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7" r:id="rId2"/>
    <p:sldId id="305" r:id="rId3"/>
    <p:sldId id="434" r:id="rId4"/>
    <p:sldId id="435" r:id="rId5"/>
    <p:sldId id="436" r:id="rId6"/>
    <p:sldId id="437" r:id="rId7"/>
    <p:sldId id="354" r:id="rId8"/>
    <p:sldId id="355" r:id="rId9"/>
    <p:sldId id="438" r:id="rId10"/>
    <p:sldId id="416" r:id="rId11"/>
    <p:sldId id="419" r:id="rId12"/>
    <p:sldId id="439" r:id="rId13"/>
    <p:sldId id="440" r:id="rId14"/>
    <p:sldId id="412" r:id="rId15"/>
    <p:sldId id="414" r:id="rId16"/>
    <p:sldId id="350" r:id="rId17"/>
    <p:sldId id="356" r:id="rId18"/>
    <p:sldId id="375" r:id="rId19"/>
    <p:sldId id="378" r:id="rId20"/>
    <p:sldId id="376" r:id="rId21"/>
    <p:sldId id="367" r:id="rId22"/>
    <p:sldId id="381" r:id="rId23"/>
    <p:sldId id="382" r:id="rId24"/>
    <p:sldId id="385" r:id="rId25"/>
    <p:sldId id="369" r:id="rId26"/>
    <p:sldId id="307" r:id="rId27"/>
    <p:sldId id="441" r:id="rId28"/>
    <p:sldId id="442" r:id="rId29"/>
    <p:sldId id="443" r:id="rId30"/>
    <p:sldId id="349" r:id="rId31"/>
    <p:sldId id="444" r:id="rId32"/>
    <p:sldId id="447" r:id="rId33"/>
    <p:sldId id="448" r:id="rId34"/>
    <p:sldId id="445" r:id="rId35"/>
    <p:sldId id="446" r:id="rId36"/>
    <p:sldId id="331" r:id="rId37"/>
    <p:sldId id="374" r:id="rId38"/>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FFFFF"/>
    <a:srgbClr val="EF363B"/>
    <a:srgbClr val="00965E"/>
    <a:srgbClr val="EE353B"/>
    <a:srgbClr val="FF0000"/>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74" autoAdjust="0"/>
    <p:restoredTop sz="80096" autoAdjust="0"/>
  </p:normalViewPr>
  <p:slideViewPr>
    <p:cSldViewPr snapToGrid="0" snapToObjects="1">
      <p:cViewPr varScale="1">
        <p:scale>
          <a:sx n="90" d="100"/>
          <a:sy n="90" d="100"/>
        </p:scale>
        <p:origin x="192" y="9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ers\sarvimm1\Dropbox%20(Aalto)\teaching\peruskurssi\figures\viitama&#776;ki\Kuva%20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sarvimm1:Dropbox%20(Aalto):teaching:peruskurssi:figures:viitam&#228;ki:Kuva%20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sarvimm1\Dropbox%20(Aalto)\teaching\peruskurssi\jaettu\figures\viitama&#776;ki\BUDJETTIRAJOI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Users\sarvimm1\Dropbox%20(Aalto)\teaching\peruskurssi\jaettu\figures\viitama&#776;ki\BUDJETTIRAJOI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sers\sarvimm1\Dropbox%20(Aalto)\teaching\peruskurssi\jaettu\figures\viitama&#776;ki\BUDJETTIRAJOIT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Users\sarvimm1\Dropbox%20(Aalto)\teaching\peruskurssi\figures\viitama&#776;ki\Kuva%2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45456872"/>
        <c:axId val="-2144935032"/>
      </c:lineChart>
      <c:catAx>
        <c:axId val="-2145456872"/>
        <c:scaling>
          <c:orientation val="minMax"/>
        </c:scaling>
        <c:delete val="0"/>
        <c:axPos val="b"/>
        <c:title>
          <c:tx>
            <c:rich>
              <a:bodyPr/>
              <a:lstStyle/>
              <a:p>
                <a:pPr>
                  <a:defRPr lang="en-GB"/>
                </a:pPr>
                <a:r>
                  <a:rPr lang="en-GB" sz="1600" b="0" dirty="0"/>
                  <a:t>Free time</a:t>
                </a:r>
              </a:p>
            </c:rich>
          </c:tx>
          <c:overlay val="0"/>
        </c:title>
        <c:numFmt formatCode="General" sourceLinked="1"/>
        <c:majorTickMark val="out"/>
        <c:minorTickMark val="none"/>
        <c:tickLblPos val="nextTo"/>
        <c:txPr>
          <a:bodyPr/>
          <a:lstStyle/>
          <a:p>
            <a:pPr>
              <a:defRPr lang="en-GB"/>
            </a:pPr>
            <a:endParaRPr lang="en-US"/>
          </a:p>
        </c:txPr>
        <c:crossAx val="-2144935032"/>
        <c:crosses val="autoZero"/>
        <c:auto val="1"/>
        <c:lblAlgn val="ctr"/>
        <c:lblOffset val="100"/>
        <c:noMultiLvlLbl val="0"/>
      </c:catAx>
      <c:valAx>
        <c:axId val="-2144935032"/>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8173329919823485E-2"/>
              <c:y val="0.27142762222514666"/>
            </c:manualLayout>
          </c:layout>
          <c:overlay val="0"/>
        </c:title>
        <c:numFmt formatCode="General" sourceLinked="0"/>
        <c:majorTickMark val="out"/>
        <c:minorTickMark val="none"/>
        <c:tickLblPos val="nextTo"/>
        <c:txPr>
          <a:bodyPr/>
          <a:lstStyle/>
          <a:p>
            <a:pPr>
              <a:defRPr lang="en-GB"/>
            </a:pPr>
            <a:endParaRPr lang="en-US"/>
          </a:p>
        </c:txPr>
        <c:crossAx val="-21454568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0598804422898"/>
          <c:y val="3.0939125540346914E-2"/>
          <c:w val="0.82420789660050453"/>
          <c:h val="0.7827898129593085"/>
        </c:manualLayout>
      </c:layout>
      <c:areaChart>
        <c:grouping val="stacked"/>
        <c:varyColors val="0"/>
        <c:ser>
          <c:idx val="1"/>
          <c:order val="0"/>
          <c:tx>
            <c:strRef>
              <c:f>[1]Kuvadata!$C$18</c:f>
              <c:strCache>
                <c:ptCount val="1"/>
                <c:pt idx="0">
                  <c:v>Nettopalkka</c:v>
                </c:pt>
              </c:strCache>
            </c:strRef>
          </c:tx>
          <c:spPr>
            <a:solidFill>
              <a:srgbClr val="FF0000"/>
            </a:solidFill>
            <a:ln>
              <a:solidFill>
                <a:srgbClr val="FF0000"/>
              </a:solidFill>
            </a:ln>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2"/>
          <c:order val="1"/>
          <c:tx>
            <c:strRef>
              <c:f>[1]Kuvadata!$C$19</c:f>
              <c:strCache>
                <c:ptCount val="1"/>
                <c:pt idx="0">
                  <c:v>Tmtuki (netto)</c:v>
                </c:pt>
              </c:strCache>
            </c:strRef>
          </c:tx>
          <c:spPr>
            <a:solidFill>
              <a:srgbClr val="FFC000"/>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1-9229-7C4D-B2BE-5882E5C8CA81}"/>
            </c:ext>
          </c:extLst>
        </c:ser>
        <c:ser>
          <c:idx val="0"/>
          <c:order val="2"/>
          <c:tx>
            <c:strRef>
              <c:f>[1]Kuvadata!$C$17</c:f>
              <c:strCache>
                <c:ptCount val="1"/>
                <c:pt idx="0">
                  <c:v>Asumistuki</c:v>
                </c:pt>
              </c:strCache>
            </c:strRef>
          </c:tx>
          <c:spPr>
            <a:solidFill>
              <a:srgbClr val="00B0F0"/>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2-9229-7C4D-B2BE-5882E5C8CA81}"/>
            </c:ext>
          </c:extLst>
        </c:ser>
        <c:ser>
          <c:idx val="3"/>
          <c:order val="3"/>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4"/>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5"/>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6"/>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7"/>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143342184"/>
        <c:axId val="-2143336664"/>
      </c:areaChart>
      <c:catAx>
        <c:axId val="-2143342184"/>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dirty="0"/>
                  <a:t>, €/</a:t>
                </a:r>
                <a:r>
                  <a:rPr lang="fi-FI" dirty="0" err="1"/>
                  <a:t>month</a:t>
                </a:r>
                <a:endParaRPr lang="fi-FI" dirty="0"/>
              </a:p>
            </c:rich>
          </c:tx>
          <c:overlay val="0"/>
        </c:title>
        <c:numFmt formatCode="General" sourceLinked="1"/>
        <c:majorTickMark val="none"/>
        <c:minorTickMark val="none"/>
        <c:tickLblPos val="nextTo"/>
        <c:txPr>
          <a:bodyPr rot="0"/>
          <a:lstStyle/>
          <a:p>
            <a:pPr>
              <a:defRPr sz="1400"/>
            </a:pPr>
            <a:endParaRPr lang="en-US"/>
          </a:p>
        </c:txPr>
        <c:crossAx val="-2143336664"/>
        <c:crosses val="autoZero"/>
        <c:auto val="1"/>
        <c:lblAlgn val="ctr"/>
        <c:lblOffset val="300"/>
        <c:tickLblSkip val="8"/>
        <c:tickMarkSkip val="8"/>
        <c:noMultiLvlLbl val="0"/>
      </c:catAx>
      <c:valAx>
        <c:axId val="-2143336664"/>
        <c:scaling>
          <c:orientation val="minMax"/>
          <c:max val="2800"/>
          <c:min val="0"/>
        </c:scaling>
        <c:delete val="0"/>
        <c:axPos val="l"/>
        <c:majorGridlines/>
        <c:title>
          <c:tx>
            <c:rich>
              <a:bodyPr rot="-5400000" vert="horz"/>
              <a:lstStyle/>
              <a:p>
                <a:pPr>
                  <a:defRPr/>
                </a:pPr>
                <a:r>
                  <a:rPr lang="en-US" dirty="0"/>
                  <a:t>disposable income</a:t>
                </a:r>
              </a:p>
            </c:rich>
          </c:tx>
          <c:layout>
            <c:manualLayout>
              <c:xMode val="edge"/>
              <c:yMode val="edge"/>
              <c:x val="5.3385861658316195E-3"/>
              <c:y val="0.164225477141589"/>
            </c:manualLayout>
          </c:layout>
          <c:overlay val="0"/>
        </c:title>
        <c:numFmt formatCode="0" sourceLinked="0"/>
        <c:majorTickMark val="none"/>
        <c:minorTickMark val="none"/>
        <c:tickLblPos val="nextTo"/>
        <c:txPr>
          <a:bodyPr rot="0"/>
          <a:lstStyle/>
          <a:p>
            <a:pPr>
              <a:defRPr sz="1400"/>
            </a:pPr>
            <a:endParaRPr lang="en-US"/>
          </a:p>
        </c:txPr>
        <c:crossAx val="-2143342184"/>
        <c:crosses val="autoZero"/>
        <c:crossBetween val="midCat"/>
        <c:majorUnit val="400"/>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52037759036"/>
          <c:y val="3.8443588218508719E-2"/>
          <c:w val="0.81362459228571704"/>
          <c:h val="0.76873138825454801"/>
        </c:manualLayout>
      </c:layout>
      <c:areaChart>
        <c:grouping val="stacked"/>
        <c:varyColors val="0"/>
        <c:ser>
          <c:idx val="7"/>
          <c:order val="0"/>
          <c:tx>
            <c:strRef>
              <c:f>[1]Kuvadata!$C$23</c:f>
              <c:strCache>
                <c:ptCount val="1"/>
                <c:pt idx="0">
                  <c:v>Päivähoitomaksu</c:v>
                </c:pt>
              </c:strCache>
            </c:strRef>
          </c:tx>
          <c:spPr>
            <a:solidFill>
              <a:schemeClr val="bg2"/>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-26.45</c:v>
                </c:pt>
                <c:pt idx="18">
                  <c:v>-29.56</c:v>
                </c:pt>
                <c:pt idx="19">
                  <c:v>-32.659999999999997</c:v>
                </c:pt>
                <c:pt idx="20">
                  <c:v>-35.770000000000003</c:v>
                </c:pt>
                <c:pt idx="21">
                  <c:v>-38.869999999999997</c:v>
                </c:pt>
                <c:pt idx="22">
                  <c:v>-41.98</c:v>
                </c:pt>
                <c:pt idx="23">
                  <c:v>-45.08</c:v>
                </c:pt>
                <c:pt idx="24">
                  <c:v>-48.19</c:v>
                </c:pt>
                <c:pt idx="25">
                  <c:v>-51.29</c:v>
                </c:pt>
                <c:pt idx="26">
                  <c:v>-54.4</c:v>
                </c:pt>
                <c:pt idx="27">
                  <c:v>-57.5</c:v>
                </c:pt>
                <c:pt idx="28">
                  <c:v>-60.61</c:v>
                </c:pt>
                <c:pt idx="29">
                  <c:v>-63.83</c:v>
                </c:pt>
                <c:pt idx="30">
                  <c:v>-66.930000000000007</c:v>
                </c:pt>
                <c:pt idx="31">
                  <c:v>-70.040000000000006</c:v>
                </c:pt>
                <c:pt idx="32">
                  <c:v>-73.14</c:v>
                </c:pt>
                <c:pt idx="33">
                  <c:v>-76.25</c:v>
                </c:pt>
                <c:pt idx="34">
                  <c:v>-79.350000000000009</c:v>
                </c:pt>
                <c:pt idx="35">
                  <c:v>-82.46</c:v>
                </c:pt>
                <c:pt idx="36">
                  <c:v>-85.56</c:v>
                </c:pt>
                <c:pt idx="37">
                  <c:v>-88.669999999999973</c:v>
                </c:pt>
                <c:pt idx="38">
                  <c:v>-91.77</c:v>
                </c:pt>
                <c:pt idx="39">
                  <c:v>-95.57</c:v>
                </c:pt>
                <c:pt idx="40">
                  <c:v>-101.66</c:v>
                </c:pt>
                <c:pt idx="41">
                  <c:v>-107.64</c:v>
                </c:pt>
                <c:pt idx="42">
                  <c:v>-113.62</c:v>
                </c:pt>
                <c:pt idx="43">
                  <c:v>-119.6</c:v>
                </c:pt>
                <c:pt idx="44">
                  <c:v>-125.58</c:v>
                </c:pt>
                <c:pt idx="45">
                  <c:v>-131.56</c:v>
                </c:pt>
                <c:pt idx="46">
                  <c:v>-137.54</c:v>
                </c:pt>
                <c:pt idx="47">
                  <c:v>-143.52000000000001</c:v>
                </c:pt>
                <c:pt idx="48">
                  <c:v>-149.5</c:v>
                </c:pt>
                <c:pt idx="49">
                  <c:v>-155.47999999999999</c:v>
                </c:pt>
                <c:pt idx="50">
                  <c:v>-161.46</c:v>
                </c:pt>
                <c:pt idx="51">
                  <c:v>-167.44</c:v>
                </c:pt>
                <c:pt idx="52">
                  <c:v>-173.54</c:v>
                </c:pt>
                <c:pt idx="53">
                  <c:v>-179.52</c:v>
                </c:pt>
                <c:pt idx="54">
                  <c:v>-185.5</c:v>
                </c:pt>
                <c:pt idx="55">
                  <c:v>-191.48</c:v>
                </c:pt>
                <c:pt idx="56">
                  <c:v>-197.46</c:v>
                </c:pt>
                <c:pt idx="57">
                  <c:v>-203.44</c:v>
                </c:pt>
                <c:pt idx="58">
                  <c:v>-209.42</c:v>
                </c:pt>
                <c:pt idx="59">
                  <c:v>-215.4</c:v>
                </c:pt>
                <c:pt idx="60">
                  <c:v>-221.38</c:v>
                </c:pt>
                <c:pt idx="61">
                  <c:v>-227.36</c:v>
                </c:pt>
                <c:pt idx="62">
                  <c:v>-233.34</c:v>
                </c:pt>
                <c:pt idx="63">
                  <c:v>-239.32</c:v>
                </c:pt>
                <c:pt idx="64">
                  <c:v>-245.41</c:v>
                </c:pt>
                <c:pt idx="65">
                  <c:v>-251.39</c:v>
                </c:pt>
                <c:pt idx="66">
                  <c:v>-257.37</c:v>
                </c:pt>
                <c:pt idx="67">
                  <c:v>-263.35000000000002</c:v>
                </c:pt>
                <c:pt idx="68">
                  <c:v>-269.33</c:v>
                </c:pt>
                <c:pt idx="69">
                  <c:v>-275.31</c:v>
                </c:pt>
                <c:pt idx="70">
                  <c:v>-281.29000000000002</c:v>
                </c:pt>
                <c:pt idx="71">
                  <c:v>-283</c:v>
                </c:pt>
                <c:pt idx="72">
                  <c:v>-283</c:v>
                </c:pt>
                <c:pt idx="73">
                  <c:v>-283</c:v>
                </c:pt>
                <c:pt idx="74">
                  <c:v>-283</c:v>
                </c:pt>
                <c:pt idx="75">
                  <c:v>-283</c:v>
                </c:pt>
                <c:pt idx="76">
                  <c:v>-283</c:v>
                </c:pt>
                <c:pt idx="77">
                  <c:v>-283</c:v>
                </c:pt>
                <c:pt idx="78">
                  <c:v>-283</c:v>
                </c:pt>
                <c:pt idx="79">
                  <c:v>-283</c:v>
                </c:pt>
                <c:pt idx="80">
                  <c:v>-283</c:v>
                </c:pt>
              </c:numCache>
            </c:numRef>
          </c:val>
          <c:extLst>
            <c:ext xmlns:c16="http://schemas.microsoft.com/office/drawing/2014/chart" uri="{C3380CC4-5D6E-409C-BE32-E72D297353CC}">
              <c16:uniqueId val="{00000000-45B2-2D4D-BC94-95CA92EC0CB2}"/>
            </c:ext>
          </c:extLst>
        </c:ser>
        <c:ser>
          <c:idx val="1"/>
          <c:order val="1"/>
          <c:tx>
            <c:strRef>
              <c:f>[1]Kuvadata!$C$17</c:f>
              <c:strCache>
                <c:ptCount val="1"/>
                <c:pt idx="0">
                  <c:v>Nettopalkka</c:v>
                </c:pt>
              </c:strCache>
            </c:strRef>
          </c:tx>
          <c:spPr>
            <a:solidFill>
              <a:srgbClr val="FF0000"/>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0</c:v>
                </c:pt>
                <c:pt idx="1">
                  <c:v>41.17</c:v>
                </c:pt>
                <c:pt idx="2">
                  <c:v>82.01</c:v>
                </c:pt>
                <c:pt idx="3">
                  <c:v>121.23</c:v>
                </c:pt>
                <c:pt idx="4">
                  <c:v>160.78</c:v>
                </c:pt>
                <c:pt idx="5">
                  <c:v>201.7</c:v>
                </c:pt>
                <c:pt idx="6">
                  <c:v>242.2</c:v>
                </c:pt>
                <c:pt idx="7">
                  <c:v>286.45999999999992</c:v>
                </c:pt>
                <c:pt idx="8">
                  <c:v>328.79</c:v>
                </c:pt>
                <c:pt idx="9">
                  <c:v>371.23</c:v>
                </c:pt>
                <c:pt idx="10">
                  <c:v>415.68</c:v>
                </c:pt>
                <c:pt idx="11">
                  <c:v>460.14</c:v>
                </c:pt>
                <c:pt idx="12">
                  <c:v>504.09</c:v>
                </c:pt>
                <c:pt idx="13">
                  <c:v>547.11</c:v>
                </c:pt>
                <c:pt idx="14">
                  <c:v>590.01</c:v>
                </c:pt>
                <c:pt idx="15">
                  <c:v>632.82999999999936</c:v>
                </c:pt>
                <c:pt idx="16">
                  <c:v>677.52</c:v>
                </c:pt>
                <c:pt idx="17">
                  <c:v>720.1</c:v>
                </c:pt>
                <c:pt idx="18">
                  <c:v>764.67</c:v>
                </c:pt>
                <c:pt idx="19">
                  <c:v>805</c:v>
                </c:pt>
                <c:pt idx="20">
                  <c:v>845.80000000000007</c:v>
                </c:pt>
                <c:pt idx="21">
                  <c:v>886.22</c:v>
                </c:pt>
                <c:pt idx="22">
                  <c:v>926.34999999999786</c:v>
                </c:pt>
                <c:pt idx="23">
                  <c:v>966.25</c:v>
                </c:pt>
                <c:pt idx="24">
                  <c:v>1002.73</c:v>
                </c:pt>
                <c:pt idx="25">
                  <c:v>1038.46</c:v>
                </c:pt>
                <c:pt idx="26">
                  <c:v>1073.8499999999999</c:v>
                </c:pt>
                <c:pt idx="27">
                  <c:v>1108.73</c:v>
                </c:pt>
                <c:pt idx="28">
                  <c:v>1146.17</c:v>
                </c:pt>
                <c:pt idx="29">
                  <c:v>1180.24</c:v>
                </c:pt>
                <c:pt idx="30">
                  <c:v>1213.8399999999999</c:v>
                </c:pt>
                <c:pt idx="31">
                  <c:v>1250.3599999999999</c:v>
                </c:pt>
                <c:pt idx="32">
                  <c:v>1283.31</c:v>
                </c:pt>
                <c:pt idx="33">
                  <c:v>1319.47</c:v>
                </c:pt>
                <c:pt idx="34">
                  <c:v>1351.62</c:v>
                </c:pt>
                <c:pt idx="35">
                  <c:v>1387.15</c:v>
                </c:pt>
                <c:pt idx="36">
                  <c:v>1422.45</c:v>
                </c:pt>
                <c:pt idx="37">
                  <c:v>1453.54</c:v>
                </c:pt>
                <c:pt idx="38">
                  <c:v>1488.27</c:v>
                </c:pt>
                <c:pt idx="39">
                  <c:v>1520.8</c:v>
                </c:pt>
                <c:pt idx="40">
                  <c:v>1551.31</c:v>
                </c:pt>
                <c:pt idx="41">
                  <c:v>1583.73</c:v>
                </c:pt>
                <c:pt idx="42">
                  <c:v>1616.15</c:v>
                </c:pt>
                <c:pt idx="43">
                  <c:v>1648.57</c:v>
                </c:pt>
                <c:pt idx="44">
                  <c:v>1679.06</c:v>
                </c:pt>
                <c:pt idx="45">
                  <c:v>1706.37</c:v>
                </c:pt>
                <c:pt idx="46">
                  <c:v>1733.68</c:v>
                </c:pt>
                <c:pt idx="47">
                  <c:v>1760.99</c:v>
                </c:pt>
                <c:pt idx="48">
                  <c:v>1788.3</c:v>
                </c:pt>
                <c:pt idx="49">
                  <c:v>1815.61</c:v>
                </c:pt>
                <c:pt idx="50">
                  <c:v>1842.93</c:v>
                </c:pt>
                <c:pt idx="51">
                  <c:v>1870.24</c:v>
                </c:pt>
                <c:pt idx="52">
                  <c:v>1897.55</c:v>
                </c:pt>
                <c:pt idx="53">
                  <c:v>1924.86</c:v>
                </c:pt>
                <c:pt idx="54">
                  <c:v>1952.04</c:v>
                </c:pt>
                <c:pt idx="55">
                  <c:v>1978.76</c:v>
                </c:pt>
                <c:pt idx="56">
                  <c:v>2005.47</c:v>
                </c:pt>
                <c:pt idx="57">
                  <c:v>2032.18</c:v>
                </c:pt>
                <c:pt idx="58">
                  <c:v>2058.89</c:v>
                </c:pt>
                <c:pt idx="59">
                  <c:v>2085.4</c:v>
                </c:pt>
                <c:pt idx="60">
                  <c:v>2111.6</c:v>
                </c:pt>
                <c:pt idx="61">
                  <c:v>2137.8200000000002</c:v>
                </c:pt>
                <c:pt idx="62">
                  <c:v>2164.0300000000002</c:v>
                </c:pt>
                <c:pt idx="63">
                  <c:v>2190.2399999999998</c:v>
                </c:pt>
                <c:pt idx="64">
                  <c:v>2216.4499999999998</c:v>
                </c:pt>
                <c:pt idx="65">
                  <c:v>2242.66</c:v>
                </c:pt>
                <c:pt idx="66">
                  <c:v>2268.87</c:v>
                </c:pt>
                <c:pt idx="67">
                  <c:v>2295.08</c:v>
                </c:pt>
                <c:pt idx="68">
                  <c:v>2321.29</c:v>
                </c:pt>
                <c:pt idx="69">
                  <c:v>2347.5</c:v>
                </c:pt>
                <c:pt idx="70">
                  <c:v>2373.71</c:v>
                </c:pt>
                <c:pt idx="71">
                  <c:v>2398.9899999999998</c:v>
                </c:pt>
                <c:pt idx="72">
                  <c:v>2423.35</c:v>
                </c:pt>
                <c:pt idx="73">
                  <c:v>2447.6999999999998</c:v>
                </c:pt>
                <c:pt idx="74">
                  <c:v>2472.0500000000002</c:v>
                </c:pt>
                <c:pt idx="75">
                  <c:v>2496.61</c:v>
                </c:pt>
                <c:pt idx="76">
                  <c:v>2521.4699999999998</c:v>
                </c:pt>
                <c:pt idx="77">
                  <c:v>2546.3200000000002</c:v>
                </c:pt>
                <c:pt idx="78">
                  <c:v>2571.17</c:v>
                </c:pt>
                <c:pt idx="79">
                  <c:v>2596.0300000000002</c:v>
                </c:pt>
                <c:pt idx="80">
                  <c:v>2620.88</c:v>
                </c:pt>
              </c:numCache>
            </c:numRef>
          </c:val>
          <c:extLst>
            <c:ext xmlns:c16="http://schemas.microsoft.com/office/drawing/2014/chart" uri="{C3380CC4-5D6E-409C-BE32-E72D297353CC}">
              <c16:uniqueId val="{00000001-45B2-2D4D-BC94-95CA92EC0CB2}"/>
            </c:ext>
          </c:extLst>
        </c:ser>
        <c:ser>
          <c:idx val="5"/>
          <c:order val="2"/>
          <c:tx>
            <c:strRef>
              <c:f>[1]Kuvadata!$C$21</c:f>
              <c:strCache>
                <c:ptCount val="1"/>
                <c:pt idx="0">
                  <c:v>Lapsilisä</c:v>
                </c:pt>
              </c:strCache>
            </c:strRef>
          </c:tx>
          <c:spPr>
            <a:solidFill>
              <a:srgbClr val="002060"/>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144.30000000000001</c:v>
                </c:pt>
                <c:pt idx="1">
                  <c:v>144.30000000000001</c:v>
                </c:pt>
                <c:pt idx="2">
                  <c:v>144.30000000000001</c:v>
                </c:pt>
                <c:pt idx="3">
                  <c:v>144.30000000000001</c:v>
                </c:pt>
                <c:pt idx="4">
                  <c:v>144.30000000000001</c:v>
                </c:pt>
                <c:pt idx="5">
                  <c:v>144.30000000000001</c:v>
                </c:pt>
                <c:pt idx="6">
                  <c:v>144.30000000000001</c:v>
                </c:pt>
                <c:pt idx="7">
                  <c:v>144.30000000000001</c:v>
                </c:pt>
                <c:pt idx="8">
                  <c:v>144.30000000000001</c:v>
                </c:pt>
                <c:pt idx="9">
                  <c:v>144.30000000000001</c:v>
                </c:pt>
                <c:pt idx="10">
                  <c:v>144.30000000000001</c:v>
                </c:pt>
                <c:pt idx="11">
                  <c:v>144.30000000000001</c:v>
                </c:pt>
                <c:pt idx="12">
                  <c:v>144.30000000000001</c:v>
                </c:pt>
                <c:pt idx="13">
                  <c:v>144.30000000000001</c:v>
                </c:pt>
                <c:pt idx="14">
                  <c:v>144.30000000000001</c:v>
                </c:pt>
                <c:pt idx="15">
                  <c:v>144.30000000000001</c:v>
                </c:pt>
                <c:pt idx="16">
                  <c:v>144.30000000000001</c:v>
                </c:pt>
                <c:pt idx="17">
                  <c:v>144.30000000000001</c:v>
                </c:pt>
                <c:pt idx="18">
                  <c:v>144.30000000000001</c:v>
                </c:pt>
                <c:pt idx="19">
                  <c:v>144.30000000000001</c:v>
                </c:pt>
                <c:pt idx="20">
                  <c:v>144.30000000000001</c:v>
                </c:pt>
                <c:pt idx="21">
                  <c:v>144.30000000000001</c:v>
                </c:pt>
                <c:pt idx="22">
                  <c:v>144.30000000000001</c:v>
                </c:pt>
                <c:pt idx="23">
                  <c:v>144.30000000000001</c:v>
                </c:pt>
                <c:pt idx="24">
                  <c:v>144.30000000000001</c:v>
                </c:pt>
                <c:pt idx="25">
                  <c:v>144.30000000000001</c:v>
                </c:pt>
                <c:pt idx="26">
                  <c:v>144.30000000000001</c:v>
                </c:pt>
                <c:pt idx="27">
                  <c:v>144.30000000000001</c:v>
                </c:pt>
                <c:pt idx="28">
                  <c:v>144.30000000000001</c:v>
                </c:pt>
                <c:pt idx="29">
                  <c:v>144.30000000000001</c:v>
                </c:pt>
                <c:pt idx="30">
                  <c:v>144.30000000000001</c:v>
                </c:pt>
                <c:pt idx="31">
                  <c:v>144.30000000000001</c:v>
                </c:pt>
                <c:pt idx="32">
                  <c:v>144.30000000000001</c:v>
                </c:pt>
                <c:pt idx="33">
                  <c:v>144.30000000000001</c:v>
                </c:pt>
                <c:pt idx="34">
                  <c:v>144.30000000000001</c:v>
                </c:pt>
                <c:pt idx="35">
                  <c:v>144.30000000000001</c:v>
                </c:pt>
                <c:pt idx="36">
                  <c:v>144.30000000000001</c:v>
                </c:pt>
                <c:pt idx="37">
                  <c:v>144.30000000000001</c:v>
                </c:pt>
                <c:pt idx="38">
                  <c:v>144.30000000000001</c:v>
                </c:pt>
                <c:pt idx="39">
                  <c:v>144.30000000000001</c:v>
                </c:pt>
                <c:pt idx="40">
                  <c:v>144.30000000000001</c:v>
                </c:pt>
                <c:pt idx="41">
                  <c:v>144.30000000000001</c:v>
                </c:pt>
                <c:pt idx="42">
                  <c:v>144.30000000000001</c:v>
                </c:pt>
                <c:pt idx="43">
                  <c:v>144.30000000000001</c:v>
                </c:pt>
                <c:pt idx="44">
                  <c:v>144.30000000000001</c:v>
                </c:pt>
                <c:pt idx="45">
                  <c:v>144.30000000000001</c:v>
                </c:pt>
                <c:pt idx="46">
                  <c:v>144.30000000000001</c:v>
                </c:pt>
                <c:pt idx="47">
                  <c:v>144.30000000000001</c:v>
                </c:pt>
                <c:pt idx="48">
                  <c:v>144.30000000000001</c:v>
                </c:pt>
                <c:pt idx="49">
                  <c:v>144.30000000000001</c:v>
                </c:pt>
                <c:pt idx="50">
                  <c:v>144.30000000000001</c:v>
                </c:pt>
                <c:pt idx="51">
                  <c:v>144.30000000000001</c:v>
                </c:pt>
                <c:pt idx="52">
                  <c:v>144.30000000000001</c:v>
                </c:pt>
                <c:pt idx="53">
                  <c:v>144.30000000000001</c:v>
                </c:pt>
                <c:pt idx="54">
                  <c:v>144.30000000000001</c:v>
                </c:pt>
                <c:pt idx="55">
                  <c:v>144.30000000000001</c:v>
                </c:pt>
                <c:pt idx="56">
                  <c:v>144.30000000000001</c:v>
                </c:pt>
                <c:pt idx="57">
                  <c:v>144.30000000000001</c:v>
                </c:pt>
                <c:pt idx="58">
                  <c:v>144.30000000000001</c:v>
                </c:pt>
                <c:pt idx="59">
                  <c:v>144.30000000000001</c:v>
                </c:pt>
                <c:pt idx="60">
                  <c:v>144.30000000000001</c:v>
                </c:pt>
                <c:pt idx="61">
                  <c:v>144.30000000000001</c:v>
                </c:pt>
                <c:pt idx="62">
                  <c:v>144.30000000000001</c:v>
                </c:pt>
                <c:pt idx="63">
                  <c:v>144.30000000000001</c:v>
                </c:pt>
                <c:pt idx="64">
                  <c:v>144.30000000000001</c:v>
                </c:pt>
                <c:pt idx="65">
                  <c:v>144.30000000000001</c:v>
                </c:pt>
                <c:pt idx="66">
                  <c:v>144.30000000000001</c:v>
                </c:pt>
                <c:pt idx="67">
                  <c:v>144.30000000000001</c:v>
                </c:pt>
                <c:pt idx="68">
                  <c:v>144.30000000000001</c:v>
                </c:pt>
                <c:pt idx="69">
                  <c:v>144.30000000000001</c:v>
                </c:pt>
                <c:pt idx="70">
                  <c:v>144.30000000000001</c:v>
                </c:pt>
                <c:pt idx="71">
                  <c:v>144.30000000000001</c:v>
                </c:pt>
                <c:pt idx="72">
                  <c:v>144.30000000000001</c:v>
                </c:pt>
                <c:pt idx="73">
                  <c:v>144.30000000000001</c:v>
                </c:pt>
                <c:pt idx="74">
                  <c:v>144.30000000000001</c:v>
                </c:pt>
                <c:pt idx="75">
                  <c:v>144.30000000000001</c:v>
                </c:pt>
                <c:pt idx="76">
                  <c:v>144.30000000000001</c:v>
                </c:pt>
                <c:pt idx="77">
                  <c:v>144.30000000000001</c:v>
                </c:pt>
                <c:pt idx="78">
                  <c:v>144.30000000000001</c:v>
                </c:pt>
                <c:pt idx="79">
                  <c:v>144.30000000000001</c:v>
                </c:pt>
                <c:pt idx="80">
                  <c:v>144.30000000000001</c:v>
                </c:pt>
              </c:numCache>
            </c:numRef>
          </c:val>
          <c:extLst>
            <c:ext xmlns:c16="http://schemas.microsoft.com/office/drawing/2014/chart" uri="{C3380CC4-5D6E-409C-BE32-E72D297353CC}">
              <c16:uniqueId val="{00000002-45B2-2D4D-BC94-95CA92EC0CB2}"/>
            </c:ext>
          </c:extLst>
        </c:ser>
        <c:ser>
          <c:idx val="6"/>
          <c:order val="3"/>
          <c:tx>
            <c:strRef>
              <c:f>[1]Kuvadata!$C$22</c:f>
              <c:strCache>
                <c:ptCount val="1"/>
                <c:pt idx="0">
                  <c:v>Elatustuki</c:v>
                </c:pt>
              </c:strCache>
            </c:strRef>
          </c:tx>
          <c:spPr>
            <a:solidFill>
              <a:srgbClr val="7030A0"/>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155.16999999999999</c:v>
                </c:pt>
                <c:pt idx="1">
                  <c:v>155.16999999999999</c:v>
                </c:pt>
                <c:pt idx="2">
                  <c:v>155.16999999999999</c:v>
                </c:pt>
                <c:pt idx="3">
                  <c:v>155.16999999999999</c:v>
                </c:pt>
                <c:pt idx="4">
                  <c:v>155.16999999999999</c:v>
                </c:pt>
                <c:pt idx="5">
                  <c:v>155.16999999999999</c:v>
                </c:pt>
                <c:pt idx="6">
                  <c:v>155.16999999999999</c:v>
                </c:pt>
                <c:pt idx="7">
                  <c:v>155.16999999999999</c:v>
                </c:pt>
                <c:pt idx="8">
                  <c:v>155.16999999999999</c:v>
                </c:pt>
                <c:pt idx="9">
                  <c:v>155.16999999999999</c:v>
                </c:pt>
                <c:pt idx="10">
                  <c:v>155.16999999999999</c:v>
                </c:pt>
                <c:pt idx="11">
                  <c:v>155.16999999999999</c:v>
                </c:pt>
                <c:pt idx="12">
                  <c:v>155.16999999999999</c:v>
                </c:pt>
                <c:pt idx="13">
                  <c:v>155.16999999999999</c:v>
                </c:pt>
                <c:pt idx="14">
                  <c:v>155.16999999999999</c:v>
                </c:pt>
                <c:pt idx="15">
                  <c:v>155.16999999999999</c:v>
                </c:pt>
                <c:pt idx="16">
                  <c:v>155.16999999999999</c:v>
                </c:pt>
                <c:pt idx="17">
                  <c:v>155.16999999999999</c:v>
                </c:pt>
                <c:pt idx="18">
                  <c:v>155.16999999999999</c:v>
                </c:pt>
                <c:pt idx="19">
                  <c:v>155.16999999999999</c:v>
                </c:pt>
                <c:pt idx="20">
                  <c:v>155.16999999999999</c:v>
                </c:pt>
                <c:pt idx="21">
                  <c:v>155.16999999999999</c:v>
                </c:pt>
                <c:pt idx="22">
                  <c:v>155.16999999999999</c:v>
                </c:pt>
                <c:pt idx="23">
                  <c:v>155.16999999999999</c:v>
                </c:pt>
                <c:pt idx="24">
                  <c:v>155.16999999999999</c:v>
                </c:pt>
                <c:pt idx="25">
                  <c:v>155.16999999999999</c:v>
                </c:pt>
                <c:pt idx="26">
                  <c:v>155.16999999999999</c:v>
                </c:pt>
                <c:pt idx="27">
                  <c:v>155.16999999999999</c:v>
                </c:pt>
                <c:pt idx="28">
                  <c:v>155.16999999999999</c:v>
                </c:pt>
                <c:pt idx="29">
                  <c:v>155.16999999999999</c:v>
                </c:pt>
                <c:pt idx="30">
                  <c:v>155.16999999999999</c:v>
                </c:pt>
                <c:pt idx="31">
                  <c:v>155.16999999999999</c:v>
                </c:pt>
                <c:pt idx="32">
                  <c:v>155.16999999999999</c:v>
                </c:pt>
                <c:pt idx="33">
                  <c:v>155.16999999999999</c:v>
                </c:pt>
                <c:pt idx="34">
                  <c:v>155.16999999999999</c:v>
                </c:pt>
                <c:pt idx="35">
                  <c:v>155.16999999999999</c:v>
                </c:pt>
                <c:pt idx="36">
                  <c:v>155.16999999999999</c:v>
                </c:pt>
                <c:pt idx="37">
                  <c:v>155.16999999999999</c:v>
                </c:pt>
                <c:pt idx="38">
                  <c:v>155.16999999999999</c:v>
                </c:pt>
                <c:pt idx="39">
                  <c:v>155.16999999999999</c:v>
                </c:pt>
                <c:pt idx="40">
                  <c:v>155.16999999999999</c:v>
                </c:pt>
                <c:pt idx="41">
                  <c:v>155.16999999999999</c:v>
                </c:pt>
                <c:pt idx="42">
                  <c:v>155.16999999999999</c:v>
                </c:pt>
                <c:pt idx="43">
                  <c:v>155.16999999999999</c:v>
                </c:pt>
                <c:pt idx="44">
                  <c:v>155.16999999999999</c:v>
                </c:pt>
                <c:pt idx="45">
                  <c:v>155.16999999999999</c:v>
                </c:pt>
                <c:pt idx="46">
                  <c:v>155.16999999999999</c:v>
                </c:pt>
                <c:pt idx="47">
                  <c:v>155.16999999999999</c:v>
                </c:pt>
                <c:pt idx="48">
                  <c:v>155.16999999999999</c:v>
                </c:pt>
                <c:pt idx="49">
                  <c:v>155.16999999999999</c:v>
                </c:pt>
                <c:pt idx="50">
                  <c:v>155.16999999999999</c:v>
                </c:pt>
                <c:pt idx="51">
                  <c:v>155.16999999999999</c:v>
                </c:pt>
                <c:pt idx="52">
                  <c:v>155.16999999999999</c:v>
                </c:pt>
                <c:pt idx="53">
                  <c:v>155.16999999999999</c:v>
                </c:pt>
                <c:pt idx="54">
                  <c:v>155.16999999999999</c:v>
                </c:pt>
                <c:pt idx="55">
                  <c:v>155.16999999999999</c:v>
                </c:pt>
                <c:pt idx="56">
                  <c:v>155.16999999999999</c:v>
                </c:pt>
                <c:pt idx="57">
                  <c:v>155.16999999999999</c:v>
                </c:pt>
                <c:pt idx="58">
                  <c:v>155.16999999999999</c:v>
                </c:pt>
                <c:pt idx="59">
                  <c:v>155.16999999999999</c:v>
                </c:pt>
                <c:pt idx="60">
                  <c:v>155.16999999999999</c:v>
                </c:pt>
                <c:pt idx="61">
                  <c:v>155.16999999999999</c:v>
                </c:pt>
                <c:pt idx="62">
                  <c:v>155.16999999999999</c:v>
                </c:pt>
                <c:pt idx="63">
                  <c:v>155.16999999999999</c:v>
                </c:pt>
                <c:pt idx="64">
                  <c:v>155.16999999999999</c:v>
                </c:pt>
                <c:pt idx="65">
                  <c:v>155.16999999999999</c:v>
                </c:pt>
                <c:pt idx="66">
                  <c:v>155.16999999999999</c:v>
                </c:pt>
                <c:pt idx="67">
                  <c:v>155.16999999999999</c:v>
                </c:pt>
                <c:pt idx="68">
                  <c:v>155.16999999999999</c:v>
                </c:pt>
                <c:pt idx="69">
                  <c:v>155.16999999999999</c:v>
                </c:pt>
                <c:pt idx="70">
                  <c:v>155.16999999999999</c:v>
                </c:pt>
                <c:pt idx="71">
                  <c:v>155.16999999999999</c:v>
                </c:pt>
                <c:pt idx="72">
                  <c:v>155.16999999999999</c:v>
                </c:pt>
                <c:pt idx="73">
                  <c:v>155.16999999999999</c:v>
                </c:pt>
                <c:pt idx="74">
                  <c:v>155.16999999999999</c:v>
                </c:pt>
                <c:pt idx="75">
                  <c:v>155.16999999999999</c:v>
                </c:pt>
                <c:pt idx="76">
                  <c:v>155.16999999999999</c:v>
                </c:pt>
                <c:pt idx="77">
                  <c:v>155.16999999999999</c:v>
                </c:pt>
                <c:pt idx="78">
                  <c:v>155.16999999999999</c:v>
                </c:pt>
                <c:pt idx="79">
                  <c:v>155.16999999999999</c:v>
                </c:pt>
                <c:pt idx="80">
                  <c:v>155.16999999999999</c:v>
                </c:pt>
              </c:numCache>
            </c:numRef>
          </c:val>
          <c:extLst>
            <c:ext xmlns:c16="http://schemas.microsoft.com/office/drawing/2014/chart" uri="{C3380CC4-5D6E-409C-BE32-E72D297353CC}">
              <c16:uniqueId val="{00000003-45B2-2D4D-BC94-95CA92EC0CB2}"/>
            </c:ext>
          </c:extLst>
        </c:ser>
        <c:ser>
          <c:idx val="2"/>
          <c:order val="4"/>
          <c:tx>
            <c:strRef>
              <c:f>[1]Kuvadata!$C$18</c:f>
              <c:strCache>
                <c:ptCount val="1"/>
                <c:pt idx="0">
                  <c:v>Tmtuki (netto)</c:v>
                </c:pt>
              </c:strCache>
            </c:strRef>
          </c:tx>
          <c:spPr>
            <a:solidFill>
              <a:srgbClr val="FFC000"/>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668.30000000000007</c:v>
                </c:pt>
                <c:pt idx="1">
                  <c:v>674.76</c:v>
                </c:pt>
                <c:pt idx="2">
                  <c:v>667.27</c:v>
                </c:pt>
                <c:pt idx="3">
                  <c:v>661.56000000000006</c:v>
                </c:pt>
                <c:pt idx="4">
                  <c:v>655.49</c:v>
                </c:pt>
                <c:pt idx="5">
                  <c:v>659.61</c:v>
                </c:pt>
                <c:pt idx="6">
                  <c:v>664.09</c:v>
                </c:pt>
                <c:pt idx="7">
                  <c:v>646.66</c:v>
                </c:pt>
                <c:pt idx="8">
                  <c:v>631.08000000000004</c:v>
                </c:pt>
                <c:pt idx="9">
                  <c:v>615.55000000000007</c:v>
                </c:pt>
                <c:pt idx="10">
                  <c:v>597.66</c:v>
                </c:pt>
                <c:pt idx="11">
                  <c:v>579.61</c:v>
                </c:pt>
                <c:pt idx="12">
                  <c:v>560.62</c:v>
                </c:pt>
                <c:pt idx="13">
                  <c:v>540.93999999999937</c:v>
                </c:pt>
                <c:pt idx="14">
                  <c:v>521.38</c:v>
                </c:pt>
                <c:pt idx="15">
                  <c:v>501.75</c:v>
                </c:pt>
                <c:pt idx="16">
                  <c:v>480.23</c:v>
                </c:pt>
                <c:pt idx="17">
                  <c:v>461.02</c:v>
                </c:pt>
                <c:pt idx="18">
                  <c:v>439.72</c:v>
                </c:pt>
                <c:pt idx="19">
                  <c:v>419.46</c:v>
                </c:pt>
                <c:pt idx="20">
                  <c:v>396.75</c:v>
                </c:pt>
                <c:pt idx="21">
                  <c:v>374.29</c:v>
                </c:pt>
                <c:pt idx="22">
                  <c:v>352.13</c:v>
                </c:pt>
                <c:pt idx="23">
                  <c:v>330.08</c:v>
                </c:pt>
                <c:pt idx="24">
                  <c:v>307.56</c:v>
                </c:pt>
                <c:pt idx="25">
                  <c:v>285.42999999999961</c:v>
                </c:pt>
                <c:pt idx="26">
                  <c:v>263.58999999999992</c:v>
                </c:pt>
                <c:pt idx="27">
                  <c:v>242.43</c:v>
                </c:pt>
                <c:pt idx="28">
                  <c:v>218.6</c:v>
                </c:pt>
                <c:pt idx="29">
                  <c:v>198.28</c:v>
                </c:pt>
                <c:pt idx="30">
                  <c:v>178.23</c:v>
                </c:pt>
                <c:pt idx="31">
                  <c:v>155.36000000000001</c:v>
                </c:pt>
                <c:pt idx="32">
                  <c:v>136.37</c:v>
                </c:pt>
                <c:pt idx="33">
                  <c:v>113.89</c:v>
                </c:pt>
                <c:pt idx="34">
                  <c:v>95.73</c:v>
                </c:pt>
                <c:pt idx="35">
                  <c:v>74.06</c:v>
                </c:pt>
                <c:pt idx="36">
                  <c:v>52.63</c:v>
                </c:pt>
                <c:pt idx="37">
                  <c:v>35.44</c:v>
                </c:pt>
                <c:pt idx="38">
                  <c:v>14.59</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45B2-2D4D-BC94-95CA92EC0CB2}"/>
            </c:ext>
          </c:extLst>
        </c:ser>
        <c:ser>
          <c:idx val="0"/>
          <c:order val="5"/>
          <c:tx>
            <c:strRef>
              <c:f>[1]Kuvadata!$C$16</c:f>
              <c:strCache>
                <c:ptCount val="1"/>
                <c:pt idx="0">
                  <c:v>Asumistuki</c:v>
                </c:pt>
              </c:strCache>
            </c:strRef>
          </c:tx>
          <c:spPr>
            <a:solidFill>
              <a:srgbClr val="00B0F0"/>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[1]Kuvadata!$D$16:$CF$16</c:f>
              <c:numCache>
                <c:formatCode>General</c:formatCode>
                <c:ptCount val="81"/>
                <c:pt idx="0">
                  <c:v>480</c:v>
                </c:pt>
                <c:pt idx="1">
                  <c:v>480</c:v>
                </c:pt>
                <c:pt idx="2">
                  <c:v>480</c:v>
                </c:pt>
                <c:pt idx="3">
                  <c:v>480</c:v>
                </c:pt>
                <c:pt idx="4">
                  <c:v>480</c:v>
                </c:pt>
                <c:pt idx="5">
                  <c:v>480</c:v>
                </c:pt>
                <c:pt idx="6">
                  <c:v>480</c:v>
                </c:pt>
                <c:pt idx="7">
                  <c:v>480</c:v>
                </c:pt>
                <c:pt idx="8">
                  <c:v>480</c:v>
                </c:pt>
                <c:pt idx="9">
                  <c:v>480</c:v>
                </c:pt>
                <c:pt idx="10">
                  <c:v>476.16</c:v>
                </c:pt>
                <c:pt idx="11">
                  <c:v>467.52</c:v>
                </c:pt>
                <c:pt idx="12">
                  <c:v>458.88</c:v>
                </c:pt>
                <c:pt idx="13">
                  <c:v>450.24</c:v>
                </c:pt>
                <c:pt idx="14">
                  <c:v>441.6</c:v>
                </c:pt>
                <c:pt idx="15">
                  <c:v>432.96</c:v>
                </c:pt>
                <c:pt idx="16">
                  <c:v>424.32</c:v>
                </c:pt>
                <c:pt idx="17">
                  <c:v>415.68</c:v>
                </c:pt>
                <c:pt idx="18">
                  <c:v>406.72</c:v>
                </c:pt>
                <c:pt idx="19">
                  <c:v>398.4</c:v>
                </c:pt>
                <c:pt idx="20">
                  <c:v>389.44</c:v>
                </c:pt>
                <c:pt idx="21">
                  <c:v>380.8</c:v>
                </c:pt>
                <c:pt idx="22">
                  <c:v>372.16</c:v>
                </c:pt>
                <c:pt idx="23">
                  <c:v>363.52</c:v>
                </c:pt>
                <c:pt idx="24">
                  <c:v>354.88</c:v>
                </c:pt>
                <c:pt idx="25">
                  <c:v>346.24</c:v>
                </c:pt>
                <c:pt idx="26">
                  <c:v>337.6</c:v>
                </c:pt>
                <c:pt idx="27">
                  <c:v>328.96</c:v>
                </c:pt>
                <c:pt idx="28">
                  <c:v>320.32</c:v>
                </c:pt>
                <c:pt idx="29">
                  <c:v>311.68</c:v>
                </c:pt>
                <c:pt idx="30">
                  <c:v>303.04000000000002</c:v>
                </c:pt>
                <c:pt idx="31">
                  <c:v>294.08</c:v>
                </c:pt>
                <c:pt idx="32">
                  <c:v>285.44</c:v>
                </c:pt>
                <c:pt idx="33">
                  <c:v>276.8</c:v>
                </c:pt>
                <c:pt idx="34">
                  <c:v>268.16000000000008</c:v>
                </c:pt>
                <c:pt idx="35">
                  <c:v>259.52</c:v>
                </c:pt>
                <c:pt idx="36">
                  <c:v>250.88</c:v>
                </c:pt>
                <c:pt idx="37">
                  <c:v>242.24</c:v>
                </c:pt>
                <c:pt idx="38">
                  <c:v>233.6</c:v>
                </c:pt>
                <c:pt idx="39">
                  <c:v>223.04</c:v>
                </c:pt>
                <c:pt idx="40">
                  <c:v>206.4</c:v>
                </c:pt>
                <c:pt idx="41">
                  <c:v>189.76</c:v>
                </c:pt>
                <c:pt idx="42">
                  <c:v>172.8</c:v>
                </c:pt>
                <c:pt idx="43">
                  <c:v>156.16</c:v>
                </c:pt>
                <c:pt idx="44">
                  <c:v>139.52000000000001</c:v>
                </c:pt>
                <c:pt idx="45">
                  <c:v>122.88</c:v>
                </c:pt>
                <c:pt idx="46">
                  <c:v>106.24</c:v>
                </c:pt>
                <c:pt idx="47">
                  <c:v>89.600000000000009</c:v>
                </c:pt>
                <c:pt idx="48">
                  <c:v>72.959999999999994</c:v>
                </c:pt>
                <c:pt idx="49">
                  <c:v>56.32</c:v>
                </c:pt>
                <c:pt idx="50">
                  <c:v>39.68</c:v>
                </c:pt>
                <c:pt idx="51">
                  <c:v>23.04</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45B2-2D4D-BC94-95CA92EC0CB2}"/>
            </c:ext>
          </c:extLst>
        </c:ser>
        <c:ser>
          <c:idx val="3"/>
          <c:order val="6"/>
          <c:tx>
            <c:strRef>
              <c:f>[1]Kuvadata!$C$19</c:f>
              <c:strCache>
                <c:ptCount val="1"/>
                <c:pt idx="0">
                  <c:v>Puolison nettotulot</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45B2-2D4D-BC94-95CA92EC0CB2}"/>
            </c:ext>
          </c:extLst>
        </c:ser>
        <c:ser>
          <c:idx val="4"/>
          <c:order val="7"/>
          <c:tx>
            <c:strRef>
              <c:f>[1]Kuvadata!$C$20</c:f>
              <c:strCache>
                <c:ptCount val="1"/>
                <c:pt idx="0">
                  <c:v>Toimeentulotuki</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3.59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45B2-2D4D-BC94-95CA92EC0CB2}"/>
            </c:ext>
          </c:extLst>
        </c:ser>
        <c:dLbls>
          <c:showLegendKey val="0"/>
          <c:showVal val="0"/>
          <c:showCatName val="0"/>
          <c:showSerName val="0"/>
          <c:showPercent val="0"/>
          <c:showBubbleSize val="0"/>
        </c:dLbls>
        <c:axId val="-2143581176"/>
        <c:axId val="-2143602344"/>
      </c:areaChart>
      <c:catAx>
        <c:axId val="-2143581176"/>
        <c:scaling>
          <c:orientation val="minMax"/>
        </c:scaling>
        <c:delete val="0"/>
        <c:axPos val="b"/>
        <c:majorGridlines/>
        <c:title>
          <c:tx>
            <c:rich>
              <a:bodyPr/>
              <a:lstStyle/>
              <a:p>
                <a:pPr>
                  <a:defRPr/>
                </a:pPr>
                <a:r>
                  <a:rPr lang="fi-FI" dirty="0" err="1"/>
                  <a:t>gross</a:t>
                </a:r>
                <a:r>
                  <a:rPr lang="fi-FI" baseline="0" dirty="0"/>
                  <a:t> </a:t>
                </a:r>
                <a:r>
                  <a:rPr lang="fi-FI" baseline="0" dirty="0" err="1"/>
                  <a:t>wages</a:t>
                </a:r>
                <a:endParaRPr lang="fi-FI" dirty="0"/>
              </a:p>
            </c:rich>
          </c:tx>
          <c:overlay val="0"/>
        </c:title>
        <c:numFmt formatCode="General" sourceLinked="1"/>
        <c:majorTickMark val="out"/>
        <c:minorTickMark val="none"/>
        <c:tickLblPos val="low"/>
        <c:txPr>
          <a:bodyPr rot="0" vert="horz"/>
          <a:lstStyle/>
          <a:p>
            <a:pPr>
              <a:defRPr sz="1400"/>
            </a:pPr>
            <a:endParaRPr lang="en-US"/>
          </a:p>
        </c:txPr>
        <c:crossAx val="-2143602344"/>
        <c:crosses val="autoZero"/>
        <c:auto val="1"/>
        <c:lblAlgn val="ctr"/>
        <c:lblOffset val="300"/>
        <c:tickLblSkip val="8"/>
        <c:tickMarkSkip val="8"/>
        <c:noMultiLvlLbl val="0"/>
      </c:catAx>
      <c:valAx>
        <c:axId val="-2143602344"/>
        <c:scaling>
          <c:orientation val="minMax"/>
          <c:max val="2800"/>
          <c:min val="-400"/>
        </c:scaling>
        <c:delete val="0"/>
        <c:axPos val="l"/>
        <c:majorGridlines/>
        <c:title>
          <c:tx>
            <c:rich>
              <a:bodyPr rot="-5400000" vert="horz"/>
              <a:lstStyle/>
              <a:p>
                <a:pPr>
                  <a:defRPr/>
                </a:pPr>
                <a:r>
                  <a:rPr lang="en-US" dirty="0"/>
                  <a:t>disposable</a:t>
                </a:r>
                <a:r>
                  <a:rPr lang="en-US" baseline="0" dirty="0"/>
                  <a:t> income</a:t>
                </a:r>
                <a:endParaRPr lang="en-US" dirty="0"/>
              </a:p>
            </c:rich>
          </c:tx>
          <c:overlay val="0"/>
        </c:title>
        <c:numFmt formatCode="0" sourceLinked="0"/>
        <c:majorTickMark val="out"/>
        <c:minorTickMark val="none"/>
        <c:tickLblPos val="nextTo"/>
        <c:txPr>
          <a:bodyPr rot="0" vert="horz"/>
          <a:lstStyle/>
          <a:p>
            <a:pPr>
              <a:defRPr sz="1400"/>
            </a:pPr>
            <a:endParaRPr lang="en-US"/>
          </a:p>
        </c:txPr>
        <c:crossAx val="-2143581176"/>
        <c:crosses val="autoZero"/>
        <c:crossBetween val="midCat"/>
        <c:majorUnit val="400"/>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2068491439"/>
          <c:y val="3.9412565442099298E-2"/>
          <c:w val="0.84167419413482403"/>
          <c:h val="0.86496245929640303"/>
        </c:manualLayout>
      </c:layout>
      <c:areaChart>
        <c:grouping val="stacked"/>
        <c:varyColors val="0"/>
        <c:ser>
          <c:idx val="0"/>
          <c:order val="0"/>
          <c:tx>
            <c:strRef>
              <c:f>'BUDJETTIRAJOITE (2)'!$B$4</c:f>
              <c:strCache>
                <c:ptCount val="1"/>
                <c:pt idx="0">
                  <c:v>Asumistuki</c:v>
                </c:pt>
              </c:strCache>
            </c:strRef>
          </c:tx>
          <c:spPr>
            <a:no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(2)'!$C$4:$BW$4</c:f>
              <c:numCache>
                <c:formatCode>0</c:formatCode>
                <c:ptCount val="73"/>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numCache>
            </c:numRef>
          </c:val>
          <c:extLst>
            <c:ext xmlns:c16="http://schemas.microsoft.com/office/drawing/2014/chart" uri="{C3380CC4-5D6E-409C-BE32-E72D297353CC}">
              <c16:uniqueId val="{00000000-9C29-CE43-B69A-1A8AAE1FB734}"/>
            </c:ext>
          </c:extLst>
        </c:ser>
        <c:dLbls>
          <c:showLegendKey val="0"/>
          <c:showVal val="0"/>
          <c:showCatName val="0"/>
          <c:showSerName val="0"/>
          <c:showPercent val="0"/>
          <c:showBubbleSize val="0"/>
        </c:dLbls>
        <c:axId val="2073863096"/>
        <c:axId val="2073836984"/>
      </c:areaChart>
      <c:catAx>
        <c:axId val="2073863096"/>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836984"/>
        <c:crosses val="autoZero"/>
        <c:auto val="1"/>
        <c:lblAlgn val="ctr"/>
        <c:lblOffset val="100"/>
        <c:tickLblSkip val="5"/>
        <c:tickMarkSkip val="5"/>
        <c:noMultiLvlLbl val="0"/>
      </c:catAx>
      <c:valAx>
        <c:axId val="2073836984"/>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863096"/>
        <c:crossesAt val="1"/>
        <c:crossBetween val="midCat"/>
        <c:majorUnit val="250"/>
      </c:valAx>
    </c:plotArea>
    <c:plotVisOnly val="1"/>
    <c:dispBlanksAs val="zero"/>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rgbClr val="FF0000"/>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rgbClr val="FFC000"/>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rgbClr val="00B0F0"/>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143681784"/>
        <c:axId val="-2143691048"/>
      </c:areaChart>
      <c:catAx>
        <c:axId val="-214368178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143691048"/>
        <c:crosses val="autoZero"/>
        <c:auto val="1"/>
        <c:lblAlgn val="ctr"/>
        <c:lblOffset val="100"/>
        <c:tickLblSkip val="5"/>
        <c:tickMarkSkip val="5"/>
        <c:noMultiLvlLbl val="0"/>
      </c:catAx>
      <c:valAx>
        <c:axId val="-214369104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wages</a:t>
                </a:r>
                <a:r>
                  <a:rPr lang="fi-FI" sz="1600" b="0" dirty="0"/>
                  <a:t>, €/</a:t>
                </a:r>
                <a:r>
                  <a:rPr lang="fi-FI" sz="1600" b="0" dirty="0" err="1"/>
                  <a:t>month</a:t>
                </a:r>
                <a:endParaRPr lang="fi-FI" sz="1600" b="0" dirty="0"/>
              </a:p>
            </c:rich>
          </c:tx>
          <c:layout>
            <c:manualLayout>
              <c:xMode val="edge"/>
              <c:yMode val="edge"/>
              <c:x val="2.4871686850975803E-3"/>
              <c:y val="0.24270996168540751"/>
            </c:manualLayout>
          </c:layout>
          <c:overlay val="0"/>
        </c:title>
        <c:numFmt formatCode="0" sourceLinked="1"/>
        <c:majorTickMark val="out"/>
        <c:minorTickMark val="none"/>
        <c:tickLblPos val="high"/>
        <c:crossAx val="-214368178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6331889654301"/>
          <c:y val="4.2353002806970068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404824"/>
        <c:axId val="2073396040"/>
      </c:areaChart>
      <c:catAx>
        <c:axId val="207340482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layout>
            <c:manualLayout>
              <c:xMode val="edge"/>
              <c:yMode val="edge"/>
              <c:x val="0.41837107935128248"/>
              <c:y val="0.93415718216649635"/>
            </c:manualLayout>
          </c:layout>
          <c:overlay val="0"/>
        </c:title>
        <c:numFmt formatCode="#,##0" sourceLinked="0"/>
        <c:majorTickMark val="out"/>
        <c:minorTickMark val="none"/>
        <c:tickLblPos val="nextTo"/>
        <c:crossAx val="2073396040"/>
        <c:crosses val="autoZero"/>
        <c:auto val="1"/>
        <c:lblAlgn val="ctr"/>
        <c:lblOffset val="100"/>
        <c:tickLblSkip val="5"/>
        <c:tickMarkSkip val="5"/>
        <c:noMultiLvlLbl val="0"/>
      </c:catAx>
      <c:valAx>
        <c:axId val="2073396040"/>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a:t> </a:t>
                </a: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0"/>
              <c:y val="0.20821922421369263"/>
            </c:manualLayout>
          </c:layout>
          <c:overlay val="0"/>
        </c:title>
        <c:numFmt formatCode="0" sourceLinked="1"/>
        <c:majorTickMark val="out"/>
        <c:minorTickMark val="none"/>
        <c:tickLblPos val="high"/>
        <c:crossAx val="207340482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81-2347-BE23-AF3601A7429B}"/>
            </c:ext>
          </c:extLst>
        </c:ser>
        <c:dLbls>
          <c:showLegendKey val="0"/>
          <c:showVal val="0"/>
          <c:showCatName val="0"/>
          <c:showSerName val="0"/>
          <c:showPercent val="0"/>
          <c:showBubbleSize val="0"/>
        </c:dLbls>
        <c:smooth val="0"/>
        <c:axId val="2127137448"/>
        <c:axId val="2127060824"/>
      </c:lineChart>
      <c:catAx>
        <c:axId val="2127137448"/>
        <c:scaling>
          <c:orientation val="minMax"/>
        </c:scaling>
        <c:delete val="0"/>
        <c:axPos val="b"/>
        <c:title>
          <c:tx>
            <c:rich>
              <a:bodyPr/>
              <a:lstStyle/>
              <a:p>
                <a:pPr>
                  <a:defRPr lang="en-GB"/>
                </a:pPr>
                <a:r>
                  <a:rPr lang="en-GB" sz="1600" b="0" dirty="0"/>
                  <a:t>Free time</a:t>
                </a:r>
              </a:p>
            </c:rich>
          </c:tx>
          <c:layout>
            <c:manualLayout>
              <c:xMode val="edge"/>
              <c:yMode val="edge"/>
              <c:x val="0.49568155621597598"/>
              <c:y val="0.8765043020761405"/>
            </c:manualLayout>
          </c:layout>
          <c:overlay val="0"/>
        </c:title>
        <c:numFmt formatCode="General" sourceLinked="1"/>
        <c:majorTickMark val="out"/>
        <c:minorTickMark val="none"/>
        <c:tickLblPos val="nextTo"/>
        <c:txPr>
          <a:bodyPr/>
          <a:lstStyle/>
          <a:p>
            <a:pPr>
              <a:defRPr lang="en-GB"/>
            </a:pPr>
            <a:endParaRPr lang="en-US"/>
          </a:p>
        </c:txPr>
        <c:crossAx val="2127060824"/>
        <c:crosses val="autoZero"/>
        <c:auto val="1"/>
        <c:lblAlgn val="ctr"/>
        <c:lblOffset val="100"/>
        <c:noMultiLvlLbl val="0"/>
      </c:catAx>
      <c:valAx>
        <c:axId val="212706082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3.0378085100133671E-2"/>
              <c:y val="0.28371658112777165"/>
            </c:manualLayout>
          </c:layout>
          <c:overlay val="0"/>
        </c:title>
        <c:numFmt formatCode="General" sourceLinked="0"/>
        <c:majorTickMark val="out"/>
        <c:minorTickMark val="none"/>
        <c:tickLblPos val="nextTo"/>
        <c:txPr>
          <a:bodyPr/>
          <a:lstStyle/>
          <a:p>
            <a:pPr>
              <a:defRPr lang="en-GB"/>
            </a:pPr>
            <a:endParaRPr lang="en-US"/>
          </a:p>
        </c:txPr>
        <c:crossAx val="21271374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4983048"/>
        <c:axId val="-2144883368"/>
      </c:lineChart>
      <c:catAx>
        <c:axId val="-21449830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4883368"/>
        <c:crosses val="autoZero"/>
        <c:auto val="1"/>
        <c:lblAlgn val="ctr"/>
        <c:lblOffset val="100"/>
        <c:noMultiLvlLbl val="0"/>
      </c:catAx>
      <c:valAx>
        <c:axId val="-214488336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8173329919823485E-2"/>
              <c:y val="0.27142762222514666"/>
            </c:manualLayout>
          </c:layout>
          <c:overlay val="0"/>
        </c:title>
        <c:numFmt formatCode="General" sourceLinked="0"/>
        <c:majorTickMark val="out"/>
        <c:minorTickMark val="none"/>
        <c:tickLblPos val="nextTo"/>
        <c:txPr>
          <a:bodyPr/>
          <a:lstStyle/>
          <a:p>
            <a:pPr>
              <a:defRPr lang="en-GB"/>
            </a:pPr>
            <a:endParaRPr lang="en-US"/>
          </a:p>
        </c:txPr>
        <c:crossAx val="-21449830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6369448"/>
        <c:axId val="-2145222504"/>
      </c:lineChart>
      <c:catAx>
        <c:axId val="-21463694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5222504"/>
        <c:crosses val="autoZero"/>
        <c:auto val="1"/>
        <c:lblAlgn val="ctr"/>
        <c:lblOffset val="100"/>
        <c:noMultiLvlLbl val="0"/>
      </c:catAx>
      <c:valAx>
        <c:axId val="-214522250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8173329919823485E-2"/>
              <c:y val="0.27962026149356334"/>
            </c:manualLayout>
          </c:layout>
          <c:overlay val="0"/>
        </c:title>
        <c:numFmt formatCode="General" sourceLinked="0"/>
        <c:majorTickMark val="out"/>
        <c:minorTickMark val="none"/>
        <c:tickLblPos val="nextTo"/>
        <c:txPr>
          <a:bodyPr/>
          <a:lstStyle/>
          <a:p>
            <a:pPr>
              <a:defRPr lang="en-GB"/>
            </a:pPr>
            <a:endParaRPr lang="en-US"/>
          </a:p>
        </c:txPr>
        <c:crossAx val="-21463694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BB-5C44-A93A-5AF45A0199FA}"/>
            </c:ext>
          </c:extLst>
        </c:ser>
        <c:dLbls>
          <c:showLegendKey val="0"/>
          <c:showVal val="0"/>
          <c:showCatName val="0"/>
          <c:showSerName val="0"/>
          <c:showPercent val="0"/>
          <c:showBubbleSize val="0"/>
        </c:dLbls>
        <c:smooth val="0"/>
        <c:axId val="-2144608360"/>
        <c:axId val="-2145123288"/>
      </c:lineChart>
      <c:catAx>
        <c:axId val="-2144608360"/>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5123288"/>
        <c:crosses val="autoZero"/>
        <c:auto val="1"/>
        <c:lblAlgn val="ctr"/>
        <c:lblOffset val="100"/>
        <c:noMultiLvlLbl val="0"/>
      </c:catAx>
      <c:valAx>
        <c:axId val="-214512328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2882250783402589E-2"/>
              <c:y val="0.23865706515147991"/>
            </c:manualLayout>
          </c:layout>
          <c:overlay val="0"/>
        </c:title>
        <c:numFmt formatCode="General" sourceLinked="0"/>
        <c:majorTickMark val="out"/>
        <c:minorTickMark val="none"/>
        <c:tickLblPos val="nextTo"/>
        <c:txPr>
          <a:bodyPr/>
          <a:lstStyle/>
          <a:p>
            <a:pPr>
              <a:defRPr lang="en-GB"/>
            </a:pPr>
            <a:endParaRPr lang="en-US"/>
          </a:p>
        </c:txPr>
        <c:crossAx val="-2144608360"/>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EA28-6947-8E3F-84DBBF8F354F}"/>
            </c:ext>
          </c:extLst>
        </c:ser>
        <c:dLbls>
          <c:showLegendKey val="0"/>
          <c:showVal val="0"/>
          <c:showCatName val="0"/>
          <c:showSerName val="0"/>
          <c:showPercent val="0"/>
          <c:showBubbleSize val="0"/>
        </c:dLbls>
        <c:smooth val="0"/>
        <c:axId val="-2145317128"/>
        <c:axId val="-2145336344"/>
      </c:lineChart>
      <c:catAx>
        <c:axId val="-214531712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layout>
            <c:manualLayout>
              <c:xMode val="edge"/>
              <c:yMode val="edge"/>
              <c:x val="0.49494292300855469"/>
              <c:y val="0.87309070256447352"/>
            </c:manualLayout>
          </c:layout>
          <c:overlay val="0"/>
        </c:title>
        <c:numFmt formatCode="General" sourceLinked="1"/>
        <c:majorTickMark val="out"/>
        <c:minorTickMark val="none"/>
        <c:tickLblPos val="nextTo"/>
        <c:txPr>
          <a:bodyPr/>
          <a:lstStyle/>
          <a:p>
            <a:pPr>
              <a:defRPr lang="en-GB"/>
            </a:pPr>
            <a:endParaRPr lang="en-US"/>
          </a:p>
        </c:txPr>
        <c:crossAx val="-2145336344"/>
        <c:crosses val="autoZero"/>
        <c:auto val="1"/>
        <c:lblAlgn val="ctr"/>
        <c:lblOffset val="100"/>
        <c:noMultiLvlLbl val="0"/>
      </c:catAx>
      <c:valAx>
        <c:axId val="-214533634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0236711215192146E-2"/>
              <c:y val="0.26733130259093829"/>
            </c:manualLayout>
          </c:layout>
          <c:overlay val="0"/>
        </c:title>
        <c:numFmt formatCode="General" sourceLinked="0"/>
        <c:majorTickMark val="out"/>
        <c:minorTickMark val="none"/>
        <c:tickLblPos val="nextTo"/>
        <c:txPr>
          <a:bodyPr/>
          <a:lstStyle/>
          <a:p>
            <a:pPr>
              <a:defRPr lang="en-GB"/>
            </a:pPr>
            <a:endParaRPr lang="en-US"/>
          </a:p>
        </c:txPr>
        <c:crossAx val="-214531712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90960899550114"/>
          <c:y val="5.4030778520061003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26944104"/>
        <c:axId val="2126932296"/>
      </c:lineChart>
      <c:catAx>
        <c:axId val="2126944104"/>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sz="1400"/>
            </a:pPr>
            <a:endParaRPr lang="en-US"/>
          </a:p>
        </c:txPr>
        <c:crossAx val="2126932296"/>
        <c:crosses val="autoZero"/>
        <c:auto val="1"/>
        <c:lblAlgn val="ctr"/>
        <c:lblOffset val="100"/>
        <c:noMultiLvlLbl val="0"/>
      </c:catAx>
      <c:valAx>
        <c:axId val="2126932296"/>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4.6692106897296609E-2"/>
              <c:y val="0.27962026149356334"/>
            </c:manualLayout>
          </c:layout>
          <c:overlay val="0"/>
        </c:title>
        <c:numFmt formatCode="General" sourceLinked="0"/>
        <c:majorTickMark val="out"/>
        <c:minorTickMark val="none"/>
        <c:tickLblPos val="nextTo"/>
        <c:txPr>
          <a:bodyPr/>
          <a:lstStyle/>
          <a:p>
            <a:pPr>
              <a:defRPr lang="en-GB" sz="1400"/>
            </a:pPr>
            <a:endParaRPr lang="en-US"/>
          </a:p>
        </c:txPr>
        <c:crossAx val="21269441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073305288"/>
        <c:axId val="2073925320"/>
      </c:lineChart>
      <c:catAx>
        <c:axId val="207330528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sz="1400"/>
            </a:pPr>
            <a:endParaRPr lang="en-US"/>
          </a:p>
        </c:txPr>
        <c:crossAx val="2073925320"/>
        <c:crosses val="autoZero"/>
        <c:auto val="1"/>
        <c:lblAlgn val="ctr"/>
        <c:lblOffset val="100"/>
        <c:noMultiLvlLbl val="0"/>
      </c:catAx>
      <c:valAx>
        <c:axId val="2073925320"/>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2.2882250783402596E-2"/>
              <c:y val="0.27962026149356334"/>
            </c:manualLayout>
          </c:layout>
          <c:overlay val="0"/>
        </c:title>
        <c:numFmt formatCode="General" sourceLinked="0"/>
        <c:majorTickMark val="out"/>
        <c:minorTickMark val="none"/>
        <c:tickLblPos val="nextTo"/>
        <c:txPr>
          <a:bodyPr/>
          <a:lstStyle/>
          <a:p>
            <a:pPr>
              <a:defRPr lang="en-GB" sz="1400"/>
            </a:pPr>
            <a:endParaRPr lang="en-US"/>
          </a:p>
        </c:txPr>
        <c:crossAx val="20733052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4010677172599"/>
          <c:y val="2.9321401391916701E-2"/>
          <c:w val="0.82381649368611698"/>
          <c:h val="0.77663277305078204"/>
        </c:manualLayout>
      </c:layout>
      <c:areaChart>
        <c:grouping val="stacked"/>
        <c:varyColors val="0"/>
        <c:ser>
          <c:idx val="1"/>
          <c:order val="0"/>
          <c:tx>
            <c:strRef>
              <c:f>[1]Kuvadata!$C$18</c:f>
              <c:strCache>
                <c:ptCount val="1"/>
                <c:pt idx="0">
                  <c:v>Nettopalkka</c:v>
                </c:pt>
              </c:strCache>
            </c:strRef>
          </c:tx>
          <c:spPr>
            <a:solidFill>
              <a:srgbClr val="FF0000"/>
            </a:solidFill>
            <a:ln w="9525" cap="flat" cmpd="sng" algn="ctr">
              <a:solidFill>
                <a:srgbClr val="FF0000"/>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3"/>
          <c:order val="1"/>
          <c:tx>
            <c:strRef>
              <c:f>[1]Kuvadata!$C$20</c:f>
              <c:strCache>
                <c:ptCount val="1"/>
                <c:pt idx="0">
                  <c:v>Puolison nettotulot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2"/>
          <c:tx>
            <c:strRef>
              <c:f>[1]Kuvadata!$C$21</c:f>
              <c:strCache>
                <c:ptCount val="1"/>
                <c:pt idx="0">
                  <c:v>Toimeentulotuki</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3"/>
          <c:tx>
            <c:strRef>
              <c:f>[1]Kuvadata!$C$22</c:f>
              <c:strCache>
                <c:ptCount val="1"/>
                <c:pt idx="0">
                  <c:v>Lapsilisä</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4"/>
          <c:tx>
            <c:strRef>
              <c:f>[1]Kuvadata!$C$23</c:f>
              <c:strCache>
                <c:ptCount val="1"/>
                <c:pt idx="0">
                  <c:v>Elatustuki</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5"/>
          <c:tx>
            <c:strRef>
              <c:f>[1]Kuvadata!$C$24</c:f>
              <c:strCache>
                <c:ptCount val="1"/>
                <c:pt idx="0">
                  <c:v>Päivähoitomaksu</c:v>
                </c:pt>
              </c:strCache>
            </c:strRef>
          </c:tx>
          <c:spPr>
            <a:solidFill>
              <a:srgbClr val="FF0000"/>
            </a:solidFill>
            <a:ln w="9525" cap="flat" cmpd="sng" algn="ctr">
              <a:solidFill>
                <a:schemeClr val="accent2">
                  <a:lumMod val="60000"/>
                  <a:shade val="95000"/>
                </a:schemeClr>
              </a:solidFill>
              <a:round/>
            </a:ln>
            <a:effectLst/>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073881608"/>
        <c:axId val="2073875880"/>
      </c:areaChart>
      <c:catAx>
        <c:axId val="207388160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fi-FI"/>
                  <a:t>gross wages (€/month)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73875880"/>
        <c:crosses val="autoZero"/>
        <c:auto val="1"/>
        <c:lblAlgn val="ctr"/>
        <c:lblOffset val="300"/>
        <c:tickLblSkip val="8"/>
        <c:tickMarkSkip val="8"/>
        <c:noMultiLvlLbl val="0"/>
      </c:catAx>
      <c:valAx>
        <c:axId val="2073875880"/>
        <c:scaling>
          <c:orientation val="minMax"/>
          <c:max val="2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net wages (€/month)</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73881608"/>
        <c:crosses val="autoZero"/>
        <c:crossBetween val="midCat"/>
        <c:majorUnit val="40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0.21416</cdr:x>
      <cdr:y>0.08104</cdr:y>
    </cdr:from>
    <cdr:to>
      <cdr:x>0.92274</cdr:x>
      <cdr:y>0.66267</cdr:y>
    </cdr:to>
    <cdr:cxnSp macro="">
      <cdr:nvCxnSpPr>
        <cdr:cNvPr id="5" name="Straight Connector 4">
          <a:extLst xmlns:a="http://schemas.openxmlformats.org/drawingml/2006/main">
            <a:ext uri="{FF2B5EF4-FFF2-40B4-BE49-F238E27FC236}">
              <a16:creationId xmlns:a16="http://schemas.microsoft.com/office/drawing/2014/main" id="{F8333CD1-B94A-668E-88FC-A5752FFC678B}"/>
            </a:ext>
          </a:extLst>
        </cdr:cNvPr>
        <cdr:cNvCxnSpPr/>
      </cdr:nvCxnSpPr>
      <cdr:spPr>
        <a:xfrm xmlns:a="http://schemas.openxmlformats.org/drawingml/2006/main">
          <a:off x="1028093" y="251244"/>
          <a:ext cx="3401568" cy="1803276"/>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userShapes>
</file>

<file path=ppt/drawings/drawing3.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0.60023</cdr:x>
      <cdr:y>0.69635</cdr:y>
    </cdr:from>
    <cdr:to>
      <cdr:x>0.81464</cdr:x>
      <cdr:y>0.79146</cdr:y>
    </cdr:to>
    <cdr:sp macro="" textlink="">
      <cdr:nvSpPr>
        <cdr:cNvPr id="5" name="TextBox 4">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5140409" y="2872704"/>
          <a:ext cx="1836221" cy="392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0.11497</cdr:x>
      <cdr:y>0.56614</cdr:y>
    </cdr:from>
    <cdr:to>
      <cdr:x>0.38509</cdr:x>
      <cdr:y>0.64552</cdr:y>
    </cdr:to>
    <cdr:sp macro="" textlink="">
      <cdr:nvSpPr>
        <cdr:cNvPr id="7" name="TextBox 1">
          <a:extLst xmlns:a="http://schemas.openxmlformats.org/drawingml/2006/main">
            <a:ext uri="{FF2B5EF4-FFF2-40B4-BE49-F238E27FC236}">
              <a16:creationId xmlns:a16="http://schemas.microsoft.com/office/drawing/2014/main" id="{852BD5BA-53FB-234F-990F-CBC16C57A012}"/>
            </a:ext>
          </a:extLst>
        </cdr:cNvPr>
        <cdr:cNvSpPr txBox="1"/>
      </cdr:nvSpPr>
      <cdr:spPr>
        <a:xfrm xmlns:a="http://schemas.openxmlformats.org/drawingml/2006/main" rot="19909139">
          <a:off x="984570" y="2335528"/>
          <a:ext cx="2313344" cy="327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labor mkt. subsidy</a:t>
          </a:r>
        </a:p>
      </cdr:txBody>
    </cdr:sp>
  </cdr:relSizeAnchor>
  <cdr:relSizeAnchor xmlns:cdr="http://schemas.openxmlformats.org/drawingml/2006/chartDrawing">
    <cdr:from>
      <cdr:x>0.11933</cdr:x>
      <cdr:y>0.48321</cdr:y>
    </cdr:from>
    <cdr:to>
      <cdr:x>0.33374</cdr:x>
      <cdr:y>0.55444</cdr:y>
    </cdr:to>
    <cdr:sp macro="" textlink="">
      <cdr:nvSpPr>
        <cdr:cNvPr id="8" name="TextBox 1">
          <a:extLst xmlns:a="http://schemas.openxmlformats.org/drawingml/2006/main">
            <a:ext uri="{FF2B5EF4-FFF2-40B4-BE49-F238E27FC236}">
              <a16:creationId xmlns:a16="http://schemas.microsoft.com/office/drawing/2014/main" id="{65898E0E-5260-5645-BBED-082519526865}"/>
            </a:ext>
          </a:extLst>
        </cdr:cNvPr>
        <cdr:cNvSpPr txBox="1"/>
      </cdr:nvSpPr>
      <cdr:spPr>
        <a:xfrm xmlns:a="http://schemas.openxmlformats.org/drawingml/2006/main" rot="20486790">
          <a:off x="1021935" y="1993430"/>
          <a:ext cx="1836222" cy="29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 rent subsidy</a:t>
          </a:r>
        </a:p>
      </cdr:txBody>
    </cdr:sp>
  </cdr:relSizeAnchor>
</c:userShapes>
</file>

<file path=ppt/drawings/drawing4.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0.2884</cdr:x>
      <cdr:y>0.10355</cdr:y>
    </cdr:from>
    <cdr:to>
      <cdr:x>0.38684</cdr:x>
      <cdr:y>0.25469</cdr:y>
    </cdr:to>
    <cdr:sp macro="" textlink="">
      <cdr:nvSpPr>
        <cdr:cNvPr id="5"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0.40705</cdr:x>
      <cdr:y>0.35624</cdr:y>
    </cdr:from>
    <cdr:to>
      <cdr:x>0.52819</cdr:x>
      <cdr:y>0.4193</cdr:y>
    </cdr:to>
    <cdr:sp macro="" textlink="">
      <cdr:nvSpPr>
        <cdr:cNvPr id="10" name="Tekstikehys 2"/>
        <cdr:cNvSpPr txBox="1"/>
      </cdr:nvSpPr>
      <cdr:spPr>
        <a:xfrm xmlns:a="http://schemas.openxmlformats.org/drawingml/2006/main" rot="20259593">
          <a:off x="3523303" y="1489148"/>
          <a:ext cx="1048546"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err="1">
              <a:solidFill>
                <a:srgbClr val="FFFFFF"/>
              </a:solidFill>
            </a:rPr>
            <a:t>child</a:t>
          </a:r>
          <a:r>
            <a:rPr lang="fi-FI" sz="1450" dirty="0">
              <a:solidFill>
                <a:srgbClr val="FFFFFF"/>
              </a:solidFill>
            </a:rPr>
            <a:t> </a:t>
          </a:r>
          <a:r>
            <a:rPr lang="fi-FI" sz="1450" dirty="0" err="1">
              <a:solidFill>
                <a:srgbClr val="FFFFFF"/>
              </a:solidFill>
            </a:rPr>
            <a:t>allowance</a:t>
          </a:r>
          <a:endParaRPr lang="fi-FI" sz="1450" b="0" dirty="0">
            <a:solidFill>
              <a:srgbClr val="FFFFFF"/>
            </a:solidFill>
          </a:endParaRPr>
        </a:p>
      </cdr:txBody>
    </cdr:sp>
  </cdr:relSizeAnchor>
  <cdr:relSizeAnchor xmlns:cdr="http://schemas.openxmlformats.org/drawingml/2006/chartDrawing">
    <cdr:from>
      <cdr:x>0.68243</cdr:x>
      <cdr:y>0.157</cdr:y>
    </cdr:from>
    <cdr:to>
      <cdr:x>0.80357</cdr:x>
      <cdr:y>0.22006</cdr:y>
    </cdr:to>
    <cdr:sp macro="" textlink="">
      <cdr:nvSpPr>
        <cdr:cNvPr id="11" name="Tekstikehys 2"/>
        <cdr:cNvSpPr txBox="1"/>
      </cdr:nvSpPr>
      <cdr:spPr>
        <a:xfrm xmlns:a="http://schemas.openxmlformats.org/drawingml/2006/main" rot="20797915">
          <a:off x="5020043" y="612926"/>
          <a:ext cx="891121" cy="2461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a:solidFill>
                <a:schemeClr val="bg1"/>
              </a:solidFill>
            </a:rPr>
            <a:t> </a:t>
          </a:r>
          <a:r>
            <a:rPr lang="fi-FI" sz="1450" dirty="0" err="1">
              <a:solidFill>
                <a:schemeClr val="bg1"/>
              </a:solidFill>
            </a:rPr>
            <a:t>alimony</a:t>
          </a:r>
          <a:endParaRPr lang="fi-FI" sz="1450" b="0" dirty="0">
            <a:solidFill>
              <a:schemeClr val="bg1"/>
            </a:solidFill>
          </a:endParaRPr>
        </a:p>
      </cdr:txBody>
    </cdr:sp>
  </cdr:relSizeAnchor>
  <cdr:relSizeAnchor xmlns:cdr="http://schemas.openxmlformats.org/drawingml/2006/chartDrawing">
    <cdr:from>
      <cdr:x>0.72316</cdr:x>
      <cdr:y>0.51937</cdr:y>
    </cdr:from>
    <cdr:to>
      <cdr:x>0.93944</cdr:x>
      <cdr:y>0.61017</cdr:y>
    </cdr:to>
    <cdr:sp macro="" textlink="">
      <cdr:nvSpPr>
        <cdr:cNvPr id="13" name="TextBox 12">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259423" y="2171087"/>
          <a:ext cx="1872044" cy="379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0.74929</cdr:x>
      <cdr:y>0.70428</cdr:y>
    </cdr:from>
    <cdr:to>
      <cdr:x>0.96557</cdr:x>
      <cdr:y>0.79508</cdr:y>
    </cdr:to>
    <cdr:sp macro="" textlink="">
      <cdr:nvSpPr>
        <cdr:cNvPr id="14" name="TextBox 13">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361429" y="3043332"/>
          <a:ext cx="1836221" cy="392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daycare fees </a:t>
          </a:r>
        </a:p>
      </cdr:txBody>
    </cdr:sp>
  </cdr:relSizeAnchor>
</c:userShapes>
</file>

<file path=ppt/drawings/drawing5.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6.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7.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9/8/23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9/8/23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rPr lang="uk-UA"/>
              <a:t>13</a:t>
            </a:fld>
            <a:endParaRPr lang="uk-UA"/>
          </a:p>
        </p:txBody>
      </p:sp>
    </p:spTree>
    <p:extLst>
      <p:ext uri="{BB962C8B-B14F-4D97-AF65-F5344CB8AC3E}">
        <p14:creationId xmlns:p14="http://schemas.microsoft.com/office/powerpoint/2010/main" val="235859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4</a:t>
            </a:fld>
            <a:endParaRPr lang="fi-FI"/>
          </a:p>
        </p:txBody>
      </p:sp>
    </p:spTree>
    <p:extLst>
      <p:ext uri="{BB962C8B-B14F-4D97-AF65-F5344CB8AC3E}">
        <p14:creationId xmlns:p14="http://schemas.microsoft.com/office/powerpoint/2010/main" val="37758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5</a:t>
            </a:fld>
            <a:endParaRPr lang="fi-FI"/>
          </a:p>
        </p:txBody>
      </p:sp>
    </p:spTree>
    <p:extLst>
      <p:ext uri="{BB962C8B-B14F-4D97-AF65-F5344CB8AC3E}">
        <p14:creationId xmlns:p14="http://schemas.microsoft.com/office/powerpoint/2010/main" val="91410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6</a:t>
            </a:fld>
            <a:endParaRPr lang="fi-FI"/>
          </a:p>
        </p:txBody>
      </p:sp>
    </p:spTree>
    <p:extLst>
      <p:ext uri="{BB962C8B-B14F-4D97-AF65-F5344CB8AC3E}">
        <p14:creationId xmlns:p14="http://schemas.microsoft.com/office/powerpoint/2010/main" val="135399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7</a:t>
            </a:fld>
            <a:endParaRPr lang="fi-FI"/>
          </a:p>
        </p:txBody>
      </p:sp>
    </p:spTree>
    <p:extLst>
      <p:ext uri="{BB962C8B-B14F-4D97-AF65-F5344CB8AC3E}">
        <p14:creationId xmlns:p14="http://schemas.microsoft.com/office/powerpoint/2010/main" val="165018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8</a:t>
            </a:fld>
            <a:endParaRPr lang="fi-FI"/>
          </a:p>
        </p:txBody>
      </p:sp>
    </p:spTree>
    <p:extLst>
      <p:ext uri="{BB962C8B-B14F-4D97-AF65-F5344CB8AC3E}">
        <p14:creationId xmlns:p14="http://schemas.microsoft.com/office/powerpoint/2010/main" val="73464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9</a:t>
            </a:fld>
            <a:endParaRPr lang="fi-FI"/>
          </a:p>
        </p:txBody>
      </p:sp>
    </p:spTree>
    <p:extLst>
      <p:ext uri="{BB962C8B-B14F-4D97-AF65-F5344CB8AC3E}">
        <p14:creationId xmlns:p14="http://schemas.microsoft.com/office/powerpoint/2010/main" val="36716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10</a:t>
            </a:fld>
            <a:endParaRPr lang="fi-FI"/>
          </a:p>
        </p:txBody>
      </p:sp>
    </p:spTree>
    <p:extLst>
      <p:ext uri="{BB962C8B-B14F-4D97-AF65-F5344CB8AC3E}">
        <p14:creationId xmlns:p14="http://schemas.microsoft.com/office/powerpoint/2010/main" val="51898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11</a:t>
            </a:fld>
            <a:endParaRPr lang="fi-FI"/>
          </a:p>
        </p:txBody>
      </p:sp>
    </p:spTree>
    <p:extLst>
      <p:ext uri="{BB962C8B-B14F-4D97-AF65-F5344CB8AC3E}">
        <p14:creationId xmlns:p14="http://schemas.microsoft.com/office/powerpoint/2010/main" val="1867237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1807"/>
            <a:ext cx="4150122" cy="326545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148164"/>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3" y="1621799"/>
            <a:ext cx="4077891" cy="326734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516070"/>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99738"/>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516081"/>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63" y="214851"/>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96473"/>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76791"/>
            <a:ext cx="5130403" cy="4615142"/>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15"/>
            <a:ext cx="1539000" cy="1948781"/>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5"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4"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744703"/>
            <a:ext cx="1539000" cy="219966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760240"/>
            <a:ext cx="1539000" cy="218411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760238"/>
            <a:ext cx="1539000" cy="218411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3238454"/>
            <a:ext cx="353308" cy="353308"/>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3238454"/>
            <a:ext cx="353308" cy="353308"/>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3238454"/>
            <a:ext cx="353308" cy="353308"/>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3238454"/>
            <a:ext cx="353308" cy="353308"/>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3238454"/>
            <a:ext cx="353308" cy="353308"/>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3238347"/>
            <a:ext cx="406943" cy="342930"/>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fi-FI" dirty="0"/>
              <a:t>Add text</a:t>
            </a:r>
          </a:p>
        </p:txBody>
      </p:sp>
      <p:pic>
        <p:nvPicPr>
          <p:cNvPr id="15" name="Kuva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40" y="4006210"/>
            <a:ext cx="1886823" cy="16740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4" name="Kuva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isältö">
    <p:spTree>
      <p:nvGrpSpPr>
        <p:cNvPr id="1" name=""/>
        <p:cNvGrpSpPr/>
        <p:nvPr/>
      </p:nvGrpSpPr>
      <p:grpSpPr>
        <a:xfrm>
          <a:off x="0" y="0"/>
          <a:ext cx="0" cy="0"/>
          <a:chOff x="0" y="0"/>
          <a:chExt cx="0" cy="0"/>
        </a:xfrm>
      </p:grpSpPr>
      <p:cxnSp>
        <p:nvCxnSpPr>
          <p:cNvPr id="5" name="Straight Connector 4"/>
          <p:cNvCxnSpPr/>
          <p:nvPr/>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3"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3" y="1404731"/>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9/8/23</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2" y="4666105"/>
            <a:ext cx="2777573" cy="995221"/>
          </a:xfrm>
          <a:prstGeom prst="rect">
            <a:avLst/>
          </a:prstGeom>
        </p:spPr>
      </p:pic>
    </p:spTree>
    <p:extLst>
      <p:ext uri="{BB962C8B-B14F-4D97-AF65-F5344CB8AC3E}">
        <p14:creationId xmlns:p14="http://schemas.microsoft.com/office/powerpoint/2010/main" val="1057568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3" y="317500"/>
            <a:ext cx="8085599" cy="996498"/>
          </a:xfrm>
          <a:prstGeom prst="rect">
            <a:avLst/>
          </a:prstGeom>
        </p:spPr>
        <p:txBody>
          <a:bodyPr lIns="0" tIns="0" rIns="0" bIns="0" anchor="t" anchorCtr="0">
            <a:noAutofit/>
          </a:bodyPr>
          <a:lstStyle>
            <a:lvl1pPr algn="l">
              <a:lnSpc>
                <a:spcPct val="85000"/>
              </a:lnSpc>
              <a:defRPr sz="3000" b="1" spc="-83">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404731"/>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3" y="1404731"/>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9/8/23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2" y="4666105"/>
            <a:ext cx="2777573" cy="995221"/>
          </a:xfrm>
          <a:prstGeom prst="rect">
            <a:avLst/>
          </a:prstGeom>
        </p:spPr>
      </p:pic>
    </p:spTree>
    <p:extLst>
      <p:ext uri="{BB962C8B-B14F-4D97-AF65-F5344CB8AC3E}">
        <p14:creationId xmlns:p14="http://schemas.microsoft.com/office/powerpoint/2010/main" val="246411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10"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2" y="4666103"/>
            <a:ext cx="2777573" cy="995222"/>
          </a:xfrm>
          <a:prstGeom prst="rect">
            <a:avLst/>
          </a:prstGeom>
        </p:spPr>
      </p:pic>
    </p:spTree>
    <p:extLst>
      <p:ext uri="{BB962C8B-B14F-4D97-AF65-F5344CB8AC3E}">
        <p14:creationId xmlns:p14="http://schemas.microsoft.com/office/powerpoint/2010/main" val="1978048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0" b="0" i="0">
                <a:solidFill>
                  <a:srgbClr val="3333B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779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2433703"/>
            <a:ext cx="8492897" cy="25106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53" y="1517578"/>
            <a:ext cx="8492897" cy="72094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 id="2147483717" r:id="rId23"/>
    <p:sldLayoutId id="2147483718" r:id="rId24"/>
    <p:sldLayoutId id="2147483719" r:id="rId25"/>
    <p:sldLayoutId id="2147483720" r:id="rId26"/>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s://www.aeaweb.org/articles?id=10.1257/jep.24.2.3"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hyperlink" Target="http://faculty.wcas.northwestern.edu/noto/research/CLNO%20Labor%20Supply.pdf"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faculty.wcas.northwestern.edu/noto/research/CLNO%20Labor%20Supply.pdf" TargetMode="External"/><Relationship Id="rId2" Type="http://schemas.openxmlformats.org/officeDocument/2006/relationships/image" Target="../media/image19.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hyperlink" Target="https://www.bls.gov/opub/hom/pdf/cpihom.pdf" TargetMode="Externa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D81EA-0518-7699-7E08-97558BC79BDB}"/>
              </a:ext>
            </a:extLst>
          </p:cNvPr>
          <p:cNvSpPr>
            <a:spLocks noGrp="1"/>
          </p:cNvSpPr>
          <p:nvPr>
            <p:ph type="title"/>
          </p:nvPr>
        </p:nvSpPr>
        <p:spPr>
          <a:xfrm>
            <a:off x="431799" y="1523820"/>
            <a:ext cx="3626256" cy="634192"/>
          </a:xfrm>
        </p:spPr>
        <p:txBody>
          <a:bodyPr/>
          <a:lstStyle/>
          <a:p>
            <a:r>
              <a:rPr lang="en-FI" sz="2800" dirty="0"/>
              <a:t>Scarcity and Choice:</a:t>
            </a:r>
            <a:br>
              <a:rPr lang="en-FI" sz="2800" dirty="0"/>
            </a:br>
            <a:r>
              <a:rPr lang="en-FI" sz="2800" dirty="0"/>
              <a:t>Income and Substitution Effects</a:t>
            </a:r>
          </a:p>
        </p:txBody>
      </p:sp>
      <p:sp>
        <p:nvSpPr>
          <p:cNvPr id="12" name="Text Placeholder 11">
            <a:extLst>
              <a:ext uri="{FF2B5EF4-FFF2-40B4-BE49-F238E27FC236}">
                <a16:creationId xmlns:a16="http://schemas.microsoft.com/office/drawing/2014/main" id="{95CDBF30-03E6-864B-A5F2-9E8EEA4287CD}"/>
              </a:ext>
            </a:extLst>
          </p:cNvPr>
          <p:cNvSpPr>
            <a:spLocks noGrp="1"/>
          </p:cNvSpPr>
          <p:nvPr>
            <p:ph type="body" sz="half" idx="2"/>
          </p:nvPr>
        </p:nvSpPr>
        <p:spPr>
          <a:xfrm>
            <a:off x="431799" y="2721479"/>
            <a:ext cx="3869137" cy="390769"/>
          </a:xfrm>
        </p:spPr>
        <p:txBody>
          <a:bodyPr/>
          <a:lstStyle/>
          <a:p>
            <a:r>
              <a:rPr lang="en-US" sz="2400" dirty="0"/>
              <a:t>Lecture 3</a:t>
            </a:r>
          </a:p>
        </p:txBody>
      </p:sp>
      <p:cxnSp>
        <p:nvCxnSpPr>
          <p:cNvPr id="7" name="Suora yhdysviiva 6">
            <a:extLst>
              <a:ext uri="{FF2B5EF4-FFF2-40B4-BE49-F238E27FC236}">
                <a16:creationId xmlns:a16="http://schemas.microsoft.com/office/drawing/2014/main" id="{44D42085-CC57-854B-9151-3C66E83D17EE}"/>
              </a:ext>
            </a:extLst>
          </p:cNvPr>
          <p:cNvCxnSpPr>
            <a:cxnSpLocks/>
          </p:cNvCxnSpPr>
          <p:nvPr/>
        </p:nvCxnSpPr>
        <p:spPr>
          <a:xfrm flipH="1">
            <a:off x="431800" y="1874112"/>
            <a:ext cx="1060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EA3E3E24-1164-56F7-6ABF-B091B081CF2A}"/>
              </a:ext>
            </a:extLst>
          </p:cNvPr>
          <p:cNvSpPr>
            <a:spLocks noGrp="1"/>
          </p:cNvSpPr>
          <p:nvPr>
            <p:ph type="body" sz="half" idx="12"/>
          </p:nvPr>
        </p:nvSpPr>
        <p:spPr>
          <a:xfrm>
            <a:off x="431800" y="3604990"/>
            <a:ext cx="3869137" cy="619416"/>
          </a:xfrm>
        </p:spPr>
        <p:txBody>
          <a:bodyPr/>
          <a:lstStyle/>
          <a:p>
            <a:r>
              <a:rPr lang="en-FI" sz="1600" dirty="0"/>
              <a:t>Juuso Välimäki</a:t>
            </a:r>
          </a:p>
          <a:p>
            <a:r>
              <a:rPr lang="en-FI" sz="1600" dirty="0"/>
              <a:t>Sep 12, 2023</a:t>
            </a:r>
          </a:p>
        </p:txBody>
      </p:sp>
      <p:pic>
        <p:nvPicPr>
          <p:cNvPr id="17" name="Picture Placeholder 16">
            <a:extLst>
              <a:ext uri="{FF2B5EF4-FFF2-40B4-BE49-F238E27FC236}">
                <a16:creationId xmlns:a16="http://schemas.microsoft.com/office/drawing/2014/main" id="{55E092CB-89E0-3685-4E32-59FE147EF733}"/>
              </a:ext>
            </a:extLst>
          </p:cNvPr>
          <p:cNvPicPr>
            <a:picLocks noGrp="1" noChangeAspect="1"/>
          </p:cNvPicPr>
          <p:nvPr>
            <p:ph type="pic" idx="13"/>
          </p:nvPr>
        </p:nvPicPr>
        <p:blipFill>
          <a:blip r:embed="rId3"/>
          <a:srcRect l="4437" r="4437"/>
          <a:stretch>
            <a:fillRect/>
          </a:stretch>
        </p:blipFill>
        <p:spPr>
          <a:xfrm>
            <a:off x="5085947" y="698041"/>
            <a:ext cx="3869137" cy="4828414"/>
          </a:xfrm>
        </p:spPr>
      </p:pic>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extLst>
              <p:ext uri="{D42A27DB-BD31-4B8C-83A1-F6EECF244321}">
                <p14:modId xmlns:p14="http://schemas.microsoft.com/office/powerpoint/2010/main" val="317860276"/>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36" name="Freeform 35"/>
          <p:cNvSpPr/>
          <p:nvPr/>
        </p:nvSpPr>
        <p:spPr>
          <a:xfrm>
            <a:off x="2674220" y="1437061"/>
            <a:ext cx="2753685" cy="1771804"/>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 name="connsiteX0" fmla="*/ 1930400 w 1930400"/>
              <a:gd name="connsiteY0" fmla="*/ 2336800 h 2336800"/>
              <a:gd name="connsiteX1" fmla="*/ 1524000 w 1930400"/>
              <a:gd name="connsiteY1" fmla="*/ 2218267 h 2336800"/>
              <a:gd name="connsiteX2" fmla="*/ 1016000 w 1930400"/>
              <a:gd name="connsiteY2" fmla="*/ 1947334 h 2336800"/>
              <a:gd name="connsiteX3" fmla="*/ 420002 w 1930400"/>
              <a:gd name="connsiteY3" fmla="*/ 1461789 h 2336800"/>
              <a:gd name="connsiteX4" fmla="*/ 169333 w 1930400"/>
              <a:gd name="connsiteY4" fmla="*/ 626534 h 2336800"/>
              <a:gd name="connsiteX5" fmla="*/ 0 w 1930400"/>
              <a:gd name="connsiteY5" fmla="*/ 0 h 2336800"/>
              <a:gd name="connsiteX0" fmla="*/ 2136178 w 2136178"/>
              <a:gd name="connsiteY0" fmla="*/ 2336800 h 2336800"/>
              <a:gd name="connsiteX1" fmla="*/ 1729778 w 2136178"/>
              <a:gd name="connsiteY1" fmla="*/ 2218267 h 2336800"/>
              <a:gd name="connsiteX2" fmla="*/ 1221778 w 2136178"/>
              <a:gd name="connsiteY2" fmla="*/ 1947334 h 2336800"/>
              <a:gd name="connsiteX3" fmla="*/ 625780 w 2136178"/>
              <a:gd name="connsiteY3" fmla="*/ 1461789 h 2336800"/>
              <a:gd name="connsiteX4" fmla="*/ 18045 w 2136178"/>
              <a:gd name="connsiteY4" fmla="*/ 611408 h 2336800"/>
              <a:gd name="connsiteX5" fmla="*/ 205778 w 2136178"/>
              <a:gd name="connsiteY5" fmla="*/ 0 h 2336800"/>
              <a:gd name="connsiteX0" fmla="*/ 2442958 w 2442958"/>
              <a:gd name="connsiteY0" fmla="*/ 2687299 h 2687299"/>
              <a:gd name="connsiteX1" fmla="*/ 2036558 w 2442958"/>
              <a:gd name="connsiteY1" fmla="*/ 2568766 h 2687299"/>
              <a:gd name="connsiteX2" fmla="*/ 1528558 w 2442958"/>
              <a:gd name="connsiteY2" fmla="*/ 2297833 h 2687299"/>
              <a:gd name="connsiteX3" fmla="*/ 932560 w 2442958"/>
              <a:gd name="connsiteY3" fmla="*/ 1812288 h 2687299"/>
              <a:gd name="connsiteX4" fmla="*/ 324825 w 2442958"/>
              <a:gd name="connsiteY4" fmla="*/ 961907 h 2687299"/>
              <a:gd name="connsiteX5" fmla="*/ 0 w 2442958"/>
              <a:gd name="connsiteY5" fmla="*/ 0 h 2687299"/>
              <a:gd name="connsiteX0" fmla="*/ 3019259 w 3019259"/>
              <a:gd name="connsiteY0" fmla="*/ 2338782 h 2568896"/>
              <a:gd name="connsiteX1" fmla="*/ 2036558 w 3019259"/>
              <a:gd name="connsiteY1" fmla="*/ 2568766 h 2568896"/>
              <a:gd name="connsiteX2" fmla="*/ 1528558 w 3019259"/>
              <a:gd name="connsiteY2" fmla="*/ 2297833 h 2568896"/>
              <a:gd name="connsiteX3" fmla="*/ 932560 w 3019259"/>
              <a:gd name="connsiteY3" fmla="*/ 1812288 h 2568896"/>
              <a:gd name="connsiteX4" fmla="*/ 324825 w 3019259"/>
              <a:gd name="connsiteY4" fmla="*/ 961907 h 2568896"/>
              <a:gd name="connsiteX5" fmla="*/ 0 w 3019259"/>
              <a:gd name="connsiteY5" fmla="*/ 0 h 2568896"/>
              <a:gd name="connsiteX0" fmla="*/ 3019259 w 3019259"/>
              <a:gd name="connsiteY0" fmla="*/ 2338782 h 2352553"/>
              <a:gd name="connsiteX1" fmla="*/ 2120384 w 3019259"/>
              <a:gd name="connsiteY1" fmla="*/ 2345716 h 2352553"/>
              <a:gd name="connsiteX2" fmla="*/ 1528558 w 3019259"/>
              <a:gd name="connsiteY2" fmla="*/ 2297833 h 2352553"/>
              <a:gd name="connsiteX3" fmla="*/ 932560 w 3019259"/>
              <a:gd name="connsiteY3" fmla="*/ 1812288 h 2352553"/>
              <a:gd name="connsiteX4" fmla="*/ 324825 w 3019259"/>
              <a:gd name="connsiteY4" fmla="*/ 961907 h 2352553"/>
              <a:gd name="connsiteX5" fmla="*/ 0 w 3019259"/>
              <a:gd name="connsiteY5" fmla="*/ 0 h 2352553"/>
              <a:gd name="connsiteX0" fmla="*/ 3019259 w 3019259"/>
              <a:gd name="connsiteY0" fmla="*/ 2338782 h 2351371"/>
              <a:gd name="connsiteX1" fmla="*/ 2120384 w 3019259"/>
              <a:gd name="connsiteY1" fmla="*/ 2345716 h 2351371"/>
              <a:gd name="connsiteX2" fmla="*/ 1381863 w 3019259"/>
              <a:gd name="connsiteY2" fmla="*/ 2200248 h 2351371"/>
              <a:gd name="connsiteX3" fmla="*/ 932560 w 3019259"/>
              <a:gd name="connsiteY3" fmla="*/ 1812288 h 2351371"/>
              <a:gd name="connsiteX4" fmla="*/ 324825 w 3019259"/>
              <a:gd name="connsiteY4" fmla="*/ 961907 h 2351371"/>
              <a:gd name="connsiteX5" fmla="*/ 0 w 3019259"/>
              <a:gd name="connsiteY5" fmla="*/ 0 h 2351371"/>
              <a:gd name="connsiteX0" fmla="*/ 3019259 w 3019259"/>
              <a:gd name="connsiteY0" fmla="*/ 2338782 h 2351371"/>
              <a:gd name="connsiteX1" fmla="*/ 2120384 w 3019259"/>
              <a:gd name="connsiteY1" fmla="*/ 2345716 h 2351371"/>
              <a:gd name="connsiteX2" fmla="*/ 1381863 w 3019259"/>
              <a:gd name="connsiteY2" fmla="*/ 2200248 h 2351371"/>
              <a:gd name="connsiteX3" fmla="*/ 722996 w 3019259"/>
              <a:gd name="connsiteY3" fmla="*/ 1812287 h 2351371"/>
              <a:gd name="connsiteX4" fmla="*/ 324825 w 3019259"/>
              <a:gd name="connsiteY4" fmla="*/ 961907 h 2351371"/>
              <a:gd name="connsiteX5" fmla="*/ 0 w 3019259"/>
              <a:gd name="connsiteY5" fmla="*/ 0 h 2351371"/>
              <a:gd name="connsiteX0" fmla="*/ 3019259 w 3019259"/>
              <a:gd name="connsiteY0" fmla="*/ 2338782 h 2351371"/>
              <a:gd name="connsiteX1" fmla="*/ 2120384 w 3019259"/>
              <a:gd name="connsiteY1" fmla="*/ 2345716 h 2351371"/>
              <a:gd name="connsiteX2" fmla="*/ 1381863 w 3019259"/>
              <a:gd name="connsiteY2" fmla="*/ 2200248 h 2351371"/>
              <a:gd name="connsiteX3" fmla="*/ 722996 w 3019259"/>
              <a:gd name="connsiteY3" fmla="*/ 1812287 h 2351371"/>
              <a:gd name="connsiteX4" fmla="*/ 136218 w 3019259"/>
              <a:gd name="connsiteY4" fmla="*/ 947966 h 2351371"/>
              <a:gd name="connsiteX5" fmla="*/ 0 w 3019259"/>
              <a:gd name="connsiteY5" fmla="*/ 0 h 2351371"/>
              <a:gd name="connsiteX0" fmla="*/ 3155476 w 3155476"/>
              <a:gd name="connsiteY0" fmla="*/ 2617595 h 2630184"/>
              <a:gd name="connsiteX1" fmla="*/ 2256601 w 3155476"/>
              <a:gd name="connsiteY1" fmla="*/ 2624529 h 2630184"/>
              <a:gd name="connsiteX2" fmla="*/ 1518080 w 3155476"/>
              <a:gd name="connsiteY2" fmla="*/ 2479061 h 2630184"/>
              <a:gd name="connsiteX3" fmla="*/ 859213 w 3155476"/>
              <a:gd name="connsiteY3" fmla="*/ 2091100 h 2630184"/>
              <a:gd name="connsiteX4" fmla="*/ 272435 w 3155476"/>
              <a:gd name="connsiteY4" fmla="*/ 1226779 h 2630184"/>
              <a:gd name="connsiteX5" fmla="*/ 0 w 3155476"/>
              <a:gd name="connsiteY5" fmla="*/ 0 h 2630184"/>
              <a:gd name="connsiteX0" fmla="*/ 3155476 w 3155476"/>
              <a:gd name="connsiteY0" fmla="*/ 2701240 h 2701240"/>
              <a:gd name="connsiteX1" fmla="*/ 2256601 w 3155476"/>
              <a:gd name="connsiteY1" fmla="*/ 2624529 h 2701240"/>
              <a:gd name="connsiteX2" fmla="*/ 1518080 w 3155476"/>
              <a:gd name="connsiteY2" fmla="*/ 2479061 h 2701240"/>
              <a:gd name="connsiteX3" fmla="*/ 859213 w 3155476"/>
              <a:gd name="connsiteY3" fmla="*/ 2091100 h 2701240"/>
              <a:gd name="connsiteX4" fmla="*/ 272435 w 3155476"/>
              <a:gd name="connsiteY4" fmla="*/ 1226779 h 2701240"/>
              <a:gd name="connsiteX5" fmla="*/ 0 w 3155476"/>
              <a:gd name="connsiteY5" fmla="*/ 0 h 270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476" h="2701240">
                <a:moveTo>
                  <a:pt x="3155476" y="2701240"/>
                </a:moveTo>
                <a:cubicBezTo>
                  <a:pt x="3028476" y="2674429"/>
                  <a:pt x="2529500" y="2661559"/>
                  <a:pt x="2256601" y="2624529"/>
                </a:cubicBezTo>
                <a:cubicBezTo>
                  <a:pt x="1983702" y="2587499"/>
                  <a:pt x="1750978" y="2567966"/>
                  <a:pt x="1518080" y="2479061"/>
                </a:cubicBezTo>
                <a:cubicBezTo>
                  <a:pt x="1285182" y="2390156"/>
                  <a:pt x="1066820" y="2299814"/>
                  <a:pt x="859213" y="2091100"/>
                </a:cubicBezTo>
                <a:cubicBezTo>
                  <a:pt x="651606" y="1882386"/>
                  <a:pt x="362746" y="1463846"/>
                  <a:pt x="272435" y="1226779"/>
                </a:cubicBezTo>
                <a:cubicBezTo>
                  <a:pt x="182124" y="989712"/>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44" name="Rectangle 43"/>
          <p:cNvSpPr/>
          <p:nvPr/>
        </p:nvSpPr>
        <p:spPr>
          <a:xfrm>
            <a:off x="4519815" y="1205421"/>
            <a:ext cx="2967702" cy="840295"/>
          </a:xfrm>
          <a:prstGeom prst="rect">
            <a:avLst/>
          </a:prstGeom>
        </p:spPr>
        <p:txBody>
          <a:bodyPr wrap="square">
            <a:spAutoFit/>
          </a:bodyPr>
          <a:lstStyle/>
          <a:p>
            <a:r>
              <a:rPr lang="fi-FI" sz="972" dirty="0" err="1"/>
              <a:t>Consider</a:t>
            </a:r>
            <a:r>
              <a:rPr lang="fi-FI" sz="972" dirty="0"/>
              <a:t> </a:t>
            </a:r>
            <a:r>
              <a:rPr lang="fi-FI" sz="972" dirty="0" err="1"/>
              <a:t>now</a:t>
            </a:r>
            <a:r>
              <a:rPr lang="fi-FI" sz="972" dirty="0"/>
              <a:t> </a:t>
            </a:r>
            <a:r>
              <a:rPr lang="fi-FI" sz="972" dirty="0" err="1"/>
              <a:t>the</a:t>
            </a:r>
            <a:r>
              <a:rPr lang="fi-FI" sz="972" dirty="0"/>
              <a:t> case </a:t>
            </a:r>
            <a:r>
              <a:rPr lang="fi-FI" sz="972" dirty="0" err="1"/>
              <a:t>where</a:t>
            </a:r>
            <a:r>
              <a:rPr lang="fi-FI" sz="972" dirty="0"/>
              <a:t> Ann </a:t>
            </a:r>
            <a:r>
              <a:rPr lang="fi-FI" sz="972" dirty="0" err="1"/>
              <a:t>cannot</a:t>
            </a:r>
            <a:r>
              <a:rPr lang="fi-FI" sz="972" dirty="0"/>
              <a:t> </a:t>
            </a:r>
            <a:r>
              <a:rPr lang="fi-FI" sz="972" dirty="0" err="1"/>
              <a:t>adjust</a:t>
            </a:r>
            <a:r>
              <a:rPr lang="fi-FI" sz="972" dirty="0"/>
              <a:t> </a:t>
            </a:r>
            <a:r>
              <a:rPr lang="fi-FI" sz="972" dirty="0" err="1"/>
              <a:t>ner</a:t>
            </a:r>
            <a:r>
              <a:rPr lang="fi-FI" sz="972" dirty="0"/>
              <a:t> </a:t>
            </a:r>
            <a:r>
              <a:rPr lang="fi-FI" sz="972" dirty="0" err="1"/>
              <a:t>hours</a:t>
            </a:r>
            <a:r>
              <a:rPr lang="fi-FI" sz="972" dirty="0"/>
              <a:t> </a:t>
            </a:r>
            <a:r>
              <a:rPr lang="fi-FI" sz="972" dirty="0" err="1"/>
              <a:t>freely</a:t>
            </a:r>
            <a:r>
              <a:rPr lang="fi-FI" sz="972" dirty="0"/>
              <a:t>. </a:t>
            </a:r>
            <a:r>
              <a:rPr lang="fi-FI" sz="972" dirty="0" err="1"/>
              <a:t>She</a:t>
            </a:r>
            <a:r>
              <a:rPr lang="fi-FI" sz="972" dirty="0"/>
              <a:t> </a:t>
            </a:r>
            <a:r>
              <a:rPr lang="fi-FI" sz="972" dirty="0" err="1"/>
              <a:t>can</a:t>
            </a:r>
            <a:r>
              <a:rPr lang="fi-FI" sz="972" dirty="0"/>
              <a:t> </a:t>
            </a:r>
            <a:r>
              <a:rPr lang="fi-FI" sz="972" dirty="0" err="1"/>
              <a:t>choose</a:t>
            </a:r>
            <a:r>
              <a:rPr lang="fi-FI" sz="972" dirty="0"/>
              <a:t> to </a:t>
            </a:r>
            <a:r>
              <a:rPr lang="fi-FI" sz="972" dirty="0" err="1"/>
              <a:t>work</a:t>
            </a:r>
            <a:r>
              <a:rPr lang="fi-FI" sz="972" dirty="0"/>
              <a:t> at 15€/h  </a:t>
            </a:r>
            <a:r>
              <a:rPr lang="fi-FI" sz="972" dirty="0" err="1"/>
              <a:t>full-time</a:t>
            </a:r>
            <a:r>
              <a:rPr lang="fi-FI" sz="972" dirty="0"/>
              <a:t>(8h) </a:t>
            </a:r>
            <a:r>
              <a:rPr lang="fi-FI" sz="972" dirty="0" err="1"/>
              <a:t>or</a:t>
            </a:r>
            <a:r>
              <a:rPr lang="fi-FI" sz="972" dirty="0"/>
              <a:t> </a:t>
            </a:r>
            <a:r>
              <a:rPr lang="fi-FI" sz="972" dirty="0" err="1"/>
              <a:t>half-day</a:t>
            </a:r>
            <a:r>
              <a:rPr lang="fi-FI" sz="972" dirty="0"/>
              <a:t>(4h) </a:t>
            </a:r>
            <a:r>
              <a:rPr lang="fi-FI" sz="972" dirty="0" err="1"/>
              <a:t>or</a:t>
            </a:r>
            <a:r>
              <a:rPr lang="fi-FI" sz="972" dirty="0"/>
              <a:t> </a:t>
            </a:r>
            <a:r>
              <a:rPr lang="fi-FI" sz="972" dirty="0" err="1"/>
              <a:t>not</a:t>
            </a:r>
            <a:r>
              <a:rPr lang="fi-FI" sz="972" dirty="0"/>
              <a:t> to </a:t>
            </a:r>
            <a:r>
              <a:rPr lang="fi-FI" sz="972" dirty="0" err="1"/>
              <a:t>work</a:t>
            </a:r>
            <a:r>
              <a:rPr lang="fi-FI" sz="972" dirty="0"/>
              <a:t> at all.</a:t>
            </a:r>
          </a:p>
          <a:p>
            <a:endParaRPr lang="fi-FI" sz="972" dirty="0"/>
          </a:p>
          <a:p>
            <a:r>
              <a:rPr lang="fi-FI" sz="972" dirty="0" err="1"/>
              <a:t>Her</a:t>
            </a:r>
            <a:r>
              <a:rPr lang="fi-FI" sz="972" dirty="0"/>
              <a:t> </a:t>
            </a:r>
            <a:r>
              <a:rPr lang="fi-FI" sz="972" dirty="0" err="1"/>
              <a:t>choice</a:t>
            </a:r>
            <a:r>
              <a:rPr lang="fi-FI" sz="972" dirty="0"/>
              <a:t> set </a:t>
            </a:r>
            <a:r>
              <a:rPr lang="fi-FI" sz="972" dirty="0" err="1"/>
              <a:t>then</a:t>
            </a:r>
            <a:r>
              <a:rPr lang="fi-FI" sz="972" dirty="0"/>
              <a:t> </a:t>
            </a:r>
            <a:r>
              <a:rPr lang="fi-FI" sz="972" dirty="0" err="1"/>
              <a:t>consists</a:t>
            </a:r>
            <a:r>
              <a:rPr lang="fi-FI" sz="972" dirty="0"/>
              <a:t> of just </a:t>
            </a:r>
            <a:r>
              <a:rPr lang="fi-FI" sz="972" dirty="0" err="1"/>
              <a:t>three</a:t>
            </a:r>
            <a:r>
              <a:rPr lang="fi-FI" sz="972" dirty="0"/>
              <a:t> </a:t>
            </a:r>
            <a:r>
              <a:rPr lang="fi-FI" sz="972" dirty="0" err="1"/>
              <a:t>points</a:t>
            </a:r>
            <a:endParaRPr lang="fi-FI" sz="972" dirty="0"/>
          </a:p>
        </p:txBody>
      </p:sp>
      <p:sp>
        <p:nvSpPr>
          <p:cNvPr id="19" name="Oval 18">
            <a:extLst>
              <a:ext uri="{FF2B5EF4-FFF2-40B4-BE49-F238E27FC236}">
                <a16:creationId xmlns:a16="http://schemas.microsoft.com/office/drawing/2014/main" id="{ED96293E-79D7-1647-B7B8-CE294F43A08A}"/>
              </a:ext>
            </a:extLst>
          </p:cNvPr>
          <p:cNvSpPr/>
          <p:nvPr/>
        </p:nvSpPr>
        <p:spPr>
          <a:xfrm>
            <a:off x="5626043" y="3921027"/>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20" name="Oval 19">
            <a:extLst>
              <a:ext uri="{FF2B5EF4-FFF2-40B4-BE49-F238E27FC236}">
                <a16:creationId xmlns:a16="http://schemas.microsoft.com/office/drawing/2014/main" id="{864266B7-2C96-0C4C-BACA-DA0F8330570B}"/>
              </a:ext>
            </a:extLst>
          </p:cNvPr>
          <p:cNvSpPr/>
          <p:nvPr/>
        </p:nvSpPr>
        <p:spPr>
          <a:xfrm>
            <a:off x="3909924" y="3008472"/>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934923" y="3071651"/>
            <a:ext cx="0" cy="874378"/>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2220569" y="3025433"/>
            <a:ext cx="1689357"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60A0DAC-EFF0-9443-A496-FC725E153ABD}"/>
              </a:ext>
            </a:extLst>
          </p:cNvPr>
          <p:cNvSpPr/>
          <p:nvPr/>
        </p:nvSpPr>
        <p:spPr>
          <a:xfrm>
            <a:off x="5440145" y="2435132"/>
            <a:ext cx="1946856" cy="541110"/>
          </a:xfrm>
          <a:prstGeom prst="rect">
            <a:avLst/>
          </a:prstGeom>
        </p:spPr>
        <p:txBody>
          <a:bodyPr wrap="square">
            <a:spAutoFit/>
          </a:bodyPr>
          <a:lstStyle/>
          <a:p>
            <a:r>
              <a:rPr lang="fi-FI" sz="972" dirty="0"/>
              <a:t>How </a:t>
            </a:r>
            <a:r>
              <a:rPr lang="fi-FI" sz="972" dirty="0" err="1"/>
              <a:t>would</a:t>
            </a:r>
            <a:r>
              <a:rPr lang="fi-FI" sz="972" dirty="0"/>
              <a:t> Ann </a:t>
            </a:r>
            <a:r>
              <a:rPr lang="fi-FI" sz="972" dirty="0" err="1"/>
              <a:t>choose</a:t>
            </a:r>
            <a:r>
              <a:rPr lang="fi-FI" sz="972" dirty="0"/>
              <a:t> </a:t>
            </a:r>
            <a:r>
              <a:rPr lang="fi-FI" sz="972" dirty="0" err="1"/>
              <a:t>here</a:t>
            </a:r>
            <a:r>
              <a:rPr lang="fi-FI" sz="972" dirty="0"/>
              <a:t>? </a:t>
            </a:r>
            <a:r>
              <a:rPr lang="fi-FI" sz="972" dirty="0" err="1"/>
              <a:t>What</a:t>
            </a:r>
            <a:r>
              <a:rPr lang="fi-FI" sz="972" dirty="0"/>
              <a:t> </a:t>
            </a:r>
            <a:r>
              <a:rPr lang="fi-FI" sz="972" dirty="0" err="1"/>
              <a:t>if</a:t>
            </a:r>
            <a:r>
              <a:rPr lang="fi-FI" sz="972" dirty="0"/>
              <a:t> </a:t>
            </a:r>
            <a:r>
              <a:rPr lang="fi-FI" sz="972" dirty="0" err="1"/>
              <a:t>she</a:t>
            </a:r>
            <a:r>
              <a:rPr lang="fi-FI" sz="972" dirty="0"/>
              <a:t> </a:t>
            </a:r>
            <a:r>
              <a:rPr lang="fi-FI" sz="972" dirty="0" err="1"/>
              <a:t>could</a:t>
            </a:r>
            <a:r>
              <a:rPr lang="fi-FI" sz="972" dirty="0"/>
              <a:t> </a:t>
            </a:r>
            <a:r>
              <a:rPr lang="fi-FI" sz="972" dirty="0" err="1"/>
              <a:t>adjust</a:t>
            </a:r>
            <a:r>
              <a:rPr lang="fi-FI" sz="972" dirty="0"/>
              <a:t> </a:t>
            </a:r>
            <a:r>
              <a:rPr lang="fi-FI" sz="972" dirty="0" err="1"/>
              <a:t>working</a:t>
            </a:r>
            <a:r>
              <a:rPr lang="fi-FI" sz="972" dirty="0"/>
              <a:t> </a:t>
            </a:r>
            <a:r>
              <a:rPr lang="fi-FI" sz="972" dirty="0" err="1"/>
              <a:t>hours</a:t>
            </a:r>
            <a:r>
              <a:rPr lang="fi-FI" sz="972" dirty="0"/>
              <a:t> </a:t>
            </a:r>
            <a:r>
              <a:rPr lang="fi-FI" sz="972" dirty="0" err="1"/>
              <a:t>more</a:t>
            </a:r>
            <a:r>
              <a:rPr lang="fi-FI" sz="972" dirty="0"/>
              <a:t> </a:t>
            </a:r>
            <a:r>
              <a:rPr lang="fi-FI" sz="972" dirty="0" err="1"/>
              <a:t>flexibly</a:t>
            </a:r>
            <a:r>
              <a:rPr lang="fi-FI" sz="972" dirty="0"/>
              <a:t>?</a:t>
            </a:r>
          </a:p>
        </p:txBody>
      </p:sp>
      <p:sp>
        <p:nvSpPr>
          <p:cNvPr id="24" name="Oval 23">
            <a:extLst>
              <a:ext uri="{FF2B5EF4-FFF2-40B4-BE49-F238E27FC236}">
                <a16:creationId xmlns:a16="http://schemas.microsoft.com/office/drawing/2014/main" id="{2BF3AAC9-ACB1-C749-929D-750607C937C4}"/>
              </a:ext>
            </a:extLst>
          </p:cNvPr>
          <p:cNvSpPr/>
          <p:nvPr/>
        </p:nvSpPr>
        <p:spPr>
          <a:xfrm>
            <a:off x="4768013" y="3462679"/>
            <a:ext cx="50000" cy="5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10" name="Freeform 9">
            <a:extLst>
              <a:ext uri="{FF2B5EF4-FFF2-40B4-BE49-F238E27FC236}">
                <a16:creationId xmlns:a16="http://schemas.microsoft.com/office/drawing/2014/main" id="{3CE4FDF8-A6D1-3E15-6098-58A36E531C8F}"/>
              </a:ext>
            </a:extLst>
          </p:cNvPr>
          <p:cNvSpPr/>
          <p:nvPr/>
        </p:nvSpPr>
        <p:spPr>
          <a:xfrm>
            <a:off x="2340864" y="1463040"/>
            <a:ext cx="3026664" cy="2066544"/>
          </a:xfrm>
          <a:custGeom>
            <a:avLst/>
            <a:gdLst>
              <a:gd name="connsiteX0" fmla="*/ 3026664 w 3026664"/>
              <a:gd name="connsiteY0" fmla="*/ 2066544 h 2066544"/>
              <a:gd name="connsiteX1" fmla="*/ 667512 w 3026664"/>
              <a:gd name="connsiteY1" fmla="*/ 1591056 h 2066544"/>
              <a:gd name="connsiteX2" fmla="*/ 0 w 3026664"/>
              <a:gd name="connsiteY2" fmla="*/ 0 h 2066544"/>
            </a:gdLst>
            <a:ahLst/>
            <a:cxnLst>
              <a:cxn ang="0">
                <a:pos x="connsiteX0" y="connsiteY0"/>
              </a:cxn>
              <a:cxn ang="0">
                <a:pos x="connsiteX1" y="connsiteY1"/>
              </a:cxn>
              <a:cxn ang="0">
                <a:pos x="connsiteX2" y="connsiteY2"/>
              </a:cxn>
            </a:cxnLst>
            <a:rect l="l" t="t" r="r" b="b"/>
            <a:pathLst>
              <a:path w="3026664" h="2066544">
                <a:moveTo>
                  <a:pt x="3026664" y="2066544"/>
                </a:moveTo>
                <a:cubicBezTo>
                  <a:pt x="2099310" y="2001012"/>
                  <a:pt x="1171956" y="1935480"/>
                  <a:pt x="667512" y="1591056"/>
                </a:cubicBezTo>
                <a:cubicBezTo>
                  <a:pt x="163068" y="1246632"/>
                  <a:pt x="81534" y="623316"/>
                  <a:pt x="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dirty="0"/>
          </a:p>
        </p:txBody>
      </p:sp>
    </p:spTree>
    <p:extLst>
      <p:ext uri="{BB962C8B-B14F-4D97-AF65-F5344CB8AC3E}">
        <p14:creationId xmlns:p14="http://schemas.microsoft.com/office/powerpoint/2010/main" val="22684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1AB129D-E38F-CF46-91CA-F129FDFB34FE}"/>
              </a:ext>
            </a:extLst>
          </p:cNvPr>
          <p:cNvCxnSpPr>
            <a:cxnSpLocks/>
          </p:cNvCxnSpPr>
          <p:nvPr/>
        </p:nvCxnSpPr>
        <p:spPr>
          <a:xfrm flipH="1" flipV="1">
            <a:off x="2220570" y="3108614"/>
            <a:ext cx="2574736" cy="1"/>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extLst>
              <p:ext uri="{D42A27DB-BD31-4B8C-83A1-F6EECF244321}">
                <p14:modId xmlns:p14="http://schemas.microsoft.com/office/powerpoint/2010/main" val="777045461"/>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4519815" y="1205420"/>
            <a:ext cx="2967702" cy="391517"/>
          </a:xfrm>
          <a:prstGeom prst="rect">
            <a:avLst/>
          </a:prstGeom>
        </p:spPr>
        <p:txBody>
          <a:bodyPr wrap="square">
            <a:spAutoFit/>
          </a:bodyPr>
          <a:lstStyle/>
          <a:p>
            <a:r>
              <a:rPr lang="fi-FI" sz="972" dirty="0" err="1"/>
              <a:t>Consider</a:t>
            </a:r>
            <a:r>
              <a:rPr lang="fi-FI" sz="972" dirty="0"/>
              <a:t> </a:t>
            </a:r>
            <a:r>
              <a:rPr lang="fi-FI" sz="972" dirty="0" err="1"/>
              <a:t>again</a:t>
            </a:r>
            <a:r>
              <a:rPr lang="fi-FI" sz="972" dirty="0"/>
              <a:t> </a:t>
            </a:r>
            <a:r>
              <a:rPr lang="fi-FI" sz="972" dirty="0" err="1"/>
              <a:t>the</a:t>
            </a:r>
            <a:r>
              <a:rPr lang="fi-FI" sz="972" dirty="0"/>
              <a:t> case </a:t>
            </a:r>
            <a:r>
              <a:rPr lang="fi-FI" sz="972" dirty="0" err="1"/>
              <a:t>where</a:t>
            </a:r>
            <a:r>
              <a:rPr lang="fi-FI" sz="972" dirty="0"/>
              <a:t> </a:t>
            </a:r>
            <a:r>
              <a:rPr lang="fi-FI" sz="972" dirty="0" err="1"/>
              <a:t>Ann’s</a:t>
            </a:r>
            <a:r>
              <a:rPr lang="fi-FI" sz="972" dirty="0"/>
              <a:t> </a:t>
            </a:r>
            <a:r>
              <a:rPr lang="fi-FI" sz="972" dirty="0" err="1"/>
              <a:t>uncle</a:t>
            </a:r>
            <a:r>
              <a:rPr lang="fi-FI" sz="972" dirty="0"/>
              <a:t> </a:t>
            </a:r>
            <a:r>
              <a:rPr lang="fi-FI" sz="972" dirty="0" err="1"/>
              <a:t>gives</a:t>
            </a:r>
            <a:r>
              <a:rPr lang="fi-FI" sz="972" dirty="0"/>
              <a:t> </a:t>
            </a:r>
            <a:r>
              <a:rPr lang="fi-FI" sz="972" dirty="0" err="1"/>
              <a:t>her</a:t>
            </a:r>
            <a:r>
              <a:rPr lang="fi-FI" sz="972" dirty="0"/>
              <a:t> an </a:t>
            </a:r>
            <a:r>
              <a:rPr lang="fi-FI" sz="972" dirty="0" err="1"/>
              <a:t>allowance</a:t>
            </a:r>
            <a:r>
              <a:rPr lang="fi-FI" sz="972" dirty="0"/>
              <a:t> of 50€/</a:t>
            </a:r>
            <a:r>
              <a:rPr lang="fi-FI" sz="972" dirty="0" err="1"/>
              <a:t>day</a:t>
            </a:r>
            <a:r>
              <a:rPr lang="fi-FI" sz="972" dirty="0"/>
              <a:t>.</a:t>
            </a:r>
          </a:p>
        </p:txBody>
      </p:sp>
      <p:sp>
        <p:nvSpPr>
          <p:cNvPr id="29" name="Freeform 28">
            <a:extLst>
              <a:ext uri="{FF2B5EF4-FFF2-40B4-BE49-F238E27FC236}">
                <a16:creationId xmlns:a16="http://schemas.microsoft.com/office/drawing/2014/main" id="{94EE72F2-6CF7-1A4E-BC8B-08FEA5B32BA7}"/>
              </a:ext>
            </a:extLst>
          </p:cNvPr>
          <p:cNvSpPr/>
          <p:nvPr/>
        </p:nvSpPr>
        <p:spPr>
          <a:xfrm>
            <a:off x="3332583" y="1954920"/>
            <a:ext cx="1684600" cy="1532759"/>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18" name="Oval 17">
            <a:extLst>
              <a:ext uri="{FF2B5EF4-FFF2-40B4-BE49-F238E27FC236}">
                <a16:creationId xmlns:a16="http://schemas.microsoft.com/office/drawing/2014/main" id="{A4899689-526A-8A49-8166-E886D485F41E}"/>
              </a:ext>
            </a:extLst>
          </p:cNvPr>
          <p:cNvSpPr/>
          <p:nvPr/>
        </p:nvSpPr>
        <p:spPr>
          <a:xfrm>
            <a:off x="4768013" y="3462679"/>
            <a:ext cx="50000" cy="5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19" name="Oval 18">
            <a:extLst>
              <a:ext uri="{FF2B5EF4-FFF2-40B4-BE49-F238E27FC236}">
                <a16:creationId xmlns:a16="http://schemas.microsoft.com/office/drawing/2014/main" id="{ED96293E-79D7-1647-B7B8-CE294F43A08A}"/>
              </a:ext>
            </a:extLst>
          </p:cNvPr>
          <p:cNvSpPr/>
          <p:nvPr/>
        </p:nvSpPr>
        <p:spPr>
          <a:xfrm>
            <a:off x="5626043" y="3921027"/>
            <a:ext cx="50000" cy="5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20" name="Oval 19">
            <a:extLst>
              <a:ext uri="{FF2B5EF4-FFF2-40B4-BE49-F238E27FC236}">
                <a16:creationId xmlns:a16="http://schemas.microsoft.com/office/drawing/2014/main" id="{864266B7-2C96-0C4C-BACA-DA0F8330570B}"/>
              </a:ext>
            </a:extLst>
          </p:cNvPr>
          <p:cNvSpPr/>
          <p:nvPr/>
        </p:nvSpPr>
        <p:spPr>
          <a:xfrm>
            <a:off x="3909924" y="3008472"/>
            <a:ext cx="50000" cy="5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934923" y="3071651"/>
            <a:ext cx="0" cy="874378"/>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2220569" y="3025433"/>
            <a:ext cx="1689357"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EDFEC0E6-3431-0D44-AAC8-5F1226B655F8}"/>
              </a:ext>
            </a:extLst>
          </p:cNvPr>
          <p:cNvSpPr/>
          <p:nvPr/>
        </p:nvSpPr>
        <p:spPr>
          <a:xfrm>
            <a:off x="3677517" y="1727955"/>
            <a:ext cx="1684600" cy="1532759"/>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15" name="Oval 14">
            <a:extLst>
              <a:ext uri="{FF2B5EF4-FFF2-40B4-BE49-F238E27FC236}">
                <a16:creationId xmlns:a16="http://schemas.microsoft.com/office/drawing/2014/main" id="{4EF7235F-ED67-2046-B9FB-42CFA6155373}"/>
              </a:ext>
            </a:extLst>
          </p:cNvPr>
          <p:cNvSpPr/>
          <p:nvPr/>
        </p:nvSpPr>
        <p:spPr>
          <a:xfrm>
            <a:off x="4773327" y="3084895"/>
            <a:ext cx="50000" cy="50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16" name="Oval 15">
            <a:extLst>
              <a:ext uri="{FF2B5EF4-FFF2-40B4-BE49-F238E27FC236}">
                <a16:creationId xmlns:a16="http://schemas.microsoft.com/office/drawing/2014/main" id="{49C73C82-9A81-1F44-9E68-77622BE05D7F}"/>
              </a:ext>
            </a:extLst>
          </p:cNvPr>
          <p:cNvSpPr/>
          <p:nvPr/>
        </p:nvSpPr>
        <p:spPr>
          <a:xfrm>
            <a:off x="5622538" y="3543243"/>
            <a:ext cx="50000" cy="50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17" name="Oval 16">
            <a:extLst>
              <a:ext uri="{FF2B5EF4-FFF2-40B4-BE49-F238E27FC236}">
                <a16:creationId xmlns:a16="http://schemas.microsoft.com/office/drawing/2014/main" id="{477C9B40-F01F-1346-8B4F-1A9D6AE5F443}"/>
              </a:ext>
            </a:extLst>
          </p:cNvPr>
          <p:cNvSpPr/>
          <p:nvPr/>
        </p:nvSpPr>
        <p:spPr>
          <a:xfrm>
            <a:off x="3906421" y="2630688"/>
            <a:ext cx="50000" cy="50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24" name="Straight Connector 23">
            <a:extLst>
              <a:ext uri="{FF2B5EF4-FFF2-40B4-BE49-F238E27FC236}">
                <a16:creationId xmlns:a16="http://schemas.microsoft.com/office/drawing/2014/main" id="{91D1F519-DD1C-B44C-A426-74F79D3A80AF}"/>
              </a:ext>
            </a:extLst>
          </p:cNvPr>
          <p:cNvCxnSpPr>
            <a:cxnSpLocks/>
          </p:cNvCxnSpPr>
          <p:nvPr/>
        </p:nvCxnSpPr>
        <p:spPr>
          <a:xfrm flipV="1">
            <a:off x="4795304" y="3147151"/>
            <a:ext cx="0" cy="81212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927455D5-738E-224B-9FD6-07128F2EA88D}"/>
              </a:ext>
            </a:extLst>
          </p:cNvPr>
          <p:cNvSpPr/>
          <p:nvPr/>
        </p:nvSpPr>
        <p:spPr>
          <a:xfrm>
            <a:off x="4519815" y="1742097"/>
            <a:ext cx="2967702" cy="391517"/>
          </a:xfrm>
          <a:prstGeom prst="rect">
            <a:avLst/>
          </a:prstGeom>
        </p:spPr>
        <p:txBody>
          <a:bodyPr wrap="square">
            <a:spAutoFit/>
          </a:bodyPr>
          <a:lstStyle/>
          <a:p>
            <a:r>
              <a:rPr lang="fi-FI" sz="972" dirty="0" err="1"/>
              <a:t>With</a:t>
            </a:r>
            <a:r>
              <a:rPr lang="fi-FI" sz="972" dirty="0"/>
              <a:t> </a:t>
            </a:r>
            <a:r>
              <a:rPr lang="fi-FI" sz="972" dirty="0" err="1"/>
              <a:t>more</a:t>
            </a:r>
            <a:r>
              <a:rPr lang="fi-FI" sz="972" dirty="0"/>
              <a:t> </a:t>
            </a:r>
            <a:r>
              <a:rPr lang="fi-FI" sz="972" dirty="0" err="1"/>
              <a:t>wealth</a:t>
            </a:r>
            <a:r>
              <a:rPr lang="fi-FI" sz="972" dirty="0"/>
              <a:t>, </a:t>
            </a:r>
            <a:r>
              <a:rPr lang="fi-FI" sz="972" dirty="0" err="1"/>
              <a:t>she</a:t>
            </a:r>
            <a:r>
              <a:rPr lang="fi-FI" sz="972" dirty="0"/>
              <a:t> </a:t>
            </a:r>
            <a:r>
              <a:rPr lang="fi-FI" sz="972" dirty="0" err="1"/>
              <a:t>chooses</a:t>
            </a:r>
            <a:r>
              <a:rPr lang="fi-FI" sz="972" dirty="0"/>
              <a:t> </a:t>
            </a:r>
            <a:r>
              <a:rPr lang="fi-FI" sz="972" dirty="0" err="1"/>
              <a:t>part</a:t>
            </a:r>
            <a:r>
              <a:rPr lang="fi-FI" sz="972" dirty="0"/>
              <a:t> </a:t>
            </a:r>
            <a:r>
              <a:rPr lang="fi-FI" sz="972" dirty="0" err="1"/>
              <a:t>time</a:t>
            </a:r>
            <a:r>
              <a:rPr lang="fi-FI" sz="972" dirty="0"/>
              <a:t> </a:t>
            </a:r>
            <a:r>
              <a:rPr lang="fi-FI" sz="972" dirty="0" err="1"/>
              <a:t>work</a:t>
            </a:r>
            <a:r>
              <a:rPr lang="fi-FI" sz="972" dirty="0"/>
              <a:t> </a:t>
            </a:r>
            <a:r>
              <a:rPr lang="fi-FI" sz="972" dirty="0" err="1"/>
              <a:t>instead</a:t>
            </a:r>
            <a:r>
              <a:rPr lang="fi-FI" sz="972" dirty="0"/>
              <a:t> of </a:t>
            </a:r>
            <a:r>
              <a:rPr lang="fi-FI" sz="972" dirty="0" err="1"/>
              <a:t>full</a:t>
            </a:r>
            <a:r>
              <a:rPr lang="fi-FI" sz="972" dirty="0"/>
              <a:t> </a:t>
            </a:r>
            <a:r>
              <a:rPr lang="fi-FI" sz="972" dirty="0" err="1"/>
              <a:t>time</a:t>
            </a:r>
            <a:r>
              <a:rPr lang="fi-FI" sz="972" dirty="0"/>
              <a:t>.</a:t>
            </a:r>
          </a:p>
        </p:txBody>
      </p:sp>
      <p:sp>
        <p:nvSpPr>
          <p:cNvPr id="27" name="Rectangle 26">
            <a:extLst>
              <a:ext uri="{FF2B5EF4-FFF2-40B4-BE49-F238E27FC236}">
                <a16:creationId xmlns:a16="http://schemas.microsoft.com/office/drawing/2014/main" id="{D09E5554-125D-5043-A2BC-9591D710ED0B}"/>
              </a:ext>
            </a:extLst>
          </p:cNvPr>
          <p:cNvSpPr/>
          <p:nvPr/>
        </p:nvSpPr>
        <p:spPr>
          <a:xfrm>
            <a:off x="5805871" y="2108308"/>
            <a:ext cx="1962727" cy="1588255"/>
          </a:xfrm>
          <a:prstGeom prst="rect">
            <a:avLst/>
          </a:prstGeom>
        </p:spPr>
        <p:txBody>
          <a:bodyPr wrap="square">
            <a:spAutoFit/>
          </a:bodyPr>
          <a:lstStyle/>
          <a:p>
            <a:r>
              <a:rPr lang="fi-FI" sz="972" dirty="0" err="1"/>
              <a:t>This</a:t>
            </a:r>
            <a:r>
              <a:rPr lang="fi-FI" sz="972" dirty="0"/>
              <a:t> </a:t>
            </a:r>
            <a:r>
              <a:rPr lang="fi-FI" sz="972" dirty="0" err="1"/>
              <a:t>more</a:t>
            </a:r>
            <a:r>
              <a:rPr lang="fi-FI" sz="972" dirty="0"/>
              <a:t> </a:t>
            </a:r>
            <a:r>
              <a:rPr lang="fi-FI" sz="972" dirty="0" err="1"/>
              <a:t>realistic</a:t>
            </a:r>
            <a:r>
              <a:rPr lang="fi-FI" sz="972" dirty="0"/>
              <a:t> </a:t>
            </a:r>
            <a:r>
              <a:rPr lang="fi-FI" sz="972" dirty="0" err="1"/>
              <a:t>model</a:t>
            </a:r>
            <a:r>
              <a:rPr lang="fi-FI" sz="972" dirty="0"/>
              <a:t> </a:t>
            </a:r>
            <a:r>
              <a:rPr lang="fi-FI" sz="972" dirty="0" err="1"/>
              <a:t>yields</a:t>
            </a:r>
            <a:r>
              <a:rPr lang="fi-FI" sz="972" dirty="0"/>
              <a:t> </a:t>
            </a:r>
            <a:r>
              <a:rPr lang="fi-FI" sz="972" dirty="0" err="1"/>
              <a:t>the</a:t>
            </a:r>
            <a:r>
              <a:rPr lang="fi-FI" sz="972" dirty="0"/>
              <a:t> </a:t>
            </a:r>
            <a:r>
              <a:rPr lang="fi-FI" sz="972" dirty="0" err="1"/>
              <a:t>same</a:t>
            </a:r>
            <a:r>
              <a:rPr lang="fi-FI" sz="972" dirty="0"/>
              <a:t> </a:t>
            </a:r>
            <a:r>
              <a:rPr lang="fi-FI" sz="972" dirty="0" err="1"/>
              <a:t>conclusions</a:t>
            </a:r>
            <a:r>
              <a:rPr lang="fi-FI" sz="972" dirty="0"/>
              <a:t> </a:t>
            </a:r>
            <a:r>
              <a:rPr lang="fi-FI" sz="972" dirty="0" err="1"/>
              <a:t>but</a:t>
            </a:r>
            <a:r>
              <a:rPr lang="fi-FI" sz="972" dirty="0"/>
              <a:t> </a:t>
            </a:r>
            <a:r>
              <a:rPr lang="fi-FI" sz="972" dirty="0" err="1"/>
              <a:t>hides</a:t>
            </a:r>
            <a:r>
              <a:rPr lang="fi-FI" sz="972" dirty="0"/>
              <a:t> </a:t>
            </a:r>
            <a:r>
              <a:rPr lang="fi-FI" sz="972" dirty="0" err="1"/>
              <a:t>the</a:t>
            </a:r>
            <a:r>
              <a:rPr lang="fi-FI" sz="972" dirty="0"/>
              <a:t> </a:t>
            </a:r>
            <a:r>
              <a:rPr lang="fi-FI" sz="972" dirty="0" err="1"/>
              <a:t>mechanics</a:t>
            </a:r>
            <a:r>
              <a:rPr lang="fi-FI" sz="972" dirty="0"/>
              <a:t> of </a:t>
            </a:r>
            <a:r>
              <a:rPr lang="fi-FI" sz="972" dirty="0" err="1"/>
              <a:t>optimal</a:t>
            </a:r>
            <a:r>
              <a:rPr lang="fi-FI" sz="972" dirty="0"/>
              <a:t> </a:t>
            </a:r>
            <a:r>
              <a:rPr lang="fi-FI" sz="972" dirty="0" err="1"/>
              <a:t>choice</a:t>
            </a:r>
            <a:r>
              <a:rPr lang="fi-FI" sz="972" dirty="0"/>
              <a:t> </a:t>
            </a:r>
            <a:r>
              <a:rPr lang="fi-FI" sz="972" dirty="0" err="1"/>
              <a:t>that</a:t>
            </a:r>
            <a:r>
              <a:rPr lang="fi-FI" sz="972" dirty="0"/>
              <a:t> </a:t>
            </a:r>
            <a:r>
              <a:rPr lang="fi-FI" sz="972" dirty="0" err="1"/>
              <a:t>are</a:t>
            </a:r>
            <a:r>
              <a:rPr lang="fi-FI" sz="972" dirty="0"/>
              <a:t> </a:t>
            </a:r>
            <a:r>
              <a:rPr lang="fi-FI" sz="972" dirty="0" err="1"/>
              <a:t>based</a:t>
            </a:r>
            <a:r>
              <a:rPr lang="fi-FI" sz="972" dirty="0"/>
              <a:t> on </a:t>
            </a:r>
            <a:r>
              <a:rPr lang="fi-FI" sz="972" dirty="0" err="1"/>
              <a:t>comparison</a:t>
            </a:r>
            <a:r>
              <a:rPr lang="fi-FI" sz="972" dirty="0"/>
              <a:t> of </a:t>
            </a:r>
            <a:r>
              <a:rPr lang="fi-FI" sz="972" dirty="0" err="1"/>
              <a:t>the</a:t>
            </a:r>
            <a:r>
              <a:rPr lang="fi-FI" sz="972" dirty="0"/>
              <a:t> </a:t>
            </a:r>
            <a:r>
              <a:rPr lang="fi-FI" sz="972" dirty="0" err="1"/>
              <a:t>opportunity</a:t>
            </a:r>
            <a:r>
              <a:rPr lang="fi-FI" sz="972" dirty="0"/>
              <a:t> </a:t>
            </a:r>
            <a:r>
              <a:rPr lang="fi-FI" sz="972" dirty="0" err="1"/>
              <a:t>costs</a:t>
            </a:r>
            <a:r>
              <a:rPr lang="fi-FI" sz="972" dirty="0"/>
              <a:t> and </a:t>
            </a:r>
            <a:r>
              <a:rPr lang="fi-FI" sz="972" dirty="0" err="1"/>
              <a:t>marginal</a:t>
            </a:r>
            <a:r>
              <a:rPr lang="fi-FI" sz="972" dirty="0"/>
              <a:t> </a:t>
            </a:r>
            <a:r>
              <a:rPr lang="fi-FI" sz="972" dirty="0" err="1"/>
              <a:t>rates</a:t>
            </a:r>
            <a:r>
              <a:rPr lang="fi-FI" sz="972" dirty="0"/>
              <a:t> of </a:t>
            </a:r>
            <a:r>
              <a:rPr lang="fi-FI" sz="972" dirty="0" err="1"/>
              <a:t>substitution</a:t>
            </a:r>
            <a:endParaRPr lang="fi-FI" sz="972" dirty="0"/>
          </a:p>
          <a:p>
            <a:endParaRPr lang="fi-FI" sz="972" dirty="0"/>
          </a:p>
          <a:p>
            <a:r>
              <a:rPr lang="fi-FI" sz="972" dirty="0" err="1"/>
              <a:t>Sometimes</a:t>
            </a:r>
            <a:r>
              <a:rPr lang="fi-FI" sz="972" dirty="0"/>
              <a:t> a </a:t>
            </a:r>
            <a:r>
              <a:rPr lang="fi-FI" sz="972" dirty="0" err="1"/>
              <a:t>less</a:t>
            </a:r>
            <a:r>
              <a:rPr lang="fi-FI" sz="972" dirty="0"/>
              <a:t> </a:t>
            </a:r>
            <a:r>
              <a:rPr lang="fi-FI" sz="972" dirty="0" err="1"/>
              <a:t>realistic</a:t>
            </a:r>
            <a:r>
              <a:rPr lang="fi-FI" sz="972" dirty="0"/>
              <a:t> </a:t>
            </a:r>
            <a:r>
              <a:rPr lang="fi-FI" sz="972" dirty="0" err="1"/>
              <a:t>model</a:t>
            </a:r>
            <a:r>
              <a:rPr lang="fi-FI" sz="972" dirty="0"/>
              <a:t> </a:t>
            </a:r>
            <a:r>
              <a:rPr lang="fi-FI" sz="972" dirty="0" err="1"/>
              <a:t>can</a:t>
            </a:r>
            <a:r>
              <a:rPr lang="fi-FI" sz="972" dirty="0"/>
              <a:t> </a:t>
            </a:r>
            <a:r>
              <a:rPr lang="fi-FI" sz="972" dirty="0" err="1"/>
              <a:t>allow</a:t>
            </a:r>
            <a:r>
              <a:rPr lang="fi-FI" sz="972" dirty="0"/>
              <a:t> for a </a:t>
            </a:r>
            <a:r>
              <a:rPr lang="fi-FI" sz="972" dirty="0" err="1"/>
              <a:t>clearer</a:t>
            </a:r>
            <a:r>
              <a:rPr lang="fi-FI" sz="972" dirty="0"/>
              <a:t> </a:t>
            </a:r>
            <a:r>
              <a:rPr lang="fi-FI" sz="972" dirty="0" err="1"/>
              <a:t>view</a:t>
            </a:r>
            <a:r>
              <a:rPr lang="fi-FI" sz="972" dirty="0"/>
              <a:t> of </a:t>
            </a:r>
            <a:r>
              <a:rPr lang="fi-FI" sz="972" dirty="0" err="1"/>
              <a:t>the</a:t>
            </a:r>
            <a:r>
              <a:rPr lang="fi-FI" sz="972" dirty="0"/>
              <a:t> </a:t>
            </a:r>
            <a:r>
              <a:rPr lang="fi-FI" sz="972" dirty="0" err="1"/>
              <a:t>problem</a:t>
            </a:r>
            <a:r>
              <a:rPr lang="fi-FI" sz="972" dirty="0"/>
              <a:t> at </a:t>
            </a:r>
            <a:r>
              <a:rPr lang="fi-FI" sz="972" dirty="0" err="1"/>
              <a:t>hand</a:t>
            </a:r>
            <a:r>
              <a:rPr lang="fi-FI" sz="972" dirty="0"/>
              <a:t>.</a:t>
            </a:r>
          </a:p>
        </p:txBody>
      </p:sp>
    </p:spTree>
    <p:extLst>
      <p:ext uri="{BB962C8B-B14F-4D97-AF65-F5344CB8AC3E}">
        <p14:creationId xmlns:p14="http://schemas.microsoft.com/office/powerpoint/2010/main" val="8196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7"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1019978" y="869486"/>
            <a:ext cx="6737999" cy="3976028"/>
          </a:xfrm>
        </p:spPr>
        <p:txBody>
          <a:bodyPr/>
          <a:lstStyle/>
          <a:p>
            <a:r>
              <a:rPr lang="fi-FI" dirty="0"/>
              <a:t>Is it </a:t>
            </a:r>
            <a:r>
              <a:rPr lang="fi-FI" dirty="0" err="1"/>
              <a:t>realistic</a:t>
            </a:r>
            <a:r>
              <a:rPr lang="fi-FI" dirty="0"/>
              <a:t>, is it </a:t>
            </a:r>
            <a:r>
              <a:rPr lang="fi-FI" dirty="0" err="1"/>
              <a:t>relevant</a:t>
            </a:r>
            <a:r>
              <a:rPr lang="fi-FI" dirty="0"/>
              <a:t>?</a:t>
            </a:r>
          </a:p>
          <a:p>
            <a:pPr marL="403080" lvl="1" indent="-238098"/>
            <a:r>
              <a:rPr lang="fi-FI" dirty="0" err="1"/>
              <a:t>Conceptual</a:t>
            </a:r>
            <a:r>
              <a:rPr lang="fi-FI" dirty="0"/>
              <a:t> </a:t>
            </a:r>
            <a:r>
              <a:rPr lang="fi-FI" dirty="0" err="1"/>
              <a:t>separation</a:t>
            </a:r>
            <a:r>
              <a:rPr lang="fi-FI" dirty="0"/>
              <a:t> of </a:t>
            </a:r>
            <a:r>
              <a:rPr lang="fi-FI" dirty="0" err="1"/>
              <a:t>feasible</a:t>
            </a:r>
            <a:r>
              <a:rPr lang="fi-FI" dirty="0"/>
              <a:t> </a:t>
            </a:r>
            <a:r>
              <a:rPr lang="fi-FI" dirty="0" err="1"/>
              <a:t>choices</a:t>
            </a:r>
            <a:r>
              <a:rPr lang="fi-FI" dirty="0"/>
              <a:t> and </a:t>
            </a:r>
            <a:r>
              <a:rPr lang="fi-FI" dirty="0" err="1"/>
              <a:t>preferences</a:t>
            </a:r>
            <a:endParaRPr lang="fi-FI" dirty="0"/>
          </a:p>
          <a:p>
            <a:pPr marL="403080" lvl="1" indent="-238098"/>
            <a:r>
              <a:rPr lang="fi-FI" dirty="0" err="1"/>
              <a:t>But</a:t>
            </a:r>
            <a:r>
              <a:rPr lang="fi-FI" dirty="0"/>
              <a:t> </a:t>
            </a:r>
            <a:r>
              <a:rPr lang="fi-FI" dirty="0" err="1"/>
              <a:t>who</a:t>
            </a:r>
            <a:r>
              <a:rPr lang="fi-FI" dirty="0"/>
              <a:t> </a:t>
            </a:r>
            <a:r>
              <a:rPr lang="fi-FI" dirty="0" err="1"/>
              <a:t>thinks</a:t>
            </a:r>
            <a:r>
              <a:rPr lang="fi-FI" dirty="0"/>
              <a:t> </a:t>
            </a:r>
            <a:r>
              <a:rPr lang="fi-FI" dirty="0" err="1"/>
              <a:t>about</a:t>
            </a:r>
            <a:r>
              <a:rPr lang="fi-FI" dirty="0"/>
              <a:t> </a:t>
            </a:r>
            <a:r>
              <a:rPr lang="fi-FI" dirty="0" err="1"/>
              <a:t>indifference</a:t>
            </a:r>
            <a:r>
              <a:rPr lang="fi-FI" dirty="0"/>
              <a:t> </a:t>
            </a:r>
            <a:r>
              <a:rPr lang="fi-FI" dirty="0" err="1"/>
              <a:t>curves</a:t>
            </a:r>
            <a:r>
              <a:rPr lang="fi-FI" dirty="0"/>
              <a:t> </a:t>
            </a:r>
            <a:r>
              <a:rPr lang="fi-FI" dirty="0" err="1"/>
              <a:t>when</a:t>
            </a:r>
            <a:r>
              <a:rPr lang="fi-FI" dirty="0"/>
              <a:t> </a:t>
            </a:r>
            <a:r>
              <a:rPr lang="fi-FI" dirty="0" err="1"/>
              <a:t>choosing</a:t>
            </a:r>
            <a:r>
              <a:rPr lang="fi-FI" dirty="0"/>
              <a:t> </a:t>
            </a:r>
            <a:r>
              <a:rPr lang="fi-FI" dirty="0" err="1"/>
              <a:t>work</a:t>
            </a:r>
            <a:r>
              <a:rPr lang="fi-FI" dirty="0"/>
              <a:t>?</a:t>
            </a:r>
          </a:p>
          <a:p>
            <a:pPr marL="403080" lvl="1" indent="-238098"/>
            <a:r>
              <a:rPr lang="fi-FI" dirty="0" err="1"/>
              <a:t>Does</a:t>
            </a:r>
            <a:r>
              <a:rPr lang="fi-FI" dirty="0"/>
              <a:t> </a:t>
            </a:r>
            <a:r>
              <a:rPr lang="fi-FI" dirty="0" err="1"/>
              <a:t>this</a:t>
            </a:r>
            <a:r>
              <a:rPr lang="fi-FI" dirty="0"/>
              <a:t> </a:t>
            </a:r>
            <a:r>
              <a:rPr lang="fi-FI" dirty="0" err="1"/>
              <a:t>really</a:t>
            </a:r>
            <a:r>
              <a:rPr lang="fi-FI" dirty="0"/>
              <a:t> </a:t>
            </a:r>
            <a:r>
              <a:rPr lang="fi-FI" dirty="0" err="1"/>
              <a:t>matter</a:t>
            </a:r>
            <a:r>
              <a:rPr lang="fi-FI" dirty="0"/>
              <a:t> </a:t>
            </a:r>
            <a:r>
              <a:rPr lang="fi-FI" dirty="0" err="1"/>
              <a:t>if</a:t>
            </a:r>
            <a:r>
              <a:rPr lang="fi-FI" dirty="0"/>
              <a:t> </a:t>
            </a:r>
            <a:r>
              <a:rPr lang="fi-FI" dirty="0" err="1"/>
              <a:t>you</a:t>
            </a:r>
            <a:r>
              <a:rPr lang="fi-FI" dirty="0"/>
              <a:t> </a:t>
            </a:r>
            <a:r>
              <a:rPr lang="fi-FI" dirty="0" err="1"/>
              <a:t>behave</a:t>
            </a:r>
            <a:r>
              <a:rPr lang="fi-FI" dirty="0"/>
              <a:t> as </a:t>
            </a:r>
            <a:r>
              <a:rPr lang="fi-FI" dirty="0" err="1"/>
              <a:t>if</a:t>
            </a:r>
            <a:r>
              <a:rPr lang="fi-FI" dirty="0"/>
              <a:t> </a:t>
            </a:r>
            <a:r>
              <a:rPr lang="fi-FI" dirty="0" err="1"/>
              <a:t>you</a:t>
            </a:r>
            <a:r>
              <a:rPr lang="fi-FI" dirty="0"/>
              <a:t> </a:t>
            </a:r>
            <a:r>
              <a:rPr lang="fi-FI" dirty="0" err="1"/>
              <a:t>chose</a:t>
            </a:r>
            <a:r>
              <a:rPr lang="fi-FI" dirty="0"/>
              <a:t> a </a:t>
            </a:r>
            <a:r>
              <a:rPr lang="fi-FI" dirty="0" err="1"/>
              <a:t>point</a:t>
            </a:r>
            <a:r>
              <a:rPr lang="fi-FI" dirty="0"/>
              <a:t> on </a:t>
            </a:r>
            <a:r>
              <a:rPr lang="fi-FI" dirty="0" err="1"/>
              <a:t>the</a:t>
            </a:r>
            <a:r>
              <a:rPr lang="fi-FI" dirty="0"/>
              <a:t> </a:t>
            </a:r>
            <a:r>
              <a:rPr lang="fi-FI" dirty="0" err="1"/>
              <a:t>highest</a:t>
            </a:r>
            <a:r>
              <a:rPr lang="fi-FI" dirty="0"/>
              <a:t> </a:t>
            </a:r>
            <a:r>
              <a:rPr lang="fi-FI" dirty="0" err="1"/>
              <a:t>indifference</a:t>
            </a:r>
            <a:r>
              <a:rPr lang="fi-FI" dirty="0"/>
              <a:t> </a:t>
            </a:r>
            <a:r>
              <a:rPr lang="fi-FI" dirty="0" err="1"/>
              <a:t>curve</a:t>
            </a:r>
            <a:r>
              <a:rPr lang="fi-FI" dirty="0"/>
              <a:t>?</a:t>
            </a:r>
          </a:p>
          <a:p>
            <a:pPr marL="403080" lvl="1" indent="-238098"/>
            <a:r>
              <a:rPr lang="fi-FI" dirty="0" err="1"/>
              <a:t>What</a:t>
            </a:r>
            <a:r>
              <a:rPr lang="fi-FI" dirty="0"/>
              <a:t> </a:t>
            </a:r>
            <a:r>
              <a:rPr lang="fi-FI" dirty="0" err="1"/>
              <a:t>about</a:t>
            </a:r>
            <a:r>
              <a:rPr lang="fi-FI" dirty="0"/>
              <a:t> non-</a:t>
            </a:r>
            <a:r>
              <a:rPr lang="fi-FI" dirty="0" err="1"/>
              <a:t>wage</a:t>
            </a:r>
            <a:r>
              <a:rPr lang="fi-FI" dirty="0"/>
              <a:t> </a:t>
            </a:r>
            <a:r>
              <a:rPr lang="fi-FI" dirty="0" err="1"/>
              <a:t>effects</a:t>
            </a:r>
            <a:r>
              <a:rPr lang="fi-FI" dirty="0"/>
              <a:t> of </a:t>
            </a:r>
            <a:r>
              <a:rPr lang="fi-FI" dirty="0" err="1"/>
              <a:t>work</a:t>
            </a:r>
            <a:r>
              <a:rPr lang="fi-FI" dirty="0"/>
              <a:t> (to </a:t>
            </a:r>
            <a:r>
              <a:rPr lang="fi-FI" dirty="0" err="1"/>
              <a:t>earn</a:t>
            </a:r>
            <a:r>
              <a:rPr lang="fi-FI" dirty="0"/>
              <a:t> a </a:t>
            </a:r>
            <a:r>
              <a:rPr lang="fi-FI" dirty="0" err="1"/>
              <a:t>promotion</a:t>
            </a:r>
            <a:r>
              <a:rPr lang="fi-FI" dirty="0"/>
              <a:t>, to </a:t>
            </a:r>
            <a:r>
              <a:rPr lang="fi-FI" dirty="0" err="1"/>
              <a:t>earning</a:t>
            </a:r>
            <a:r>
              <a:rPr lang="fi-FI" dirty="0"/>
              <a:t> a </a:t>
            </a:r>
            <a:r>
              <a:rPr lang="fi-FI" dirty="0" err="1"/>
              <a:t>reputation</a:t>
            </a:r>
            <a:r>
              <a:rPr lang="fi-FI" dirty="0"/>
              <a:t> as a </a:t>
            </a:r>
            <a:r>
              <a:rPr lang="fi-FI" dirty="0" err="1"/>
              <a:t>hard</a:t>
            </a:r>
            <a:r>
              <a:rPr lang="fi-FI" dirty="0"/>
              <a:t> </a:t>
            </a:r>
            <a:r>
              <a:rPr lang="fi-FI" dirty="0" err="1"/>
              <a:t>worker</a:t>
            </a:r>
            <a:r>
              <a:rPr lang="fi-FI" dirty="0"/>
              <a:t>, to </a:t>
            </a:r>
            <a:r>
              <a:rPr lang="fi-FI" dirty="0" err="1"/>
              <a:t>conform</a:t>
            </a:r>
            <a:r>
              <a:rPr lang="fi-FI" dirty="0"/>
              <a:t> to </a:t>
            </a:r>
            <a:r>
              <a:rPr lang="fi-FI" dirty="0" err="1"/>
              <a:t>social</a:t>
            </a:r>
            <a:r>
              <a:rPr lang="fi-FI" dirty="0"/>
              <a:t> </a:t>
            </a:r>
            <a:r>
              <a:rPr lang="fi-FI" dirty="0" err="1"/>
              <a:t>norm</a:t>
            </a:r>
            <a:r>
              <a:rPr lang="fi-FI" dirty="0"/>
              <a:t> etc.)</a:t>
            </a:r>
          </a:p>
          <a:p>
            <a:pPr marL="403080" lvl="1" indent="-238098"/>
            <a:r>
              <a:rPr lang="fi-FI" dirty="0" err="1"/>
              <a:t>What</a:t>
            </a:r>
            <a:r>
              <a:rPr lang="fi-FI" dirty="0"/>
              <a:t> </a:t>
            </a:r>
            <a:r>
              <a:rPr lang="fi-FI" dirty="0" err="1"/>
              <a:t>about</a:t>
            </a:r>
            <a:r>
              <a:rPr lang="fi-FI" dirty="0"/>
              <a:t> </a:t>
            </a:r>
            <a:r>
              <a:rPr lang="fi-FI" dirty="0" err="1"/>
              <a:t>labor</a:t>
            </a:r>
            <a:r>
              <a:rPr lang="fi-FI" dirty="0"/>
              <a:t> </a:t>
            </a:r>
            <a:r>
              <a:rPr lang="fi-FI" dirty="0" err="1"/>
              <a:t>force</a:t>
            </a:r>
            <a:r>
              <a:rPr lang="fi-FI" dirty="0"/>
              <a:t> </a:t>
            </a:r>
            <a:r>
              <a:rPr lang="fi-FI" dirty="0" err="1"/>
              <a:t>participation</a:t>
            </a:r>
            <a:r>
              <a:rPr lang="fi-FI" dirty="0"/>
              <a:t> </a:t>
            </a:r>
            <a:r>
              <a:rPr lang="fi-FI" dirty="0" err="1"/>
              <a:t>decisions</a:t>
            </a:r>
            <a:endParaRPr lang="fi-FI" dirty="0"/>
          </a:p>
          <a:p>
            <a:pPr marL="238098" indent="-238098"/>
            <a:r>
              <a:rPr lang="fi-FI" dirty="0" err="1"/>
              <a:t>Two</a:t>
            </a:r>
            <a:r>
              <a:rPr lang="fi-FI" dirty="0"/>
              <a:t> </a:t>
            </a:r>
            <a:r>
              <a:rPr lang="fi-FI" dirty="0" err="1"/>
              <a:t>ways</a:t>
            </a:r>
            <a:r>
              <a:rPr lang="fi-FI" dirty="0"/>
              <a:t> to </a:t>
            </a:r>
            <a:r>
              <a:rPr lang="fi-FI" dirty="0" err="1"/>
              <a:t>judge</a:t>
            </a:r>
            <a:r>
              <a:rPr lang="fi-FI" dirty="0"/>
              <a:t> </a:t>
            </a:r>
            <a:r>
              <a:rPr lang="fi-FI" dirty="0" err="1"/>
              <a:t>the</a:t>
            </a:r>
            <a:r>
              <a:rPr lang="fi-FI" dirty="0"/>
              <a:t> </a:t>
            </a:r>
            <a:r>
              <a:rPr lang="fi-FI" dirty="0" err="1"/>
              <a:t>merits</a:t>
            </a:r>
            <a:r>
              <a:rPr lang="fi-FI" dirty="0"/>
              <a:t> of a </a:t>
            </a:r>
            <a:r>
              <a:rPr lang="fi-FI" dirty="0" err="1"/>
              <a:t>model</a:t>
            </a:r>
            <a:endParaRPr lang="fi-FI" dirty="0"/>
          </a:p>
          <a:p>
            <a:pPr marL="482445" lvl="1" indent="-317463">
              <a:buFont typeface="+mj-lt"/>
              <a:buAutoNum type="arabicPeriod"/>
            </a:pPr>
            <a:r>
              <a:rPr lang="fi-FI" dirty="0" err="1"/>
              <a:t>Does</a:t>
            </a:r>
            <a:r>
              <a:rPr lang="fi-FI" dirty="0"/>
              <a:t> it </a:t>
            </a:r>
            <a:r>
              <a:rPr lang="fi-FI" dirty="0" err="1"/>
              <a:t>give</a:t>
            </a:r>
            <a:r>
              <a:rPr lang="fi-FI" dirty="0"/>
              <a:t> </a:t>
            </a:r>
            <a:r>
              <a:rPr lang="fi-FI" dirty="0" err="1"/>
              <a:t>rise</a:t>
            </a:r>
            <a:r>
              <a:rPr lang="fi-FI" dirty="0"/>
              <a:t> to a </a:t>
            </a:r>
            <a:r>
              <a:rPr lang="fi-FI" dirty="0" err="1"/>
              <a:t>meaningful</a:t>
            </a:r>
            <a:r>
              <a:rPr lang="fi-FI" dirty="0"/>
              <a:t> </a:t>
            </a:r>
            <a:r>
              <a:rPr lang="fi-FI" dirty="0" err="1"/>
              <a:t>though</a:t>
            </a:r>
            <a:r>
              <a:rPr lang="fi-FI" dirty="0"/>
              <a:t> </a:t>
            </a:r>
            <a:r>
              <a:rPr lang="fi-FI" dirty="0" err="1"/>
              <a:t>experiment</a:t>
            </a:r>
            <a:r>
              <a:rPr lang="fi-FI" dirty="0"/>
              <a:t>? </a:t>
            </a:r>
            <a:r>
              <a:rPr lang="fi-FI" dirty="0" err="1"/>
              <a:t>Do</a:t>
            </a:r>
            <a:r>
              <a:rPr lang="fi-FI" dirty="0"/>
              <a:t> </a:t>
            </a:r>
            <a:r>
              <a:rPr lang="fi-FI" dirty="0" err="1"/>
              <a:t>we</a:t>
            </a:r>
            <a:r>
              <a:rPr lang="fi-FI" dirty="0"/>
              <a:t> </a:t>
            </a:r>
            <a:r>
              <a:rPr lang="fi-FI" dirty="0" err="1"/>
              <a:t>gain</a:t>
            </a:r>
            <a:r>
              <a:rPr lang="fi-FI" dirty="0"/>
              <a:t> in </a:t>
            </a:r>
            <a:r>
              <a:rPr lang="fi-FI" dirty="0" err="1"/>
              <a:t>understanding</a:t>
            </a:r>
            <a:r>
              <a:rPr lang="fi-FI" dirty="0"/>
              <a:t> </a:t>
            </a:r>
            <a:r>
              <a:rPr lang="fi-FI" dirty="0" err="1"/>
              <a:t>the</a:t>
            </a:r>
            <a:r>
              <a:rPr lang="fi-FI" dirty="0"/>
              <a:t> </a:t>
            </a:r>
            <a:r>
              <a:rPr lang="fi-FI" dirty="0" err="1"/>
              <a:t>tradeoffs</a:t>
            </a:r>
            <a:r>
              <a:rPr lang="fi-FI" dirty="0"/>
              <a:t> </a:t>
            </a:r>
            <a:r>
              <a:rPr lang="fi-FI" dirty="0" err="1"/>
              <a:t>when</a:t>
            </a:r>
            <a:r>
              <a:rPr lang="fi-FI" dirty="0"/>
              <a:t> </a:t>
            </a:r>
            <a:r>
              <a:rPr lang="fi-FI" dirty="0" err="1"/>
              <a:t>we</a:t>
            </a:r>
            <a:r>
              <a:rPr lang="fi-FI" dirty="0"/>
              <a:t> </a:t>
            </a:r>
            <a:r>
              <a:rPr lang="fi-FI" dirty="0" err="1"/>
              <a:t>assume</a:t>
            </a:r>
            <a:r>
              <a:rPr lang="fi-FI" dirty="0"/>
              <a:t> </a:t>
            </a:r>
            <a:r>
              <a:rPr lang="fi-FI" dirty="0" err="1"/>
              <a:t>adjustable</a:t>
            </a:r>
            <a:r>
              <a:rPr lang="fi-FI" dirty="0"/>
              <a:t> </a:t>
            </a:r>
            <a:r>
              <a:rPr lang="fi-FI" dirty="0" err="1"/>
              <a:t>hours</a:t>
            </a:r>
            <a:r>
              <a:rPr lang="fi-FI" dirty="0"/>
              <a:t>?</a:t>
            </a:r>
          </a:p>
          <a:p>
            <a:pPr marL="482445" lvl="1" indent="-317463">
              <a:buFont typeface="+mj-lt"/>
              <a:buAutoNum type="arabicPeriod"/>
            </a:pPr>
            <a:r>
              <a:rPr lang="fi-FI" dirty="0"/>
              <a:t>Can </a:t>
            </a:r>
            <a:r>
              <a:rPr lang="fi-FI" dirty="0" err="1"/>
              <a:t>we</a:t>
            </a:r>
            <a:r>
              <a:rPr lang="fi-FI" dirty="0"/>
              <a:t> </a:t>
            </a:r>
            <a:r>
              <a:rPr lang="fi-FI" dirty="0" err="1"/>
              <a:t>test</a:t>
            </a:r>
            <a:r>
              <a:rPr lang="fi-FI" dirty="0"/>
              <a:t> at </a:t>
            </a:r>
            <a:r>
              <a:rPr lang="fi-FI" dirty="0" err="1"/>
              <a:t>least</a:t>
            </a:r>
            <a:r>
              <a:rPr lang="fi-FI" dirty="0"/>
              <a:t> </a:t>
            </a:r>
            <a:r>
              <a:rPr lang="fi-FI" dirty="0" err="1"/>
              <a:t>some</a:t>
            </a:r>
            <a:r>
              <a:rPr lang="fi-FI" dirty="0"/>
              <a:t> of </a:t>
            </a:r>
            <a:r>
              <a:rPr lang="fi-FI" dirty="0" err="1"/>
              <a:t>its</a:t>
            </a:r>
            <a:r>
              <a:rPr lang="fi-FI" dirty="0"/>
              <a:t> </a:t>
            </a:r>
            <a:r>
              <a:rPr lang="fi-FI" dirty="0" err="1"/>
              <a:t>implications</a:t>
            </a:r>
            <a:r>
              <a:rPr lang="fi-FI" dirty="0"/>
              <a:t> </a:t>
            </a:r>
            <a:r>
              <a:rPr lang="fi-FI" dirty="0" err="1"/>
              <a:t>empirically</a:t>
            </a:r>
            <a:r>
              <a:rPr lang="fi-FI" dirty="0"/>
              <a:t>?</a:t>
            </a:r>
          </a:p>
        </p:txBody>
      </p:sp>
    </p:spTree>
    <p:extLst>
      <p:ext uri="{BB962C8B-B14F-4D97-AF65-F5344CB8AC3E}">
        <p14:creationId xmlns:p14="http://schemas.microsoft.com/office/powerpoint/2010/main" val="254568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2667" dirty="0" err="1"/>
              <a:t>Empirical</a:t>
            </a:r>
            <a:r>
              <a:rPr lang="fi-FI" sz="2667" dirty="0"/>
              <a:t> </a:t>
            </a:r>
            <a:r>
              <a:rPr lang="fi-FI" sz="2667" dirty="0" err="1"/>
              <a:t>testing</a:t>
            </a:r>
            <a:r>
              <a:rPr lang="fi-FI" sz="2667" dirty="0"/>
              <a:t> of </a:t>
            </a:r>
            <a:r>
              <a:rPr lang="fi-FI" sz="2667" dirty="0" err="1"/>
              <a:t>causal</a:t>
            </a:r>
            <a:r>
              <a:rPr lang="fi-FI" sz="2667" dirty="0"/>
              <a:t> </a:t>
            </a:r>
            <a:r>
              <a:rPr lang="fi-FI" sz="2667" dirty="0" err="1"/>
              <a:t>effects</a:t>
            </a:r>
            <a:endParaRPr lang="fi-FI" sz="2667" dirty="0"/>
          </a:p>
        </p:txBody>
      </p:sp>
      <p:sp>
        <p:nvSpPr>
          <p:cNvPr id="3" name="Content Placeholder 2"/>
          <p:cNvSpPr>
            <a:spLocks noGrp="1"/>
          </p:cNvSpPr>
          <p:nvPr>
            <p:ph sz="quarter" idx="14"/>
          </p:nvPr>
        </p:nvSpPr>
        <p:spPr>
          <a:xfrm>
            <a:off x="1212001" y="1027486"/>
            <a:ext cx="3323399" cy="3346593"/>
          </a:xfrm>
        </p:spPr>
        <p:txBody>
          <a:bodyPr/>
          <a:lstStyle/>
          <a:p>
            <a:r>
              <a:rPr lang="fi-FI" dirty="0"/>
              <a:t>A </a:t>
            </a:r>
            <a:r>
              <a:rPr lang="fi-FI" dirty="0" err="1"/>
              <a:t>testable</a:t>
            </a:r>
            <a:r>
              <a:rPr lang="fi-FI" dirty="0"/>
              <a:t> </a:t>
            </a:r>
            <a:r>
              <a:rPr lang="fi-FI" dirty="0" err="1"/>
              <a:t>implications</a:t>
            </a:r>
            <a:r>
              <a:rPr lang="fi-FI" dirty="0"/>
              <a:t>: </a:t>
            </a:r>
            <a:r>
              <a:rPr lang="fi-FI" dirty="0" err="1"/>
              <a:t>leisure</a:t>
            </a:r>
            <a:r>
              <a:rPr lang="fi-FI" dirty="0"/>
              <a:t> as a </a:t>
            </a:r>
            <a:r>
              <a:rPr lang="fi-FI" dirty="0" err="1"/>
              <a:t>normal</a:t>
            </a:r>
            <a:r>
              <a:rPr lang="fi-FI" dirty="0"/>
              <a:t> </a:t>
            </a:r>
            <a:r>
              <a:rPr lang="fi-FI" dirty="0" err="1"/>
              <a:t>good</a:t>
            </a:r>
            <a:endParaRPr lang="fi-FI" dirty="0"/>
          </a:p>
          <a:p>
            <a:pPr marL="403080" lvl="1" indent="-238098"/>
            <a:r>
              <a:rPr lang="fi-FI" dirty="0" err="1"/>
              <a:t>less</a:t>
            </a:r>
            <a:r>
              <a:rPr lang="fi-FI" dirty="0"/>
              <a:t> </a:t>
            </a:r>
            <a:r>
              <a:rPr lang="fi-FI" dirty="0" err="1"/>
              <a:t>time</a:t>
            </a:r>
            <a:r>
              <a:rPr lang="fi-FI" dirty="0"/>
              <a:t> </a:t>
            </a:r>
            <a:r>
              <a:rPr lang="fi-FI" dirty="0" err="1"/>
              <a:t>spent</a:t>
            </a:r>
            <a:r>
              <a:rPr lang="fi-FI" dirty="0"/>
              <a:t> </a:t>
            </a:r>
            <a:r>
              <a:rPr lang="fi-FI" dirty="0" err="1"/>
              <a:t>working</a:t>
            </a:r>
            <a:r>
              <a:rPr lang="fi-FI" dirty="0"/>
              <a:t> </a:t>
            </a:r>
            <a:r>
              <a:rPr lang="fi-FI" dirty="0" err="1"/>
              <a:t>if</a:t>
            </a:r>
            <a:r>
              <a:rPr lang="fi-FI" dirty="0"/>
              <a:t> </a:t>
            </a:r>
            <a:r>
              <a:rPr lang="fi-FI" dirty="0" err="1"/>
              <a:t>non-labor</a:t>
            </a:r>
            <a:r>
              <a:rPr lang="fi-FI" dirty="0"/>
              <a:t> </a:t>
            </a:r>
            <a:r>
              <a:rPr lang="fi-FI" dirty="0" err="1"/>
              <a:t>income</a:t>
            </a:r>
            <a:r>
              <a:rPr lang="fi-FI" dirty="0"/>
              <a:t> is </a:t>
            </a:r>
            <a:r>
              <a:rPr lang="fi-FI" dirty="0" err="1"/>
              <a:t>increased</a:t>
            </a:r>
            <a:endParaRPr lang="fi-FI" dirty="0"/>
          </a:p>
          <a:p>
            <a:r>
              <a:rPr lang="fi-FI" dirty="0"/>
              <a:t>An </a:t>
            </a:r>
            <a:r>
              <a:rPr lang="fi-FI" dirty="0" err="1"/>
              <a:t>example</a:t>
            </a:r>
            <a:r>
              <a:rPr lang="fi-FI" dirty="0"/>
              <a:t> of a </a:t>
            </a:r>
            <a:r>
              <a:rPr lang="fi-FI" dirty="0" err="1"/>
              <a:t>causal</a:t>
            </a:r>
            <a:r>
              <a:rPr lang="fi-FI" dirty="0"/>
              <a:t> </a:t>
            </a:r>
            <a:r>
              <a:rPr lang="fi-FI" dirty="0" err="1"/>
              <a:t>relation</a:t>
            </a:r>
            <a:endParaRPr lang="fi-FI" dirty="0"/>
          </a:p>
          <a:p>
            <a:pPr marL="403080" lvl="1" indent="-238098"/>
            <a:r>
              <a:rPr lang="fi-FI" dirty="0" err="1"/>
              <a:t>non-labor</a:t>
            </a:r>
            <a:r>
              <a:rPr lang="fi-FI" dirty="0"/>
              <a:t> </a:t>
            </a:r>
            <a:r>
              <a:rPr lang="fi-FI" dirty="0" err="1"/>
              <a:t>income</a:t>
            </a:r>
            <a:r>
              <a:rPr lang="fi-FI" dirty="0"/>
              <a:t> </a:t>
            </a:r>
            <a:r>
              <a:rPr lang="fi-FI" dirty="0" err="1"/>
              <a:t>causes</a:t>
            </a:r>
            <a:r>
              <a:rPr lang="fi-FI" dirty="0"/>
              <a:t> a </a:t>
            </a:r>
            <a:r>
              <a:rPr lang="fi-FI" dirty="0" err="1"/>
              <a:t>reduction</a:t>
            </a:r>
            <a:r>
              <a:rPr lang="fi-FI" dirty="0"/>
              <a:t> in </a:t>
            </a:r>
            <a:r>
              <a:rPr lang="fi-FI" dirty="0" err="1"/>
              <a:t>hours</a:t>
            </a:r>
            <a:endParaRPr lang="fi-FI" dirty="0"/>
          </a:p>
          <a:p>
            <a:pPr marL="403080" lvl="1" indent="-238098"/>
            <a:r>
              <a:rPr lang="fi-FI" dirty="0" err="1"/>
              <a:t>includes</a:t>
            </a:r>
            <a:r>
              <a:rPr lang="fi-FI" dirty="0"/>
              <a:t> a </a:t>
            </a:r>
            <a:r>
              <a:rPr lang="fi-FI" dirty="0" err="1"/>
              <a:t>comparison</a:t>
            </a:r>
            <a:r>
              <a:rPr lang="fi-FI" dirty="0"/>
              <a:t> to a </a:t>
            </a:r>
            <a:r>
              <a:rPr lang="fi-FI" dirty="0" err="1"/>
              <a:t>counterfactual</a:t>
            </a:r>
            <a:r>
              <a:rPr lang="fi-FI" dirty="0"/>
              <a:t> </a:t>
            </a:r>
            <a:r>
              <a:rPr lang="fi-FI" dirty="0" err="1"/>
              <a:t>state</a:t>
            </a:r>
            <a:r>
              <a:rPr lang="fi-FI" dirty="0"/>
              <a:t> of </a:t>
            </a:r>
            <a:r>
              <a:rPr lang="fi-FI" dirty="0" err="1"/>
              <a:t>affairs</a:t>
            </a:r>
            <a:r>
              <a:rPr lang="fi-FI" dirty="0"/>
              <a:t>: </a:t>
            </a:r>
            <a:r>
              <a:rPr lang="fi-FI" dirty="0" err="1"/>
              <a:t>since</a:t>
            </a:r>
            <a:r>
              <a:rPr lang="fi-FI" dirty="0"/>
              <a:t> Ann </a:t>
            </a:r>
            <a:r>
              <a:rPr lang="fi-FI" dirty="0" err="1"/>
              <a:t>either</a:t>
            </a:r>
            <a:r>
              <a:rPr lang="fi-FI" dirty="0"/>
              <a:t> </a:t>
            </a:r>
            <a:r>
              <a:rPr lang="fi-FI" dirty="0" err="1"/>
              <a:t>gets</a:t>
            </a:r>
            <a:r>
              <a:rPr lang="fi-FI" dirty="0"/>
              <a:t> </a:t>
            </a:r>
            <a:r>
              <a:rPr lang="fi-FI" dirty="0" err="1"/>
              <a:t>more</a:t>
            </a:r>
            <a:r>
              <a:rPr lang="fi-FI" dirty="0"/>
              <a:t> </a:t>
            </a:r>
            <a:r>
              <a:rPr lang="fi-FI" dirty="0" err="1"/>
              <a:t>income</a:t>
            </a:r>
            <a:r>
              <a:rPr lang="fi-FI" dirty="0"/>
              <a:t> </a:t>
            </a:r>
            <a:r>
              <a:rPr lang="fi-FI" dirty="0" err="1"/>
              <a:t>or</a:t>
            </a:r>
            <a:r>
              <a:rPr lang="fi-FI" dirty="0"/>
              <a:t> </a:t>
            </a:r>
            <a:r>
              <a:rPr lang="fi-FI" dirty="0" err="1"/>
              <a:t>not</a:t>
            </a:r>
            <a:r>
              <a:rPr lang="fi-FI" dirty="0"/>
              <a:t>, </a:t>
            </a:r>
            <a:r>
              <a:rPr lang="fi-FI" dirty="0" err="1"/>
              <a:t>one</a:t>
            </a:r>
            <a:r>
              <a:rPr lang="fi-FI" dirty="0"/>
              <a:t> of </a:t>
            </a:r>
            <a:r>
              <a:rPr lang="fi-FI" dirty="0" err="1"/>
              <a:t>these</a:t>
            </a:r>
            <a:r>
              <a:rPr lang="fi-FI" dirty="0"/>
              <a:t> </a:t>
            </a:r>
            <a:r>
              <a:rPr lang="fi-FI" dirty="0" err="1"/>
              <a:t>cases</a:t>
            </a:r>
            <a:r>
              <a:rPr lang="fi-FI" dirty="0"/>
              <a:t> is </a:t>
            </a:r>
            <a:r>
              <a:rPr lang="fi-FI" dirty="0" err="1"/>
              <a:t>not</a:t>
            </a:r>
            <a:r>
              <a:rPr lang="fi-FI" dirty="0"/>
              <a:t> </a:t>
            </a:r>
            <a:r>
              <a:rPr lang="fi-FI" dirty="0" err="1"/>
              <a:t>observable</a:t>
            </a:r>
            <a:endParaRPr lang="fi-FI" dirty="0"/>
          </a:p>
        </p:txBody>
      </p:sp>
      <p:sp>
        <p:nvSpPr>
          <p:cNvPr id="5" name="Rounded Rectangle 4"/>
          <p:cNvSpPr/>
          <p:nvPr/>
        </p:nvSpPr>
        <p:spPr>
          <a:xfrm>
            <a:off x="4777848" y="1759390"/>
            <a:ext cx="2769500" cy="921936"/>
          </a:xfrm>
          <a:prstGeom prst="roundRect">
            <a:avLst/>
          </a:prstGeom>
          <a:solidFill>
            <a:srgbClr val="78BE20"/>
          </a:solidFill>
          <a:ln>
            <a:solidFill>
              <a:srgbClr val="78B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389" b="1" dirty="0" err="1"/>
              <a:t>real</a:t>
            </a:r>
            <a:r>
              <a:rPr lang="fi-FI" sz="1389" b="1" dirty="0"/>
              <a:t> case :</a:t>
            </a:r>
            <a:br>
              <a:rPr lang="fi-FI" sz="1389" b="1" dirty="0"/>
            </a:br>
            <a:r>
              <a:rPr lang="fi-FI" sz="1389" dirty="0"/>
              <a:t>(Ann </a:t>
            </a:r>
            <a:r>
              <a:rPr lang="fi-FI" sz="1389" dirty="0" err="1"/>
              <a:t>has</a:t>
            </a:r>
            <a:r>
              <a:rPr lang="fi-FI" sz="1389" dirty="0"/>
              <a:t> </a:t>
            </a:r>
            <a:r>
              <a:rPr lang="fi-FI" sz="1389" dirty="0" err="1"/>
              <a:t>the</a:t>
            </a:r>
            <a:r>
              <a:rPr lang="fi-FI" sz="1389" dirty="0"/>
              <a:t> </a:t>
            </a:r>
            <a:r>
              <a:rPr lang="fi-FI" sz="1389" dirty="0" err="1"/>
              <a:t>generous</a:t>
            </a:r>
            <a:r>
              <a:rPr lang="fi-FI" sz="1389" dirty="0"/>
              <a:t> </a:t>
            </a:r>
            <a:r>
              <a:rPr lang="fi-FI" sz="1389" dirty="0" err="1"/>
              <a:t>uncle</a:t>
            </a:r>
            <a:r>
              <a:rPr lang="fi-FI" sz="1389" dirty="0"/>
              <a:t>)</a:t>
            </a:r>
            <a:r>
              <a:rPr lang="fi-FI" sz="1389" b="1" dirty="0"/>
              <a:t>:</a:t>
            </a:r>
            <a:br>
              <a:rPr lang="fi-FI" sz="1389" b="1" dirty="0"/>
            </a:br>
            <a:r>
              <a:rPr lang="fi-FI" sz="1389" dirty="0" err="1"/>
              <a:t>Ann’s</a:t>
            </a:r>
            <a:r>
              <a:rPr lang="fi-FI" sz="1389" dirty="0"/>
              <a:t> </a:t>
            </a:r>
            <a:r>
              <a:rPr lang="fi-FI" sz="1389" dirty="0" err="1"/>
              <a:t>true</a:t>
            </a:r>
            <a:r>
              <a:rPr lang="fi-FI" sz="1389" dirty="0"/>
              <a:t> </a:t>
            </a:r>
            <a:r>
              <a:rPr lang="fi-FI" sz="1389" dirty="0" err="1"/>
              <a:t>working</a:t>
            </a:r>
            <a:r>
              <a:rPr lang="fi-FI" sz="1389" dirty="0"/>
              <a:t> </a:t>
            </a:r>
            <a:r>
              <a:rPr lang="fi-FI" sz="1389" dirty="0" err="1"/>
              <a:t>hours</a:t>
            </a:r>
            <a:endParaRPr lang="fi-FI" sz="1389" dirty="0"/>
          </a:p>
        </p:txBody>
      </p:sp>
      <p:sp>
        <p:nvSpPr>
          <p:cNvPr id="6" name="Rounded Rectangle 5"/>
          <p:cNvSpPr/>
          <p:nvPr/>
        </p:nvSpPr>
        <p:spPr>
          <a:xfrm>
            <a:off x="4777848" y="2975753"/>
            <a:ext cx="2769500" cy="1010370"/>
          </a:xfrm>
          <a:prstGeom prst="roundRect">
            <a:avLst/>
          </a:prstGeom>
          <a:solidFill>
            <a:srgbClr val="EF363B"/>
          </a:solidFill>
          <a:ln>
            <a:solidFill>
              <a:srgbClr val="EF36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389" b="1" dirty="0" err="1"/>
              <a:t>counterfactual</a:t>
            </a:r>
            <a:r>
              <a:rPr lang="fi-FI" sz="1389" b="1" dirty="0"/>
              <a:t>: </a:t>
            </a:r>
            <a:br>
              <a:rPr lang="fi-FI" sz="1389" b="1" dirty="0"/>
            </a:br>
            <a:r>
              <a:rPr lang="fi-FI" sz="1389" dirty="0" err="1"/>
              <a:t>Ann’s</a:t>
            </a:r>
            <a:r>
              <a:rPr lang="fi-FI" sz="1389" dirty="0"/>
              <a:t> </a:t>
            </a:r>
            <a:r>
              <a:rPr lang="fi-FI" sz="1389" dirty="0" err="1"/>
              <a:t>hours</a:t>
            </a:r>
            <a:r>
              <a:rPr lang="fi-FI" sz="1389" dirty="0"/>
              <a:t> </a:t>
            </a:r>
            <a:r>
              <a:rPr lang="fi-FI" sz="1389" dirty="0" err="1"/>
              <a:t>if</a:t>
            </a:r>
            <a:r>
              <a:rPr lang="fi-FI" sz="1389" dirty="0"/>
              <a:t> </a:t>
            </a:r>
            <a:r>
              <a:rPr lang="fi-FI" sz="1389" dirty="0" err="1"/>
              <a:t>she</a:t>
            </a:r>
            <a:r>
              <a:rPr lang="fi-FI" sz="1389" dirty="0"/>
              <a:t> </a:t>
            </a:r>
            <a:r>
              <a:rPr lang="fi-FI" sz="1389" dirty="0" err="1"/>
              <a:t>did</a:t>
            </a:r>
            <a:r>
              <a:rPr lang="fi-FI" sz="1389" dirty="0"/>
              <a:t> </a:t>
            </a:r>
            <a:r>
              <a:rPr lang="fi-FI" sz="1389" dirty="0" err="1"/>
              <a:t>not</a:t>
            </a:r>
            <a:r>
              <a:rPr lang="fi-FI" sz="1389" dirty="0"/>
              <a:t> </a:t>
            </a:r>
            <a:r>
              <a:rPr lang="fi-FI" sz="1389" dirty="0" err="1"/>
              <a:t>receive</a:t>
            </a:r>
            <a:r>
              <a:rPr lang="fi-FI" sz="1389" dirty="0"/>
              <a:t> </a:t>
            </a:r>
            <a:r>
              <a:rPr lang="fi-FI" sz="1389" dirty="0" err="1"/>
              <a:t>the</a:t>
            </a:r>
            <a:r>
              <a:rPr lang="fi-FI" sz="1389" dirty="0"/>
              <a:t> </a:t>
            </a:r>
            <a:r>
              <a:rPr lang="fi-FI" sz="1389" dirty="0" err="1"/>
              <a:t>transfer</a:t>
            </a:r>
            <a:endParaRPr lang="fi-FI" sz="1389" i="1" dirty="0"/>
          </a:p>
        </p:txBody>
      </p:sp>
      <p:sp>
        <p:nvSpPr>
          <p:cNvPr id="8" name="TextBox 7"/>
          <p:cNvSpPr txBox="1"/>
          <p:nvPr/>
        </p:nvSpPr>
        <p:spPr>
          <a:xfrm>
            <a:off x="4601633" y="3968191"/>
            <a:ext cx="3205499" cy="519886"/>
          </a:xfrm>
          <a:prstGeom prst="rect">
            <a:avLst/>
          </a:prstGeom>
          <a:noFill/>
        </p:spPr>
        <p:txBody>
          <a:bodyPr wrap="square" rtlCol="0">
            <a:spAutoFit/>
          </a:bodyPr>
          <a:lstStyle/>
          <a:p>
            <a:pPr algn="ctr"/>
            <a:r>
              <a:rPr lang="fi-FI" sz="1389" b="1" dirty="0" err="1">
                <a:solidFill>
                  <a:srgbClr val="EF363B"/>
                </a:solidFill>
              </a:rPr>
              <a:t>estimated</a:t>
            </a:r>
            <a:r>
              <a:rPr lang="fi-FI" sz="1389" dirty="0">
                <a:solidFill>
                  <a:srgbClr val="EF363B"/>
                </a:solidFill>
              </a:rPr>
              <a:t> </a:t>
            </a:r>
            <a:br>
              <a:rPr lang="fi-FI" sz="1389" dirty="0">
                <a:solidFill>
                  <a:srgbClr val="EF363B"/>
                </a:solidFill>
              </a:rPr>
            </a:br>
            <a:r>
              <a:rPr lang="fi-FI" sz="1389" dirty="0">
                <a:solidFill>
                  <a:srgbClr val="EF363B"/>
                </a:solidFill>
              </a:rPr>
              <a:t>(</a:t>
            </a:r>
            <a:r>
              <a:rPr lang="fi-FI" sz="1389" dirty="0" err="1">
                <a:solidFill>
                  <a:srgbClr val="EF363B"/>
                </a:solidFill>
              </a:rPr>
              <a:t>typically</a:t>
            </a:r>
            <a:r>
              <a:rPr lang="fi-FI" sz="1389" dirty="0">
                <a:solidFill>
                  <a:srgbClr val="EF363B"/>
                </a:solidFill>
              </a:rPr>
              <a:t> </a:t>
            </a:r>
            <a:r>
              <a:rPr lang="fi-FI" sz="1389" dirty="0" err="1">
                <a:solidFill>
                  <a:srgbClr val="EF363B"/>
                </a:solidFill>
              </a:rPr>
              <a:t>using</a:t>
            </a:r>
            <a:r>
              <a:rPr lang="fi-FI" sz="1389" dirty="0">
                <a:solidFill>
                  <a:srgbClr val="EF363B"/>
                </a:solidFill>
              </a:rPr>
              <a:t> a </a:t>
            </a:r>
            <a:r>
              <a:rPr lang="fi-FI" sz="1389" dirty="0" err="1">
                <a:solidFill>
                  <a:srgbClr val="EF363B"/>
                </a:solidFill>
              </a:rPr>
              <a:t>control</a:t>
            </a:r>
            <a:r>
              <a:rPr lang="fi-FI" sz="1389" dirty="0">
                <a:solidFill>
                  <a:srgbClr val="EF363B"/>
                </a:solidFill>
              </a:rPr>
              <a:t> </a:t>
            </a:r>
            <a:r>
              <a:rPr lang="fi-FI" sz="1389" dirty="0" err="1">
                <a:solidFill>
                  <a:srgbClr val="EF363B"/>
                </a:solidFill>
              </a:rPr>
              <a:t>group</a:t>
            </a:r>
            <a:r>
              <a:rPr lang="fi-FI" sz="1389" dirty="0">
                <a:solidFill>
                  <a:srgbClr val="EF363B"/>
                </a:solidFill>
              </a:rPr>
              <a:t>)</a:t>
            </a:r>
            <a:endParaRPr lang="fi-FI" sz="1389" b="1" dirty="0">
              <a:solidFill>
                <a:srgbClr val="EF363B"/>
              </a:solidFill>
            </a:endParaRPr>
          </a:p>
        </p:txBody>
      </p:sp>
      <p:sp>
        <p:nvSpPr>
          <p:cNvPr id="9" name="TextBox 8"/>
          <p:cNvSpPr txBox="1"/>
          <p:nvPr/>
        </p:nvSpPr>
        <p:spPr>
          <a:xfrm>
            <a:off x="4777847" y="2681327"/>
            <a:ext cx="2769500" cy="306109"/>
          </a:xfrm>
          <a:prstGeom prst="rect">
            <a:avLst/>
          </a:prstGeom>
          <a:noFill/>
        </p:spPr>
        <p:txBody>
          <a:bodyPr wrap="square" rtlCol="0">
            <a:spAutoFit/>
          </a:bodyPr>
          <a:lstStyle/>
          <a:p>
            <a:pPr algn="ctr"/>
            <a:r>
              <a:rPr lang="fi-FI" sz="1389"/>
              <a:t>vs.</a:t>
            </a:r>
            <a:endParaRPr lang="fi-FI" sz="1389" b="1"/>
          </a:p>
        </p:txBody>
      </p:sp>
      <p:sp>
        <p:nvSpPr>
          <p:cNvPr id="10" name="TextBox 9">
            <a:extLst>
              <a:ext uri="{FF2B5EF4-FFF2-40B4-BE49-F238E27FC236}">
                <a16:creationId xmlns:a16="http://schemas.microsoft.com/office/drawing/2014/main" id="{39713800-C46D-9141-96E5-0DA3563FB017}"/>
              </a:ext>
            </a:extLst>
          </p:cNvPr>
          <p:cNvSpPr txBox="1"/>
          <p:nvPr/>
        </p:nvSpPr>
        <p:spPr>
          <a:xfrm>
            <a:off x="5290296" y="1491576"/>
            <a:ext cx="1600130" cy="256545"/>
          </a:xfrm>
          <a:prstGeom prst="rect">
            <a:avLst/>
          </a:prstGeom>
          <a:noFill/>
        </p:spPr>
        <p:txBody>
          <a:bodyPr wrap="square" lIns="0" tIns="0" rIns="0" bIns="0" rtlCol="0">
            <a:spAutoFit/>
          </a:bodyPr>
          <a:lstStyle/>
          <a:p>
            <a:r>
              <a:rPr lang="fi-FI" sz="1125" b="1" dirty="0" err="1">
                <a:solidFill>
                  <a:schemeClr val="accent1"/>
                </a:solidFill>
              </a:rPr>
              <a:t>measured</a:t>
            </a:r>
            <a:r>
              <a:rPr lang="fi-FI" sz="1667" b="1" dirty="0">
                <a:solidFill>
                  <a:schemeClr val="accent1"/>
                </a:solidFill>
              </a:rPr>
              <a:t> </a:t>
            </a:r>
            <a:r>
              <a:rPr lang="fi-FI" sz="1125" b="1" dirty="0">
                <a:solidFill>
                  <a:schemeClr val="accent1"/>
                </a:solidFill>
              </a:rPr>
              <a:t>in data</a:t>
            </a:r>
            <a:endParaRPr lang="fi-FI" sz="1667" b="1" dirty="0">
              <a:solidFill>
                <a:schemeClr val="accent1"/>
              </a:solidFill>
            </a:endParaRPr>
          </a:p>
        </p:txBody>
      </p:sp>
    </p:spTree>
    <p:extLst>
      <p:ext uri="{BB962C8B-B14F-4D97-AF65-F5344CB8AC3E}">
        <p14:creationId xmlns:p14="http://schemas.microsoft.com/office/powerpoint/2010/main" val="35900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bad</a:t>
            </a:r>
            <a:r>
              <a:rPr lang="fi-FI" dirty="0"/>
              <a:t> </a:t>
            </a:r>
            <a:r>
              <a:rPr lang="fi-FI" dirty="0" err="1"/>
              <a:t>choices</a:t>
            </a:r>
            <a:endParaRPr lang="fi-FI" sz="1944" dirty="0"/>
          </a:p>
        </p:txBody>
      </p:sp>
      <p:sp>
        <p:nvSpPr>
          <p:cNvPr id="3" name="Content Placeholder 2"/>
          <p:cNvSpPr>
            <a:spLocks noGrp="1"/>
          </p:cNvSpPr>
          <p:nvPr>
            <p:ph sz="quarter" idx="14"/>
          </p:nvPr>
        </p:nvSpPr>
        <p:spPr>
          <a:xfrm>
            <a:off x="540003" y="1093835"/>
            <a:ext cx="8085599" cy="3192964"/>
          </a:xfrm>
        </p:spPr>
        <p:txBody>
          <a:bodyPr/>
          <a:lstStyle/>
          <a:p>
            <a:r>
              <a:rPr lang="fi-FI" dirty="0" err="1"/>
              <a:t>Compare</a:t>
            </a:r>
            <a:r>
              <a:rPr lang="fi-FI" dirty="0"/>
              <a:t> Ann </a:t>
            </a:r>
            <a:r>
              <a:rPr lang="fi-FI" dirty="0" err="1"/>
              <a:t>before</a:t>
            </a:r>
            <a:r>
              <a:rPr lang="fi-FI" dirty="0"/>
              <a:t> and </a:t>
            </a:r>
            <a:r>
              <a:rPr lang="fi-FI" dirty="0" err="1"/>
              <a:t>after</a:t>
            </a:r>
            <a:r>
              <a:rPr lang="fi-FI" dirty="0"/>
              <a:t> </a:t>
            </a:r>
            <a:r>
              <a:rPr lang="fi-FI" dirty="0" err="1"/>
              <a:t>allowance</a:t>
            </a:r>
            <a:endParaRPr lang="fi-FI" dirty="0"/>
          </a:p>
          <a:p>
            <a:pPr marL="403080" lvl="1" indent="-238098"/>
            <a:r>
              <a:rPr lang="fi-FI" dirty="0" err="1"/>
              <a:t>challenge</a:t>
            </a:r>
            <a:r>
              <a:rPr lang="fi-FI" dirty="0"/>
              <a:t>: </a:t>
            </a:r>
            <a:r>
              <a:rPr lang="fi-FI" dirty="0" err="1"/>
              <a:t>the</a:t>
            </a:r>
            <a:r>
              <a:rPr lang="fi-FI" dirty="0"/>
              <a:t> </a:t>
            </a:r>
            <a:r>
              <a:rPr lang="fi-FI" dirty="0" err="1"/>
              <a:t>world</a:t>
            </a:r>
            <a:r>
              <a:rPr lang="fi-FI" dirty="0"/>
              <a:t> </a:t>
            </a:r>
            <a:r>
              <a:rPr lang="fi-FI" dirty="0" err="1"/>
              <a:t>changes</a:t>
            </a:r>
            <a:r>
              <a:rPr lang="fi-FI" dirty="0"/>
              <a:t> </a:t>
            </a:r>
            <a:r>
              <a:rPr lang="fi-FI" dirty="0" err="1"/>
              <a:t>all</a:t>
            </a:r>
            <a:r>
              <a:rPr lang="fi-FI" dirty="0"/>
              <a:t> </a:t>
            </a:r>
            <a:r>
              <a:rPr lang="fi-FI" dirty="0" err="1"/>
              <a:t>the</a:t>
            </a:r>
            <a:r>
              <a:rPr lang="fi-FI" dirty="0"/>
              <a:t> </a:t>
            </a:r>
            <a:r>
              <a:rPr lang="fi-FI" dirty="0" err="1"/>
              <a:t>time</a:t>
            </a:r>
            <a:r>
              <a:rPr lang="fi-FI" dirty="0"/>
              <a:t> in </a:t>
            </a:r>
            <a:r>
              <a:rPr lang="fi-FI" dirty="0" err="1"/>
              <a:t>many</a:t>
            </a:r>
            <a:r>
              <a:rPr lang="fi-FI" dirty="0"/>
              <a:t> </a:t>
            </a:r>
            <a:r>
              <a:rPr lang="fi-FI" dirty="0" err="1"/>
              <a:t>different</a:t>
            </a:r>
            <a:r>
              <a:rPr lang="fi-FI" dirty="0"/>
              <a:t> </a:t>
            </a:r>
            <a:r>
              <a:rPr lang="fi-FI" dirty="0" err="1"/>
              <a:t>ways</a:t>
            </a:r>
            <a:endParaRPr lang="fi-FI" dirty="0"/>
          </a:p>
          <a:p>
            <a:pPr marL="558061" lvl="2" indent="-238098"/>
            <a:r>
              <a:rPr lang="fi-FI" sz="1400" dirty="0" err="1"/>
              <a:t>e.g</a:t>
            </a:r>
            <a:r>
              <a:rPr lang="fi-FI" sz="1400" dirty="0"/>
              <a:t> </a:t>
            </a:r>
            <a:r>
              <a:rPr lang="fi-FI" sz="1400" dirty="0" err="1"/>
              <a:t>if</a:t>
            </a:r>
            <a:r>
              <a:rPr lang="fi-FI" sz="1400" dirty="0"/>
              <a:t> Ann </a:t>
            </a:r>
            <a:r>
              <a:rPr lang="fi-FI" sz="1400" dirty="0" err="1"/>
              <a:t>gets</a:t>
            </a:r>
            <a:r>
              <a:rPr lang="fi-FI" sz="1400" dirty="0"/>
              <a:t> </a:t>
            </a:r>
            <a:r>
              <a:rPr lang="fi-FI" sz="1400" dirty="0" err="1"/>
              <a:t>the</a:t>
            </a:r>
            <a:r>
              <a:rPr lang="fi-FI" sz="1400" dirty="0"/>
              <a:t> </a:t>
            </a:r>
            <a:r>
              <a:rPr lang="fi-FI" sz="1400" dirty="0" err="1"/>
              <a:t>allowance</a:t>
            </a:r>
            <a:r>
              <a:rPr lang="fi-FI" sz="1400" dirty="0"/>
              <a:t> at </a:t>
            </a:r>
            <a:r>
              <a:rPr lang="fi-FI" sz="1400" dirty="0" err="1"/>
              <a:t>the</a:t>
            </a:r>
            <a:r>
              <a:rPr lang="fi-FI" sz="1400" dirty="0"/>
              <a:t> </a:t>
            </a:r>
            <a:r>
              <a:rPr lang="fi-FI" sz="1400" dirty="0" err="1"/>
              <a:t>onset</a:t>
            </a:r>
            <a:r>
              <a:rPr lang="fi-FI" sz="1400" dirty="0"/>
              <a:t> of a </a:t>
            </a:r>
            <a:r>
              <a:rPr lang="fi-FI" sz="1400" dirty="0" err="1"/>
              <a:t>recession</a:t>
            </a:r>
            <a:r>
              <a:rPr lang="fi-FI" sz="1400" dirty="0"/>
              <a:t>, </a:t>
            </a:r>
            <a:r>
              <a:rPr lang="fi-FI" sz="1400" dirty="0" err="1"/>
              <a:t>she</a:t>
            </a:r>
            <a:r>
              <a:rPr lang="fi-FI" sz="1400" dirty="0"/>
              <a:t> </a:t>
            </a:r>
            <a:r>
              <a:rPr lang="fi-FI" sz="1400" dirty="0" err="1"/>
              <a:t>could</a:t>
            </a:r>
            <a:r>
              <a:rPr lang="fi-FI" sz="1400" dirty="0"/>
              <a:t> </a:t>
            </a:r>
            <a:r>
              <a:rPr lang="fi-FI" sz="1400" dirty="0" err="1"/>
              <a:t>change</a:t>
            </a:r>
            <a:r>
              <a:rPr lang="fi-FI" sz="1400" dirty="0"/>
              <a:t> </a:t>
            </a:r>
            <a:r>
              <a:rPr lang="fi-FI" sz="1400" dirty="0" err="1"/>
              <a:t>her</a:t>
            </a:r>
            <a:r>
              <a:rPr lang="fi-FI" sz="1400" dirty="0"/>
              <a:t> </a:t>
            </a:r>
            <a:r>
              <a:rPr lang="fi-FI" sz="1400" dirty="0" err="1"/>
              <a:t>hours</a:t>
            </a:r>
            <a:r>
              <a:rPr lang="fi-FI" sz="1400" dirty="0"/>
              <a:t> </a:t>
            </a:r>
            <a:r>
              <a:rPr lang="fi-FI" sz="1400" dirty="0" err="1"/>
              <a:t>due</a:t>
            </a:r>
            <a:r>
              <a:rPr lang="fi-FI" sz="1400" dirty="0"/>
              <a:t> to business </a:t>
            </a:r>
            <a:r>
              <a:rPr lang="fi-FI" sz="1400" dirty="0" err="1"/>
              <a:t>cycle</a:t>
            </a:r>
            <a:r>
              <a:rPr lang="fi-FI" sz="1400" dirty="0"/>
              <a:t> and </a:t>
            </a:r>
            <a:r>
              <a:rPr lang="fi-FI" sz="1400" dirty="0" err="1"/>
              <a:t>not</a:t>
            </a:r>
            <a:r>
              <a:rPr lang="fi-FI" sz="1400" dirty="0"/>
              <a:t> </a:t>
            </a:r>
            <a:r>
              <a:rPr lang="fi-FI" sz="1400" dirty="0" err="1"/>
              <a:t>the</a:t>
            </a:r>
            <a:r>
              <a:rPr lang="fi-FI" sz="1400" dirty="0"/>
              <a:t> </a:t>
            </a:r>
            <a:r>
              <a:rPr lang="fi-FI" sz="1400" dirty="0" err="1"/>
              <a:t>non-labor</a:t>
            </a:r>
            <a:r>
              <a:rPr lang="fi-FI" sz="1400" dirty="0"/>
              <a:t> </a:t>
            </a:r>
            <a:r>
              <a:rPr lang="fi-FI" sz="1400" dirty="0" err="1"/>
              <a:t>allowance</a:t>
            </a:r>
            <a:r>
              <a:rPr lang="fi-FI" sz="1400" dirty="0"/>
              <a:t>.</a:t>
            </a:r>
          </a:p>
          <a:p>
            <a:pPr marL="558061" lvl="2" indent="-238098"/>
            <a:r>
              <a:rPr lang="fi-FI" sz="1400" dirty="0"/>
              <a:t> </a:t>
            </a:r>
            <a:r>
              <a:rPr lang="fi-FI" sz="1400" dirty="0" err="1"/>
              <a:t>the</a:t>
            </a:r>
            <a:r>
              <a:rPr lang="fi-FI" sz="1400" dirty="0"/>
              <a:t> </a:t>
            </a:r>
            <a:r>
              <a:rPr lang="fi-FI" sz="1400" dirty="0" err="1"/>
              <a:t>world</a:t>
            </a:r>
            <a:r>
              <a:rPr lang="fi-FI" sz="1400" dirty="0"/>
              <a:t> is </a:t>
            </a:r>
            <a:r>
              <a:rPr lang="fi-FI" sz="1400" dirty="0" err="1"/>
              <a:t>so</a:t>
            </a:r>
            <a:r>
              <a:rPr lang="fi-FI" sz="1400" dirty="0"/>
              <a:t> </a:t>
            </a:r>
            <a:r>
              <a:rPr lang="fi-FI" sz="1400" dirty="0" err="1"/>
              <a:t>complicated</a:t>
            </a:r>
            <a:r>
              <a:rPr lang="fi-FI" sz="1400" dirty="0"/>
              <a:t> </a:t>
            </a:r>
            <a:r>
              <a:rPr lang="fi-FI" sz="1400" dirty="0" err="1"/>
              <a:t>that</a:t>
            </a:r>
            <a:r>
              <a:rPr lang="fi-FI" sz="1400" dirty="0"/>
              <a:t> </a:t>
            </a:r>
            <a:r>
              <a:rPr lang="fi-FI" sz="1400" dirty="0" err="1"/>
              <a:t>we</a:t>
            </a:r>
            <a:r>
              <a:rPr lang="fi-FI" sz="1400" dirty="0"/>
              <a:t> </a:t>
            </a:r>
            <a:r>
              <a:rPr lang="fi-FI" sz="1400" dirty="0" err="1"/>
              <a:t>cannot</a:t>
            </a:r>
            <a:r>
              <a:rPr lang="fi-FI" sz="1400" dirty="0"/>
              <a:t> </a:t>
            </a:r>
            <a:r>
              <a:rPr lang="fi-FI" sz="1400" dirty="0" err="1"/>
              <a:t>account</a:t>
            </a:r>
            <a:r>
              <a:rPr lang="fi-FI" sz="1400" dirty="0"/>
              <a:t> for </a:t>
            </a:r>
            <a:r>
              <a:rPr lang="fi-FI" sz="1400" dirty="0" err="1"/>
              <a:t>everything</a:t>
            </a:r>
            <a:endParaRPr lang="fi-FI" sz="1400" dirty="0"/>
          </a:p>
          <a:p>
            <a:pPr marL="558061" lvl="2" indent="-238098"/>
            <a:r>
              <a:rPr lang="fi-FI" sz="1400" dirty="0" err="1"/>
              <a:t>Not</a:t>
            </a:r>
            <a:r>
              <a:rPr lang="fi-FI" sz="1400" dirty="0"/>
              <a:t> a </a:t>
            </a:r>
            <a:r>
              <a:rPr lang="fi-FI" sz="1400" dirty="0" err="1"/>
              <a:t>good</a:t>
            </a:r>
            <a:r>
              <a:rPr lang="fi-FI" sz="1400" dirty="0"/>
              <a:t> idea to </a:t>
            </a:r>
            <a:r>
              <a:rPr lang="fi-FI" sz="1400" dirty="0" err="1"/>
              <a:t>base</a:t>
            </a:r>
            <a:r>
              <a:rPr lang="fi-FI" sz="1400" dirty="0"/>
              <a:t> </a:t>
            </a:r>
            <a:r>
              <a:rPr lang="fi-FI" sz="1400" dirty="0" err="1"/>
              <a:t>conclusions</a:t>
            </a:r>
            <a:r>
              <a:rPr lang="fi-FI" sz="1400" dirty="0"/>
              <a:t> on a single </a:t>
            </a:r>
            <a:r>
              <a:rPr lang="fi-FI" sz="1400" dirty="0" err="1"/>
              <a:t>observation</a:t>
            </a:r>
            <a:r>
              <a:rPr lang="fi-FI" sz="1400" dirty="0"/>
              <a:t>: </a:t>
            </a:r>
            <a:r>
              <a:rPr lang="fi-FI" sz="1400" dirty="0" err="1"/>
              <a:t>how</a:t>
            </a:r>
            <a:r>
              <a:rPr lang="fi-FI" sz="1400" dirty="0"/>
              <a:t> to </a:t>
            </a:r>
            <a:r>
              <a:rPr lang="fi-FI" sz="1400" dirty="0" err="1"/>
              <a:t>get</a:t>
            </a:r>
            <a:r>
              <a:rPr lang="fi-FI" sz="1400" dirty="0"/>
              <a:t> data on a </a:t>
            </a:r>
            <a:r>
              <a:rPr lang="fi-FI" sz="1400" dirty="0" err="1"/>
              <a:t>significant</a:t>
            </a:r>
            <a:r>
              <a:rPr lang="fi-FI" sz="1400" dirty="0"/>
              <a:t> </a:t>
            </a:r>
            <a:r>
              <a:rPr lang="fi-FI" sz="1400" dirty="0" err="1"/>
              <a:t>number</a:t>
            </a:r>
            <a:r>
              <a:rPr lang="fi-FI" sz="1400" dirty="0"/>
              <a:t> of </a:t>
            </a:r>
            <a:r>
              <a:rPr lang="fi-FI" sz="1400" dirty="0" err="1"/>
              <a:t>recipients</a:t>
            </a:r>
            <a:r>
              <a:rPr lang="fi-FI" sz="1400" dirty="0"/>
              <a:t>?</a:t>
            </a:r>
          </a:p>
          <a:p>
            <a:r>
              <a:rPr lang="fi-FI" dirty="0" err="1"/>
              <a:t>Compare</a:t>
            </a:r>
            <a:r>
              <a:rPr lang="fi-FI" dirty="0"/>
              <a:t> </a:t>
            </a:r>
            <a:r>
              <a:rPr lang="fi-FI" dirty="0" err="1"/>
              <a:t>the</a:t>
            </a:r>
            <a:r>
              <a:rPr lang="fi-FI" dirty="0"/>
              <a:t> </a:t>
            </a:r>
            <a:r>
              <a:rPr lang="fi-FI" dirty="0" err="1"/>
              <a:t>hours</a:t>
            </a:r>
            <a:r>
              <a:rPr lang="fi-FI" dirty="0"/>
              <a:t> </a:t>
            </a:r>
            <a:r>
              <a:rPr lang="fi-FI" dirty="0" err="1"/>
              <a:t>between</a:t>
            </a:r>
            <a:r>
              <a:rPr lang="fi-FI" dirty="0"/>
              <a:t> </a:t>
            </a:r>
            <a:r>
              <a:rPr lang="fi-FI" dirty="0" err="1"/>
              <a:t>rich</a:t>
            </a:r>
            <a:r>
              <a:rPr lang="fi-FI" dirty="0"/>
              <a:t> and </a:t>
            </a:r>
            <a:r>
              <a:rPr lang="fi-FI" dirty="0" err="1"/>
              <a:t>poor</a:t>
            </a:r>
            <a:r>
              <a:rPr lang="fi-FI" dirty="0"/>
              <a:t> </a:t>
            </a:r>
            <a:r>
              <a:rPr lang="fi-FI" dirty="0" err="1"/>
              <a:t>families</a:t>
            </a:r>
            <a:endParaRPr lang="fi-FI" dirty="0"/>
          </a:p>
          <a:p>
            <a:pPr marL="403080" lvl="1" indent="-238098"/>
            <a:r>
              <a:rPr lang="fi-FI" dirty="0" err="1"/>
              <a:t>empirical</a:t>
            </a:r>
            <a:r>
              <a:rPr lang="fi-FI" dirty="0"/>
              <a:t> </a:t>
            </a:r>
            <a:r>
              <a:rPr lang="fi-FI" dirty="0" err="1"/>
              <a:t>challenge</a:t>
            </a:r>
            <a:r>
              <a:rPr lang="fi-FI" dirty="0"/>
              <a:t>: </a:t>
            </a:r>
            <a:r>
              <a:rPr lang="fi-FI" dirty="0" err="1"/>
              <a:t>rich</a:t>
            </a:r>
            <a:r>
              <a:rPr lang="fi-FI" dirty="0"/>
              <a:t> and </a:t>
            </a:r>
            <a:r>
              <a:rPr lang="fi-FI" dirty="0" err="1"/>
              <a:t>poor</a:t>
            </a:r>
            <a:r>
              <a:rPr lang="fi-FI" dirty="0"/>
              <a:t> </a:t>
            </a:r>
            <a:r>
              <a:rPr lang="fi-FI" dirty="0" err="1"/>
              <a:t>families</a:t>
            </a:r>
            <a:r>
              <a:rPr lang="fi-FI" dirty="0"/>
              <a:t> </a:t>
            </a:r>
            <a:r>
              <a:rPr lang="fi-FI" dirty="0" err="1"/>
              <a:t>may</a:t>
            </a:r>
            <a:r>
              <a:rPr lang="fi-FI" dirty="0"/>
              <a:t> </a:t>
            </a:r>
            <a:r>
              <a:rPr lang="fi-FI" dirty="0" err="1"/>
              <a:t>differ</a:t>
            </a:r>
            <a:r>
              <a:rPr lang="fi-FI" dirty="0"/>
              <a:t> </a:t>
            </a:r>
            <a:r>
              <a:rPr lang="fi-FI" dirty="0" err="1"/>
              <a:t>along</a:t>
            </a:r>
            <a:r>
              <a:rPr lang="fi-FI" dirty="0"/>
              <a:t> </a:t>
            </a:r>
            <a:r>
              <a:rPr lang="fi-FI" dirty="0" err="1"/>
              <a:t>many</a:t>
            </a:r>
            <a:r>
              <a:rPr lang="fi-FI" dirty="0"/>
              <a:t> </a:t>
            </a:r>
            <a:r>
              <a:rPr lang="fi-FI" dirty="0" err="1"/>
              <a:t>dimensions</a:t>
            </a:r>
            <a:endParaRPr lang="fi-FI" dirty="0"/>
          </a:p>
          <a:p>
            <a:pPr marL="558061" lvl="2" indent="-238098"/>
            <a:r>
              <a:rPr lang="fi-FI" sz="1400" dirty="0"/>
              <a:t> </a:t>
            </a:r>
            <a:r>
              <a:rPr lang="fi-FI" sz="1400" dirty="0" err="1"/>
              <a:t>e.g</a:t>
            </a:r>
            <a:r>
              <a:rPr lang="fi-FI" sz="1400" dirty="0"/>
              <a:t>. </a:t>
            </a:r>
            <a:r>
              <a:rPr lang="fi-FI" sz="1400" dirty="0" err="1"/>
              <a:t>rich</a:t>
            </a:r>
            <a:r>
              <a:rPr lang="fi-FI" sz="1400" dirty="0"/>
              <a:t> </a:t>
            </a:r>
            <a:r>
              <a:rPr lang="fi-FI" sz="1400" dirty="0" err="1"/>
              <a:t>have</a:t>
            </a:r>
            <a:r>
              <a:rPr lang="fi-FI" sz="1400" dirty="0"/>
              <a:t> </a:t>
            </a:r>
            <a:r>
              <a:rPr lang="fi-FI" sz="1400" dirty="0" err="1"/>
              <a:t>better</a:t>
            </a:r>
            <a:r>
              <a:rPr lang="fi-FI" sz="1400" dirty="0"/>
              <a:t> </a:t>
            </a:r>
            <a:r>
              <a:rPr lang="fi-FI" sz="1400" dirty="0" err="1"/>
              <a:t>education</a:t>
            </a:r>
            <a:r>
              <a:rPr lang="fi-FI" sz="1400" dirty="0"/>
              <a:t>, </a:t>
            </a:r>
            <a:r>
              <a:rPr lang="fi-FI" sz="1400" dirty="0" err="1"/>
              <a:t>they</a:t>
            </a:r>
            <a:r>
              <a:rPr lang="fi-FI" sz="1400" dirty="0"/>
              <a:t> </a:t>
            </a:r>
            <a:r>
              <a:rPr lang="fi-FI" sz="1400" dirty="0" err="1"/>
              <a:t>may</a:t>
            </a:r>
            <a:r>
              <a:rPr lang="fi-FI" sz="1400" dirty="0"/>
              <a:t> </a:t>
            </a:r>
            <a:r>
              <a:rPr lang="fi-FI" sz="1400" dirty="0" err="1"/>
              <a:t>be</a:t>
            </a:r>
            <a:r>
              <a:rPr lang="fi-FI" sz="1400" dirty="0"/>
              <a:t> </a:t>
            </a:r>
            <a:r>
              <a:rPr lang="fi-FI" sz="1400" dirty="0" err="1"/>
              <a:t>more</a:t>
            </a:r>
            <a:r>
              <a:rPr lang="fi-FI" sz="1400" dirty="0"/>
              <a:t> </a:t>
            </a:r>
            <a:r>
              <a:rPr lang="fi-FI" sz="1400" dirty="0" err="1"/>
              <a:t>connected</a:t>
            </a:r>
            <a:r>
              <a:rPr lang="fi-FI" sz="1400" dirty="0"/>
              <a:t>, </a:t>
            </a:r>
            <a:r>
              <a:rPr lang="fi-FI" sz="1400" dirty="0" err="1"/>
              <a:t>they</a:t>
            </a:r>
            <a:r>
              <a:rPr lang="fi-FI" sz="1400" dirty="0"/>
              <a:t> </a:t>
            </a:r>
            <a:r>
              <a:rPr lang="fi-FI" sz="1400" dirty="0" err="1"/>
              <a:t>may</a:t>
            </a:r>
            <a:r>
              <a:rPr lang="fi-FI" sz="1400" dirty="0"/>
              <a:t> </a:t>
            </a:r>
            <a:r>
              <a:rPr lang="fi-FI" sz="1400" dirty="0" err="1"/>
              <a:t>be</a:t>
            </a:r>
            <a:r>
              <a:rPr lang="fi-FI" sz="1400" dirty="0"/>
              <a:t> </a:t>
            </a:r>
            <a:r>
              <a:rPr lang="fi-FI" sz="1400" dirty="0" err="1"/>
              <a:t>able</a:t>
            </a:r>
            <a:r>
              <a:rPr lang="fi-FI" sz="1400" dirty="0"/>
              <a:t> to </a:t>
            </a:r>
            <a:r>
              <a:rPr lang="fi-FI" sz="1400" dirty="0" err="1"/>
              <a:t>bear</a:t>
            </a:r>
            <a:r>
              <a:rPr lang="fi-FI" sz="1400" dirty="0"/>
              <a:t> </a:t>
            </a:r>
            <a:r>
              <a:rPr lang="fi-FI" sz="1400" dirty="0" err="1"/>
              <a:t>risk</a:t>
            </a:r>
            <a:r>
              <a:rPr lang="fi-FI" sz="1400" dirty="0"/>
              <a:t> </a:t>
            </a:r>
            <a:r>
              <a:rPr lang="fi-FI" sz="1400" dirty="0" err="1"/>
              <a:t>better</a:t>
            </a:r>
            <a:r>
              <a:rPr lang="fi-FI" sz="1400" dirty="0"/>
              <a:t> etc.</a:t>
            </a:r>
          </a:p>
          <a:p>
            <a:pPr marL="558061" lvl="2" indent="-238098"/>
            <a:r>
              <a:rPr lang="fi-FI" sz="1400" dirty="0" err="1"/>
              <a:t>credibility</a:t>
            </a:r>
            <a:r>
              <a:rPr lang="fi-FI" sz="1400" dirty="0"/>
              <a:t> </a:t>
            </a:r>
            <a:r>
              <a:rPr lang="fi-FI" sz="1400" dirty="0" err="1"/>
              <a:t>revolution</a:t>
            </a:r>
            <a:r>
              <a:rPr lang="fi-FI" sz="1400" dirty="0"/>
              <a:t> in </a:t>
            </a:r>
            <a:r>
              <a:rPr lang="fi-FI" sz="1400" dirty="0" err="1"/>
              <a:t>empirical</a:t>
            </a:r>
            <a:r>
              <a:rPr lang="fi-FI" sz="1400" dirty="0"/>
              <a:t> </a:t>
            </a:r>
            <a:r>
              <a:rPr lang="fi-FI" sz="1400" dirty="0" err="1"/>
              <a:t>economics</a:t>
            </a:r>
            <a:r>
              <a:rPr lang="fi-FI" sz="1400" dirty="0"/>
              <a:t> </a:t>
            </a:r>
          </a:p>
          <a:p>
            <a:pPr marL="558061" lvl="2" indent="-238098"/>
            <a:r>
              <a:rPr lang="fi-FI" sz="1400" dirty="0"/>
              <a:t> </a:t>
            </a:r>
            <a:r>
              <a:rPr lang="fi-FI" sz="1400" dirty="0" err="1"/>
              <a:t>see</a:t>
            </a:r>
            <a:r>
              <a:rPr lang="fi-FI" sz="1400" dirty="0"/>
              <a:t> for </a:t>
            </a:r>
            <a:r>
              <a:rPr lang="fi-FI" sz="1400" dirty="0" err="1"/>
              <a:t>example</a:t>
            </a:r>
            <a:r>
              <a:rPr lang="fi-FI" sz="1400" dirty="0"/>
              <a:t> </a:t>
            </a:r>
            <a:r>
              <a:rPr lang="fi-FI" sz="1400" dirty="0">
                <a:solidFill>
                  <a:schemeClr val="accent1"/>
                </a:solidFill>
                <a:hlinkClick r:id="rId2">
                  <a:extLst>
                    <a:ext uri="{A12FA001-AC4F-418D-AE19-62706E023703}">
                      <ahyp:hlinkClr xmlns:ahyp="http://schemas.microsoft.com/office/drawing/2018/hyperlinkcolor" val="tx"/>
                    </a:ext>
                  </a:extLst>
                </a:hlinkClick>
              </a:rPr>
              <a:t>https://www.aeaweb.org/articles?id=10.1257/jep.24.2.3</a:t>
            </a:r>
            <a:endParaRPr lang="fi-FI" sz="1400" dirty="0"/>
          </a:p>
          <a:p>
            <a:pPr marL="558061" lvl="2" indent="-238098"/>
            <a:endParaRPr lang="fi-FI" dirty="0"/>
          </a:p>
        </p:txBody>
      </p:sp>
    </p:spTree>
    <p:extLst>
      <p:ext uri="{BB962C8B-B14F-4D97-AF65-F5344CB8AC3E}">
        <p14:creationId xmlns:p14="http://schemas.microsoft.com/office/powerpoint/2010/main" val="1673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An </a:t>
            </a:r>
            <a:r>
              <a:rPr lang="fi-FI" dirty="0" err="1"/>
              <a:t>example</a:t>
            </a:r>
            <a:r>
              <a:rPr lang="fi-FI" dirty="0"/>
              <a:t> of a </a:t>
            </a:r>
            <a:r>
              <a:rPr lang="fi-FI" dirty="0" err="1"/>
              <a:t>natural</a:t>
            </a:r>
            <a:r>
              <a:rPr lang="fi-FI" dirty="0"/>
              <a:t> </a:t>
            </a:r>
            <a:r>
              <a:rPr lang="fi-FI" dirty="0" err="1"/>
              <a:t>experiment</a:t>
            </a:r>
            <a:r>
              <a:rPr lang="fi-FI" dirty="0"/>
              <a:t>: </a:t>
            </a:r>
            <a:r>
              <a:rPr lang="fi-FI" dirty="0" err="1"/>
              <a:t>Swedish</a:t>
            </a:r>
            <a:r>
              <a:rPr lang="fi-FI" dirty="0"/>
              <a:t> </a:t>
            </a:r>
            <a:r>
              <a:rPr lang="fi-FI" dirty="0" err="1"/>
              <a:t>lottery</a:t>
            </a:r>
            <a:r>
              <a:rPr lang="fi-FI" dirty="0"/>
              <a:t> </a:t>
            </a:r>
            <a:r>
              <a:rPr lang="fi-FI" dirty="0" err="1"/>
              <a:t>winners</a:t>
            </a:r>
            <a:endParaRPr lang="fi-FI" dirty="0"/>
          </a:p>
        </p:txBody>
      </p:sp>
      <p:sp>
        <p:nvSpPr>
          <p:cNvPr id="3" name="Content Placeholder 2"/>
          <p:cNvSpPr>
            <a:spLocks noGrp="1"/>
          </p:cNvSpPr>
          <p:nvPr>
            <p:ph sz="quarter" idx="14"/>
          </p:nvPr>
        </p:nvSpPr>
        <p:spPr>
          <a:xfrm>
            <a:off x="1188052" y="1076893"/>
            <a:ext cx="6737999" cy="3406502"/>
          </a:xfrm>
        </p:spPr>
        <p:txBody>
          <a:bodyPr/>
          <a:lstStyle/>
          <a:p>
            <a:pPr marL="238098" indent="-238098"/>
            <a:r>
              <a:rPr lang="fi-FI" dirty="0" err="1"/>
              <a:t>Treatment</a:t>
            </a:r>
            <a:r>
              <a:rPr lang="fi-FI" dirty="0"/>
              <a:t> </a:t>
            </a:r>
            <a:r>
              <a:rPr lang="fi-FI" dirty="0" err="1"/>
              <a:t>group</a:t>
            </a:r>
            <a:endParaRPr lang="fi-FI" dirty="0"/>
          </a:p>
          <a:p>
            <a:pPr marL="403080" lvl="1" indent="-238098"/>
            <a:r>
              <a:rPr lang="fi-FI" dirty="0" err="1"/>
              <a:t>Ca</a:t>
            </a:r>
            <a:r>
              <a:rPr lang="fi-FI" dirty="0"/>
              <a:t>. 200 000 </a:t>
            </a:r>
            <a:r>
              <a:rPr lang="fi-FI" dirty="0" err="1"/>
              <a:t>Swedes</a:t>
            </a:r>
            <a:r>
              <a:rPr lang="fi-FI" dirty="0"/>
              <a:t> </a:t>
            </a:r>
            <a:r>
              <a:rPr lang="fi-FI" dirty="0" err="1"/>
              <a:t>that</a:t>
            </a:r>
            <a:r>
              <a:rPr lang="fi-FI" dirty="0"/>
              <a:t> </a:t>
            </a:r>
            <a:r>
              <a:rPr lang="fi-FI" dirty="0" err="1"/>
              <a:t>participated</a:t>
            </a:r>
            <a:r>
              <a:rPr lang="fi-FI" dirty="0"/>
              <a:t> in </a:t>
            </a:r>
            <a:r>
              <a:rPr lang="fi-FI" dirty="0" err="1"/>
              <a:t>official</a:t>
            </a:r>
            <a:r>
              <a:rPr lang="fi-FI" dirty="0"/>
              <a:t> </a:t>
            </a:r>
            <a:r>
              <a:rPr lang="fi-FI" dirty="0" err="1"/>
              <a:t>lotteries</a:t>
            </a:r>
            <a:r>
              <a:rPr lang="fi-FI" dirty="0"/>
              <a:t> in 1980’s and 1990’s. 1 470 </a:t>
            </a:r>
            <a:r>
              <a:rPr lang="fi-FI" dirty="0" err="1"/>
              <a:t>winners</a:t>
            </a:r>
            <a:r>
              <a:rPr lang="fi-FI" dirty="0"/>
              <a:t> of </a:t>
            </a:r>
            <a:r>
              <a:rPr lang="fi-FI" dirty="0" err="1"/>
              <a:t>more</a:t>
            </a:r>
            <a:r>
              <a:rPr lang="fi-FI" dirty="0"/>
              <a:t> </a:t>
            </a:r>
            <a:r>
              <a:rPr lang="fi-FI" dirty="0" err="1"/>
              <a:t>than</a:t>
            </a:r>
            <a:r>
              <a:rPr lang="fi-FI" dirty="0"/>
              <a:t> 1M SEK (</a:t>
            </a:r>
            <a:r>
              <a:rPr lang="fi-FI" dirty="0" err="1"/>
              <a:t>about</a:t>
            </a:r>
            <a:r>
              <a:rPr lang="fi-FI" dirty="0"/>
              <a:t> 100,000 EUR)</a:t>
            </a:r>
            <a:r>
              <a:rPr lang="fi-FI" baseline="-25000" dirty="0"/>
              <a:t>.</a:t>
            </a:r>
          </a:p>
          <a:p>
            <a:pPr marL="238098" indent="-238098"/>
            <a:r>
              <a:rPr lang="fi-FI" dirty="0"/>
              <a:t>Control </a:t>
            </a:r>
            <a:r>
              <a:rPr lang="fi-FI" dirty="0" err="1"/>
              <a:t>group</a:t>
            </a:r>
            <a:endParaRPr lang="fi-FI" dirty="0"/>
          </a:p>
          <a:p>
            <a:pPr marL="403080" lvl="1" indent="-238098"/>
            <a:r>
              <a:rPr lang="fi-FI" i="1" dirty="0" err="1"/>
              <a:t>those</a:t>
            </a:r>
            <a:r>
              <a:rPr lang="fi-FI" i="1" dirty="0"/>
              <a:t> </a:t>
            </a:r>
            <a:r>
              <a:rPr lang="fi-FI" i="1" dirty="0" err="1"/>
              <a:t>who</a:t>
            </a:r>
            <a:r>
              <a:rPr lang="fi-FI" i="1" dirty="0"/>
              <a:t> </a:t>
            </a:r>
            <a:r>
              <a:rPr lang="fi-FI" i="1" dirty="0" err="1"/>
              <a:t>participated</a:t>
            </a:r>
            <a:r>
              <a:rPr lang="fi-FI" i="1" dirty="0"/>
              <a:t> </a:t>
            </a:r>
            <a:r>
              <a:rPr lang="fi-FI" i="1" dirty="0" err="1"/>
              <a:t>but</a:t>
            </a:r>
            <a:r>
              <a:rPr lang="fi-FI" i="1" dirty="0"/>
              <a:t> </a:t>
            </a:r>
            <a:r>
              <a:rPr lang="fi-FI" i="1" dirty="0" err="1"/>
              <a:t>did</a:t>
            </a:r>
            <a:r>
              <a:rPr lang="fi-FI" i="1" dirty="0"/>
              <a:t> </a:t>
            </a:r>
            <a:r>
              <a:rPr lang="fi-FI" i="1" dirty="0" err="1"/>
              <a:t>not</a:t>
            </a:r>
            <a:r>
              <a:rPr lang="fi-FI" i="1" dirty="0"/>
              <a:t> </a:t>
            </a:r>
            <a:r>
              <a:rPr lang="fi-FI" i="1" dirty="0" err="1"/>
              <a:t>win</a:t>
            </a:r>
            <a:endParaRPr lang="fi-FI" dirty="0"/>
          </a:p>
          <a:p>
            <a:pPr marL="558061" lvl="2" indent="-238098"/>
            <a:r>
              <a:rPr lang="fi-FI" dirty="0"/>
              <a:t> </a:t>
            </a:r>
            <a:r>
              <a:rPr lang="fi-FI" dirty="0" err="1"/>
              <a:t>not</a:t>
            </a:r>
            <a:r>
              <a:rPr lang="fi-FI" dirty="0"/>
              <a:t> </a:t>
            </a:r>
            <a:r>
              <a:rPr lang="fi-FI" dirty="0" err="1"/>
              <a:t>credible</a:t>
            </a:r>
            <a:r>
              <a:rPr lang="fi-FI" dirty="0"/>
              <a:t> to </a:t>
            </a:r>
            <a:r>
              <a:rPr lang="fi-FI" dirty="0" err="1"/>
              <a:t>compare</a:t>
            </a:r>
            <a:r>
              <a:rPr lang="fi-FI" dirty="0"/>
              <a:t> </a:t>
            </a:r>
            <a:r>
              <a:rPr lang="fi-FI" dirty="0" err="1"/>
              <a:t>winners</a:t>
            </a:r>
            <a:r>
              <a:rPr lang="fi-FI" dirty="0"/>
              <a:t> to general </a:t>
            </a:r>
            <a:r>
              <a:rPr lang="fi-FI" dirty="0" err="1"/>
              <a:t>population</a:t>
            </a:r>
            <a:r>
              <a:rPr lang="fi-FI" dirty="0"/>
              <a:t> (</a:t>
            </a:r>
            <a:r>
              <a:rPr lang="fi-FI" dirty="0" err="1"/>
              <a:t>why</a:t>
            </a:r>
            <a:r>
              <a:rPr lang="fi-FI" dirty="0"/>
              <a:t>?)</a:t>
            </a:r>
          </a:p>
          <a:p>
            <a:pPr marL="238098" indent="-238098"/>
            <a:r>
              <a:rPr lang="fi-FI" dirty="0"/>
              <a:t>Data</a:t>
            </a:r>
          </a:p>
          <a:p>
            <a:pPr marL="403080" lvl="1" indent="-238098"/>
            <a:r>
              <a:rPr lang="fi-FI" dirty="0" err="1"/>
              <a:t>anonymized</a:t>
            </a:r>
            <a:r>
              <a:rPr lang="fi-FI" dirty="0"/>
              <a:t> </a:t>
            </a:r>
            <a:r>
              <a:rPr lang="fi-FI" dirty="0" err="1"/>
              <a:t>register</a:t>
            </a:r>
            <a:r>
              <a:rPr lang="fi-FI" dirty="0"/>
              <a:t> data on </a:t>
            </a:r>
            <a:r>
              <a:rPr lang="fi-FI" dirty="0" err="1"/>
              <a:t>winners</a:t>
            </a:r>
            <a:r>
              <a:rPr lang="fi-FI" dirty="0"/>
              <a:t> </a:t>
            </a:r>
            <a:r>
              <a:rPr lang="fi-FI" dirty="0" err="1"/>
              <a:t>from</a:t>
            </a:r>
            <a:r>
              <a:rPr lang="fi-FI" dirty="0"/>
              <a:t> </a:t>
            </a:r>
            <a:r>
              <a:rPr lang="fi-FI" dirty="0" err="1"/>
              <a:t>tax</a:t>
            </a:r>
            <a:r>
              <a:rPr lang="fi-FI" dirty="0"/>
              <a:t> </a:t>
            </a:r>
            <a:r>
              <a:rPr lang="fi-FI" dirty="0" err="1"/>
              <a:t>authorities</a:t>
            </a:r>
            <a:r>
              <a:rPr lang="fi-FI" dirty="0"/>
              <a:t>, data </a:t>
            </a:r>
            <a:r>
              <a:rPr lang="fi-FI" dirty="0" err="1"/>
              <a:t>from</a:t>
            </a:r>
            <a:r>
              <a:rPr lang="fi-FI" dirty="0"/>
              <a:t> </a:t>
            </a:r>
            <a:r>
              <a:rPr lang="fi-FI" dirty="0" err="1"/>
              <a:t>occupational</a:t>
            </a:r>
            <a:r>
              <a:rPr lang="fi-FI" dirty="0"/>
              <a:t> </a:t>
            </a:r>
            <a:r>
              <a:rPr lang="fi-FI" dirty="0" err="1"/>
              <a:t>sources</a:t>
            </a:r>
            <a:r>
              <a:rPr lang="fi-FI" dirty="0"/>
              <a:t> etc.</a:t>
            </a:r>
          </a:p>
          <a:p>
            <a:pPr marL="558061" lvl="2" indent="-238098"/>
            <a:r>
              <a:rPr lang="fi-FI" dirty="0"/>
              <a:t> </a:t>
            </a:r>
            <a:r>
              <a:rPr lang="fi-FI" dirty="0" err="1"/>
              <a:t>similar</a:t>
            </a:r>
            <a:r>
              <a:rPr lang="fi-FI" dirty="0"/>
              <a:t> data </a:t>
            </a:r>
            <a:r>
              <a:rPr lang="fi-FI" dirty="0" err="1"/>
              <a:t>available</a:t>
            </a:r>
            <a:r>
              <a:rPr lang="fi-FI" dirty="0"/>
              <a:t> in Finland (</a:t>
            </a:r>
            <a:r>
              <a:rPr lang="fi-FI" dirty="0" err="1"/>
              <a:t>not</a:t>
            </a:r>
            <a:r>
              <a:rPr lang="fi-FI" dirty="0"/>
              <a:t> </a:t>
            </a:r>
            <a:r>
              <a:rPr lang="fi-FI" dirty="0" err="1"/>
              <a:t>similar</a:t>
            </a:r>
            <a:r>
              <a:rPr lang="fi-FI" dirty="0"/>
              <a:t> </a:t>
            </a:r>
            <a:r>
              <a:rPr lang="fi-FI" dirty="0" err="1"/>
              <a:t>lottery</a:t>
            </a:r>
            <a:r>
              <a:rPr lang="fi-FI" dirty="0"/>
              <a:t> </a:t>
            </a:r>
            <a:r>
              <a:rPr lang="fi-FI" dirty="0" err="1"/>
              <a:t>though</a:t>
            </a:r>
            <a:r>
              <a:rPr lang="fi-FI" dirty="0"/>
              <a:t>)</a:t>
            </a:r>
          </a:p>
          <a:p>
            <a:pPr marL="403080" lvl="1" indent="-238098"/>
            <a:r>
              <a:rPr lang="fi-FI" dirty="0" err="1"/>
              <a:t>possible</a:t>
            </a:r>
            <a:r>
              <a:rPr lang="fi-FI" dirty="0"/>
              <a:t> to </a:t>
            </a:r>
            <a:r>
              <a:rPr lang="fi-FI" dirty="0" err="1"/>
              <a:t>observe</a:t>
            </a:r>
            <a:r>
              <a:rPr lang="fi-FI" dirty="0"/>
              <a:t> </a:t>
            </a:r>
            <a:r>
              <a:rPr lang="fi-FI" dirty="0" err="1"/>
              <a:t>individuals</a:t>
            </a:r>
            <a:r>
              <a:rPr lang="fi-FI" dirty="0"/>
              <a:t> </a:t>
            </a:r>
            <a:r>
              <a:rPr lang="fi-FI" dirty="0" err="1"/>
              <a:t>also</a:t>
            </a:r>
            <a:r>
              <a:rPr lang="fi-FI" dirty="0"/>
              <a:t> </a:t>
            </a:r>
            <a:r>
              <a:rPr lang="fi-FI" dirty="0" err="1"/>
              <a:t>over</a:t>
            </a:r>
            <a:r>
              <a:rPr lang="fi-FI" dirty="0"/>
              <a:t> </a:t>
            </a:r>
            <a:r>
              <a:rPr lang="fi-FI" dirty="0" err="1"/>
              <a:t>time</a:t>
            </a:r>
            <a:endParaRPr lang="fi-FI" dirty="0"/>
          </a:p>
        </p:txBody>
      </p:sp>
      <p:sp>
        <p:nvSpPr>
          <p:cNvPr id="4" name="Rectangle 3"/>
          <p:cNvSpPr/>
          <p:nvPr/>
        </p:nvSpPr>
        <p:spPr>
          <a:xfrm>
            <a:off x="3889550" y="4779146"/>
            <a:ext cx="4001253" cy="476862"/>
          </a:xfrm>
          <a:prstGeom prst="rect">
            <a:avLst/>
          </a:prstGeom>
        </p:spPr>
        <p:txBody>
          <a:bodyPr wrap="square">
            <a:spAutoFit/>
          </a:bodyPr>
          <a:lstStyle/>
          <a:p>
            <a:r>
              <a:rPr lang="fi-FI" sz="833" dirty="0" err="1"/>
              <a:t>Source</a:t>
            </a:r>
            <a:r>
              <a:rPr lang="fi-FI" sz="833" dirty="0"/>
              <a:t>: </a:t>
            </a:r>
            <a:r>
              <a:rPr lang="fi-FI" sz="833" dirty="0" err="1"/>
              <a:t>Cesarini</a:t>
            </a:r>
            <a:r>
              <a:rPr lang="fi-FI" sz="833" dirty="0"/>
              <a:t>, Lindqvist, </a:t>
            </a:r>
            <a:r>
              <a:rPr lang="fi-FI" sz="833" dirty="0" err="1"/>
              <a:t>Notowidigdo</a:t>
            </a:r>
            <a:r>
              <a:rPr lang="fi-FI" sz="833" dirty="0"/>
              <a:t>, </a:t>
            </a:r>
            <a:r>
              <a:rPr lang="fi-FI" sz="833" dirty="0" err="1"/>
              <a:t>Östling</a:t>
            </a:r>
            <a:r>
              <a:rPr lang="fi-FI" sz="833" dirty="0"/>
              <a:t> (2017): </a:t>
            </a:r>
            <a:r>
              <a:rPr lang="fi-FI" sz="833" dirty="0" err="1"/>
              <a:t>The</a:t>
            </a:r>
            <a:r>
              <a:rPr lang="fi-FI" sz="833" dirty="0"/>
              <a:t> </a:t>
            </a:r>
            <a:r>
              <a:rPr lang="fi-FI" sz="833" dirty="0" err="1"/>
              <a:t>Effect</a:t>
            </a:r>
            <a:r>
              <a:rPr lang="fi-FI" sz="833" dirty="0"/>
              <a:t> of </a:t>
            </a:r>
            <a:r>
              <a:rPr lang="fi-FI" sz="833" dirty="0" err="1"/>
              <a:t>Wealth</a:t>
            </a:r>
            <a:r>
              <a:rPr lang="fi-FI" sz="833" dirty="0"/>
              <a:t> on </a:t>
            </a:r>
            <a:r>
              <a:rPr lang="fi-FI" sz="833" dirty="0" err="1"/>
              <a:t>Individual</a:t>
            </a:r>
            <a:r>
              <a:rPr lang="fi-FI" sz="833" dirty="0"/>
              <a:t> and </a:t>
            </a:r>
            <a:r>
              <a:rPr lang="fi-FI" sz="833" dirty="0" err="1"/>
              <a:t>Household</a:t>
            </a:r>
            <a:r>
              <a:rPr lang="fi-FI" sz="833" dirty="0"/>
              <a:t> </a:t>
            </a:r>
            <a:r>
              <a:rPr lang="fi-FI" sz="833" dirty="0" err="1"/>
              <a:t>Labor</a:t>
            </a:r>
            <a:r>
              <a:rPr lang="fi-FI" sz="833" dirty="0"/>
              <a:t> Supply: </a:t>
            </a:r>
            <a:r>
              <a:rPr lang="fi-FI" sz="833" dirty="0" err="1"/>
              <a:t>Evidence</a:t>
            </a:r>
            <a:r>
              <a:rPr lang="fi-FI" sz="833" dirty="0"/>
              <a:t> </a:t>
            </a:r>
            <a:r>
              <a:rPr lang="fi-FI" sz="833" dirty="0" err="1"/>
              <a:t>from</a:t>
            </a:r>
            <a:r>
              <a:rPr lang="fi-FI" sz="833" dirty="0"/>
              <a:t> </a:t>
            </a:r>
            <a:r>
              <a:rPr lang="fi-FI" sz="833" dirty="0" err="1"/>
              <a:t>Swedish</a:t>
            </a:r>
            <a:r>
              <a:rPr lang="fi-FI" sz="833" dirty="0"/>
              <a:t> </a:t>
            </a:r>
            <a:r>
              <a:rPr lang="fi-FI" sz="833" dirty="0" err="1"/>
              <a:t>Lotteries</a:t>
            </a:r>
            <a:r>
              <a:rPr lang="fi-FI" sz="833" dirty="0"/>
              <a:t>. </a:t>
            </a:r>
            <a:r>
              <a:rPr lang="fi-FI" sz="833" i="1" dirty="0"/>
              <a:t>American </a:t>
            </a:r>
            <a:r>
              <a:rPr lang="fi-FI" sz="833" i="1" dirty="0" err="1"/>
              <a:t>Economic</a:t>
            </a:r>
            <a:r>
              <a:rPr lang="fi-FI" sz="833" i="1" dirty="0"/>
              <a:t> </a:t>
            </a:r>
            <a:r>
              <a:rPr lang="fi-FI" sz="833" i="1" dirty="0" err="1"/>
              <a:t>Review</a:t>
            </a:r>
            <a:r>
              <a:rPr lang="fi-FI" sz="833" dirty="0"/>
              <a:t>, 107 (12): 3917-46. </a:t>
            </a:r>
            <a:r>
              <a:rPr lang="fi-FI" sz="278" dirty="0">
                <a:solidFill>
                  <a:schemeClr val="accent1"/>
                </a:solidFill>
                <a:hlinkClick r:id="rId2">
                  <a:extLst>
                    <a:ext uri="{A12FA001-AC4F-418D-AE19-62706E023703}">
                      <ahyp:hlinkClr xmlns:ahyp="http://schemas.microsoft.com/office/drawing/2018/hyperlinkcolor" val="tx"/>
                    </a:ext>
                  </a:extLst>
                </a:hlinkClick>
              </a:rPr>
              <a:t>http://faculty.wcas.northwestern.edu/noto/research/CLNO%20Labor%20Supply.pdf</a:t>
            </a:r>
            <a:r>
              <a:rPr lang="fi-FI" sz="278" dirty="0">
                <a:solidFill>
                  <a:schemeClr val="accent1"/>
                </a:solidFill>
              </a:rPr>
              <a:t> </a:t>
            </a:r>
            <a:endParaRPr lang="fi-FI" sz="764" dirty="0">
              <a:solidFill>
                <a:schemeClr val="accent1"/>
              </a:solidFill>
            </a:endParaRPr>
          </a:p>
        </p:txBody>
      </p:sp>
    </p:spTree>
    <p:extLst>
      <p:ext uri="{BB962C8B-B14F-4D97-AF65-F5344CB8AC3E}">
        <p14:creationId xmlns:p14="http://schemas.microsoft.com/office/powerpoint/2010/main" val="2156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Winning</a:t>
            </a:r>
            <a:r>
              <a:rPr lang="fi-FI" dirty="0"/>
              <a:t> </a:t>
            </a:r>
            <a:r>
              <a:rPr lang="fi-FI" dirty="0" err="1"/>
              <a:t>reduces</a:t>
            </a:r>
            <a:r>
              <a:rPr lang="fi-FI" dirty="0"/>
              <a:t> </a:t>
            </a:r>
            <a:r>
              <a:rPr lang="fi-FI" dirty="0" err="1"/>
              <a:t>wage</a:t>
            </a:r>
            <a:r>
              <a:rPr lang="fi-FI" dirty="0"/>
              <a:t> </a:t>
            </a:r>
            <a:r>
              <a:rPr lang="fi-FI" dirty="0" err="1"/>
              <a:t>income</a:t>
            </a:r>
            <a:r>
              <a:rPr lang="fi-FI" dirty="0"/>
              <a:t> (</a:t>
            </a:r>
            <a:r>
              <a:rPr lang="fi-FI" dirty="0" err="1"/>
              <a:t>by</a:t>
            </a:r>
            <a:r>
              <a:rPr lang="fi-FI" dirty="0"/>
              <a:t> a </a:t>
            </a:r>
            <a:r>
              <a:rPr lang="fi-FI" dirty="0" err="1"/>
              <a:t>bit</a:t>
            </a:r>
            <a:r>
              <a:rPr lang="fi-FI" dirty="0"/>
              <a:t>)</a:t>
            </a:r>
          </a:p>
        </p:txBody>
      </p:sp>
      <p:pic>
        <p:nvPicPr>
          <p:cNvPr id="9" name="Picture 8"/>
          <p:cNvPicPr>
            <a:picLocks noChangeAspect="1"/>
          </p:cNvPicPr>
          <p:nvPr/>
        </p:nvPicPr>
        <p:blipFill>
          <a:blip r:embed="rId2"/>
          <a:stretch>
            <a:fillRect/>
          </a:stretch>
        </p:blipFill>
        <p:spPr>
          <a:xfrm>
            <a:off x="2291603" y="1300762"/>
            <a:ext cx="4563593" cy="3191533"/>
          </a:xfrm>
          <a:prstGeom prst="rect">
            <a:avLst/>
          </a:prstGeom>
        </p:spPr>
      </p:pic>
      <p:sp>
        <p:nvSpPr>
          <p:cNvPr id="10" name="Rectangle 9"/>
          <p:cNvSpPr/>
          <p:nvPr/>
        </p:nvSpPr>
        <p:spPr>
          <a:xfrm>
            <a:off x="2851718" y="1122409"/>
            <a:ext cx="2907237" cy="391517"/>
          </a:xfrm>
          <a:prstGeom prst="rect">
            <a:avLst/>
          </a:prstGeom>
        </p:spPr>
        <p:txBody>
          <a:bodyPr wrap="square">
            <a:spAutoFit/>
          </a:bodyPr>
          <a:lstStyle/>
          <a:p>
            <a:r>
              <a:rPr lang="en-GB" sz="972" dirty="0">
                <a:solidFill>
                  <a:schemeClr val="accent1"/>
                </a:solidFill>
              </a:rPr>
              <a:t>Equal earnings for winners and non-winners before the winnings</a:t>
            </a:r>
            <a:endParaRPr lang="en-GB" sz="833" dirty="0">
              <a:solidFill>
                <a:schemeClr val="accent1"/>
              </a:solidFill>
            </a:endParaRPr>
          </a:p>
        </p:txBody>
      </p:sp>
      <p:sp>
        <p:nvSpPr>
          <p:cNvPr id="12" name="Rectangle 11"/>
          <p:cNvSpPr/>
          <p:nvPr/>
        </p:nvSpPr>
        <p:spPr>
          <a:xfrm>
            <a:off x="3889550" y="4771370"/>
            <a:ext cx="4001253" cy="476862"/>
          </a:xfrm>
          <a:prstGeom prst="rect">
            <a:avLst/>
          </a:prstGeom>
        </p:spPr>
        <p:txBody>
          <a:bodyPr wrap="square">
            <a:spAutoFit/>
          </a:bodyPr>
          <a:lstStyle/>
          <a:p>
            <a:r>
              <a:rPr lang="fi-FI" sz="833" dirty="0" err="1"/>
              <a:t>Source</a:t>
            </a:r>
            <a:r>
              <a:rPr lang="fi-FI" sz="833" dirty="0"/>
              <a:t>: </a:t>
            </a:r>
            <a:r>
              <a:rPr lang="fi-FI" sz="833" dirty="0" err="1"/>
              <a:t>Cesarini</a:t>
            </a:r>
            <a:r>
              <a:rPr lang="fi-FI" sz="833" dirty="0"/>
              <a:t>, Lindqvist, </a:t>
            </a:r>
            <a:r>
              <a:rPr lang="fi-FI" sz="833" dirty="0" err="1"/>
              <a:t>Notowidigdo</a:t>
            </a:r>
            <a:r>
              <a:rPr lang="fi-FI" sz="833" dirty="0"/>
              <a:t>, </a:t>
            </a:r>
            <a:r>
              <a:rPr lang="fi-FI" sz="833" dirty="0" err="1"/>
              <a:t>Östling</a:t>
            </a:r>
            <a:r>
              <a:rPr lang="fi-FI" sz="833" dirty="0"/>
              <a:t> (2017): </a:t>
            </a:r>
            <a:r>
              <a:rPr lang="fi-FI" sz="833" dirty="0" err="1"/>
              <a:t>The</a:t>
            </a:r>
            <a:r>
              <a:rPr lang="fi-FI" sz="833" dirty="0"/>
              <a:t> </a:t>
            </a:r>
            <a:r>
              <a:rPr lang="fi-FI" sz="833" dirty="0" err="1"/>
              <a:t>Effect</a:t>
            </a:r>
            <a:r>
              <a:rPr lang="fi-FI" sz="833" dirty="0"/>
              <a:t> of </a:t>
            </a:r>
            <a:r>
              <a:rPr lang="fi-FI" sz="833" dirty="0" err="1"/>
              <a:t>Wealth</a:t>
            </a:r>
            <a:r>
              <a:rPr lang="fi-FI" sz="833" dirty="0"/>
              <a:t> on </a:t>
            </a:r>
            <a:r>
              <a:rPr lang="fi-FI" sz="833" dirty="0" err="1"/>
              <a:t>Individual</a:t>
            </a:r>
            <a:r>
              <a:rPr lang="fi-FI" sz="833" dirty="0"/>
              <a:t> and </a:t>
            </a:r>
            <a:r>
              <a:rPr lang="fi-FI" sz="833" dirty="0" err="1"/>
              <a:t>Household</a:t>
            </a:r>
            <a:r>
              <a:rPr lang="fi-FI" sz="833" dirty="0"/>
              <a:t> </a:t>
            </a:r>
            <a:r>
              <a:rPr lang="fi-FI" sz="833" dirty="0" err="1"/>
              <a:t>Labor</a:t>
            </a:r>
            <a:r>
              <a:rPr lang="fi-FI" sz="833" dirty="0"/>
              <a:t> Supply: </a:t>
            </a:r>
            <a:r>
              <a:rPr lang="fi-FI" sz="833" dirty="0" err="1"/>
              <a:t>Evidence</a:t>
            </a:r>
            <a:r>
              <a:rPr lang="fi-FI" sz="833" dirty="0"/>
              <a:t> </a:t>
            </a:r>
            <a:r>
              <a:rPr lang="fi-FI" sz="833" dirty="0" err="1"/>
              <a:t>from</a:t>
            </a:r>
            <a:r>
              <a:rPr lang="fi-FI" sz="833" dirty="0"/>
              <a:t> </a:t>
            </a:r>
            <a:r>
              <a:rPr lang="fi-FI" sz="833" dirty="0" err="1"/>
              <a:t>Swedish</a:t>
            </a:r>
            <a:r>
              <a:rPr lang="fi-FI" sz="833" dirty="0"/>
              <a:t> </a:t>
            </a:r>
            <a:r>
              <a:rPr lang="fi-FI" sz="833" dirty="0" err="1"/>
              <a:t>Lotteries</a:t>
            </a:r>
            <a:r>
              <a:rPr lang="fi-FI" sz="833" dirty="0"/>
              <a:t>. </a:t>
            </a:r>
            <a:r>
              <a:rPr lang="fi-FI" sz="833" i="1" dirty="0"/>
              <a:t>American </a:t>
            </a:r>
            <a:r>
              <a:rPr lang="fi-FI" sz="833" i="1" dirty="0" err="1"/>
              <a:t>Economic</a:t>
            </a:r>
            <a:r>
              <a:rPr lang="fi-FI" sz="833" i="1" dirty="0"/>
              <a:t> </a:t>
            </a:r>
            <a:r>
              <a:rPr lang="fi-FI" sz="833" i="1" dirty="0" err="1"/>
              <a:t>Review</a:t>
            </a:r>
            <a:r>
              <a:rPr lang="fi-FI" sz="833" dirty="0"/>
              <a:t>, 107 (12): 3917-46. </a:t>
            </a:r>
            <a:r>
              <a:rPr lang="fi-FI" sz="278" dirty="0">
                <a:solidFill>
                  <a:schemeClr val="accent1"/>
                </a:solidFill>
                <a:hlinkClick r:id="rId3">
                  <a:extLst>
                    <a:ext uri="{A12FA001-AC4F-418D-AE19-62706E023703}">
                      <ahyp:hlinkClr xmlns:ahyp="http://schemas.microsoft.com/office/drawing/2018/hyperlinkcolor" val="tx"/>
                    </a:ext>
                  </a:extLst>
                </a:hlinkClick>
              </a:rPr>
              <a:t>http://faculty.wcas.northwestern.edu/noto/research/CLNO%20Labor%20Supply.pdf</a:t>
            </a:r>
            <a:endParaRPr lang="fi-FI" sz="625" dirty="0"/>
          </a:p>
        </p:txBody>
      </p:sp>
      <p:sp>
        <p:nvSpPr>
          <p:cNvPr id="20" name="Rectangle 19"/>
          <p:cNvSpPr/>
          <p:nvPr/>
        </p:nvSpPr>
        <p:spPr>
          <a:xfrm>
            <a:off x="4203824" y="2014401"/>
            <a:ext cx="2641407" cy="391517"/>
          </a:xfrm>
          <a:prstGeom prst="rect">
            <a:avLst/>
          </a:prstGeom>
        </p:spPr>
        <p:txBody>
          <a:bodyPr wrap="square">
            <a:spAutoFit/>
          </a:bodyPr>
          <a:lstStyle/>
          <a:p>
            <a:r>
              <a:rPr lang="en-GB" sz="972" dirty="0">
                <a:solidFill>
                  <a:schemeClr val="accent1"/>
                </a:solidFill>
              </a:rPr>
              <a:t>After winning in lottery, working hours decline</a:t>
            </a:r>
            <a:endParaRPr lang="en-GB" sz="833" dirty="0">
              <a:solidFill>
                <a:schemeClr val="accent1"/>
              </a:solidFill>
            </a:endParaRPr>
          </a:p>
        </p:txBody>
      </p:sp>
      <p:sp>
        <p:nvSpPr>
          <p:cNvPr id="21" name="Rectangle 20"/>
          <p:cNvSpPr/>
          <p:nvPr/>
        </p:nvSpPr>
        <p:spPr>
          <a:xfrm>
            <a:off x="6873992" y="3357201"/>
            <a:ext cx="891805" cy="541110"/>
          </a:xfrm>
          <a:prstGeom prst="rect">
            <a:avLst/>
          </a:prstGeom>
        </p:spPr>
        <p:txBody>
          <a:bodyPr wrap="square">
            <a:spAutoFit/>
          </a:bodyPr>
          <a:lstStyle/>
          <a:p>
            <a:pPr algn="ctr"/>
            <a:r>
              <a:rPr lang="en-GB" sz="972" dirty="0">
                <a:solidFill>
                  <a:schemeClr val="accent1"/>
                </a:solidFill>
              </a:rPr>
              <a:t>95% confidence interval</a:t>
            </a:r>
            <a:endParaRPr lang="en-GB" sz="833" dirty="0">
              <a:solidFill>
                <a:schemeClr val="accent1"/>
              </a:solidFill>
            </a:endParaRPr>
          </a:p>
        </p:txBody>
      </p:sp>
      <p:sp>
        <p:nvSpPr>
          <p:cNvPr id="22" name="Right Brace 21"/>
          <p:cNvSpPr/>
          <p:nvPr/>
        </p:nvSpPr>
        <p:spPr>
          <a:xfrm>
            <a:off x="6845232" y="2700508"/>
            <a:ext cx="310128" cy="1255940"/>
          </a:xfrm>
          <a:prstGeom prst="rightBrace">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sz="938"/>
          </a:p>
        </p:txBody>
      </p:sp>
      <p:sp>
        <p:nvSpPr>
          <p:cNvPr id="23" name="Rectangle 22"/>
          <p:cNvSpPr/>
          <p:nvPr/>
        </p:nvSpPr>
        <p:spPr>
          <a:xfrm>
            <a:off x="2842890" y="2949496"/>
            <a:ext cx="1196964" cy="754630"/>
          </a:xfrm>
          <a:prstGeom prst="rect">
            <a:avLst/>
          </a:prstGeom>
        </p:spPr>
        <p:txBody>
          <a:bodyPr wrap="square">
            <a:spAutoFit/>
          </a:bodyPr>
          <a:lstStyle/>
          <a:p>
            <a:r>
              <a:rPr lang="en-GB" sz="972" dirty="0">
                <a:solidFill>
                  <a:schemeClr val="accent1"/>
                </a:solidFill>
              </a:rPr>
              <a:t>Small effect </a:t>
            </a:r>
            <a:r>
              <a:rPr lang="en-GB" sz="833" dirty="0">
                <a:solidFill>
                  <a:schemeClr val="accent1"/>
                </a:solidFill>
              </a:rPr>
              <a:t>(100 000  SEK winnings reduces yearly earnings by 1000 SEK)</a:t>
            </a:r>
            <a:endParaRPr lang="en-GB" sz="764" dirty="0">
              <a:solidFill>
                <a:schemeClr val="accent1"/>
              </a:solidFill>
            </a:endParaRPr>
          </a:p>
        </p:txBody>
      </p:sp>
    </p:spTree>
    <p:extLst>
      <p:ext uri="{BB962C8B-B14F-4D97-AF65-F5344CB8AC3E}">
        <p14:creationId xmlns:p14="http://schemas.microsoft.com/office/powerpoint/2010/main" val="3642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sz="4000" dirty="0"/>
            </a:br>
            <a:br>
              <a:rPr lang="fi-FI" sz="4000" dirty="0"/>
            </a:br>
            <a:r>
              <a:rPr lang="fi-FI" sz="4000" dirty="0" err="1"/>
              <a:t>Taxes</a:t>
            </a:r>
            <a:r>
              <a:rPr lang="fi-FI" sz="4000" dirty="0"/>
              <a:t>, </a:t>
            </a:r>
            <a:r>
              <a:rPr lang="fi-FI" sz="4000" dirty="0" err="1"/>
              <a:t>transfers</a:t>
            </a:r>
            <a:r>
              <a:rPr lang="fi-FI" sz="4000" dirty="0"/>
              <a:t> and </a:t>
            </a:r>
            <a:r>
              <a:rPr lang="fi-FI" sz="4000" dirty="0" err="1"/>
              <a:t>basic</a:t>
            </a:r>
            <a:r>
              <a:rPr lang="fi-FI" sz="4000" dirty="0"/>
              <a:t> </a:t>
            </a:r>
            <a:r>
              <a:rPr lang="fi-FI" sz="4000" dirty="0" err="1"/>
              <a:t>income</a:t>
            </a:r>
            <a:endParaRPr lang="fi-FI" sz="4000" dirty="0"/>
          </a:p>
        </p:txBody>
      </p:sp>
    </p:spTree>
    <p:extLst>
      <p:ext uri="{BB962C8B-B14F-4D97-AF65-F5344CB8AC3E}">
        <p14:creationId xmlns:p14="http://schemas.microsoft.com/office/powerpoint/2010/main" val="252596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in Finland, 2015</a:t>
            </a:r>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extLst>
              <p:ext uri="{D42A27DB-BD31-4B8C-83A1-F6EECF244321}">
                <p14:modId xmlns:p14="http://schemas.microsoft.com/office/powerpoint/2010/main" val="1902502718"/>
              </p:ext>
            </p:extLst>
          </p:nvPr>
        </p:nvGraphicFramePr>
        <p:xfrm>
          <a:off x="1012641" y="872456"/>
          <a:ext cx="7369360" cy="387934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1615893" y="5397500"/>
            <a:ext cx="7161477" cy="179601"/>
          </a:xfrm>
          <a:prstGeom prst="rect">
            <a:avLst/>
          </a:prstGeom>
          <a:noFill/>
        </p:spPr>
        <p:txBody>
          <a:bodyPr wrap="square" lIns="0" tIns="0" rIns="0" bIns="0" rtlCol="0">
            <a:spAutoFit/>
          </a:bodyPr>
          <a:lstStyle/>
          <a:p>
            <a:r>
              <a:rPr lang="fi-FI" sz="1167" dirty="0" err="1"/>
              <a:t>Source</a:t>
            </a:r>
            <a:r>
              <a:rPr lang="fi-FI" sz="1167" dirty="0"/>
              <a:t>: Viitamäki (2015): </a:t>
            </a:r>
            <a:r>
              <a:rPr lang="fi-FI" sz="1167" dirty="0" err="1"/>
              <a:t>Työnteon</a:t>
            </a:r>
            <a:r>
              <a:rPr lang="fi-FI" sz="1167" dirty="0"/>
              <a:t> kannustimet – mitä jää käteen? VATT-muistio 50.</a:t>
            </a:r>
            <a:endParaRPr lang="fi-FI" sz="1332" dirty="0"/>
          </a:p>
        </p:txBody>
      </p:sp>
    </p:spTree>
    <p:extLst>
      <p:ext uri="{BB962C8B-B14F-4D97-AF65-F5344CB8AC3E}">
        <p14:creationId xmlns:p14="http://schemas.microsoft.com/office/powerpoint/2010/main" val="99077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a:xfrm>
            <a:off x="1212001" y="79763"/>
            <a:ext cx="6737999" cy="682238"/>
          </a:xfrm>
        </p:spPr>
        <p:txBody>
          <a:bodyPr/>
          <a:lstStyle/>
          <a:p>
            <a:r>
              <a:rPr lang="fi-FI" dirty="0" err="1"/>
              <a:t>Taxes</a:t>
            </a:r>
            <a:r>
              <a:rPr lang="fi-FI" dirty="0"/>
              <a:t> and </a:t>
            </a:r>
            <a:r>
              <a:rPr lang="fi-FI" dirty="0" err="1"/>
              <a:t>transfers</a:t>
            </a:r>
            <a:r>
              <a:rPr lang="fi-FI" dirty="0"/>
              <a:t>, 2015</a:t>
            </a:r>
            <a:br>
              <a:rPr lang="fi-FI" dirty="0"/>
            </a:br>
            <a:r>
              <a:rPr lang="fi-FI" sz="1667" dirty="0" err="1"/>
              <a:t>Living</a:t>
            </a:r>
            <a:r>
              <a:rPr lang="fi-FI" sz="1667" dirty="0"/>
              <a:t> </a:t>
            </a:r>
            <a:r>
              <a:rPr lang="fi-FI" sz="1667" dirty="0" err="1"/>
              <a:t>alone</a:t>
            </a:r>
            <a:r>
              <a:rPr lang="fi-FI" sz="1667" dirty="0"/>
              <a:t>, </a:t>
            </a:r>
            <a:r>
              <a:rPr lang="fi-FI" sz="1667" dirty="0" err="1"/>
              <a:t>rent</a:t>
            </a:r>
            <a:r>
              <a:rPr lang="fi-FI" sz="1667" dirty="0"/>
              <a:t> 440 €/kk</a:t>
            </a:r>
            <a:endParaRPr lang="fi-FI" sz="2667" dirty="0"/>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extLst>
              <p:ext uri="{D42A27DB-BD31-4B8C-83A1-F6EECF244321}">
                <p14:modId xmlns:p14="http://schemas.microsoft.com/office/powerpoint/2010/main" val="166248703"/>
              </p:ext>
            </p:extLst>
          </p:nvPr>
        </p:nvGraphicFramePr>
        <p:xfrm>
          <a:off x="1012639" y="671500"/>
          <a:ext cx="7136721" cy="41342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2786716" y="5487784"/>
            <a:ext cx="5698823" cy="179601"/>
          </a:xfrm>
          <a:prstGeom prst="rect">
            <a:avLst/>
          </a:prstGeom>
          <a:noFill/>
        </p:spPr>
        <p:txBody>
          <a:bodyPr wrap="square" lIns="0" tIns="0" rIns="0" bIns="0" rtlCol="0">
            <a:spAutoFit/>
          </a:bodyPr>
          <a:lstStyle/>
          <a:p>
            <a:r>
              <a:rPr lang="fi-FI" sz="1167"/>
              <a:t>Lähde: Viitamäki (2015): Työnteon kannustimet – mitä jää käteen? VATT-muistio 50.</a:t>
            </a:r>
            <a:endParaRPr lang="fi-FI" sz="1333"/>
          </a:p>
        </p:txBody>
      </p:sp>
    </p:spTree>
    <p:extLst>
      <p:ext uri="{BB962C8B-B14F-4D97-AF65-F5344CB8AC3E}">
        <p14:creationId xmlns:p14="http://schemas.microsoft.com/office/powerpoint/2010/main" val="19242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002" y="317500"/>
            <a:ext cx="6737999" cy="630947"/>
          </a:xfrm>
        </p:spPr>
        <p:txBody>
          <a:bodyPr/>
          <a:lstStyle/>
          <a:p>
            <a:r>
              <a:rPr lang="fi-FI" sz="2333" dirty="0" err="1"/>
              <a:t>This</a:t>
            </a:r>
            <a:r>
              <a:rPr lang="fi-FI" sz="2333" dirty="0"/>
              <a:t> </a:t>
            </a:r>
            <a:r>
              <a:rPr lang="fi-FI" sz="2333" dirty="0" err="1"/>
              <a:t>lecture</a:t>
            </a:r>
            <a:r>
              <a:rPr lang="fi-FI" sz="2333" dirty="0"/>
              <a:t>: </a:t>
            </a:r>
            <a:r>
              <a:rPr lang="fi-FI" sz="2333" dirty="0" err="1"/>
              <a:t>choice</a:t>
            </a:r>
            <a:r>
              <a:rPr lang="fi-FI" sz="2333" dirty="0"/>
              <a:t> </a:t>
            </a:r>
            <a:r>
              <a:rPr lang="fi-FI" sz="2333" dirty="0" err="1"/>
              <a:t>with</a:t>
            </a:r>
            <a:r>
              <a:rPr lang="fi-FI" sz="2333" dirty="0"/>
              <a:t> </a:t>
            </a:r>
            <a:r>
              <a:rPr lang="fi-FI" sz="2333" dirty="0" err="1"/>
              <a:t>changing</a:t>
            </a:r>
            <a:r>
              <a:rPr lang="fi-FI" sz="2333" dirty="0"/>
              <a:t> </a:t>
            </a:r>
            <a:r>
              <a:rPr lang="fi-FI" sz="2333" dirty="0" err="1"/>
              <a:t>prices</a:t>
            </a:r>
            <a:r>
              <a:rPr lang="fi-FI" sz="2333" dirty="0"/>
              <a:t>?</a:t>
            </a:r>
          </a:p>
        </p:txBody>
      </p:sp>
      <p:sp>
        <p:nvSpPr>
          <p:cNvPr id="3" name="Content Placeholder 2"/>
          <p:cNvSpPr>
            <a:spLocks noGrp="1"/>
          </p:cNvSpPr>
          <p:nvPr>
            <p:ph sz="quarter" idx="14"/>
          </p:nvPr>
        </p:nvSpPr>
        <p:spPr>
          <a:xfrm>
            <a:off x="1212001" y="717538"/>
            <a:ext cx="6737999" cy="3796735"/>
          </a:xfrm>
        </p:spPr>
        <p:txBody>
          <a:bodyPr/>
          <a:lstStyle/>
          <a:p>
            <a:r>
              <a:rPr lang="en-US" sz="1500" dirty="0"/>
              <a:t>How to decide working hours?</a:t>
            </a:r>
          </a:p>
          <a:p>
            <a:pPr marL="238115" indent="-238115">
              <a:buFont typeface="Wingdings" pitchFamily="2" charset="2"/>
              <a:buChar char="Ø"/>
            </a:pPr>
            <a:r>
              <a:rPr lang="en-US" sz="1500" dirty="0"/>
              <a:t>Do wealthier people work more?</a:t>
            </a:r>
          </a:p>
          <a:p>
            <a:pPr marL="555591" lvl="1" indent="-238115">
              <a:buFont typeface="Wingdings" pitchFamily="2" charset="2"/>
              <a:buChar char="Ø"/>
            </a:pPr>
            <a:r>
              <a:rPr lang="en-US" sz="1500" dirty="0"/>
              <a:t>Inherited wealth or income from higher wages?</a:t>
            </a:r>
          </a:p>
          <a:p>
            <a:pPr marL="555591" lvl="1" indent="-238115">
              <a:buFont typeface="Wingdings" pitchFamily="2" charset="2"/>
              <a:buChar char="Ø"/>
            </a:pPr>
            <a:r>
              <a:rPr lang="en-US" sz="1500" dirty="0"/>
              <a:t>Income and substitution effects</a:t>
            </a:r>
          </a:p>
          <a:p>
            <a:pPr marL="555591" lvl="1" indent="-238115">
              <a:buFont typeface="Wingdings" pitchFamily="2" charset="2"/>
              <a:buChar char="Ø"/>
            </a:pPr>
            <a:r>
              <a:rPr lang="en-US" sz="1500" dirty="0"/>
              <a:t>Backward bending labor supply</a:t>
            </a:r>
          </a:p>
          <a:p>
            <a:pPr marL="555591" lvl="1" indent="-238115">
              <a:buFont typeface="Wingdings" pitchFamily="2" charset="2"/>
              <a:buChar char="Ø"/>
            </a:pPr>
            <a:r>
              <a:rPr lang="en-US" sz="1500" dirty="0"/>
              <a:t>Empirical evidence</a:t>
            </a:r>
          </a:p>
          <a:p>
            <a:pPr lvl="1">
              <a:buFont typeface="Wingdings" pitchFamily="2" charset="2"/>
              <a:buChar char="Ø"/>
            </a:pPr>
            <a:endParaRPr lang="en-US" sz="1500" dirty="0"/>
          </a:p>
          <a:p>
            <a:r>
              <a:rPr lang="en-US" sz="1500" dirty="0"/>
              <a:t>Real world issues</a:t>
            </a:r>
          </a:p>
          <a:p>
            <a:pPr marL="238115" indent="-238115">
              <a:buFont typeface="Wingdings" pitchFamily="2" charset="2"/>
              <a:buChar char="Ø"/>
            </a:pPr>
            <a:r>
              <a:rPr lang="en-US" sz="1500" dirty="0"/>
              <a:t>What does actual disposable income look like?</a:t>
            </a:r>
          </a:p>
          <a:p>
            <a:pPr marL="436108" lvl="1" indent="-238115">
              <a:buFont typeface="Wingdings" pitchFamily="2" charset="2"/>
              <a:buChar char="Ø"/>
            </a:pPr>
            <a:r>
              <a:rPr lang="en-US" sz="1500" dirty="0"/>
              <a:t>Income across countries and time</a:t>
            </a:r>
            <a:endParaRPr lang="en-US" sz="1500" i="1" dirty="0"/>
          </a:p>
          <a:p>
            <a:pPr marL="436108" lvl="1" indent="-238115">
              <a:buFont typeface="Wingdings" pitchFamily="2" charset="2"/>
              <a:buChar char="Ø"/>
            </a:pPr>
            <a:r>
              <a:rPr lang="en-US" sz="1500" dirty="0"/>
              <a:t>Taxes, subsidies and basic income</a:t>
            </a:r>
          </a:p>
          <a:p>
            <a:pPr lvl="1" indent="0">
              <a:buNone/>
            </a:pPr>
            <a:endParaRPr lang="en-US" sz="1500" dirty="0"/>
          </a:p>
          <a:p>
            <a:pPr marL="238115" indent="-238115">
              <a:buFont typeface="Wingdings" pitchFamily="2" charset="2"/>
              <a:buChar char="Ø"/>
            </a:pPr>
            <a:r>
              <a:rPr lang="en-US" sz="1500" dirty="0"/>
              <a:t>Measuring the effect of price changes</a:t>
            </a:r>
          </a:p>
          <a:p>
            <a:pPr marL="436108" lvl="1" indent="-238115">
              <a:buFont typeface="Wingdings" pitchFamily="2" charset="2"/>
              <a:buChar char="Ø"/>
            </a:pPr>
            <a:r>
              <a:rPr lang="en-US" sz="1417" dirty="0"/>
              <a:t>Price indices and CPI </a:t>
            </a:r>
          </a:p>
          <a:p>
            <a:pPr marL="436108" lvl="1" indent="-238115">
              <a:buFont typeface="Wingdings" pitchFamily="2" charset="2"/>
              <a:buChar char="Ø"/>
            </a:pPr>
            <a:endParaRPr lang="en-US" sz="1500" dirty="0"/>
          </a:p>
          <a:p>
            <a:pPr lvl="1" indent="0">
              <a:buNone/>
            </a:pPr>
            <a:endParaRPr lang="en-US" sz="1500" dirty="0"/>
          </a:p>
        </p:txBody>
      </p:sp>
    </p:spTree>
    <p:extLst>
      <p:ext uri="{BB962C8B-B14F-4D97-AF65-F5344CB8AC3E}">
        <p14:creationId xmlns:p14="http://schemas.microsoft.com/office/powerpoint/2010/main" val="363112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557373521"/>
              </p:ext>
            </p:extLst>
          </p:nvPr>
        </p:nvGraphicFramePr>
        <p:xfrm>
          <a:off x="893940" y="924376"/>
          <a:ext cx="7356120" cy="39039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2BD5BA-53FB-234F-990F-CBC16C57A012}"/>
              </a:ext>
            </a:extLst>
          </p:cNvPr>
          <p:cNvSpPr txBox="1"/>
          <p:nvPr/>
        </p:nvSpPr>
        <p:spPr>
          <a:xfrm rot="20021863">
            <a:off x="1674225" y="2621367"/>
            <a:ext cx="1552737" cy="3529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32" dirty="0">
                <a:solidFill>
                  <a:schemeClr val="bg1"/>
                </a:solidFill>
              </a:rPr>
              <a:t> labor market subsidy</a:t>
            </a:r>
          </a:p>
        </p:txBody>
      </p:sp>
      <p:sp>
        <p:nvSpPr>
          <p:cNvPr id="6" name="TextBox 5">
            <a:extLst>
              <a:ext uri="{FF2B5EF4-FFF2-40B4-BE49-F238E27FC236}">
                <a16:creationId xmlns:a16="http://schemas.microsoft.com/office/drawing/2014/main" id="{65898E0E-5260-5645-BBED-082519526865}"/>
              </a:ext>
            </a:extLst>
          </p:cNvPr>
          <p:cNvSpPr txBox="1"/>
          <p:nvPr/>
        </p:nvSpPr>
        <p:spPr>
          <a:xfrm rot="21238907">
            <a:off x="2353026" y="2049710"/>
            <a:ext cx="1530185" cy="2448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32" dirty="0">
                <a:solidFill>
                  <a:schemeClr val="bg1"/>
                </a:solidFill>
              </a:rPr>
              <a:t> rent subsidy</a:t>
            </a:r>
          </a:p>
        </p:txBody>
      </p:sp>
      <p:sp>
        <p:nvSpPr>
          <p:cNvPr id="9"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and </a:t>
            </a:r>
            <a:r>
              <a:rPr lang="fi-FI" dirty="0" err="1"/>
              <a:t>transfers</a:t>
            </a:r>
            <a:r>
              <a:rPr lang="fi-FI" dirty="0"/>
              <a:t> in Finland, 2015</a:t>
            </a:r>
            <a:br>
              <a:rPr lang="fi-FI" dirty="0"/>
            </a:br>
            <a:r>
              <a:rPr lang="fi-FI" sz="1667" dirty="0"/>
              <a:t>Single </a:t>
            </a:r>
            <a:r>
              <a:rPr lang="fi-FI" sz="1667" dirty="0" err="1"/>
              <a:t>parent</a:t>
            </a:r>
            <a:r>
              <a:rPr lang="fi-FI" sz="1667" dirty="0"/>
              <a:t>, </a:t>
            </a:r>
            <a:r>
              <a:rPr lang="fi-FI" sz="1667" dirty="0" err="1"/>
              <a:t>one</a:t>
            </a:r>
            <a:r>
              <a:rPr lang="fi-FI" sz="1667" dirty="0"/>
              <a:t> </a:t>
            </a:r>
            <a:r>
              <a:rPr lang="fi-FI" sz="1667" dirty="0" err="1"/>
              <a:t>child</a:t>
            </a:r>
            <a:r>
              <a:rPr lang="fi-FI" sz="1667" dirty="0"/>
              <a:t> (2y.), </a:t>
            </a:r>
            <a:r>
              <a:rPr lang="fi-FI" sz="1667" dirty="0" err="1"/>
              <a:t>rent</a:t>
            </a:r>
            <a:r>
              <a:rPr lang="fi-FI" sz="1667" dirty="0"/>
              <a:t> 660 €/</a:t>
            </a:r>
            <a:r>
              <a:rPr lang="fi-FI" sz="1667" dirty="0" err="1"/>
              <a:t>month</a:t>
            </a:r>
            <a:endParaRPr lang="fi-FI" sz="2667" dirty="0"/>
          </a:p>
        </p:txBody>
      </p:sp>
      <p:sp>
        <p:nvSpPr>
          <p:cNvPr id="7" name="TextBox 6">
            <a:extLst>
              <a:ext uri="{FF2B5EF4-FFF2-40B4-BE49-F238E27FC236}">
                <a16:creationId xmlns:a16="http://schemas.microsoft.com/office/drawing/2014/main" id="{465A221A-85BF-4F40-96C0-B5120CF1EC15}"/>
              </a:ext>
            </a:extLst>
          </p:cNvPr>
          <p:cNvSpPr txBox="1"/>
          <p:nvPr/>
        </p:nvSpPr>
        <p:spPr>
          <a:xfrm>
            <a:off x="1676402" y="6000823"/>
            <a:ext cx="6054130" cy="179601"/>
          </a:xfrm>
          <a:prstGeom prst="rect">
            <a:avLst/>
          </a:prstGeom>
          <a:noFill/>
        </p:spPr>
        <p:txBody>
          <a:bodyPr wrap="square" lIns="0" tIns="0" rIns="0" bIns="0" rtlCol="0">
            <a:spAutoFit/>
          </a:bodyPr>
          <a:lstStyle/>
          <a:p>
            <a:r>
              <a:rPr lang="fi-FI" sz="1167" dirty="0" err="1"/>
              <a:t>Source</a:t>
            </a:r>
            <a:r>
              <a:rPr lang="fi-FI" sz="1167" dirty="0"/>
              <a:t>: Viitamäki (2015): Työnteon kannustimet – mitä jää käteen? VATT-muistio 50.</a:t>
            </a:r>
            <a:endParaRPr lang="fi-FI" sz="1332" dirty="0"/>
          </a:p>
        </p:txBody>
      </p:sp>
      <p:sp>
        <p:nvSpPr>
          <p:cNvPr id="8" name="TextBox 7">
            <a:extLst>
              <a:ext uri="{FF2B5EF4-FFF2-40B4-BE49-F238E27FC236}">
                <a16:creationId xmlns:a16="http://schemas.microsoft.com/office/drawing/2014/main" id="{FB9400FD-ABE3-3D41-81C7-681DFBBD99BF}"/>
              </a:ext>
            </a:extLst>
          </p:cNvPr>
          <p:cNvSpPr txBox="1"/>
          <p:nvPr/>
        </p:nvSpPr>
        <p:spPr>
          <a:xfrm>
            <a:off x="1615893" y="5397500"/>
            <a:ext cx="7161477" cy="179601"/>
          </a:xfrm>
          <a:prstGeom prst="rect">
            <a:avLst/>
          </a:prstGeom>
          <a:noFill/>
        </p:spPr>
        <p:txBody>
          <a:bodyPr wrap="square" lIns="0" tIns="0" rIns="0" bIns="0" rtlCol="0">
            <a:spAutoFit/>
          </a:bodyPr>
          <a:lstStyle/>
          <a:p>
            <a:r>
              <a:rPr lang="fi-FI" sz="1167" dirty="0" err="1"/>
              <a:t>Source</a:t>
            </a:r>
            <a:r>
              <a:rPr lang="fi-FI" sz="1167" dirty="0"/>
              <a:t>: Viitamäki (2015): </a:t>
            </a:r>
            <a:r>
              <a:rPr lang="fi-FI" sz="1167" dirty="0" err="1"/>
              <a:t>Työnteon</a:t>
            </a:r>
            <a:r>
              <a:rPr lang="fi-FI" sz="1167" dirty="0"/>
              <a:t> kannustimet – mitä jää käteen? VATT-muistio 50.</a:t>
            </a:r>
            <a:endParaRPr lang="fi-FI" sz="1332" dirty="0"/>
          </a:p>
        </p:txBody>
      </p:sp>
    </p:spTree>
    <p:extLst>
      <p:ext uri="{BB962C8B-B14F-4D97-AF65-F5344CB8AC3E}">
        <p14:creationId xmlns:p14="http://schemas.microsoft.com/office/powerpoint/2010/main" val="351129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Taxes</a:t>
            </a:r>
            <a:r>
              <a:rPr lang="fi-FI" dirty="0"/>
              <a:t> and </a:t>
            </a:r>
            <a:r>
              <a:rPr lang="fi-FI" dirty="0" err="1"/>
              <a:t>transfers</a:t>
            </a:r>
            <a:endParaRPr lang="fi-FI" dirty="0"/>
          </a:p>
        </p:txBody>
      </p:sp>
      <p:sp>
        <p:nvSpPr>
          <p:cNvPr id="4" name="Content Placeholder 3"/>
          <p:cNvSpPr>
            <a:spLocks noGrp="1"/>
          </p:cNvSpPr>
          <p:nvPr>
            <p:ph sz="quarter" idx="14"/>
          </p:nvPr>
        </p:nvSpPr>
        <p:spPr>
          <a:xfrm>
            <a:off x="1212002" y="815749"/>
            <a:ext cx="6737999" cy="3821102"/>
          </a:xfrm>
        </p:spPr>
        <p:txBody>
          <a:bodyPr/>
          <a:lstStyle/>
          <a:p>
            <a:r>
              <a:rPr lang="fi-FI" dirty="0" err="1"/>
              <a:t>Scandinavian</a:t>
            </a:r>
            <a:r>
              <a:rPr lang="fi-FI" dirty="0"/>
              <a:t> </a:t>
            </a:r>
            <a:r>
              <a:rPr lang="fi-FI" dirty="0" err="1"/>
              <a:t>welfare</a:t>
            </a:r>
            <a:r>
              <a:rPr lang="fi-FI" dirty="0"/>
              <a:t> </a:t>
            </a:r>
            <a:r>
              <a:rPr lang="fi-FI" dirty="0" err="1"/>
              <a:t>states</a:t>
            </a:r>
            <a:r>
              <a:rPr lang="fi-FI" dirty="0"/>
              <a:t> (and </a:t>
            </a:r>
            <a:r>
              <a:rPr lang="fi-FI" dirty="0" err="1"/>
              <a:t>many</a:t>
            </a:r>
            <a:r>
              <a:rPr lang="fi-FI" dirty="0"/>
              <a:t> </a:t>
            </a:r>
            <a:r>
              <a:rPr lang="fi-FI" dirty="0" err="1"/>
              <a:t>other</a:t>
            </a:r>
            <a:r>
              <a:rPr lang="fi-FI" dirty="0"/>
              <a:t> </a:t>
            </a:r>
            <a:r>
              <a:rPr lang="fi-FI" dirty="0" err="1"/>
              <a:t>societies</a:t>
            </a:r>
            <a:r>
              <a:rPr lang="fi-FI" dirty="0"/>
              <a:t>) </a:t>
            </a:r>
            <a:r>
              <a:rPr lang="fi-FI" dirty="0" err="1"/>
              <a:t>have</a:t>
            </a:r>
            <a:r>
              <a:rPr lang="fi-FI" dirty="0"/>
              <a:t> </a:t>
            </a:r>
            <a:r>
              <a:rPr lang="fi-FI" dirty="0" err="1"/>
              <a:t>chosen</a:t>
            </a:r>
            <a:r>
              <a:rPr lang="fi-FI" dirty="0"/>
              <a:t> to </a:t>
            </a:r>
            <a:r>
              <a:rPr lang="fi-FI" dirty="0" err="1"/>
              <a:t>provide</a:t>
            </a:r>
            <a:r>
              <a:rPr lang="fi-FI" dirty="0"/>
              <a:t> </a:t>
            </a:r>
            <a:r>
              <a:rPr lang="fi-FI" dirty="0" err="1"/>
              <a:t>basic</a:t>
            </a:r>
            <a:r>
              <a:rPr lang="fi-FI" dirty="0"/>
              <a:t> </a:t>
            </a:r>
            <a:r>
              <a:rPr lang="fi-FI" dirty="0" err="1"/>
              <a:t>services</a:t>
            </a:r>
            <a:r>
              <a:rPr lang="fi-FI" dirty="0"/>
              <a:t> to </a:t>
            </a:r>
            <a:r>
              <a:rPr lang="fi-FI" dirty="0" err="1"/>
              <a:t>those</a:t>
            </a:r>
            <a:r>
              <a:rPr lang="fi-FI" dirty="0"/>
              <a:t> outside </a:t>
            </a:r>
            <a:r>
              <a:rPr lang="fi-FI" dirty="0" err="1"/>
              <a:t>regular</a:t>
            </a:r>
            <a:r>
              <a:rPr lang="fi-FI" dirty="0"/>
              <a:t> </a:t>
            </a:r>
            <a:r>
              <a:rPr lang="fi-FI" dirty="0" err="1"/>
              <a:t>work</a:t>
            </a:r>
            <a:endParaRPr lang="fi-FI" dirty="0"/>
          </a:p>
          <a:p>
            <a:pPr marL="483700" lvl="1" indent="-285720"/>
            <a:r>
              <a:rPr lang="fi-FI" dirty="0"/>
              <a:t>To </a:t>
            </a:r>
            <a:r>
              <a:rPr lang="fi-FI" dirty="0" err="1"/>
              <a:t>guarantee</a:t>
            </a:r>
            <a:r>
              <a:rPr lang="fi-FI" dirty="0"/>
              <a:t> </a:t>
            </a:r>
            <a:r>
              <a:rPr lang="fi-FI" dirty="0" err="1"/>
              <a:t>adequate</a:t>
            </a:r>
            <a:r>
              <a:rPr lang="fi-FI" dirty="0"/>
              <a:t> </a:t>
            </a:r>
            <a:r>
              <a:rPr lang="fi-FI" dirty="0" err="1"/>
              <a:t>material</a:t>
            </a:r>
            <a:r>
              <a:rPr lang="fi-FI" dirty="0"/>
              <a:t> </a:t>
            </a:r>
            <a:r>
              <a:rPr lang="fi-FI" dirty="0" err="1"/>
              <a:t>living</a:t>
            </a:r>
            <a:r>
              <a:rPr lang="fi-FI" dirty="0"/>
              <a:t> </a:t>
            </a:r>
            <a:r>
              <a:rPr lang="fi-FI" dirty="0" err="1"/>
              <a:t>standards</a:t>
            </a:r>
            <a:r>
              <a:rPr lang="fi-FI" dirty="0"/>
              <a:t> to </a:t>
            </a:r>
            <a:r>
              <a:rPr lang="fi-FI" dirty="0" err="1"/>
              <a:t>the</a:t>
            </a:r>
            <a:r>
              <a:rPr lang="fi-FI" dirty="0"/>
              <a:t> </a:t>
            </a:r>
            <a:r>
              <a:rPr lang="fi-FI" dirty="0" err="1"/>
              <a:t>sick</a:t>
            </a:r>
            <a:r>
              <a:rPr lang="fi-FI" dirty="0"/>
              <a:t>, </a:t>
            </a:r>
            <a:r>
              <a:rPr lang="fi-FI" dirty="0" err="1"/>
              <a:t>old</a:t>
            </a:r>
            <a:r>
              <a:rPr lang="fi-FI" dirty="0"/>
              <a:t> and </a:t>
            </a:r>
            <a:r>
              <a:rPr lang="fi-FI" dirty="0" err="1"/>
              <a:t>other</a:t>
            </a:r>
            <a:r>
              <a:rPr lang="fi-FI" dirty="0"/>
              <a:t> </a:t>
            </a:r>
            <a:r>
              <a:rPr lang="fi-FI" dirty="0" err="1"/>
              <a:t>individuals</a:t>
            </a:r>
            <a:r>
              <a:rPr lang="fi-FI" dirty="0"/>
              <a:t> </a:t>
            </a:r>
            <a:r>
              <a:rPr lang="fi-FI" dirty="0" err="1"/>
              <a:t>that</a:t>
            </a:r>
            <a:r>
              <a:rPr lang="fi-FI" dirty="0"/>
              <a:t> </a:t>
            </a:r>
            <a:r>
              <a:rPr lang="fi-FI" dirty="0" err="1"/>
              <a:t>cannot</a:t>
            </a:r>
            <a:r>
              <a:rPr lang="fi-FI" dirty="0"/>
              <a:t> </a:t>
            </a:r>
            <a:r>
              <a:rPr lang="fi-FI" dirty="0" err="1"/>
              <a:t>participate</a:t>
            </a:r>
            <a:r>
              <a:rPr lang="fi-FI" dirty="0"/>
              <a:t> in </a:t>
            </a:r>
            <a:r>
              <a:rPr lang="fi-FI" dirty="0" err="1"/>
              <a:t>labor</a:t>
            </a:r>
            <a:r>
              <a:rPr lang="fi-FI" dirty="0"/>
              <a:t> </a:t>
            </a:r>
            <a:r>
              <a:rPr lang="fi-FI" dirty="0" err="1"/>
              <a:t>force</a:t>
            </a:r>
            <a:endParaRPr lang="fi-FI" dirty="0"/>
          </a:p>
          <a:p>
            <a:pPr marL="669680" lvl="2" indent="-285720"/>
            <a:r>
              <a:rPr lang="fi-FI" dirty="0"/>
              <a:t> in </a:t>
            </a:r>
            <a:r>
              <a:rPr lang="fi-FI" dirty="0" err="1"/>
              <a:t>Principles</a:t>
            </a:r>
            <a:r>
              <a:rPr lang="fi-FI" dirty="0"/>
              <a:t> II, a </a:t>
            </a:r>
            <a:r>
              <a:rPr lang="fi-FI" dirty="0" err="1"/>
              <a:t>deeper</a:t>
            </a:r>
            <a:r>
              <a:rPr lang="fi-FI" dirty="0"/>
              <a:t> look into </a:t>
            </a:r>
            <a:r>
              <a:rPr lang="fi-FI" dirty="0" err="1"/>
              <a:t>reasons</a:t>
            </a:r>
            <a:r>
              <a:rPr lang="fi-FI" dirty="0"/>
              <a:t> for </a:t>
            </a:r>
            <a:r>
              <a:rPr lang="fi-FI" dirty="0" err="1"/>
              <a:t>unemployment</a:t>
            </a:r>
            <a:endParaRPr lang="fi-FI" dirty="0"/>
          </a:p>
          <a:p>
            <a:pPr marL="483700" lvl="1" indent="-285720"/>
            <a:r>
              <a:rPr lang="fi-FI" dirty="0" err="1"/>
              <a:t>Those</a:t>
            </a:r>
            <a:r>
              <a:rPr lang="fi-FI" dirty="0"/>
              <a:t> </a:t>
            </a:r>
            <a:r>
              <a:rPr lang="fi-FI" dirty="0" err="1"/>
              <a:t>able</a:t>
            </a:r>
            <a:r>
              <a:rPr lang="fi-FI" dirty="0"/>
              <a:t> to </a:t>
            </a:r>
            <a:r>
              <a:rPr lang="fi-FI" dirty="0" err="1"/>
              <a:t>work</a:t>
            </a:r>
            <a:r>
              <a:rPr lang="fi-FI" dirty="0"/>
              <a:t> </a:t>
            </a:r>
            <a:r>
              <a:rPr lang="fi-FI" dirty="0" err="1"/>
              <a:t>can</a:t>
            </a:r>
            <a:r>
              <a:rPr lang="fi-FI" dirty="0"/>
              <a:t> </a:t>
            </a:r>
            <a:r>
              <a:rPr lang="fi-FI" dirty="0" err="1"/>
              <a:t>often</a:t>
            </a:r>
            <a:r>
              <a:rPr lang="fi-FI" dirty="0"/>
              <a:t> </a:t>
            </a:r>
            <a:r>
              <a:rPr lang="fi-FI" dirty="0" err="1"/>
              <a:t>choose</a:t>
            </a:r>
            <a:r>
              <a:rPr lang="fi-FI" dirty="0"/>
              <a:t> to </a:t>
            </a:r>
            <a:r>
              <a:rPr lang="fi-FI" dirty="0" err="1"/>
              <a:t>rely</a:t>
            </a:r>
            <a:r>
              <a:rPr lang="fi-FI" dirty="0"/>
              <a:t> on </a:t>
            </a:r>
            <a:r>
              <a:rPr lang="fi-FI" dirty="0" err="1"/>
              <a:t>transfers</a:t>
            </a:r>
            <a:endParaRPr lang="fi-FI" dirty="0"/>
          </a:p>
          <a:p>
            <a:pPr marL="669680" lvl="2" indent="-285720"/>
            <a:r>
              <a:rPr lang="fi-FI" dirty="0" err="1"/>
              <a:t>not</a:t>
            </a:r>
            <a:r>
              <a:rPr lang="fi-FI" dirty="0"/>
              <a:t> </a:t>
            </a:r>
            <a:r>
              <a:rPr lang="fi-FI" dirty="0" err="1"/>
              <a:t>easy</a:t>
            </a:r>
            <a:r>
              <a:rPr lang="fi-FI" dirty="0"/>
              <a:t> to </a:t>
            </a:r>
            <a:r>
              <a:rPr lang="fi-FI" dirty="0" err="1"/>
              <a:t>determine</a:t>
            </a:r>
            <a:r>
              <a:rPr lang="fi-FI" dirty="0"/>
              <a:t> </a:t>
            </a:r>
            <a:r>
              <a:rPr lang="fi-FI" dirty="0" err="1"/>
              <a:t>who</a:t>
            </a:r>
            <a:r>
              <a:rPr lang="fi-FI" dirty="0"/>
              <a:t> is </a:t>
            </a:r>
            <a:r>
              <a:rPr lang="fi-FI" dirty="0" err="1"/>
              <a:t>voluntarily</a:t>
            </a:r>
            <a:r>
              <a:rPr lang="fi-FI" dirty="0"/>
              <a:t> </a:t>
            </a:r>
            <a:r>
              <a:rPr lang="fi-FI" dirty="0" err="1"/>
              <a:t>unemployed</a:t>
            </a:r>
            <a:endParaRPr lang="fi-FI" dirty="0"/>
          </a:p>
          <a:p>
            <a:pPr marL="483700" lvl="1" indent="-285720"/>
            <a:r>
              <a:rPr lang="fi-FI" dirty="0" err="1"/>
              <a:t>Paid</a:t>
            </a:r>
            <a:r>
              <a:rPr lang="fi-FI" dirty="0"/>
              <a:t> </a:t>
            </a:r>
            <a:r>
              <a:rPr lang="fi-FI" dirty="0" err="1"/>
              <a:t>through</a:t>
            </a:r>
            <a:r>
              <a:rPr lang="fi-FI" dirty="0"/>
              <a:t> </a:t>
            </a:r>
            <a:r>
              <a:rPr lang="fi-FI" dirty="0" err="1"/>
              <a:t>transfers</a:t>
            </a:r>
            <a:r>
              <a:rPr lang="fi-FI" dirty="0"/>
              <a:t> </a:t>
            </a:r>
            <a:r>
              <a:rPr lang="fi-FI" dirty="0" err="1"/>
              <a:t>that</a:t>
            </a:r>
            <a:r>
              <a:rPr lang="fi-FI" dirty="0"/>
              <a:t> </a:t>
            </a:r>
            <a:r>
              <a:rPr lang="fi-FI" dirty="0" err="1"/>
              <a:t>are</a:t>
            </a:r>
            <a:r>
              <a:rPr lang="fi-FI" dirty="0"/>
              <a:t> </a:t>
            </a:r>
            <a:r>
              <a:rPr lang="fi-FI" dirty="0" err="1"/>
              <a:t>financed</a:t>
            </a:r>
            <a:r>
              <a:rPr lang="fi-FI" dirty="0"/>
              <a:t> </a:t>
            </a:r>
            <a:r>
              <a:rPr lang="fi-FI" dirty="0" err="1"/>
              <a:t>by</a:t>
            </a:r>
            <a:r>
              <a:rPr lang="fi-FI" dirty="0"/>
              <a:t> </a:t>
            </a:r>
            <a:r>
              <a:rPr lang="fi-FI" dirty="0" err="1"/>
              <a:t>taxing</a:t>
            </a:r>
            <a:r>
              <a:rPr lang="fi-FI" dirty="0"/>
              <a:t> </a:t>
            </a:r>
            <a:r>
              <a:rPr lang="fi-FI" dirty="0" err="1"/>
              <a:t>incomes</a:t>
            </a:r>
            <a:r>
              <a:rPr lang="fi-FI" dirty="0"/>
              <a:t> and </a:t>
            </a:r>
            <a:r>
              <a:rPr lang="fi-FI" dirty="0" err="1"/>
              <a:t>consumption</a:t>
            </a:r>
            <a:endParaRPr lang="fi-FI" dirty="0"/>
          </a:p>
          <a:p>
            <a:pPr marL="669680" lvl="2" indent="-285720"/>
            <a:r>
              <a:rPr lang="fi-FI" dirty="0"/>
              <a:t> </a:t>
            </a:r>
            <a:r>
              <a:rPr lang="fi-FI" dirty="0" err="1"/>
              <a:t>public</a:t>
            </a:r>
            <a:r>
              <a:rPr lang="fi-FI" dirty="0"/>
              <a:t> </a:t>
            </a:r>
            <a:r>
              <a:rPr lang="fi-FI" dirty="0" err="1"/>
              <a:t>services</a:t>
            </a:r>
            <a:r>
              <a:rPr lang="fi-FI" dirty="0"/>
              <a:t> </a:t>
            </a:r>
            <a:r>
              <a:rPr lang="fi-FI" dirty="0" err="1"/>
              <a:t>are</a:t>
            </a:r>
            <a:r>
              <a:rPr lang="fi-FI" dirty="0"/>
              <a:t> </a:t>
            </a:r>
            <a:r>
              <a:rPr lang="fi-FI" dirty="0" err="1"/>
              <a:t>also</a:t>
            </a:r>
            <a:r>
              <a:rPr lang="fi-FI" dirty="0"/>
              <a:t> </a:t>
            </a:r>
            <a:r>
              <a:rPr lang="fi-FI" dirty="0" err="1"/>
              <a:t>financed</a:t>
            </a:r>
            <a:r>
              <a:rPr lang="fi-FI" dirty="0"/>
              <a:t> </a:t>
            </a:r>
            <a:r>
              <a:rPr lang="fi-FI" dirty="0" err="1"/>
              <a:t>through</a:t>
            </a:r>
            <a:r>
              <a:rPr lang="fi-FI" dirty="0"/>
              <a:t> </a:t>
            </a:r>
            <a:r>
              <a:rPr lang="fi-FI" dirty="0" err="1"/>
              <a:t>taxes</a:t>
            </a:r>
            <a:endParaRPr lang="fi-FI" dirty="0"/>
          </a:p>
          <a:p>
            <a:r>
              <a:rPr lang="fi-FI" dirty="0"/>
              <a:t>One of </a:t>
            </a:r>
            <a:r>
              <a:rPr lang="fi-FI" dirty="0" err="1"/>
              <a:t>the</a:t>
            </a:r>
            <a:r>
              <a:rPr lang="fi-FI" dirty="0"/>
              <a:t> </a:t>
            </a:r>
            <a:r>
              <a:rPr lang="fi-FI" dirty="0" err="1"/>
              <a:t>most</a:t>
            </a:r>
            <a:r>
              <a:rPr lang="fi-FI" dirty="0"/>
              <a:t> </a:t>
            </a:r>
            <a:r>
              <a:rPr lang="fi-FI" dirty="0" err="1"/>
              <a:t>important</a:t>
            </a:r>
            <a:r>
              <a:rPr lang="fi-FI" dirty="0"/>
              <a:t> </a:t>
            </a:r>
            <a:r>
              <a:rPr lang="fi-FI" dirty="0" err="1"/>
              <a:t>topics</a:t>
            </a:r>
            <a:r>
              <a:rPr lang="fi-FI" dirty="0"/>
              <a:t> for </a:t>
            </a:r>
            <a:r>
              <a:rPr lang="fi-FI" dirty="0" err="1"/>
              <a:t>public</a:t>
            </a:r>
            <a:r>
              <a:rPr lang="fi-FI" dirty="0"/>
              <a:t> </a:t>
            </a:r>
            <a:r>
              <a:rPr lang="fi-FI" dirty="0" err="1"/>
              <a:t>policy</a:t>
            </a:r>
            <a:r>
              <a:rPr lang="fi-FI" dirty="0"/>
              <a:t> </a:t>
            </a:r>
            <a:r>
              <a:rPr lang="fi-FI" dirty="0" err="1"/>
              <a:t>debates</a:t>
            </a:r>
            <a:endParaRPr lang="fi-FI" dirty="0"/>
          </a:p>
          <a:p>
            <a:pPr marL="483700" lvl="1" indent="-285720"/>
            <a:r>
              <a:rPr lang="fi-FI" dirty="0"/>
              <a:t> </a:t>
            </a:r>
            <a:r>
              <a:rPr lang="fi-FI" dirty="0" err="1"/>
              <a:t>much</a:t>
            </a:r>
            <a:r>
              <a:rPr lang="fi-FI" dirty="0"/>
              <a:t> </a:t>
            </a:r>
            <a:r>
              <a:rPr lang="fi-FI" dirty="0" err="1"/>
              <a:t>more</a:t>
            </a:r>
            <a:r>
              <a:rPr lang="fi-FI" dirty="0"/>
              <a:t> on </a:t>
            </a:r>
            <a:r>
              <a:rPr lang="fi-FI" dirty="0" err="1"/>
              <a:t>this</a:t>
            </a:r>
            <a:r>
              <a:rPr lang="fi-FI" dirty="0"/>
              <a:t> in </a:t>
            </a:r>
            <a:r>
              <a:rPr lang="fi-FI" dirty="0" err="1"/>
              <a:t>Principles</a:t>
            </a:r>
            <a:r>
              <a:rPr lang="fi-FI" dirty="0"/>
              <a:t> II</a:t>
            </a:r>
          </a:p>
          <a:p>
            <a:pPr marL="483700" lvl="1" indent="-285720"/>
            <a:r>
              <a:rPr lang="fi-FI" dirty="0"/>
              <a:t> </a:t>
            </a:r>
            <a:r>
              <a:rPr lang="fi-FI" dirty="0" err="1"/>
              <a:t>today</a:t>
            </a:r>
            <a:r>
              <a:rPr lang="fi-FI" dirty="0"/>
              <a:t>: a </a:t>
            </a:r>
            <a:r>
              <a:rPr lang="fi-FI" dirty="0" err="1"/>
              <a:t>first</a:t>
            </a:r>
            <a:r>
              <a:rPr lang="fi-FI" dirty="0"/>
              <a:t> look at </a:t>
            </a:r>
            <a:r>
              <a:rPr lang="fi-FI" dirty="0" err="1"/>
              <a:t>incentives</a:t>
            </a:r>
            <a:r>
              <a:rPr lang="fi-FI" dirty="0"/>
              <a:t> to </a:t>
            </a:r>
            <a:r>
              <a:rPr lang="fi-FI" dirty="0" err="1"/>
              <a:t>work</a:t>
            </a:r>
            <a:endParaRPr lang="fi-FI" dirty="0"/>
          </a:p>
          <a:p>
            <a:pPr marL="285720" indent="-285720"/>
            <a:endParaRPr lang="fi-FI" dirty="0"/>
          </a:p>
        </p:txBody>
      </p:sp>
    </p:spTree>
    <p:extLst>
      <p:ext uri="{BB962C8B-B14F-4D97-AF65-F5344CB8AC3E}">
        <p14:creationId xmlns:p14="http://schemas.microsoft.com/office/powerpoint/2010/main" val="32034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7E574F4A-E06E-A343-9198-BFABEAE15437}"/>
              </a:ext>
            </a:extLst>
          </p:cNvPr>
          <p:cNvGraphicFramePr>
            <a:graphicFrameLocks/>
          </p:cNvGraphicFramePr>
          <p:nvPr/>
        </p:nvGraphicFramePr>
        <p:xfrm>
          <a:off x="1067109" y="1012591"/>
          <a:ext cx="5401354" cy="368401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Comparison</a:t>
            </a:r>
            <a:r>
              <a:rPr lang="fi-FI" dirty="0"/>
              <a:t>: no </a:t>
            </a:r>
            <a:r>
              <a:rPr lang="fi-FI" dirty="0" err="1"/>
              <a:t>transfers</a:t>
            </a:r>
            <a:endParaRPr lang="fi-FI" dirty="0"/>
          </a:p>
        </p:txBody>
      </p:sp>
      <p:sp>
        <p:nvSpPr>
          <p:cNvPr id="9" name="TextBox 8"/>
          <p:cNvSpPr txBox="1"/>
          <p:nvPr/>
        </p:nvSpPr>
        <p:spPr>
          <a:xfrm>
            <a:off x="3745006" y="2453043"/>
            <a:ext cx="366889" cy="297325"/>
          </a:xfrm>
          <a:prstGeom prst="rect">
            <a:avLst/>
          </a:prstGeom>
          <a:noFill/>
        </p:spPr>
        <p:txBody>
          <a:bodyPr wrap="square" rtlCol="0">
            <a:spAutoFit/>
          </a:bodyPr>
          <a:lstStyle/>
          <a:p>
            <a:r>
              <a:rPr lang="en-US" sz="1332" i="1" dirty="0">
                <a:latin typeface="Times"/>
                <a:cs typeface="Times"/>
              </a:rPr>
              <a:t>A</a:t>
            </a:r>
          </a:p>
        </p:txBody>
      </p:sp>
      <p:sp>
        <p:nvSpPr>
          <p:cNvPr id="7" name="Rectangle 6"/>
          <p:cNvSpPr/>
          <p:nvPr/>
        </p:nvSpPr>
        <p:spPr>
          <a:xfrm>
            <a:off x="6301131" y="1619481"/>
            <a:ext cx="2073237" cy="1419619"/>
          </a:xfrm>
          <a:prstGeom prst="rect">
            <a:avLst/>
          </a:prstGeom>
          <a:solidFill>
            <a:schemeClr val="bg1"/>
          </a:solidFill>
        </p:spPr>
        <p:txBody>
          <a:bodyPr wrap="square">
            <a:spAutoFit/>
          </a:bodyPr>
          <a:lstStyle/>
          <a:p>
            <a:r>
              <a:rPr lang="en-GB" sz="1125" dirty="0"/>
              <a:t>Ann earns </a:t>
            </a:r>
            <a:r>
              <a:rPr lang="en-GB" sz="1125" b="1" dirty="0"/>
              <a:t>12€/h</a:t>
            </a:r>
            <a:r>
              <a:rPr lang="en-GB" sz="1125" dirty="0"/>
              <a:t>. she chooses point A, i.e.  She works for 8h per day and</a:t>
            </a:r>
            <a:br>
              <a:rPr lang="en-GB" sz="1125" dirty="0"/>
            </a:br>
            <a:r>
              <a:rPr lang="en-GB" sz="1125" dirty="0"/>
              <a:t>2 064 €/month.</a:t>
            </a:r>
          </a:p>
          <a:p>
            <a:endParaRPr lang="en-GB" sz="1125" dirty="0"/>
          </a:p>
          <a:p>
            <a:r>
              <a:rPr lang="en-GB" sz="1000" dirty="0"/>
              <a:t>(8h*21,5*12€ = 2064, computed with 21,5 working days per month)</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832474" y="1314001"/>
            <a:ext cx="4432293" cy="3032982"/>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13" name="Freeform 12">
            <a:extLst>
              <a:ext uri="{FF2B5EF4-FFF2-40B4-BE49-F238E27FC236}">
                <a16:creationId xmlns:a16="http://schemas.microsoft.com/office/drawing/2014/main" id="{7B791A1E-2A45-8E43-9917-0633D5A484C2}"/>
              </a:ext>
            </a:extLst>
          </p:cNvPr>
          <p:cNvSpPr/>
          <p:nvPr/>
        </p:nvSpPr>
        <p:spPr>
          <a:xfrm rot="297255">
            <a:off x="2497023" y="1311381"/>
            <a:ext cx="3733083" cy="1983143"/>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5" dirty="0"/>
          </a:p>
          <a:p>
            <a:pPr algn="ctr"/>
            <a:endParaRPr lang="en-US" sz="1125" dirty="0"/>
          </a:p>
        </p:txBody>
      </p:sp>
      <p:sp>
        <p:nvSpPr>
          <p:cNvPr id="10" name="Oval 9"/>
          <p:cNvSpPr/>
          <p:nvPr/>
        </p:nvSpPr>
        <p:spPr>
          <a:xfrm>
            <a:off x="3708638" y="2587388"/>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96733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832474" y="1314001"/>
            <a:ext cx="4432293" cy="3032982"/>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622784090"/>
              </p:ext>
            </p:extLst>
          </p:nvPr>
        </p:nvGraphicFramePr>
        <p:xfrm>
          <a:off x="518398" y="618386"/>
          <a:ext cx="5896142" cy="40580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Current</a:t>
            </a:r>
            <a:r>
              <a:rPr lang="fi-FI" dirty="0"/>
              <a:t> </a:t>
            </a:r>
            <a:r>
              <a:rPr lang="fi-FI" dirty="0" err="1"/>
              <a:t>system</a:t>
            </a:r>
            <a:r>
              <a:rPr lang="fi-FI" sz="2000" dirty="0"/>
              <a:t> (</a:t>
            </a:r>
            <a:r>
              <a:rPr lang="fi-FI" sz="2000" dirty="0" err="1"/>
              <a:t>roughly</a:t>
            </a:r>
            <a:r>
              <a:rPr lang="fi-FI" sz="2000" dirty="0"/>
              <a:t>)</a:t>
            </a:r>
            <a:endParaRPr lang="fi-FI" dirty="0"/>
          </a:p>
        </p:txBody>
      </p:sp>
      <p:sp>
        <p:nvSpPr>
          <p:cNvPr id="7" name="Rectangle 6"/>
          <p:cNvSpPr/>
          <p:nvPr/>
        </p:nvSpPr>
        <p:spPr>
          <a:xfrm>
            <a:off x="5563155" y="936446"/>
            <a:ext cx="2747248" cy="912301"/>
          </a:xfrm>
          <a:prstGeom prst="rect">
            <a:avLst/>
          </a:prstGeom>
          <a:solidFill>
            <a:schemeClr val="bg1"/>
          </a:solidFill>
        </p:spPr>
        <p:txBody>
          <a:bodyPr wrap="square">
            <a:spAutoFit/>
          </a:bodyPr>
          <a:lstStyle/>
          <a:p>
            <a:r>
              <a:rPr lang="en-GB" sz="1332" dirty="0"/>
              <a:t>Compare to the case from previous slides where Ann lives alone and pays 440€/month in rent.</a:t>
            </a:r>
          </a:p>
        </p:txBody>
      </p:sp>
      <p:sp>
        <p:nvSpPr>
          <p:cNvPr id="14" name="Freeform 13">
            <a:extLst>
              <a:ext uri="{FF2B5EF4-FFF2-40B4-BE49-F238E27FC236}">
                <a16:creationId xmlns:a16="http://schemas.microsoft.com/office/drawing/2014/main" id="{C9175653-0CD6-5D4B-82F9-24E213A73CFB}"/>
              </a:ext>
            </a:extLst>
          </p:cNvPr>
          <p:cNvSpPr/>
          <p:nvPr/>
        </p:nvSpPr>
        <p:spPr>
          <a:xfrm rot="297255">
            <a:off x="2497023" y="1311381"/>
            <a:ext cx="3733083" cy="1983143"/>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5" dirty="0"/>
          </a:p>
          <a:p>
            <a:pPr algn="ctr"/>
            <a:endParaRPr lang="en-US" sz="1125" dirty="0"/>
          </a:p>
        </p:txBody>
      </p:sp>
      <p:sp>
        <p:nvSpPr>
          <p:cNvPr id="15" name="Oval 14">
            <a:extLst>
              <a:ext uri="{FF2B5EF4-FFF2-40B4-BE49-F238E27FC236}">
                <a16:creationId xmlns:a16="http://schemas.microsoft.com/office/drawing/2014/main" id="{3476CE07-D96B-A54A-B2F4-F6A5FE601A93}"/>
              </a:ext>
            </a:extLst>
          </p:cNvPr>
          <p:cNvSpPr/>
          <p:nvPr/>
        </p:nvSpPr>
        <p:spPr>
          <a:xfrm>
            <a:off x="3708638" y="2587388"/>
            <a:ext cx="60000" cy="60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16" name="TextBox 1">
            <a:extLst>
              <a:ext uri="{FF2B5EF4-FFF2-40B4-BE49-F238E27FC236}">
                <a16:creationId xmlns:a16="http://schemas.microsoft.com/office/drawing/2014/main" id="{DBA349B6-41A0-5642-B645-BB2D13525214}"/>
              </a:ext>
            </a:extLst>
          </p:cNvPr>
          <p:cNvSpPr txBox="1"/>
          <p:nvPr/>
        </p:nvSpPr>
        <p:spPr>
          <a:xfrm>
            <a:off x="1860496" y="3882087"/>
            <a:ext cx="1530184" cy="3269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32" dirty="0">
                <a:solidFill>
                  <a:schemeClr val="bg1"/>
                </a:solidFill>
              </a:rPr>
              <a:t>Net wages</a:t>
            </a:r>
          </a:p>
        </p:txBody>
      </p:sp>
      <p:sp>
        <p:nvSpPr>
          <p:cNvPr id="17" name="TextBox 1">
            <a:extLst>
              <a:ext uri="{FF2B5EF4-FFF2-40B4-BE49-F238E27FC236}">
                <a16:creationId xmlns:a16="http://schemas.microsoft.com/office/drawing/2014/main" id="{28EE0360-FB87-FB4E-AA7B-ED4358048FB9}"/>
              </a:ext>
            </a:extLst>
          </p:cNvPr>
          <p:cNvSpPr txBox="1"/>
          <p:nvPr/>
        </p:nvSpPr>
        <p:spPr>
          <a:xfrm rot="1502529">
            <a:off x="4812717" y="3644305"/>
            <a:ext cx="1552737" cy="272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rPr>
              <a:t>Labor market subsidy</a:t>
            </a:r>
          </a:p>
        </p:txBody>
      </p:sp>
      <p:sp>
        <p:nvSpPr>
          <p:cNvPr id="18" name="TextBox 1">
            <a:extLst>
              <a:ext uri="{FF2B5EF4-FFF2-40B4-BE49-F238E27FC236}">
                <a16:creationId xmlns:a16="http://schemas.microsoft.com/office/drawing/2014/main" id="{388104F9-4C86-C74B-B2C8-CE75DF641E96}"/>
              </a:ext>
            </a:extLst>
          </p:cNvPr>
          <p:cNvSpPr txBox="1"/>
          <p:nvPr/>
        </p:nvSpPr>
        <p:spPr>
          <a:xfrm rot="1145406">
            <a:off x="4798063" y="3214646"/>
            <a:ext cx="1530184" cy="244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rPr>
              <a:t>Rent subsidy</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602798" y="1177160"/>
            <a:ext cx="3733083" cy="1983143"/>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5" dirty="0"/>
          </a:p>
          <a:p>
            <a:pPr algn="ctr"/>
            <a:endParaRPr lang="en-US" sz="1125" dirty="0"/>
          </a:p>
        </p:txBody>
      </p:sp>
      <p:sp>
        <p:nvSpPr>
          <p:cNvPr id="12" name="TextBox 11">
            <a:extLst>
              <a:ext uri="{FF2B5EF4-FFF2-40B4-BE49-F238E27FC236}">
                <a16:creationId xmlns:a16="http://schemas.microsoft.com/office/drawing/2014/main" id="{A30A5710-B373-F64D-8932-555601E396A8}"/>
              </a:ext>
            </a:extLst>
          </p:cNvPr>
          <p:cNvSpPr txBox="1"/>
          <p:nvPr/>
        </p:nvSpPr>
        <p:spPr>
          <a:xfrm>
            <a:off x="3745006" y="2453043"/>
            <a:ext cx="366889" cy="297325"/>
          </a:xfrm>
          <a:prstGeom prst="rect">
            <a:avLst/>
          </a:prstGeom>
          <a:noFill/>
        </p:spPr>
        <p:txBody>
          <a:bodyPr wrap="square" rtlCol="0">
            <a:spAutoFit/>
          </a:bodyPr>
          <a:lstStyle/>
          <a:p>
            <a:r>
              <a:rPr lang="en-US" sz="1332" i="1" dirty="0">
                <a:solidFill>
                  <a:schemeClr val="bg2">
                    <a:lumMod val="60000"/>
                    <a:lumOff val="40000"/>
                  </a:schemeClr>
                </a:solidFill>
                <a:latin typeface="Times"/>
                <a:cs typeface="Times"/>
              </a:rPr>
              <a:t>A</a:t>
            </a:r>
          </a:p>
        </p:txBody>
      </p:sp>
      <p:sp>
        <p:nvSpPr>
          <p:cNvPr id="21" name="TextBox 20">
            <a:extLst>
              <a:ext uri="{FF2B5EF4-FFF2-40B4-BE49-F238E27FC236}">
                <a16:creationId xmlns:a16="http://schemas.microsoft.com/office/drawing/2014/main" id="{76921AA2-A7AA-0D4D-95E2-EA3A90924664}"/>
              </a:ext>
            </a:extLst>
          </p:cNvPr>
          <p:cNvSpPr txBox="1"/>
          <p:nvPr/>
        </p:nvSpPr>
        <p:spPr>
          <a:xfrm>
            <a:off x="5495431" y="2917195"/>
            <a:ext cx="366889" cy="297325"/>
          </a:xfrm>
          <a:prstGeom prst="rect">
            <a:avLst/>
          </a:prstGeom>
          <a:noFill/>
        </p:spPr>
        <p:txBody>
          <a:bodyPr wrap="square" rtlCol="0">
            <a:spAutoFit/>
          </a:bodyPr>
          <a:lstStyle/>
          <a:p>
            <a:r>
              <a:rPr lang="en-US" sz="1332" i="1" dirty="0">
                <a:latin typeface="Times"/>
                <a:cs typeface="Times"/>
              </a:rPr>
              <a:t>B</a:t>
            </a:r>
          </a:p>
        </p:txBody>
      </p:sp>
      <p:sp>
        <p:nvSpPr>
          <p:cNvPr id="22" name="Rectangle 21">
            <a:extLst>
              <a:ext uri="{FF2B5EF4-FFF2-40B4-BE49-F238E27FC236}">
                <a16:creationId xmlns:a16="http://schemas.microsoft.com/office/drawing/2014/main" id="{FC84D343-9BB4-2849-9B1F-4E072824C3F3}"/>
              </a:ext>
            </a:extLst>
          </p:cNvPr>
          <p:cNvSpPr/>
          <p:nvPr/>
        </p:nvSpPr>
        <p:spPr>
          <a:xfrm>
            <a:off x="6344565" y="2520640"/>
            <a:ext cx="1965838" cy="605102"/>
          </a:xfrm>
          <a:prstGeom prst="rect">
            <a:avLst/>
          </a:prstGeom>
          <a:solidFill>
            <a:schemeClr val="bg1"/>
          </a:solidFill>
        </p:spPr>
        <p:txBody>
          <a:bodyPr wrap="square">
            <a:spAutoFit/>
          </a:bodyPr>
          <a:lstStyle/>
          <a:p>
            <a:r>
              <a:rPr lang="en-GB" sz="1332" dirty="0"/>
              <a:t>Anne chooses now B </a:t>
            </a:r>
            <a:r>
              <a:rPr lang="en-GB" sz="1000" dirty="0"/>
              <a:t>(more free time, less consumption)</a:t>
            </a:r>
            <a:endParaRPr lang="en-GB" sz="1332" dirty="0"/>
          </a:p>
        </p:txBody>
      </p:sp>
      <p:sp>
        <p:nvSpPr>
          <p:cNvPr id="23" name="Rectangle 22">
            <a:extLst>
              <a:ext uri="{FF2B5EF4-FFF2-40B4-BE49-F238E27FC236}">
                <a16:creationId xmlns:a16="http://schemas.microsoft.com/office/drawing/2014/main" id="{D90F0DFB-33C5-8145-BA78-F66DE5DF8E68}"/>
              </a:ext>
            </a:extLst>
          </p:cNvPr>
          <p:cNvSpPr/>
          <p:nvPr/>
        </p:nvSpPr>
        <p:spPr>
          <a:xfrm>
            <a:off x="6344564" y="3426343"/>
            <a:ext cx="2037438" cy="1117294"/>
          </a:xfrm>
          <a:prstGeom prst="rect">
            <a:avLst/>
          </a:prstGeom>
          <a:solidFill>
            <a:schemeClr val="bg1"/>
          </a:solidFill>
        </p:spPr>
        <p:txBody>
          <a:bodyPr wrap="square">
            <a:spAutoFit/>
          </a:bodyPr>
          <a:lstStyle/>
          <a:p>
            <a:r>
              <a:rPr lang="en-GB" sz="1332" dirty="0"/>
              <a:t>At 8h of work per day she would be clearly worse off than in the situation without subsidies.</a:t>
            </a:r>
          </a:p>
        </p:txBody>
      </p:sp>
      <p:sp>
        <p:nvSpPr>
          <p:cNvPr id="5" name="TextBox 4">
            <a:extLst>
              <a:ext uri="{FF2B5EF4-FFF2-40B4-BE49-F238E27FC236}">
                <a16:creationId xmlns:a16="http://schemas.microsoft.com/office/drawing/2014/main" id="{71C59DB5-861F-8EA1-F884-1BF60D99AFA6}"/>
              </a:ext>
            </a:extLst>
          </p:cNvPr>
          <p:cNvSpPr txBox="1"/>
          <p:nvPr/>
        </p:nvSpPr>
        <p:spPr>
          <a:xfrm>
            <a:off x="5421130" y="2752308"/>
            <a:ext cx="298480" cy="584775"/>
          </a:xfrm>
          <a:prstGeom prst="rect">
            <a:avLst/>
          </a:prstGeom>
          <a:noFill/>
        </p:spPr>
        <p:txBody>
          <a:bodyPr wrap="none" rtlCol="0">
            <a:spAutoFit/>
          </a:bodyPr>
          <a:lstStyle/>
          <a:p>
            <a:r>
              <a:rPr lang="en-FI" sz="3200" dirty="0"/>
              <a:t>.</a:t>
            </a:r>
          </a:p>
        </p:txBody>
      </p:sp>
    </p:spTree>
    <p:extLst>
      <p:ext uri="{BB962C8B-B14F-4D97-AF65-F5344CB8AC3E}">
        <p14:creationId xmlns:p14="http://schemas.microsoft.com/office/powerpoint/2010/main" val="33134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2629113052"/>
              </p:ext>
            </p:extLst>
          </p:nvPr>
        </p:nvGraphicFramePr>
        <p:xfrm>
          <a:off x="1006167" y="784191"/>
          <a:ext cx="5404941" cy="393235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558406" y="2934150"/>
            <a:ext cx="366889" cy="297325"/>
          </a:xfrm>
          <a:prstGeom prst="rect">
            <a:avLst/>
          </a:prstGeom>
          <a:noFill/>
        </p:spPr>
        <p:txBody>
          <a:bodyPr wrap="square" rtlCol="0">
            <a:spAutoFit/>
          </a:bodyPr>
          <a:lstStyle/>
          <a:p>
            <a:r>
              <a:rPr lang="en-US" sz="1332" i="1" dirty="0">
                <a:solidFill>
                  <a:srgbClr val="00B0F0"/>
                </a:solidFill>
                <a:latin typeface="Times"/>
                <a:cs typeface="Times"/>
              </a:rPr>
              <a:t>B</a:t>
            </a:r>
          </a:p>
        </p:txBody>
      </p:sp>
      <p:sp>
        <p:nvSpPr>
          <p:cNvPr id="34" name="TextBox 33">
            <a:extLst>
              <a:ext uri="{FF2B5EF4-FFF2-40B4-BE49-F238E27FC236}">
                <a16:creationId xmlns:a16="http://schemas.microsoft.com/office/drawing/2014/main" id="{06CA4378-9B0A-B443-8C06-FB016C0ACD85}"/>
              </a:ext>
            </a:extLst>
          </p:cNvPr>
          <p:cNvSpPr txBox="1"/>
          <p:nvPr/>
        </p:nvSpPr>
        <p:spPr>
          <a:xfrm>
            <a:off x="4030691" y="2417534"/>
            <a:ext cx="366889" cy="297325"/>
          </a:xfrm>
          <a:prstGeom prst="rect">
            <a:avLst/>
          </a:prstGeom>
          <a:noFill/>
        </p:spPr>
        <p:txBody>
          <a:bodyPr wrap="square" rtlCol="0">
            <a:spAutoFit/>
          </a:bodyPr>
          <a:lstStyle/>
          <a:p>
            <a:r>
              <a:rPr lang="en-US" sz="1332" i="1" dirty="0">
                <a:solidFill>
                  <a:schemeClr val="tx2"/>
                </a:solidFill>
                <a:latin typeface="Times"/>
                <a:cs typeface="Times"/>
              </a:rPr>
              <a:t>C</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832474" y="1314001"/>
            <a:ext cx="4432293" cy="3032982"/>
          </a:xfrm>
          <a:prstGeom prst="line">
            <a:avLst/>
          </a:prstGeom>
          <a:ln w="19050">
            <a:solidFill>
              <a:srgbClr val="FFC000"/>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a:xfrm>
            <a:off x="540003" y="317500"/>
            <a:ext cx="7460997" cy="405072"/>
          </a:xfrm>
        </p:spPr>
        <p:txBody>
          <a:bodyPr/>
          <a:lstStyle/>
          <a:p>
            <a:r>
              <a:rPr lang="fi-FI" dirty="0"/>
              <a:t>Basic </a:t>
            </a:r>
            <a:r>
              <a:rPr lang="fi-FI" dirty="0" err="1"/>
              <a:t>Income</a:t>
            </a:r>
            <a:r>
              <a:rPr lang="fi-FI" dirty="0"/>
              <a:t> (</a:t>
            </a:r>
            <a:r>
              <a:rPr lang="fi-FI" dirty="0" err="1"/>
              <a:t>one</a:t>
            </a:r>
            <a:r>
              <a:rPr lang="fi-FI" dirty="0"/>
              <a:t> </a:t>
            </a:r>
            <a:r>
              <a:rPr lang="fi-FI" dirty="0" err="1"/>
              <a:t>possible</a:t>
            </a:r>
            <a:r>
              <a:rPr lang="fi-FI" dirty="0"/>
              <a:t> version)</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491850" y="1233673"/>
            <a:ext cx="3733083" cy="1983143"/>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rgbClr val="00B0F0">
                <a:alpha val="5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5" dirty="0"/>
          </a:p>
          <a:p>
            <a:pPr algn="ctr"/>
            <a:endParaRPr lang="en-US" sz="1125" dirty="0"/>
          </a:p>
        </p:txBody>
      </p:sp>
      <p:sp>
        <p:nvSpPr>
          <p:cNvPr id="24" name="Rectangle 23">
            <a:extLst>
              <a:ext uri="{FF2B5EF4-FFF2-40B4-BE49-F238E27FC236}">
                <a16:creationId xmlns:a16="http://schemas.microsoft.com/office/drawing/2014/main" id="{0C9BBF5D-D83E-D540-BB95-CC6A5EFD35AD}"/>
              </a:ext>
            </a:extLst>
          </p:cNvPr>
          <p:cNvSpPr/>
          <p:nvPr/>
        </p:nvSpPr>
        <p:spPr>
          <a:xfrm>
            <a:off x="6860899" y="728981"/>
            <a:ext cx="3497233" cy="438582"/>
          </a:xfrm>
          <a:prstGeom prst="rect">
            <a:avLst/>
          </a:prstGeom>
          <a:solidFill>
            <a:schemeClr val="bg1"/>
          </a:solidFill>
        </p:spPr>
        <p:txBody>
          <a:bodyPr wrap="square">
            <a:spAutoFit/>
          </a:bodyPr>
          <a:lstStyle/>
          <a:p>
            <a:r>
              <a:rPr lang="en-GB" sz="1125" dirty="0"/>
              <a:t>Basic income of 25€/day and</a:t>
            </a:r>
          </a:p>
          <a:p>
            <a:r>
              <a:rPr lang="en-GB" sz="1125" dirty="0"/>
              <a:t>20% flat income tax.</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832474" y="1473944"/>
            <a:ext cx="4442467" cy="2398523"/>
          </a:xfrm>
          <a:prstGeom prst="line">
            <a:avLst/>
          </a:prstGeom>
          <a:ln w="31750">
            <a:solidFill>
              <a:schemeClr val="tx1"/>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526196" y="1172054"/>
            <a:ext cx="3733083" cy="1983143"/>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5" dirty="0"/>
          </a:p>
          <a:p>
            <a:pPr algn="ctr"/>
            <a:endParaRPr lang="en-US" sz="1125" dirty="0"/>
          </a:p>
        </p:txBody>
      </p:sp>
      <p:sp>
        <p:nvSpPr>
          <p:cNvPr id="32" name="Oval 31">
            <a:extLst>
              <a:ext uri="{FF2B5EF4-FFF2-40B4-BE49-F238E27FC236}">
                <a16:creationId xmlns:a16="http://schemas.microsoft.com/office/drawing/2014/main" id="{C57A422F-C7DF-6E4B-B43C-3F1F60F075F0}"/>
              </a:ext>
            </a:extLst>
          </p:cNvPr>
          <p:cNvSpPr/>
          <p:nvPr/>
        </p:nvSpPr>
        <p:spPr>
          <a:xfrm>
            <a:off x="4030689" y="2625156"/>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35" name="Oval 34">
            <a:extLst>
              <a:ext uri="{FF2B5EF4-FFF2-40B4-BE49-F238E27FC236}">
                <a16:creationId xmlns:a16="http://schemas.microsoft.com/office/drawing/2014/main" id="{0A6D8819-3E92-6942-A1C8-7ACA49425204}"/>
              </a:ext>
            </a:extLst>
          </p:cNvPr>
          <p:cNvSpPr/>
          <p:nvPr/>
        </p:nvSpPr>
        <p:spPr>
          <a:xfrm>
            <a:off x="3708638" y="2587388"/>
            <a:ext cx="60000" cy="60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36" name="TextBox 35">
            <a:extLst>
              <a:ext uri="{FF2B5EF4-FFF2-40B4-BE49-F238E27FC236}">
                <a16:creationId xmlns:a16="http://schemas.microsoft.com/office/drawing/2014/main" id="{49AF0CDC-0870-F444-B34B-F0FC88E24617}"/>
              </a:ext>
            </a:extLst>
          </p:cNvPr>
          <p:cNvSpPr txBox="1"/>
          <p:nvPr/>
        </p:nvSpPr>
        <p:spPr>
          <a:xfrm>
            <a:off x="3504432" y="2566196"/>
            <a:ext cx="216063" cy="297325"/>
          </a:xfrm>
          <a:prstGeom prst="rect">
            <a:avLst/>
          </a:prstGeom>
          <a:noFill/>
        </p:spPr>
        <p:txBody>
          <a:bodyPr wrap="square" rtlCol="0">
            <a:spAutoFit/>
          </a:bodyPr>
          <a:lstStyle/>
          <a:p>
            <a:r>
              <a:rPr lang="en-US" sz="1332" i="1" dirty="0">
                <a:solidFill>
                  <a:srgbClr val="FFCD00"/>
                </a:solidFill>
                <a:latin typeface="Times"/>
                <a:cs typeface="Times"/>
              </a:rPr>
              <a:t>A</a:t>
            </a:r>
          </a:p>
        </p:txBody>
      </p:sp>
      <p:sp>
        <p:nvSpPr>
          <p:cNvPr id="37" name="Rectangle 36">
            <a:extLst>
              <a:ext uri="{FF2B5EF4-FFF2-40B4-BE49-F238E27FC236}">
                <a16:creationId xmlns:a16="http://schemas.microsoft.com/office/drawing/2014/main" id="{D2DA1A55-526D-4049-A1B6-5354D1766934}"/>
              </a:ext>
            </a:extLst>
          </p:cNvPr>
          <p:cNvSpPr/>
          <p:nvPr/>
        </p:nvSpPr>
        <p:spPr>
          <a:xfrm>
            <a:off x="6611056" y="2495568"/>
            <a:ext cx="2022714" cy="438582"/>
          </a:xfrm>
          <a:prstGeom prst="rect">
            <a:avLst/>
          </a:prstGeom>
          <a:solidFill>
            <a:schemeClr val="bg1"/>
          </a:solidFill>
        </p:spPr>
        <p:txBody>
          <a:bodyPr wrap="square">
            <a:spAutoFit/>
          </a:bodyPr>
          <a:lstStyle/>
          <a:p>
            <a:r>
              <a:rPr lang="en-GB" sz="1125" dirty="0"/>
              <a:t>Ann’s optimal choice at C (7h of work)</a:t>
            </a:r>
          </a:p>
        </p:txBody>
      </p:sp>
      <p:sp>
        <p:nvSpPr>
          <p:cNvPr id="38" name="Rectangle 37">
            <a:extLst>
              <a:ext uri="{FF2B5EF4-FFF2-40B4-BE49-F238E27FC236}">
                <a16:creationId xmlns:a16="http://schemas.microsoft.com/office/drawing/2014/main" id="{614CAFB6-9267-C04B-8DC3-C11970E90484}"/>
              </a:ext>
            </a:extLst>
          </p:cNvPr>
          <p:cNvSpPr/>
          <p:nvPr/>
        </p:nvSpPr>
        <p:spPr>
          <a:xfrm>
            <a:off x="6635309" y="3494143"/>
            <a:ext cx="1974207" cy="611706"/>
          </a:xfrm>
          <a:prstGeom prst="rect">
            <a:avLst/>
          </a:prstGeom>
          <a:solidFill>
            <a:schemeClr val="bg1"/>
          </a:solidFill>
        </p:spPr>
        <p:txBody>
          <a:bodyPr wrap="square">
            <a:spAutoFit/>
          </a:bodyPr>
          <a:lstStyle/>
          <a:p>
            <a:r>
              <a:rPr lang="en-GB" sz="1125" dirty="0"/>
              <a:t>Those that remain unemployed suffer a loss in income of 40%.</a:t>
            </a:r>
          </a:p>
        </p:txBody>
      </p:sp>
      <p:cxnSp>
        <p:nvCxnSpPr>
          <p:cNvPr id="5" name="Straight Arrow Connector 4">
            <a:extLst>
              <a:ext uri="{FF2B5EF4-FFF2-40B4-BE49-F238E27FC236}">
                <a16:creationId xmlns:a16="http://schemas.microsoft.com/office/drawing/2014/main" id="{6AD76A1F-01EE-5747-8753-FBBFC9619236}"/>
              </a:ext>
            </a:extLst>
          </p:cNvPr>
          <p:cNvCxnSpPr/>
          <p:nvPr/>
        </p:nvCxnSpPr>
        <p:spPr>
          <a:xfrm>
            <a:off x="6352591" y="3593912"/>
            <a:ext cx="0" cy="27855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F432BC2-8549-8376-85B8-FA6C8846C0A6}"/>
              </a:ext>
            </a:extLst>
          </p:cNvPr>
          <p:cNvSpPr txBox="1"/>
          <p:nvPr/>
        </p:nvSpPr>
        <p:spPr>
          <a:xfrm>
            <a:off x="5457799" y="2893215"/>
            <a:ext cx="284052" cy="523220"/>
          </a:xfrm>
          <a:prstGeom prst="rect">
            <a:avLst/>
          </a:prstGeom>
          <a:noFill/>
        </p:spPr>
        <p:txBody>
          <a:bodyPr wrap="none" rtlCol="0">
            <a:spAutoFit/>
          </a:bodyPr>
          <a:lstStyle/>
          <a:p>
            <a:r>
              <a:rPr lang="en-FI" sz="2800" dirty="0"/>
              <a:t>.</a:t>
            </a:r>
          </a:p>
        </p:txBody>
      </p:sp>
    </p:spTree>
    <p:extLst>
      <p:ext uri="{BB962C8B-B14F-4D97-AF65-F5344CB8AC3E}">
        <p14:creationId xmlns:p14="http://schemas.microsoft.com/office/powerpoint/2010/main" val="2466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animBg="1"/>
      <p:bldP spid="32"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77ADE-1C73-9D49-9D5E-35616647C7ED}"/>
              </a:ext>
            </a:extLst>
          </p:cNvPr>
          <p:cNvSpPr>
            <a:spLocks noGrp="1"/>
          </p:cNvSpPr>
          <p:nvPr>
            <p:ph type="ctrTitle"/>
          </p:nvPr>
        </p:nvSpPr>
        <p:spPr/>
        <p:txBody>
          <a:bodyPr/>
          <a:lstStyle/>
          <a:p>
            <a:r>
              <a:rPr lang="fi-FI" dirty="0"/>
              <a:t>How </a:t>
            </a:r>
            <a:r>
              <a:rPr lang="fi-FI" dirty="0" err="1"/>
              <a:t>should</a:t>
            </a:r>
            <a:r>
              <a:rPr lang="fi-FI" dirty="0"/>
              <a:t> </a:t>
            </a:r>
            <a:r>
              <a:rPr lang="fi-FI" dirty="0" err="1"/>
              <a:t>taxes</a:t>
            </a:r>
            <a:r>
              <a:rPr lang="fi-FI" dirty="0"/>
              <a:t> and </a:t>
            </a:r>
            <a:r>
              <a:rPr lang="fi-FI" dirty="0" err="1"/>
              <a:t>transfers</a:t>
            </a:r>
            <a:r>
              <a:rPr lang="fi-FI" dirty="0"/>
              <a:t> </a:t>
            </a:r>
            <a:r>
              <a:rPr lang="fi-FI" dirty="0" err="1"/>
              <a:t>be</a:t>
            </a:r>
            <a:r>
              <a:rPr lang="fi-FI" dirty="0"/>
              <a:t> </a:t>
            </a:r>
            <a:r>
              <a:rPr lang="fi-FI" dirty="0" err="1"/>
              <a:t>reformed</a:t>
            </a:r>
            <a:r>
              <a:rPr lang="fi-FI" dirty="0"/>
              <a:t>?</a:t>
            </a:r>
          </a:p>
        </p:txBody>
      </p:sp>
      <p:sp>
        <p:nvSpPr>
          <p:cNvPr id="6" name="Content Placeholder 5">
            <a:extLst>
              <a:ext uri="{FF2B5EF4-FFF2-40B4-BE49-F238E27FC236}">
                <a16:creationId xmlns:a16="http://schemas.microsoft.com/office/drawing/2014/main" id="{85738A12-AEAB-D34B-87EF-D1AFBF2BF294}"/>
              </a:ext>
            </a:extLst>
          </p:cNvPr>
          <p:cNvSpPr>
            <a:spLocks noGrp="1"/>
          </p:cNvSpPr>
          <p:nvPr>
            <p:ph sz="quarter" idx="14"/>
          </p:nvPr>
        </p:nvSpPr>
        <p:spPr/>
        <p:txBody>
          <a:bodyPr/>
          <a:lstStyle/>
          <a:p>
            <a:r>
              <a:rPr lang="fi-FI" dirty="0" err="1"/>
              <a:t>Economics</a:t>
            </a:r>
            <a:r>
              <a:rPr lang="fi-FI" dirty="0"/>
              <a:t> </a:t>
            </a:r>
            <a:r>
              <a:rPr lang="fi-FI" dirty="0" err="1"/>
              <a:t>does</a:t>
            </a:r>
            <a:r>
              <a:rPr lang="fi-FI" dirty="0"/>
              <a:t> </a:t>
            </a:r>
            <a:r>
              <a:rPr lang="fi-FI" dirty="0" err="1"/>
              <a:t>not</a:t>
            </a:r>
            <a:r>
              <a:rPr lang="fi-FI" dirty="0"/>
              <a:t> </a:t>
            </a:r>
            <a:r>
              <a:rPr lang="fi-FI" dirty="0" err="1"/>
              <a:t>provide</a:t>
            </a:r>
            <a:r>
              <a:rPr lang="fi-FI" dirty="0"/>
              <a:t> an </a:t>
            </a:r>
            <a:r>
              <a:rPr lang="fi-FI" dirty="0" err="1"/>
              <a:t>answer</a:t>
            </a:r>
            <a:r>
              <a:rPr lang="fi-FI" dirty="0"/>
              <a:t> to </a:t>
            </a:r>
            <a:r>
              <a:rPr lang="fi-FI" dirty="0" err="1"/>
              <a:t>such</a:t>
            </a:r>
            <a:r>
              <a:rPr lang="fi-FI" dirty="0"/>
              <a:t> </a:t>
            </a:r>
            <a:r>
              <a:rPr lang="fi-FI" dirty="0" err="1"/>
              <a:t>questions</a:t>
            </a:r>
            <a:endParaRPr lang="fi-FI" dirty="0"/>
          </a:p>
          <a:p>
            <a:pPr marL="403080" lvl="1" indent="-238098">
              <a:buFont typeface="Arial" panose="020B0604020202020204" pitchFamily="34" charset="0"/>
              <a:buChar char="•"/>
            </a:pPr>
            <a:r>
              <a:rPr lang="fi-FI" dirty="0"/>
              <a:t> </a:t>
            </a:r>
            <a:r>
              <a:rPr lang="fi-FI" dirty="0" err="1"/>
              <a:t>depends</a:t>
            </a:r>
            <a:r>
              <a:rPr lang="fi-FI" dirty="0"/>
              <a:t> on </a:t>
            </a:r>
            <a:r>
              <a:rPr lang="fi-FI" dirty="0" err="1"/>
              <a:t>the</a:t>
            </a:r>
            <a:r>
              <a:rPr lang="fi-FI" dirty="0"/>
              <a:t> </a:t>
            </a:r>
            <a:r>
              <a:rPr lang="fi-FI" dirty="0" err="1"/>
              <a:t>objectives</a:t>
            </a:r>
            <a:endParaRPr lang="fi-FI" dirty="0"/>
          </a:p>
          <a:p>
            <a:pPr marL="403080" lvl="1" indent="-238098">
              <a:buFont typeface="Arial" panose="020B0604020202020204" pitchFamily="34" charset="0"/>
              <a:buChar char="•"/>
            </a:pPr>
            <a:r>
              <a:rPr lang="fi-FI" dirty="0"/>
              <a:t> </a:t>
            </a:r>
            <a:r>
              <a:rPr lang="fi-FI" dirty="0" err="1"/>
              <a:t>economics</a:t>
            </a:r>
            <a:r>
              <a:rPr lang="fi-FI" dirty="0"/>
              <a:t> </a:t>
            </a:r>
            <a:r>
              <a:rPr lang="fi-FI" dirty="0" err="1"/>
              <a:t>does</a:t>
            </a:r>
            <a:r>
              <a:rPr lang="fi-FI" dirty="0"/>
              <a:t> </a:t>
            </a:r>
            <a:r>
              <a:rPr lang="fi-FI" dirty="0" err="1"/>
              <a:t>not</a:t>
            </a:r>
            <a:r>
              <a:rPr lang="fi-FI" dirty="0"/>
              <a:t> </a:t>
            </a:r>
            <a:r>
              <a:rPr lang="fi-FI" dirty="0" err="1"/>
              <a:t>tell</a:t>
            </a:r>
            <a:r>
              <a:rPr lang="fi-FI" dirty="0"/>
              <a:t> </a:t>
            </a:r>
            <a:r>
              <a:rPr lang="fi-FI" dirty="0" err="1"/>
              <a:t>what</a:t>
            </a:r>
            <a:r>
              <a:rPr lang="fi-FI" dirty="0"/>
              <a:t> is a </a:t>
            </a:r>
            <a:r>
              <a:rPr lang="fi-FI" dirty="0" err="1"/>
              <a:t>good</a:t>
            </a:r>
            <a:r>
              <a:rPr lang="fi-FI" dirty="0"/>
              <a:t> </a:t>
            </a:r>
            <a:r>
              <a:rPr lang="fi-FI" dirty="0" err="1"/>
              <a:t>objective</a:t>
            </a:r>
            <a:endParaRPr lang="fi-FI" dirty="0"/>
          </a:p>
          <a:p>
            <a:pPr marL="558061" lvl="2" indent="-238098">
              <a:buFont typeface="Arial" panose="020B0604020202020204" pitchFamily="34" charset="0"/>
              <a:buChar char="•"/>
            </a:pPr>
            <a:r>
              <a:rPr lang="fi-FI" dirty="0" err="1"/>
              <a:t>economic</a:t>
            </a:r>
            <a:r>
              <a:rPr lang="fi-FI" dirty="0"/>
              <a:t> </a:t>
            </a:r>
            <a:r>
              <a:rPr lang="fi-FI" dirty="0" err="1"/>
              <a:t>analysis</a:t>
            </a:r>
            <a:r>
              <a:rPr lang="fi-FI" dirty="0"/>
              <a:t> </a:t>
            </a:r>
            <a:r>
              <a:rPr lang="fi-FI" dirty="0" err="1"/>
              <a:t>predicts</a:t>
            </a:r>
            <a:r>
              <a:rPr lang="fi-FI" dirty="0"/>
              <a:t> </a:t>
            </a:r>
            <a:r>
              <a:rPr lang="fi-FI" dirty="0" err="1"/>
              <a:t>how</a:t>
            </a:r>
            <a:r>
              <a:rPr lang="fi-FI" dirty="0"/>
              <a:t> </a:t>
            </a:r>
            <a:r>
              <a:rPr lang="fi-FI" dirty="0" err="1"/>
              <a:t>well</a:t>
            </a:r>
            <a:r>
              <a:rPr lang="fi-FI" dirty="0"/>
              <a:t> </a:t>
            </a:r>
            <a:r>
              <a:rPr lang="fi-FI" dirty="0" err="1"/>
              <a:t>economic</a:t>
            </a:r>
            <a:r>
              <a:rPr lang="fi-FI" dirty="0"/>
              <a:t> </a:t>
            </a:r>
            <a:r>
              <a:rPr lang="fi-FI" dirty="0" err="1"/>
              <a:t>institutions</a:t>
            </a:r>
            <a:r>
              <a:rPr lang="fi-FI" dirty="0"/>
              <a:t> </a:t>
            </a:r>
            <a:r>
              <a:rPr lang="fi-FI" dirty="0" err="1"/>
              <a:t>achieve</a:t>
            </a:r>
            <a:r>
              <a:rPr lang="fi-FI" dirty="0"/>
              <a:t> </a:t>
            </a:r>
            <a:r>
              <a:rPr lang="fi-FI" dirty="0" err="1"/>
              <a:t>the</a:t>
            </a:r>
            <a:r>
              <a:rPr lang="fi-FI" dirty="0"/>
              <a:t> </a:t>
            </a:r>
            <a:r>
              <a:rPr lang="fi-FI" dirty="0" err="1"/>
              <a:t>goals</a:t>
            </a:r>
            <a:r>
              <a:rPr lang="fi-FI" dirty="0"/>
              <a:t> set</a:t>
            </a:r>
          </a:p>
          <a:p>
            <a:r>
              <a:rPr lang="fi-FI" dirty="0" err="1"/>
              <a:t>Economics</a:t>
            </a:r>
            <a:r>
              <a:rPr lang="fi-FI" dirty="0"/>
              <a:t> </a:t>
            </a:r>
            <a:r>
              <a:rPr lang="fi-FI" dirty="0" err="1"/>
              <a:t>helps</a:t>
            </a:r>
            <a:r>
              <a:rPr lang="fi-FI" dirty="0"/>
              <a:t> in </a:t>
            </a:r>
            <a:r>
              <a:rPr lang="fi-FI" dirty="0" err="1"/>
              <a:t>analyzing</a:t>
            </a:r>
            <a:r>
              <a:rPr lang="fi-FI" dirty="0"/>
              <a:t> </a:t>
            </a:r>
            <a:r>
              <a:rPr lang="fi-FI" dirty="0" err="1"/>
              <a:t>complex</a:t>
            </a:r>
            <a:r>
              <a:rPr lang="fi-FI" dirty="0"/>
              <a:t> </a:t>
            </a:r>
            <a:r>
              <a:rPr lang="fi-FI" dirty="0" err="1"/>
              <a:t>problems</a:t>
            </a:r>
            <a:endParaRPr lang="fi-FI" dirty="0"/>
          </a:p>
          <a:p>
            <a:pPr marL="403080" lvl="1" indent="-238098">
              <a:buFont typeface="Arial" panose="020B0604020202020204" pitchFamily="34" charset="0"/>
              <a:buChar char="•"/>
            </a:pPr>
            <a:r>
              <a:rPr lang="fi-FI" dirty="0"/>
              <a:t> </a:t>
            </a:r>
            <a:r>
              <a:rPr lang="fi-FI" dirty="0" err="1"/>
              <a:t>what</a:t>
            </a:r>
            <a:r>
              <a:rPr lang="fi-FI" dirty="0"/>
              <a:t> </a:t>
            </a:r>
            <a:r>
              <a:rPr lang="fi-FI" dirty="0" err="1"/>
              <a:t>incentives</a:t>
            </a:r>
            <a:r>
              <a:rPr lang="fi-FI" dirty="0"/>
              <a:t> </a:t>
            </a:r>
            <a:r>
              <a:rPr lang="fi-FI" dirty="0" err="1"/>
              <a:t>do</a:t>
            </a:r>
            <a:r>
              <a:rPr lang="fi-FI" dirty="0"/>
              <a:t> </a:t>
            </a:r>
            <a:r>
              <a:rPr lang="fi-FI" dirty="0" err="1"/>
              <a:t>different</a:t>
            </a:r>
            <a:r>
              <a:rPr lang="fi-FI" dirty="0"/>
              <a:t> </a:t>
            </a:r>
            <a:r>
              <a:rPr lang="fi-FI" dirty="0" err="1"/>
              <a:t>tax</a:t>
            </a:r>
            <a:r>
              <a:rPr lang="fi-FI" dirty="0"/>
              <a:t> </a:t>
            </a:r>
            <a:r>
              <a:rPr lang="fi-FI" dirty="0" err="1"/>
              <a:t>systems</a:t>
            </a:r>
            <a:r>
              <a:rPr lang="fi-FI" dirty="0"/>
              <a:t> </a:t>
            </a:r>
            <a:r>
              <a:rPr lang="fi-FI" dirty="0" err="1"/>
              <a:t>create</a:t>
            </a:r>
            <a:endParaRPr lang="fi-FI" dirty="0"/>
          </a:p>
          <a:p>
            <a:pPr marL="558061" lvl="2" indent="-238098">
              <a:buFont typeface="Arial" panose="020B0604020202020204" pitchFamily="34" charset="0"/>
              <a:buChar char="•"/>
            </a:pPr>
            <a:r>
              <a:rPr lang="fi-FI" dirty="0"/>
              <a:t> </a:t>
            </a:r>
            <a:r>
              <a:rPr lang="fi-FI" dirty="0" err="1"/>
              <a:t>what</a:t>
            </a:r>
            <a:r>
              <a:rPr lang="fi-FI" dirty="0"/>
              <a:t> </a:t>
            </a:r>
            <a:r>
              <a:rPr lang="fi-FI" dirty="0" err="1"/>
              <a:t>do</a:t>
            </a:r>
            <a:r>
              <a:rPr lang="fi-FI" dirty="0"/>
              <a:t> </a:t>
            </a:r>
            <a:r>
              <a:rPr lang="fi-FI" dirty="0" err="1"/>
              <a:t>individual</a:t>
            </a:r>
            <a:r>
              <a:rPr lang="fi-FI" dirty="0"/>
              <a:t> </a:t>
            </a:r>
            <a:r>
              <a:rPr lang="fi-FI" dirty="0" err="1"/>
              <a:t>budget</a:t>
            </a:r>
            <a:r>
              <a:rPr lang="fi-FI" dirty="0"/>
              <a:t> </a:t>
            </a:r>
            <a:r>
              <a:rPr lang="fi-FI" dirty="0" err="1"/>
              <a:t>constraints</a:t>
            </a:r>
            <a:r>
              <a:rPr lang="fi-FI" dirty="0"/>
              <a:t> look </a:t>
            </a:r>
            <a:r>
              <a:rPr lang="fi-FI" dirty="0" err="1"/>
              <a:t>like</a:t>
            </a:r>
            <a:r>
              <a:rPr lang="fi-FI" dirty="0"/>
              <a:t>?</a:t>
            </a:r>
          </a:p>
          <a:p>
            <a:pPr marL="403080" lvl="1" indent="-238098">
              <a:buFont typeface="Arial" panose="020B0604020202020204" pitchFamily="34" charset="0"/>
              <a:buChar char="•"/>
            </a:pPr>
            <a:r>
              <a:rPr lang="fi-FI" dirty="0"/>
              <a:t> </a:t>
            </a:r>
            <a:r>
              <a:rPr lang="fi-FI" dirty="0" err="1"/>
              <a:t>how</a:t>
            </a:r>
            <a:r>
              <a:rPr lang="fi-FI" dirty="0"/>
              <a:t> </a:t>
            </a:r>
            <a:r>
              <a:rPr lang="fi-FI" dirty="0" err="1"/>
              <a:t>do</a:t>
            </a:r>
            <a:r>
              <a:rPr lang="fi-FI" dirty="0"/>
              <a:t> </a:t>
            </a:r>
            <a:r>
              <a:rPr lang="fi-FI" dirty="0" err="1"/>
              <a:t>individuals</a:t>
            </a:r>
            <a:r>
              <a:rPr lang="fi-FI" dirty="0"/>
              <a:t> </a:t>
            </a:r>
            <a:r>
              <a:rPr lang="fi-FI" dirty="0" err="1"/>
              <a:t>react</a:t>
            </a:r>
            <a:r>
              <a:rPr lang="fi-FI" dirty="0"/>
              <a:t> to </a:t>
            </a:r>
            <a:r>
              <a:rPr lang="fi-FI" dirty="0" err="1"/>
              <a:t>incentives</a:t>
            </a:r>
            <a:endParaRPr lang="fi-FI" dirty="0"/>
          </a:p>
          <a:p>
            <a:pPr marL="558061" lvl="2" indent="-238098">
              <a:buFont typeface="Arial" panose="020B0604020202020204" pitchFamily="34" charset="0"/>
              <a:buChar char="•"/>
            </a:pPr>
            <a:r>
              <a:rPr lang="fi-FI" dirty="0"/>
              <a:t> </a:t>
            </a:r>
            <a:r>
              <a:rPr lang="fi-FI" dirty="0" err="1"/>
              <a:t>e.g</a:t>
            </a:r>
            <a:r>
              <a:rPr lang="fi-FI" dirty="0"/>
              <a:t>. </a:t>
            </a:r>
            <a:r>
              <a:rPr lang="fi-FI" dirty="0" err="1"/>
              <a:t>empirical</a:t>
            </a:r>
            <a:r>
              <a:rPr lang="fi-FI" dirty="0"/>
              <a:t> </a:t>
            </a:r>
            <a:r>
              <a:rPr lang="fi-FI" dirty="0" err="1"/>
              <a:t>evidence</a:t>
            </a:r>
            <a:r>
              <a:rPr lang="fi-FI" dirty="0"/>
              <a:t> </a:t>
            </a:r>
            <a:r>
              <a:rPr lang="fi-FI" dirty="0" err="1"/>
              <a:t>from</a:t>
            </a:r>
            <a:r>
              <a:rPr lang="fi-FI" dirty="0"/>
              <a:t> </a:t>
            </a:r>
            <a:r>
              <a:rPr lang="fi-FI" dirty="0" err="1"/>
              <a:t>the</a:t>
            </a:r>
            <a:r>
              <a:rPr lang="fi-FI" dirty="0"/>
              <a:t> </a:t>
            </a:r>
            <a:r>
              <a:rPr lang="fi-FI" dirty="0" err="1"/>
              <a:t>basic</a:t>
            </a:r>
            <a:r>
              <a:rPr lang="fi-FI" dirty="0"/>
              <a:t> </a:t>
            </a:r>
            <a:r>
              <a:rPr lang="fi-FI" dirty="0" err="1"/>
              <a:t>income</a:t>
            </a:r>
            <a:r>
              <a:rPr lang="fi-FI" dirty="0"/>
              <a:t> </a:t>
            </a:r>
            <a:r>
              <a:rPr lang="fi-FI" dirty="0" err="1"/>
              <a:t>experiment</a:t>
            </a:r>
            <a:endParaRPr lang="fi-FI" dirty="0"/>
          </a:p>
          <a:p>
            <a:pPr marL="403080" lvl="1" indent="-238098">
              <a:buFont typeface="Arial" panose="020B0604020202020204" pitchFamily="34" charset="0"/>
              <a:buChar char="•"/>
            </a:pPr>
            <a:r>
              <a:rPr lang="fi-FI" dirty="0"/>
              <a:t> </a:t>
            </a:r>
            <a:r>
              <a:rPr lang="fi-FI" dirty="0" err="1"/>
              <a:t>how</a:t>
            </a:r>
            <a:r>
              <a:rPr lang="fi-FI" dirty="0"/>
              <a:t> </a:t>
            </a:r>
            <a:r>
              <a:rPr lang="fi-FI" dirty="0" err="1"/>
              <a:t>are</a:t>
            </a:r>
            <a:r>
              <a:rPr lang="fi-FI" dirty="0"/>
              <a:t> </a:t>
            </a:r>
            <a:r>
              <a:rPr lang="fi-FI" dirty="0" err="1"/>
              <a:t>individual</a:t>
            </a:r>
            <a:r>
              <a:rPr lang="fi-FI" dirty="0"/>
              <a:t> </a:t>
            </a:r>
            <a:r>
              <a:rPr lang="fi-FI" dirty="0" err="1"/>
              <a:t>decisions</a:t>
            </a:r>
            <a:r>
              <a:rPr lang="fi-FI" dirty="0"/>
              <a:t> </a:t>
            </a:r>
            <a:r>
              <a:rPr lang="fi-FI" dirty="0" err="1"/>
              <a:t>linked</a:t>
            </a:r>
            <a:r>
              <a:rPr lang="fi-FI" dirty="0"/>
              <a:t> to </a:t>
            </a:r>
            <a:r>
              <a:rPr lang="fi-FI" dirty="0" err="1"/>
              <a:t>each</a:t>
            </a:r>
            <a:r>
              <a:rPr lang="fi-FI" dirty="0"/>
              <a:t> </a:t>
            </a:r>
            <a:r>
              <a:rPr lang="fi-FI" dirty="0" err="1"/>
              <a:t>other</a:t>
            </a:r>
            <a:r>
              <a:rPr lang="fi-FI" dirty="0"/>
              <a:t>?</a:t>
            </a:r>
          </a:p>
        </p:txBody>
      </p:sp>
    </p:spTree>
    <p:extLst>
      <p:ext uri="{BB962C8B-B14F-4D97-AF65-F5344CB8AC3E}">
        <p14:creationId xmlns:p14="http://schemas.microsoft.com/office/powerpoint/2010/main" val="16931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FCA6B-F4F9-D546-AE92-70C28F7D7340}"/>
              </a:ext>
            </a:extLst>
          </p:cNvPr>
          <p:cNvSpPr txBox="1">
            <a:spLocks/>
          </p:cNvSpPr>
          <p:nvPr/>
        </p:nvSpPr>
        <p:spPr>
          <a:xfrm>
            <a:off x="762001" y="476251"/>
            <a:ext cx="7620000" cy="77970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000" dirty="0">
                <a:latin typeface="+mn-lt"/>
              </a:rPr>
              <a:t>Working hours in the big picture</a:t>
            </a:r>
          </a:p>
        </p:txBody>
      </p:sp>
      <p:pic>
        <p:nvPicPr>
          <p:cNvPr id="6" name="Picture 5">
            <a:extLst>
              <a:ext uri="{FF2B5EF4-FFF2-40B4-BE49-F238E27FC236}">
                <a16:creationId xmlns:a16="http://schemas.microsoft.com/office/drawing/2014/main" id="{7B3D46F5-0286-1544-8981-4589E3895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232" y="1171283"/>
            <a:ext cx="6492093" cy="3293525"/>
          </a:xfrm>
          <a:prstGeom prst="rect">
            <a:avLst/>
          </a:prstGeom>
        </p:spPr>
      </p:pic>
    </p:spTree>
    <p:extLst>
      <p:ext uri="{BB962C8B-B14F-4D97-AF65-F5344CB8AC3E}">
        <p14:creationId xmlns:p14="http://schemas.microsoft.com/office/powerpoint/2010/main" val="385651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4A8E72-A3A6-D546-A1B6-BBFAF66BE06C}"/>
              </a:ext>
            </a:extLst>
          </p:cNvPr>
          <p:cNvSpPr txBox="1">
            <a:spLocks/>
          </p:cNvSpPr>
          <p:nvPr/>
        </p:nvSpPr>
        <p:spPr>
          <a:xfrm>
            <a:off x="1285875" y="514926"/>
            <a:ext cx="6572250" cy="584776"/>
          </a:xfrm>
          <a:prstGeom prst="rect">
            <a:avLst/>
          </a:prstGeom>
        </p:spPr>
        <p:txBody>
          <a:bodyPr lIns="0" tIns="0" rIns="0" bIns="0" anchor="t" anchorCtr="0">
            <a:norm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2400" dirty="0">
                <a:latin typeface="+mn-lt"/>
              </a:rPr>
              <a:t>Interpreting US through technological change</a:t>
            </a:r>
          </a:p>
        </p:txBody>
      </p:sp>
      <p:sp>
        <p:nvSpPr>
          <p:cNvPr id="10" name="TextBox 9">
            <a:extLst>
              <a:ext uri="{FF2B5EF4-FFF2-40B4-BE49-F238E27FC236}">
                <a16:creationId xmlns:a16="http://schemas.microsoft.com/office/drawing/2014/main" id="{28EDD8F5-8B52-D647-8C99-418DF7B804F2}"/>
              </a:ext>
            </a:extLst>
          </p:cNvPr>
          <p:cNvSpPr txBox="1"/>
          <p:nvPr/>
        </p:nvSpPr>
        <p:spPr>
          <a:xfrm>
            <a:off x="1141236" y="3395584"/>
            <a:ext cx="7040563" cy="1323439"/>
          </a:xfrm>
          <a:prstGeom prst="rect">
            <a:avLst/>
          </a:prstGeom>
          <a:noFill/>
        </p:spPr>
        <p:txBody>
          <a:bodyPr wrap="square" rtlCol="0">
            <a:spAutoFit/>
          </a:bodyPr>
          <a:lstStyle/>
          <a:p>
            <a:r>
              <a:rPr lang="en-US" sz="2000" dirty="0"/>
              <a:t>Income and substitution effects can explain trends in working hours over time. E.g. In the US, the income effect dominated the substitution effect, so consumption and free time both increased.</a:t>
            </a:r>
          </a:p>
        </p:txBody>
      </p:sp>
      <p:pic>
        <p:nvPicPr>
          <p:cNvPr id="11" name="Picture 10">
            <a:extLst>
              <a:ext uri="{FF2B5EF4-FFF2-40B4-BE49-F238E27FC236}">
                <a16:creationId xmlns:a16="http://schemas.microsoft.com/office/drawing/2014/main" id="{4AC42636-E1B9-DB45-AFD2-E49C3B68C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7564" y="1099702"/>
            <a:ext cx="4082098" cy="2202887"/>
          </a:xfrm>
          <a:prstGeom prst="rect">
            <a:avLst/>
          </a:prstGeom>
        </p:spPr>
      </p:pic>
    </p:spTree>
    <p:extLst>
      <p:ext uri="{BB962C8B-B14F-4D97-AF65-F5344CB8AC3E}">
        <p14:creationId xmlns:p14="http://schemas.microsoft.com/office/powerpoint/2010/main" val="3652282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3" y="317500"/>
            <a:ext cx="8085599" cy="494646"/>
          </a:xfrm>
        </p:spPr>
        <p:txBody>
          <a:bodyPr/>
          <a:lstStyle/>
          <a:p>
            <a:r>
              <a:rPr lang="fi-FI" dirty="0"/>
              <a:t>Consumer Price Index</a:t>
            </a:r>
          </a:p>
        </p:txBody>
      </p:sp>
      <p:sp>
        <p:nvSpPr>
          <p:cNvPr id="3" name="Content Placeholder 2"/>
          <p:cNvSpPr>
            <a:spLocks noGrp="1"/>
          </p:cNvSpPr>
          <p:nvPr>
            <p:ph sz="quarter" idx="14"/>
          </p:nvPr>
        </p:nvSpPr>
        <p:spPr>
          <a:xfrm>
            <a:off x="540003" y="1006710"/>
            <a:ext cx="8085599" cy="3590985"/>
          </a:xfrm>
        </p:spPr>
        <p:txBody>
          <a:bodyPr/>
          <a:lstStyle/>
          <a:p>
            <a:pPr marL="285750" indent="-285750">
              <a:buFont typeface="Arial" panose="020B0604020202020204" pitchFamily="34" charset="0"/>
              <a:buChar char="•"/>
            </a:pPr>
            <a:r>
              <a:rPr lang="fi-FI" dirty="0" err="1"/>
              <a:t>The</a:t>
            </a:r>
            <a:r>
              <a:rPr lang="fi-FI" dirty="0"/>
              <a:t> </a:t>
            </a:r>
            <a:r>
              <a:rPr lang="fi-FI" dirty="0" err="1"/>
              <a:t>economy</a:t>
            </a:r>
            <a:r>
              <a:rPr lang="fi-FI" dirty="0"/>
              <a:t> </a:t>
            </a:r>
            <a:r>
              <a:rPr lang="fi-FI" dirty="0" err="1"/>
              <a:t>has</a:t>
            </a:r>
            <a:r>
              <a:rPr lang="fi-FI" dirty="0"/>
              <a:t> a </a:t>
            </a:r>
            <a:r>
              <a:rPr lang="fi-FI" dirty="0" err="1"/>
              <a:t>huge</a:t>
            </a:r>
            <a:r>
              <a:rPr lang="fi-FI" dirty="0"/>
              <a:t> </a:t>
            </a:r>
            <a:r>
              <a:rPr lang="fi-FI" dirty="0" err="1"/>
              <a:t>number</a:t>
            </a:r>
            <a:r>
              <a:rPr lang="fi-FI" dirty="0"/>
              <a:t> of </a:t>
            </a:r>
            <a:r>
              <a:rPr lang="fi-FI" dirty="0" err="1"/>
              <a:t>goods</a:t>
            </a:r>
            <a:endParaRPr lang="fi-FI" dirty="0"/>
          </a:p>
          <a:p>
            <a:pPr marL="483742" lvl="1" indent="-285750">
              <a:buFont typeface="Arial" panose="020B0604020202020204" pitchFamily="34" charset="0"/>
              <a:buChar char="•"/>
            </a:pPr>
            <a:r>
              <a:rPr lang="fi-FI" dirty="0" err="1"/>
              <a:t>The</a:t>
            </a:r>
            <a:r>
              <a:rPr lang="fi-FI" dirty="0"/>
              <a:t> </a:t>
            </a:r>
            <a:r>
              <a:rPr lang="fi-FI" dirty="0" err="1"/>
              <a:t>price</a:t>
            </a:r>
            <a:r>
              <a:rPr lang="fi-FI" dirty="0"/>
              <a:t> of </a:t>
            </a:r>
            <a:r>
              <a:rPr lang="fi-FI" dirty="0" err="1"/>
              <a:t>all</a:t>
            </a:r>
            <a:r>
              <a:rPr lang="fi-FI" dirty="0"/>
              <a:t> </a:t>
            </a:r>
            <a:r>
              <a:rPr lang="fi-FI" dirty="0" err="1"/>
              <a:t>goods</a:t>
            </a:r>
            <a:r>
              <a:rPr lang="fi-FI" dirty="0"/>
              <a:t> </a:t>
            </a:r>
            <a:r>
              <a:rPr lang="fi-FI" dirty="0" err="1"/>
              <a:t>change</a:t>
            </a:r>
            <a:r>
              <a:rPr lang="fi-FI" dirty="0"/>
              <a:t> </a:t>
            </a:r>
            <a:r>
              <a:rPr lang="fi-FI" dirty="0" err="1"/>
              <a:t>over</a:t>
            </a:r>
            <a:r>
              <a:rPr lang="fi-FI" dirty="0"/>
              <a:t> </a:t>
            </a:r>
            <a:r>
              <a:rPr lang="fi-FI" dirty="0" err="1"/>
              <a:t>time</a:t>
            </a:r>
            <a:endParaRPr lang="fi-FI" dirty="0"/>
          </a:p>
          <a:p>
            <a:pPr marL="483742" lvl="1" indent="-285750">
              <a:buFont typeface="Arial" panose="020B0604020202020204" pitchFamily="34" charset="0"/>
              <a:buChar char="•"/>
            </a:pPr>
            <a:r>
              <a:rPr lang="fi-FI" dirty="0"/>
              <a:t>Some </a:t>
            </a:r>
            <a:r>
              <a:rPr lang="fi-FI" dirty="0" err="1"/>
              <a:t>prices</a:t>
            </a:r>
            <a:r>
              <a:rPr lang="fi-FI" dirty="0"/>
              <a:t> </a:t>
            </a:r>
            <a:r>
              <a:rPr lang="fi-FI" dirty="0" err="1"/>
              <a:t>increase</a:t>
            </a:r>
            <a:r>
              <a:rPr lang="fi-FI" dirty="0"/>
              <a:t> </a:t>
            </a:r>
            <a:r>
              <a:rPr lang="fi-FI" dirty="0" err="1"/>
              <a:t>by</a:t>
            </a:r>
            <a:r>
              <a:rPr lang="fi-FI" dirty="0"/>
              <a:t> a </a:t>
            </a:r>
            <a:r>
              <a:rPr lang="fi-FI" dirty="0" err="1"/>
              <a:t>lot</a:t>
            </a:r>
            <a:r>
              <a:rPr lang="fi-FI" dirty="0"/>
              <a:t>, some </a:t>
            </a:r>
            <a:r>
              <a:rPr lang="fi-FI" dirty="0" err="1"/>
              <a:t>do</a:t>
            </a:r>
            <a:r>
              <a:rPr lang="fi-FI" dirty="0"/>
              <a:t> </a:t>
            </a:r>
            <a:r>
              <a:rPr lang="fi-FI" dirty="0" err="1"/>
              <a:t>not</a:t>
            </a:r>
            <a:r>
              <a:rPr lang="fi-FI" dirty="0"/>
              <a:t> </a:t>
            </a:r>
            <a:r>
              <a:rPr lang="fi-FI" dirty="0" err="1"/>
              <a:t>change</a:t>
            </a:r>
            <a:r>
              <a:rPr lang="fi-FI" dirty="0"/>
              <a:t> </a:t>
            </a:r>
            <a:r>
              <a:rPr lang="fi-FI" dirty="0" err="1"/>
              <a:t>much</a:t>
            </a:r>
            <a:r>
              <a:rPr lang="fi-FI" dirty="0"/>
              <a:t> </a:t>
            </a:r>
            <a:r>
              <a:rPr lang="fi-FI" dirty="0" err="1"/>
              <a:t>while</a:t>
            </a:r>
            <a:r>
              <a:rPr lang="fi-FI" dirty="0"/>
              <a:t> some </a:t>
            </a:r>
            <a:r>
              <a:rPr lang="fi-FI" dirty="0" err="1"/>
              <a:t>prices</a:t>
            </a:r>
            <a:r>
              <a:rPr lang="fi-FI" dirty="0"/>
              <a:t> go </a:t>
            </a:r>
            <a:r>
              <a:rPr lang="fi-FI" dirty="0" err="1"/>
              <a:t>down</a:t>
            </a:r>
            <a:endParaRPr lang="fi-FI" dirty="0"/>
          </a:p>
          <a:p>
            <a:pPr marL="483742" lvl="1" indent="-285750">
              <a:buFont typeface="Arial" panose="020B0604020202020204" pitchFamily="34" charset="0"/>
              <a:buChar char="•"/>
            </a:pPr>
            <a:r>
              <a:rPr lang="fi-FI" dirty="0"/>
              <a:t>Is </a:t>
            </a:r>
            <a:r>
              <a:rPr lang="fi-FI" dirty="0" err="1"/>
              <a:t>there</a:t>
            </a:r>
            <a:r>
              <a:rPr lang="fi-FI" dirty="0"/>
              <a:t> a </a:t>
            </a:r>
            <a:r>
              <a:rPr lang="fi-FI" dirty="0" err="1"/>
              <a:t>way</a:t>
            </a:r>
            <a:r>
              <a:rPr lang="fi-FI" dirty="0"/>
              <a:t> to </a:t>
            </a:r>
            <a:r>
              <a:rPr lang="fi-FI" dirty="0" err="1"/>
              <a:t>measure</a:t>
            </a:r>
            <a:r>
              <a:rPr lang="fi-FI" dirty="0"/>
              <a:t> </a:t>
            </a:r>
            <a:r>
              <a:rPr lang="fi-FI" dirty="0" err="1"/>
              <a:t>the</a:t>
            </a:r>
            <a:r>
              <a:rPr lang="fi-FI" dirty="0"/>
              <a:t> </a:t>
            </a:r>
            <a:r>
              <a:rPr lang="fi-FI" dirty="0" err="1"/>
              <a:t>overall</a:t>
            </a:r>
            <a:r>
              <a:rPr lang="fi-FI" dirty="0"/>
              <a:t> </a:t>
            </a:r>
            <a:r>
              <a:rPr lang="fi-FI" dirty="0" err="1"/>
              <a:t>effect</a:t>
            </a:r>
            <a:r>
              <a:rPr lang="fi-FI" dirty="0"/>
              <a:t> of </a:t>
            </a:r>
            <a:r>
              <a:rPr lang="fi-FI" dirty="0" err="1"/>
              <a:t>price</a:t>
            </a:r>
            <a:r>
              <a:rPr lang="fi-FI" dirty="0"/>
              <a:t> </a:t>
            </a:r>
            <a:r>
              <a:rPr lang="fi-FI" dirty="0" err="1"/>
              <a:t>changes</a:t>
            </a:r>
            <a:r>
              <a:rPr lang="fi-FI" dirty="0"/>
              <a:t>?</a:t>
            </a:r>
          </a:p>
          <a:p>
            <a:pPr marL="483742" lvl="1" indent="-285750">
              <a:buFont typeface="Arial" panose="020B0604020202020204" pitchFamily="34" charset="0"/>
              <a:buChar char="•"/>
            </a:pPr>
            <a:r>
              <a:rPr lang="fi-FI" dirty="0"/>
              <a:t>If </a:t>
            </a:r>
            <a:r>
              <a:rPr lang="fi-FI" dirty="0" err="1"/>
              <a:t>so</a:t>
            </a:r>
            <a:r>
              <a:rPr lang="fi-FI" dirty="0"/>
              <a:t>, </a:t>
            </a:r>
            <a:r>
              <a:rPr lang="fi-FI" dirty="0" err="1"/>
              <a:t>can</a:t>
            </a:r>
            <a:r>
              <a:rPr lang="fi-FI" dirty="0"/>
              <a:t> </a:t>
            </a:r>
            <a:r>
              <a:rPr lang="fi-FI" dirty="0" err="1"/>
              <a:t>we</a:t>
            </a:r>
            <a:r>
              <a:rPr lang="fi-FI" dirty="0"/>
              <a:t> </a:t>
            </a:r>
            <a:r>
              <a:rPr lang="fi-FI" dirty="0" err="1"/>
              <a:t>somehow</a:t>
            </a:r>
            <a:r>
              <a:rPr lang="fi-FI" dirty="0"/>
              <a:t> </a:t>
            </a:r>
            <a:r>
              <a:rPr lang="fi-FI" dirty="0" err="1"/>
              <a:t>relate</a:t>
            </a:r>
            <a:r>
              <a:rPr lang="fi-FI" dirty="0"/>
              <a:t> it to </a:t>
            </a:r>
            <a:r>
              <a:rPr lang="fi-FI" dirty="0" err="1"/>
              <a:t>the</a:t>
            </a:r>
            <a:r>
              <a:rPr lang="fi-FI" dirty="0"/>
              <a:t> </a:t>
            </a:r>
            <a:r>
              <a:rPr lang="fi-FI" dirty="0" err="1"/>
              <a:t>income</a:t>
            </a:r>
            <a:r>
              <a:rPr lang="fi-FI" dirty="0"/>
              <a:t> </a:t>
            </a:r>
            <a:r>
              <a:rPr lang="fi-FI" dirty="0" err="1"/>
              <a:t>effects</a:t>
            </a:r>
            <a:r>
              <a:rPr lang="fi-FI" dirty="0"/>
              <a:t> in </a:t>
            </a:r>
            <a:r>
              <a:rPr lang="fi-FI" dirty="0" err="1"/>
              <a:t>consumer</a:t>
            </a:r>
            <a:r>
              <a:rPr lang="fi-FI" dirty="0"/>
              <a:t> </a:t>
            </a:r>
            <a:r>
              <a:rPr lang="fi-FI" dirty="0" err="1"/>
              <a:t>choice</a:t>
            </a:r>
            <a:r>
              <a:rPr lang="fi-FI" dirty="0"/>
              <a:t> </a:t>
            </a:r>
            <a:r>
              <a:rPr lang="fi-FI" dirty="0" err="1"/>
              <a:t>problems</a:t>
            </a:r>
            <a:r>
              <a:rPr lang="fi-FI" dirty="0"/>
              <a:t>?</a:t>
            </a:r>
          </a:p>
          <a:p>
            <a:pPr marL="483742" lvl="1" indent="-285750">
              <a:buFont typeface="Arial" panose="020B0604020202020204" pitchFamily="34" charset="0"/>
              <a:buChar char="•"/>
            </a:pPr>
            <a:r>
              <a:rPr lang="fi-FI" dirty="0" err="1"/>
              <a:t>The</a:t>
            </a:r>
            <a:r>
              <a:rPr lang="fi-FI" dirty="0"/>
              <a:t> </a:t>
            </a:r>
            <a:r>
              <a:rPr lang="fi-FI" dirty="0" err="1"/>
              <a:t>basic</a:t>
            </a:r>
            <a:r>
              <a:rPr lang="fi-FI" dirty="0"/>
              <a:t> idea is to </a:t>
            </a:r>
            <a:r>
              <a:rPr lang="fi-FI" dirty="0" err="1"/>
              <a:t>ask</a:t>
            </a:r>
            <a:r>
              <a:rPr lang="fi-FI" dirty="0"/>
              <a:t>: How </a:t>
            </a:r>
            <a:r>
              <a:rPr lang="fi-FI" dirty="0" err="1"/>
              <a:t>large</a:t>
            </a:r>
            <a:r>
              <a:rPr lang="fi-FI" dirty="0"/>
              <a:t> an </a:t>
            </a:r>
            <a:r>
              <a:rPr lang="fi-FI" dirty="0" err="1"/>
              <a:t>increase</a:t>
            </a:r>
            <a:r>
              <a:rPr lang="fi-FI" dirty="0"/>
              <a:t> (</a:t>
            </a:r>
            <a:r>
              <a:rPr lang="fi-FI" dirty="0" err="1"/>
              <a:t>or</a:t>
            </a:r>
            <a:r>
              <a:rPr lang="fi-FI" dirty="0"/>
              <a:t> </a:t>
            </a:r>
            <a:r>
              <a:rPr lang="fi-FI" dirty="0" err="1"/>
              <a:t>decrease</a:t>
            </a:r>
            <a:r>
              <a:rPr lang="fi-FI" dirty="0"/>
              <a:t>) in </a:t>
            </a:r>
            <a:r>
              <a:rPr lang="fi-FI" dirty="0" err="1"/>
              <a:t>income</a:t>
            </a:r>
            <a:r>
              <a:rPr lang="fi-FI" dirty="0"/>
              <a:t> </a:t>
            </a:r>
            <a:r>
              <a:rPr lang="fi-FI" dirty="0" err="1"/>
              <a:t>do</a:t>
            </a:r>
            <a:r>
              <a:rPr lang="fi-FI" dirty="0"/>
              <a:t> </a:t>
            </a:r>
            <a:r>
              <a:rPr lang="fi-FI" dirty="0" err="1"/>
              <a:t>you</a:t>
            </a:r>
            <a:r>
              <a:rPr lang="fi-FI" dirty="0"/>
              <a:t> </a:t>
            </a:r>
            <a:r>
              <a:rPr lang="fi-FI" dirty="0" err="1"/>
              <a:t>need</a:t>
            </a:r>
            <a:r>
              <a:rPr lang="fi-FI" dirty="0"/>
              <a:t> to </a:t>
            </a:r>
            <a:r>
              <a:rPr lang="fi-FI" dirty="0" err="1"/>
              <a:t>be</a:t>
            </a:r>
            <a:r>
              <a:rPr lang="fi-FI" dirty="0"/>
              <a:t> </a:t>
            </a:r>
            <a:r>
              <a:rPr lang="fi-FI" dirty="0" err="1"/>
              <a:t>exactly</a:t>
            </a:r>
            <a:r>
              <a:rPr lang="fi-FI" dirty="0"/>
              <a:t> as </a:t>
            </a:r>
            <a:r>
              <a:rPr lang="fi-FI" dirty="0" err="1"/>
              <a:t>well</a:t>
            </a:r>
            <a:r>
              <a:rPr lang="fi-FI" dirty="0"/>
              <a:t> </a:t>
            </a:r>
            <a:r>
              <a:rPr lang="fi-FI" dirty="0" err="1"/>
              <a:t>off</a:t>
            </a:r>
            <a:r>
              <a:rPr lang="fi-FI" dirty="0"/>
              <a:t> at </a:t>
            </a:r>
            <a:r>
              <a:rPr lang="fi-FI" dirty="0" err="1"/>
              <a:t>the</a:t>
            </a:r>
            <a:r>
              <a:rPr lang="fi-FI" dirty="0"/>
              <a:t> </a:t>
            </a:r>
            <a:r>
              <a:rPr lang="fi-FI" dirty="0" err="1"/>
              <a:t>new</a:t>
            </a:r>
            <a:r>
              <a:rPr lang="fi-FI" dirty="0"/>
              <a:t> </a:t>
            </a:r>
            <a:r>
              <a:rPr lang="fi-FI" dirty="0" err="1"/>
              <a:t>prices</a:t>
            </a:r>
            <a:r>
              <a:rPr lang="fi-FI" dirty="0"/>
              <a:t> as at </a:t>
            </a:r>
            <a:r>
              <a:rPr lang="fi-FI" dirty="0" err="1"/>
              <a:t>the</a:t>
            </a:r>
            <a:r>
              <a:rPr lang="fi-FI" dirty="0"/>
              <a:t> </a:t>
            </a:r>
            <a:r>
              <a:rPr lang="fi-FI" dirty="0" err="1"/>
              <a:t>old</a:t>
            </a:r>
            <a:r>
              <a:rPr lang="fi-FI" dirty="0"/>
              <a:t> </a:t>
            </a:r>
            <a:r>
              <a:rPr lang="fi-FI" dirty="0" err="1"/>
              <a:t>prices</a:t>
            </a:r>
            <a:endParaRPr lang="fi-FI" dirty="0"/>
          </a:p>
          <a:p>
            <a:pPr marL="483742" lvl="1" indent="-285750">
              <a:buFont typeface="Arial" panose="020B0604020202020204" pitchFamily="34" charset="0"/>
              <a:buChar char="•"/>
            </a:pPr>
            <a:r>
              <a:rPr lang="fi-FI" dirty="0" err="1"/>
              <a:t>But</a:t>
            </a:r>
            <a:r>
              <a:rPr lang="fi-FI" dirty="0"/>
              <a:t> </a:t>
            </a:r>
            <a:r>
              <a:rPr lang="fi-FI" dirty="0" err="1"/>
              <a:t>this</a:t>
            </a:r>
            <a:r>
              <a:rPr lang="fi-FI" dirty="0"/>
              <a:t> is just </a:t>
            </a:r>
            <a:r>
              <a:rPr lang="fi-FI" dirty="0" err="1"/>
              <a:t>the</a:t>
            </a:r>
            <a:r>
              <a:rPr lang="fi-FI" dirty="0"/>
              <a:t> </a:t>
            </a:r>
            <a:r>
              <a:rPr lang="fi-FI" dirty="0" err="1"/>
              <a:t>income</a:t>
            </a:r>
            <a:r>
              <a:rPr lang="fi-FI" dirty="0"/>
              <a:t> </a:t>
            </a:r>
            <a:r>
              <a:rPr lang="fi-FI" dirty="0" err="1"/>
              <a:t>effect</a:t>
            </a:r>
            <a:r>
              <a:rPr lang="fi-FI" dirty="0"/>
              <a:t> </a:t>
            </a:r>
            <a:r>
              <a:rPr lang="fi-FI" dirty="0" err="1"/>
              <a:t>from</a:t>
            </a:r>
            <a:r>
              <a:rPr lang="fi-FI" dirty="0"/>
              <a:t> </a:t>
            </a:r>
            <a:r>
              <a:rPr lang="fi-FI" dirty="0" err="1"/>
              <a:t>the</a:t>
            </a:r>
            <a:r>
              <a:rPr lang="fi-FI" dirty="0"/>
              <a:t> </a:t>
            </a:r>
            <a:r>
              <a:rPr lang="fi-FI" dirty="0" err="1"/>
              <a:t>first</a:t>
            </a:r>
            <a:r>
              <a:rPr lang="fi-FI" dirty="0"/>
              <a:t> </a:t>
            </a:r>
            <a:r>
              <a:rPr lang="fi-FI" dirty="0" err="1"/>
              <a:t>part</a:t>
            </a:r>
            <a:r>
              <a:rPr lang="fi-FI" dirty="0"/>
              <a:t> of </a:t>
            </a:r>
            <a:r>
              <a:rPr lang="fi-FI" dirty="0" err="1"/>
              <a:t>the</a:t>
            </a:r>
            <a:r>
              <a:rPr lang="fi-FI" dirty="0"/>
              <a:t> </a:t>
            </a:r>
            <a:r>
              <a:rPr lang="fi-FI" dirty="0" err="1"/>
              <a:t>lecture</a:t>
            </a:r>
            <a:endParaRPr lang="fi-FI" dirty="0"/>
          </a:p>
          <a:p>
            <a:pPr marL="483742" lvl="1" indent="-285750">
              <a:buFont typeface="Arial" panose="020B0604020202020204" pitchFamily="34" charset="0"/>
              <a:buChar char="•"/>
            </a:pPr>
            <a:r>
              <a:rPr lang="fi-FI" dirty="0" err="1"/>
              <a:t>Problem</a:t>
            </a:r>
            <a:r>
              <a:rPr lang="fi-FI" dirty="0"/>
              <a:t> for </a:t>
            </a:r>
            <a:r>
              <a:rPr lang="fi-FI" dirty="0" err="1"/>
              <a:t>statistical</a:t>
            </a:r>
            <a:r>
              <a:rPr lang="fi-FI" dirty="0"/>
              <a:t> </a:t>
            </a:r>
            <a:r>
              <a:rPr lang="fi-FI" dirty="0" err="1"/>
              <a:t>agencies</a:t>
            </a:r>
            <a:r>
              <a:rPr lang="fi-FI" dirty="0"/>
              <a:t>: </a:t>
            </a:r>
            <a:r>
              <a:rPr lang="fi-FI" dirty="0" err="1"/>
              <a:t>Indifference</a:t>
            </a:r>
            <a:r>
              <a:rPr lang="fi-FI" dirty="0"/>
              <a:t> </a:t>
            </a:r>
            <a:r>
              <a:rPr lang="fi-FI" dirty="0" err="1"/>
              <a:t>curves</a:t>
            </a:r>
            <a:r>
              <a:rPr lang="fi-FI" dirty="0"/>
              <a:t> </a:t>
            </a:r>
            <a:r>
              <a:rPr lang="fi-FI" dirty="0" err="1"/>
              <a:t>are</a:t>
            </a:r>
            <a:r>
              <a:rPr lang="fi-FI" dirty="0"/>
              <a:t> </a:t>
            </a:r>
            <a:r>
              <a:rPr lang="fi-FI" dirty="0" err="1"/>
              <a:t>not</a:t>
            </a:r>
            <a:r>
              <a:rPr lang="fi-FI" dirty="0"/>
              <a:t> </a:t>
            </a:r>
            <a:r>
              <a:rPr lang="fi-FI" dirty="0" err="1"/>
              <a:t>observable</a:t>
            </a:r>
            <a:r>
              <a:rPr lang="fi-FI" dirty="0"/>
              <a:t> </a:t>
            </a:r>
            <a:r>
              <a:rPr lang="fi-FI" dirty="0" err="1"/>
              <a:t>from</a:t>
            </a:r>
            <a:r>
              <a:rPr lang="fi-FI" dirty="0"/>
              <a:t> </a:t>
            </a:r>
            <a:r>
              <a:rPr lang="fi-FI" dirty="0" err="1"/>
              <a:t>sales</a:t>
            </a:r>
            <a:r>
              <a:rPr lang="fi-FI" dirty="0"/>
              <a:t> data</a:t>
            </a:r>
          </a:p>
          <a:p>
            <a:pPr marL="238098" indent="-238098"/>
            <a:endParaRPr lang="fi-FI" dirty="0"/>
          </a:p>
        </p:txBody>
      </p:sp>
    </p:spTree>
    <p:extLst>
      <p:ext uri="{BB962C8B-B14F-4D97-AF65-F5344CB8AC3E}">
        <p14:creationId xmlns:p14="http://schemas.microsoft.com/office/powerpoint/2010/main" val="68200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3" y="317500"/>
            <a:ext cx="8085599" cy="494646"/>
          </a:xfrm>
        </p:spPr>
        <p:txBody>
          <a:bodyPr/>
          <a:lstStyle/>
          <a:p>
            <a:r>
              <a:rPr lang="fi-FI" dirty="0"/>
              <a:t>Consumer Price Index</a:t>
            </a:r>
          </a:p>
        </p:txBody>
      </p:sp>
      <p:sp>
        <p:nvSpPr>
          <p:cNvPr id="3" name="Content Placeholder 2"/>
          <p:cNvSpPr>
            <a:spLocks noGrp="1"/>
          </p:cNvSpPr>
          <p:nvPr>
            <p:ph sz="quarter" idx="14"/>
          </p:nvPr>
        </p:nvSpPr>
        <p:spPr>
          <a:xfrm>
            <a:off x="540003" y="1006710"/>
            <a:ext cx="8085599" cy="3590985"/>
          </a:xfrm>
        </p:spPr>
        <p:txBody>
          <a:bodyPr/>
          <a:lstStyle/>
          <a:p>
            <a:pPr marL="285750" indent="-285750">
              <a:buFont typeface="Arial" panose="020B0604020202020204" pitchFamily="34" charset="0"/>
              <a:buChar char="•"/>
            </a:pPr>
            <a:r>
              <a:rPr lang="fi-FI" dirty="0" err="1"/>
              <a:t>Task</a:t>
            </a:r>
            <a:r>
              <a:rPr lang="fi-FI" dirty="0"/>
              <a:t>: </a:t>
            </a:r>
            <a:r>
              <a:rPr lang="fi-FI" dirty="0" err="1"/>
              <a:t>Find</a:t>
            </a:r>
            <a:r>
              <a:rPr lang="fi-FI" dirty="0"/>
              <a:t> a </a:t>
            </a:r>
            <a:r>
              <a:rPr lang="fi-FI" dirty="0" err="1"/>
              <a:t>good</a:t>
            </a:r>
            <a:r>
              <a:rPr lang="fi-FI" dirty="0"/>
              <a:t> </a:t>
            </a:r>
            <a:r>
              <a:rPr lang="fi-FI" dirty="0" err="1"/>
              <a:t>approximation</a:t>
            </a:r>
            <a:r>
              <a:rPr lang="fi-FI" dirty="0"/>
              <a:t> to </a:t>
            </a:r>
            <a:r>
              <a:rPr lang="fi-FI" dirty="0" err="1"/>
              <a:t>the</a:t>
            </a:r>
            <a:r>
              <a:rPr lang="fi-FI" dirty="0"/>
              <a:t> </a:t>
            </a:r>
            <a:r>
              <a:rPr lang="fi-FI" dirty="0" err="1"/>
              <a:t>income</a:t>
            </a:r>
            <a:r>
              <a:rPr lang="fi-FI" dirty="0"/>
              <a:t> </a:t>
            </a:r>
            <a:r>
              <a:rPr lang="fi-FI" dirty="0" err="1"/>
              <a:t>effect</a:t>
            </a:r>
            <a:r>
              <a:rPr lang="fi-FI" dirty="0"/>
              <a:t> </a:t>
            </a:r>
            <a:r>
              <a:rPr lang="fi-FI" dirty="0" err="1"/>
              <a:t>based</a:t>
            </a:r>
            <a:r>
              <a:rPr lang="fi-FI" dirty="0"/>
              <a:t> on </a:t>
            </a:r>
            <a:r>
              <a:rPr lang="fi-FI" dirty="0" err="1"/>
              <a:t>observable</a:t>
            </a:r>
            <a:r>
              <a:rPr lang="fi-FI" dirty="0"/>
              <a:t> </a:t>
            </a:r>
            <a:r>
              <a:rPr lang="fi-FI" dirty="0" err="1"/>
              <a:t>quantities</a:t>
            </a:r>
            <a:endParaRPr lang="fi-FI" dirty="0"/>
          </a:p>
          <a:p>
            <a:pPr marL="483742" lvl="1" indent="-285750">
              <a:buFont typeface="Arial" panose="020B0604020202020204" pitchFamily="34" charset="0"/>
              <a:buChar char="•"/>
            </a:pPr>
            <a:r>
              <a:rPr lang="fi-FI" dirty="0"/>
              <a:t>Statistical </a:t>
            </a:r>
            <a:r>
              <a:rPr lang="fi-FI" dirty="0" err="1"/>
              <a:t>agencies</a:t>
            </a:r>
            <a:r>
              <a:rPr lang="fi-FI" dirty="0"/>
              <a:t> </a:t>
            </a:r>
            <a:r>
              <a:rPr lang="fi-FI" dirty="0" err="1"/>
              <a:t>collect</a:t>
            </a:r>
            <a:r>
              <a:rPr lang="fi-FI" dirty="0"/>
              <a:t> </a:t>
            </a:r>
            <a:r>
              <a:rPr lang="fi-FI" dirty="0" err="1"/>
              <a:t>price</a:t>
            </a:r>
            <a:r>
              <a:rPr lang="fi-FI" dirty="0"/>
              <a:t> </a:t>
            </a:r>
            <a:r>
              <a:rPr lang="fi-FI" dirty="0" err="1"/>
              <a:t>information</a:t>
            </a:r>
            <a:r>
              <a:rPr lang="fi-FI" dirty="0"/>
              <a:t> on a </a:t>
            </a:r>
            <a:r>
              <a:rPr lang="fi-FI" dirty="0" err="1"/>
              <a:t>large</a:t>
            </a:r>
            <a:r>
              <a:rPr lang="fi-FI" dirty="0"/>
              <a:t> set of </a:t>
            </a:r>
            <a:r>
              <a:rPr lang="fi-FI" dirty="0" err="1"/>
              <a:t>goods</a:t>
            </a:r>
            <a:endParaRPr lang="fi-FI" dirty="0"/>
          </a:p>
          <a:p>
            <a:pPr marL="669735" lvl="2" indent="-285750">
              <a:buFont typeface="Arial" panose="020B0604020202020204" pitchFamily="34" charset="0"/>
              <a:buChar char="•"/>
            </a:pPr>
            <a:r>
              <a:rPr lang="fi-FI" i="0" dirty="0" err="1"/>
              <a:t>Traditionally</a:t>
            </a:r>
            <a:r>
              <a:rPr lang="fi-FI" i="0" dirty="0"/>
              <a:t> </a:t>
            </a:r>
            <a:r>
              <a:rPr lang="fi-FI" i="0" dirty="0" err="1"/>
              <a:t>this</a:t>
            </a:r>
            <a:r>
              <a:rPr lang="fi-FI" i="0" dirty="0"/>
              <a:t> </a:t>
            </a:r>
            <a:r>
              <a:rPr lang="fi-FI" i="0" dirty="0" err="1"/>
              <a:t>involves</a:t>
            </a:r>
            <a:r>
              <a:rPr lang="fi-FI" i="0" dirty="0"/>
              <a:t> </a:t>
            </a:r>
            <a:r>
              <a:rPr lang="fi-FI" i="0" dirty="0" err="1"/>
              <a:t>sending</a:t>
            </a:r>
            <a:r>
              <a:rPr lang="fi-FI" i="0" dirty="0"/>
              <a:t> </a:t>
            </a:r>
            <a:r>
              <a:rPr lang="fi-FI" i="0" dirty="0" err="1"/>
              <a:t>inspectors</a:t>
            </a:r>
            <a:r>
              <a:rPr lang="fi-FI" i="0" dirty="0"/>
              <a:t> to a </a:t>
            </a:r>
            <a:r>
              <a:rPr lang="fi-FI" i="0" dirty="0" err="1"/>
              <a:t>selection</a:t>
            </a:r>
            <a:r>
              <a:rPr lang="fi-FI" i="0" dirty="0"/>
              <a:t> of </a:t>
            </a:r>
            <a:r>
              <a:rPr lang="fi-FI" i="0" dirty="0" err="1"/>
              <a:t>stores</a:t>
            </a:r>
            <a:r>
              <a:rPr lang="fi-FI" i="0" dirty="0"/>
              <a:t> to </a:t>
            </a:r>
            <a:r>
              <a:rPr lang="fi-FI" i="0" dirty="0" err="1"/>
              <a:t>gather</a:t>
            </a:r>
            <a:r>
              <a:rPr lang="fi-FI" i="0" dirty="0"/>
              <a:t> </a:t>
            </a:r>
            <a:r>
              <a:rPr lang="fi-FI" i="0" dirty="0" err="1"/>
              <a:t>price</a:t>
            </a:r>
            <a:r>
              <a:rPr lang="fi-FI" i="0" dirty="0"/>
              <a:t> data</a:t>
            </a:r>
          </a:p>
          <a:p>
            <a:pPr marL="669735" lvl="2" indent="-285750">
              <a:buFont typeface="Arial" panose="020B0604020202020204" pitchFamily="34" charset="0"/>
              <a:buChar char="•"/>
            </a:pPr>
            <a:r>
              <a:rPr lang="fi-FI" i="0" dirty="0" err="1"/>
              <a:t>These</a:t>
            </a:r>
            <a:r>
              <a:rPr lang="fi-FI" i="0" dirty="0"/>
              <a:t> </a:t>
            </a:r>
            <a:r>
              <a:rPr lang="fi-FI" i="0" dirty="0" err="1"/>
              <a:t>days</a:t>
            </a:r>
            <a:r>
              <a:rPr lang="fi-FI" i="0" dirty="0"/>
              <a:t> </a:t>
            </a:r>
            <a:r>
              <a:rPr lang="fi-FI" i="0" dirty="0" err="1"/>
              <a:t>other</a:t>
            </a:r>
            <a:r>
              <a:rPr lang="fi-FI" i="0" dirty="0"/>
              <a:t> </a:t>
            </a:r>
            <a:r>
              <a:rPr lang="fi-FI" i="0" dirty="0" err="1"/>
              <a:t>possibilities</a:t>
            </a:r>
            <a:r>
              <a:rPr lang="fi-FI" i="0" dirty="0"/>
              <a:t> </a:t>
            </a:r>
            <a:r>
              <a:rPr lang="fi-FI" i="0" dirty="0" err="1"/>
              <a:t>exist</a:t>
            </a:r>
            <a:r>
              <a:rPr lang="fi-FI" i="0" dirty="0"/>
              <a:t>: </a:t>
            </a:r>
            <a:r>
              <a:rPr lang="fi-FI" i="0" dirty="0" err="1"/>
              <a:t>scraping</a:t>
            </a:r>
            <a:r>
              <a:rPr lang="fi-FI" i="0" dirty="0"/>
              <a:t> data on internet </a:t>
            </a:r>
            <a:r>
              <a:rPr lang="fi-FI" i="0" dirty="0" err="1"/>
              <a:t>sales</a:t>
            </a:r>
            <a:r>
              <a:rPr lang="fi-FI" i="0" dirty="0"/>
              <a:t> </a:t>
            </a:r>
            <a:r>
              <a:rPr lang="fi-FI" i="0" dirty="0" err="1"/>
              <a:t>sites</a:t>
            </a:r>
            <a:r>
              <a:rPr lang="fi-FI" i="0" dirty="0"/>
              <a:t> (</a:t>
            </a:r>
            <a:r>
              <a:rPr lang="fi-FI" i="0" dirty="0" err="1"/>
              <a:t>e.g</a:t>
            </a:r>
            <a:r>
              <a:rPr lang="fi-FI" i="0" dirty="0"/>
              <a:t>. </a:t>
            </a:r>
            <a:r>
              <a:rPr lang="fi-FI" i="0" dirty="0" err="1"/>
              <a:t>Billion</a:t>
            </a:r>
            <a:r>
              <a:rPr lang="fi-FI" i="0" dirty="0"/>
              <a:t> </a:t>
            </a:r>
            <a:r>
              <a:rPr lang="fi-FI" i="0" dirty="0" err="1"/>
              <a:t>Prices</a:t>
            </a:r>
            <a:r>
              <a:rPr lang="fi-FI" i="0" dirty="0"/>
              <a:t> Project)</a:t>
            </a:r>
          </a:p>
          <a:p>
            <a:pPr marL="669735" lvl="2" indent="-285750">
              <a:buFont typeface="Arial" panose="020B0604020202020204" pitchFamily="34" charset="0"/>
              <a:buChar char="•"/>
            </a:pPr>
            <a:r>
              <a:rPr lang="fi-FI" i="0" dirty="0" err="1"/>
              <a:t>Let’s</a:t>
            </a:r>
            <a:r>
              <a:rPr lang="fi-FI" i="0" dirty="0"/>
              <a:t> </a:t>
            </a:r>
            <a:r>
              <a:rPr lang="fi-FI" i="0" dirty="0" err="1"/>
              <a:t>concentrate</a:t>
            </a:r>
            <a:r>
              <a:rPr lang="fi-FI" i="0" dirty="0"/>
              <a:t> on </a:t>
            </a:r>
            <a:r>
              <a:rPr lang="fi-FI" i="0" dirty="0" err="1"/>
              <a:t>two</a:t>
            </a:r>
            <a:r>
              <a:rPr lang="fi-FI" i="0" dirty="0"/>
              <a:t> </a:t>
            </a:r>
            <a:r>
              <a:rPr lang="fi-FI" i="0" dirty="0" err="1"/>
              <a:t>dates</a:t>
            </a:r>
            <a:r>
              <a:rPr lang="fi-FI" i="0" dirty="0"/>
              <a:t>, </a:t>
            </a:r>
            <a:r>
              <a:rPr lang="fi-FI" i="0" dirty="0" err="1"/>
              <a:t>say</a:t>
            </a:r>
            <a:r>
              <a:rPr lang="fi-FI" i="0" dirty="0"/>
              <a:t> a </a:t>
            </a:r>
            <a:r>
              <a:rPr lang="fi-FI" i="0" dirty="0" err="1"/>
              <a:t>year</a:t>
            </a:r>
            <a:r>
              <a:rPr lang="fi-FI" i="0" dirty="0"/>
              <a:t> </a:t>
            </a:r>
            <a:r>
              <a:rPr lang="fi-FI" i="0" dirty="0" err="1"/>
              <a:t>apart</a:t>
            </a:r>
            <a:endParaRPr lang="fi-FI" i="0" dirty="0"/>
          </a:p>
          <a:p>
            <a:pPr marL="669735" lvl="2" indent="-285750">
              <a:buFont typeface="Arial" panose="020B0604020202020204" pitchFamily="34" charset="0"/>
              <a:buChar char="•"/>
            </a:pPr>
            <a:r>
              <a:rPr lang="fi-FI" i="0" dirty="0"/>
              <a:t>N </a:t>
            </a:r>
            <a:r>
              <a:rPr lang="fi-FI" i="0" dirty="0" err="1"/>
              <a:t>goods</a:t>
            </a:r>
            <a:r>
              <a:rPr lang="fi-FI" i="0" dirty="0"/>
              <a:t> </a:t>
            </a:r>
            <a:r>
              <a:rPr lang="fi-FI" i="0" dirty="0" err="1"/>
              <a:t>that</a:t>
            </a:r>
            <a:r>
              <a:rPr lang="fi-FI" i="0" dirty="0"/>
              <a:t> </a:t>
            </a:r>
            <a:r>
              <a:rPr lang="fi-FI" i="0" dirty="0" err="1"/>
              <a:t>sell</a:t>
            </a:r>
            <a:r>
              <a:rPr lang="fi-FI" i="0" dirty="0"/>
              <a:t> at </a:t>
            </a:r>
            <a:r>
              <a:rPr lang="fi-FI" i="0" dirty="0" err="1"/>
              <a:t>prices</a:t>
            </a:r>
            <a:r>
              <a:rPr lang="fi-FI" i="0" dirty="0"/>
              <a:t> p</a:t>
            </a:r>
            <a:r>
              <a:rPr lang="fi-FI" i="0" baseline="-25000" dirty="0"/>
              <a:t>1</a:t>
            </a:r>
            <a:r>
              <a:rPr lang="fi-FI" i="0" dirty="0"/>
              <a:t>, p</a:t>
            </a:r>
            <a:r>
              <a:rPr lang="fi-FI" i="0" baseline="-25000" dirty="0"/>
              <a:t>2</a:t>
            </a:r>
            <a:r>
              <a:rPr lang="fi-FI" i="0" dirty="0"/>
              <a:t>, p</a:t>
            </a:r>
            <a:r>
              <a:rPr lang="fi-FI" i="0" baseline="-25000" dirty="0"/>
              <a:t>3</a:t>
            </a:r>
            <a:r>
              <a:rPr lang="fi-FI" i="0" dirty="0"/>
              <a:t>,…,</a:t>
            </a:r>
            <a:r>
              <a:rPr lang="fi-FI" i="0" dirty="0" err="1"/>
              <a:t>p</a:t>
            </a:r>
            <a:r>
              <a:rPr lang="fi-FI" i="0" baseline="-25000" dirty="0" err="1"/>
              <a:t>N</a:t>
            </a:r>
            <a:r>
              <a:rPr lang="fi-FI" i="0" dirty="0"/>
              <a:t> </a:t>
            </a:r>
            <a:r>
              <a:rPr lang="fi-FI" i="0" dirty="0" err="1"/>
              <a:t>originally</a:t>
            </a:r>
            <a:endParaRPr lang="fi-FI" i="0" dirty="0"/>
          </a:p>
          <a:p>
            <a:pPr marL="669735" lvl="2" indent="-285750">
              <a:buFont typeface="Arial" panose="020B0604020202020204" pitchFamily="34" charset="0"/>
              <a:buChar char="•"/>
            </a:pPr>
            <a:r>
              <a:rPr lang="fi-FI" i="0" dirty="0" err="1"/>
              <a:t>After</a:t>
            </a:r>
            <a:r>
              <a:rPr lang="fi-FI" i="0" dirty="0"/>
              <a:t> a </a:t>
            </a:r>
            <a:r>
              <a:rPr lang="fi-FI" i="0" dirty="0" err="1"/>
              <a:t>year</a:t>
            </a:r>
            <a:r>
              <a:rPr lang="fi-FI" i="0" dirty="0"/>
              <a:t>, </a:t>
            </a:r>
            <a:r>
              <a:rPr lang="fi-FI" i="0" dirty="0" err="1"/>
              <a:t>the</a:t>
            </a:r>
            <a:r>
              <a:rPr lang="fi-FI" i="0" dirty="0"/>
              <a:t> </a:t>
            </a:r>
            <a:r>
              <a:rPr lang="fi-FI" i="0" dirty="0" err="1"/>
              <a:t>goods</a:t>
            </a:r>
            <a:r>
              <a:rPr lang="fi-FI" i="0" dirty="0"/>
              <a:t> </a:t>
            </a:r>
            <a:r>
              <a:rPr lang="fi-FI" i="0" dirty="0" err="1"/>
              <a:t>sell</a:t>
            </a:r>
            <a:r>
              <a:rPr lang="fi-FI" i="0" dirty="0"/>
              <a:t> at </a:t>
            </a:r>
            <a:r>
              <a:rPr lang="fi-FI" i="0" dirty="0" err="1"/>
              <a:t>new</a:t>
            </a:r>
            <a:r>
              <a:rPr lang="fi-FI" i="0" dirty="0"/>
              <a:t> </a:t>
            </a:r>
            <a:r>
              <a:rPr lang="fi-FI" i="0" dirty="0" err="1"/>
              <a:t>prices</a:t>
            </a:r>
            <a:r>
              <a:rPr lang="fi-FI" i="0" dirty="0"/>
              <a:t> q</a:t>
            </a:r>
            <a:r>
              <a:rPr lang="fi-FI" i="0" baseline="-25000" dirty="0"/>
              <a:t>1</a:t>
            </a:r>
            <a:r>
              <a:rPr lang="fi-FI" i="0" dirty="0"/>
              <a:t>, q</a:t>
            </a:r>
            <a:r>
              <a:rPr lang="fi-FI" i="0" baseline="-25000" dirty="0"/>
              <a:t>2</a:t>
            </a:r>
            <a:r>
              <a:rPr lang="fi-FI" i="0" dirty="0"/>
              <a:t>, q</a:t>
            </a:r>
            <a:r>
              <a:rPr lang="fi-FI" i="0" baseline="-25000" dirty="0"/>
              <a:t>3</a:t>
            </a:r>
            <a:r>
              <a:rPr lang="fi-FI" i="0" dirty="0"/>
              <a:t>,…,</a:t>
            </a:r>
            <a:r>
              <a:rPr lang="fi-FI" i="0" dirty="0" err="1"/>
              <a:t>q</a:t>
            </a:r>
            <a:r>
              <a:rPr lang="fi-FI" i="0" baseline="-25000" dirty="0" err="1"/>
              <a:t>N</a:t>
            </a:r>
            <a:r>
              <a:rPr lang="fi-FI" i="0" dirty="0"/>
              <a:t> </a:t>
            </a:r>
          </a:p>
          <a:p>
            <a:pPr marL="483742" lvl="1" indent="-285750">
              <a:buFont typeface="Arial" panose="020B0604020202020204" pitchFamily="34" charset="0"/>
              <a:buChar char="•"/>
            </a:pPr>
            <a:r>
              <a:rPr lang="fi-FI" i="0" dirty="0"/>
              <a:t>If </a:t>
            </a:r>
            <a:r>
              <a:rPr lang="fi-FI" i="0" dirty="0" err="1"/>
              <a:t>we</a:t>
            </a:r>
            <a:r>
              <a:rPr lang="fi-FI" i="0" dirty="0"/>
              <a:t> </a:t>
            </a:r>
            <a:r>
              <a:rPr lang="fi-FI" i="0" dirty="0" err="1"/>
              <a:t>knew</a:t>
            </a:r>
            <a:r>
              <a:rPr lang="fi-FI" i="0" dirty="0"/>
              <a:t> </a:t>
            </a:r>
            <a:r>
              <a:rPr lang="fi-FI" i="0" dirty="0" err="1"/>
              <a:t>the</a:t>
            </a:r>
            <a:r>
              <a:rPr lang="fi-FI" i="0" dirty="0"/>
              <a:t> </a:t>
            </a:r>
            <a:r>
              <a:rPr lang="fi-FI" i="0" dirty="0" err="1"/>
              <a:t>purchased</a:t>
            </a:r>
            <a:r>
              <a:rPr lang="fi-FI" i="0" dirty="0"/>
              <a:t> </a:t>
            </a:r>
            <a:r>
              <a:rPr lang="fi-FI" i="0" dirty="0" err="1"/>
              <a:t>amounts</a:t>
            </a:r>
            <a:r>
              <a:rPr lang="fi-FI" i="0" dirty="0"/>
              <a:t> x</a:t>
            </a:r>
            <a:r>
              <a:rPr lang="fi-FI" i="0" baseline="-25000" dirty="0"/>
              <a:t>1</a:t>
            </a:r>
            <a:r>
              <a:rPr lang="fi-FI" i="0" dirty="0"/>
              <a:t>, x</a:t>
            </a:r>
            <a:r>
              <a:rPr lang="fi-FI" i="0" baseline="-25000" dirty="0"/>
              <a:t>2</a:t>
            </a:r>
            <a:r>
              <a:rPr lang="fi-FI" i="0" dirty="0"/>
              <a:t>, x</a:t>
            </a:r>
            <a:r>
              <a:rPr lang="fi-FI" i="0" baseline="-25000" dirty="0"/>
              <a:t>3</a:t>
            </a:r>
            <a:r>
              <a:rPr lang="fi-FI" i="0" dirty="0"/>
              <a:t>,…,</a:t>
            </a:r>
            <a:r>
              <a:rPr lang="fi-FI" dirty="0" err="1"/>
              <a:t>x</a:t>
            </a:r>
            <a:r>
              <a:rPr lang="fi-FI" i="0" baseline="-25000" dirty="0" err="1"/>
              <a:t>N</a:t>
            </a:r>
            <a:r>
              <a:rPr lang="fi-FI" i="0" dirty="0"/>
              <a:t> of </a:t>
            </a:r>
            <a:r>
              <a:rPr lang="fi-FI" i="0" dirty="0" err="1"/>
              <a:t>the</a:t>
            </a:r>
            <a:r>
              <a:rPr lang="fi-FI" i="0" dirty="0"/>
              <a:t> N at </a:t>
            </a:r>
            <a:r>
              <a:rPr lang="fi-FI" i="0" dirty="0" err="1"/>
              <a:t>the</a:t>
            </a:r>
            <a:r>
              <a:rPr lang="fi-FI" i="0" dirty="0"/>
              <a:t> </a:t>
            </a:r>
            <a:r>
              <a:rPr lang="fi-FI" i="0" dirty="0" err="1"/>
              <a:t>original</a:t>
            </a:r>
            <a:r>
              <a:rPr lang="fi-FI" i="0" dirty="0"/>
              <a:t> </a:t>
            </a:r>
            <a:r>
              <a:rPr lang="fi-FI" i="0" dirty="0" err="1"/>
              <a:t>prices</a:t>
            </a:r>
            <a:r>
              <a:rPr lang="fi-FI" i="0" dirty="0"/>
              <a:t>, </a:t>
            </a:r>
            <a:r>
              <a:rPr lang="fi-FI" i="0" dirty="0" err="1"/>
              <a:t>we</a:t>
            </a:r>
            <a:r>
              <a:rPr lang="fi-FI" i="0" dirty="0"/>
              <a:t> </a:t>
            </a:r>
            <a:r>
              <a:rPr lang="fi-FI" i="0" dirty="0" err="1"/>
              <a:t>could</a:t>
            </a:r>
            <a:r>
              <a:rPr lang="fi-FI" i="0" dirty="0"/>
              <a:t> </a:t>
            </a:r>
            <a:r>
              <a:rPr lang="fi-FI" i="0" dirty="0" err="1"/>
              <a:t>compute</a:t>
            </a:r>
            <a:r>
              <a:rPr lang="fi-FI" i="0" dirty="0"/>
              <a:t> </a:t>
            </a:r>
            <a:r>
              <a:rPr lang="fi-FI" i="0" dirty="0" err="1"/>
              <a:t>the</a:t>
            </a:r>
            <a:r>
              <a:rPr lang="fi-FI" i="0" dirty="0"/>
              <a:t> </a:t>
            </a:r>
            <a:r>
              <a:rPr lang="fi-FI" i="0" dirty="0" err="1"/>
              <a:t>required</a:t>
            </a:r>
            <a:r>
              <a:rPr lang="fi-FI" i="0" dirty="0"/>
              <a:t> </a:t>
            </a:r>
            <a:r>
              <a:rPr lang="fi-FI" i="0" dirty="0" err="1"/>
              <a:t>income</a:t>
            </a:r>
            <a:r>
              <a:rPr lang="fi-FI" i="0" dirty="0"/>
              <a:t> for </a:t>
            </a:r>
            <a:r>
              <a:rPr lang="fi-FI" i="0" dirty="0" err="1"/>
              <a:t>the</a:t>
            </a:r>
            <a:r>
              <a:rPr lang="fi-FI" i="0" dirty="0"/>
              <a:t> </a:t>
            </a:r>
            <a:r>
              <a:rPr lang="fi-FI" i="0" dirty="0" err="1"/>
              <a:t>purchase</a:t>
            </a:r>
            <a:r>
              <a:rPr lang="fi-FI" i="0" dirty="0"/>
              <a:t>:		</a:t>
            </a:r>
          </a:p>
          <a:p>
            <a:pPr lvl="1" indent="0">
              <a:buNone/>
            </a:pPr>
            <a:r>
              <a:rPr lang="fi-FI" dirty="0"/>
              <a:t>			</a:t>
            </a:r>
            <a:r>
              <a:rPr lang="fi-FI" i="0" dirty="0"/>
              <a:t>I = p</a:t>
            </a:r>
            <a:r>
              <a:rPr lang="fi-FI" i="0" baseline="-25000" dirty="0"/>
              <a:t>1</a:t>
            </a:r>
            <a:r>
              <a:rPr lang="fi-FI" i="0" dirty="0"/>
              <a:t>x</a:t>
            </a:r>
            <a:r>
              <a:rPr lang="fi-FI" i="0" baseline="-25000" dirty="0"/>
              <a:t>1 </a:t>
            </a:r>
            <a:r>
              <a:rPr lang="fi-FI" dirty="0"/>
              <a:t>+ </a:t>
            </a:r>
            <a:r>
              <a:rPr lang="fi-FI" i="0" dirty="0"/>
              <a:t>p</a:t>
            </a:r>
            <a:r>
              <a:rPr lang="fi-FI" i="0" baseline="-25000" dirty="0"/>
              <a:t>2</a:t>
            </a:r>
            <a:r>
              <a:rPr lang="fi-FI" i="0" dirty="0"/>
              <a:t>x</a:t>
            </a:r>
            <a:r>
              <a:rPr lang="fi-FI" i="0" baseline="-25000" dirty="0"/>
              <a:t>2 </a:t>
            </a:r>
            <a:r>
              <a:rPr lang="fi-FI" i="0" dirty="0"/>
              <a:t>+…+ </a:t>
            </a:r>
            <a:r>
              <a:rPr lang="fi-FI" i="0" dirty="0" err="1"/>
              <a:t>p</a:t>
            </a:r>
            <a:r>
              <a:rPr lang="fi-FI" i="0" baseline="-25000" dirty="0" err="1"/>
              <a:t>N</a:t>
            </a:r>
            <a:r>
              <a:rPr lang="fi-FI" i="0" dirty="0" err="1"/>
              <a:t>x</a:t>
            </a:r>
            <a:r>
              <a:rPr lang="fi-FI" i="0" baseline="-25000" dirty="0" err="1"/>
              <a:t>N</a:t>
            </a:r>
            <a:endParaRPr lang="fi-FI" i="0" baseline="-25000" dirty="0"/>
          </a:p>
          <a:p>
            <a:pPr marL="483742" lvl="1" indent="-285750"/>
            <a:r>
              <a:rPr lang="fi-FI" dirty="0" err="1"/>
              <a:t>We</a:t>
            </a:r>
            <a:r>
              <a:rPr lang="fi-FI" dirty="0"/>
              <a:t> </a:t>
            </a:r>
            <a:r>
              <a:rPr lang="fi-FI" dirty="0" err="1"/>
              <a:t>could</a:t>
            </a:r>
            <a:r>
              <a:rPr lang="fi-FI" dirty="0"/>
              <a:t> </a:t>
            </a:r>
            <a:r>
              <a:rPr lang="fi-FI" dirty="0" err="1"/>
              <a:t>also</a:t>
            </a:r>
            <a:r>
              <a:rPr lang="fi-FI" dirty="0"/>
              <a:t> </a:t>
            </a:r>
            <a:r>
              <a:rPr lang="fi-FI" dirty="0" err="1"/>
              <a:t>compute</a:t>
            </a:r>
            <a:r>
              <a:rPr lang="fi-FI" dirty="0"/>
              <a:t> </a:t>
            </a:r>
            <a:r>
              <a:rPr lang="fi-FI" dirty="0" err="1"/>
              <a:t>the</a:t>
            </a:r>
            <a:r>
              <a:rPr lang="fi-FI" dirty="0"/>
              <a:t> </a:t>
            </a:r>
            <a:r>
              <a:rPr lang="fi-FI" dirty="0" err="1"/>
              <a:t>required</a:t>
            </a:r>
            <a:r>
              <a:rPr lang="fi-FI" dirty="0"/>
              <a:t> </a:t>
            </a:r>
            <a:r>
              <a:rPr lang="fi-FI" dirty="0" err="1"/>
              <a:t>income</a:t>
            </a:r>
            <a:r>
              <a:rPr lang="fi-FI" dirty="0"/>
              <a:t> I’ for </a:t>
            </a:r>
            <a:r>
              <a:rPr lang="fi-FI" dirty="0" err="1"/>
              <a:t>the</a:t>
            </a:r>
            <a:r>
              <a:rPr lang="fi-FI" dirty="0"/>
              <a:t> </a:t>
            </a:r>
            <a:r>
              <a:rPr lang="fi-FI" dirty="0" err="1"/>
              <a:t>same</a:t>
            </a:r>
            <a:r>
              <a:rPr lang="fi-FI" dirty="0"/>
              <a:t> </a:t>
            </a:r>
            <a:r>
              <a:rPr lang="fi-FI" dirty="0" err="1"/>
              <a:t>purchase</a:t>
            </a:r>
            <a:r>
              <a:rPr lang="fi-FI" dirty="0"/>
              <a:t> at </a:t>
            </a:r>
            <a:r>
              <a:rPr lang="fi-FI" dirty="0" err="1"/>
              <a:t>new</a:t>
            </a:r>
            <a:r>
              <a:rPr lang="fi-FI" dirty="0"/>
              <a:t> </a:t>
            </a:r>
            <a:r>
              <a:rPr lang="fi-FI" dirty="0" err="1"/>
              <a:t>prices</a:t>
            </a:r>
            <a:r>
              <a:rPr lang="fi-FI" dirty="0"/>
              <a:t>:</a:t>
            </a:r>
          </a:p>
          <a:p>
            <a:pPr lvl="1" indent="0">
              <a:buNone/>
            </a:pPr>
            <a:r>
              <a:rPr lang="fi-FI" i="0" dirty="0"/>
              <a:t>			 I’ = q</a:t>
            </a:r>
            <a:r>
              <a:rPr lang="fi-FI" i="0" baseline="-25000" dirty="0"/>
              <a:t>1</a:t>
            </a:r>
            <a:r>
              <a:rPr lang="fi-FI" i="0" dirty="0"/>
              <a:t>x</a:t>
            </a:r>
            <a:r>
              <a:rPr lang="fi-FI" i="0" baseline="-25000" dirty="0"/>
              <a:t>1</a:t>
            </a:r>
            <a:r>
              <a:rPr lang="fi-FI" i="0" dirty="0"/>
              <a:t> +q</a:t>
            </a:r>
            <a:r>
              <a:rPr lang="fi-FI" i="0" baseline="-25000" dirty="0"/>
              <a:t> 2</a:t>
            </a:r>
            <a:r>
              <a:rPr lang="fi-FI" i="0" dirty="0"/>
              <a:t>x</a:t>
            </a:r>
            <a:r>
              <a:rPr lang="fi-FI" i="0" baseline="-25000" dirty="0"/>
              <a:t>2 </a:t>
            </a:r>
            <a:r>
              <a:rPr lang="fi-FI" i="0" dirty="0"/>
              <a:t>+… +</a:t>
            </a:r>
            <a:r>
              <a:rPr lang="fi-FI" dirty="0" err="1"/>
              <a:t>q</a:t>
            </a:r>
            <a:r>
              <a:rPr lang="fi-FI" i="0" baseline="-25000" dirty="0" err="1"/>
              <a:t>N</a:t>
            </a:r>
            <a:r>
              <a:rPr lang="fi-FI" i="0" dirty="0" err="1"/>
              <a:t>x</a:t>
            </a:r>
            <a:r>
              <a:rPr lang="fi-FI" i="0" baseline="-25000" dirty="0" err="1"/>
              <a:t>N</a:t>
            </a:r>
            <a:endParaRPr lang="fi-FI" i="0" dirty="0"/>
          </a:p>
        </p:txBody>
      </p:sp>
    </p:spTree>
    <p:extLst>
      <p:ext uri="{BB962C8B-B14F-4D97-AF65-F5344CB8AC3E}">
        <p14:creationId xmlns:p14="http://schemas.microsoft.com/office/powerpoint/2010/main" val="7443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Working</a:t>
            </a:r>
            <a:r>
              <a:rPr lang="fi-FI" dirty="0"/>
              <a:t> for </a:t>
            </a:r>
            <a:r>
              <a:rPr lang="fi-FI" dirty="0" err="1"/>
              <a:t>wages</a:t>
            </a:r>
            <a:endParaRPr lang="fi-FI" dirty="0"/>
          </a:p>
        </p:txBody>
      </p:sp>
      <p:sp>
        <p:nvSpPr>
          <p:cNvPr id="4" name="Content Placeholder 3"/>
          <p:cNvSpPr>
            <a:spLocks noGrp="1"/>
          </p:cNvSpPr>
          <p:nvPr>
            <p:ph sz="quarter" idx="14"/>
          </p:nvPr>
        </p:nvSpPr>
        <p:spPr>
          <a:xfrm>
            <a:off x="1194000" y="954302"/>
            <a:ext cx="6737999" cy="2660804"/>
          </a:xfrm>
        </p:spPr>
        <p:txBody>
          <a:bodyPr/>
          <a:lstStyle/>
          <a:p>
            <a:r>
              <a:rPr lang="fi-FI" dirty="0" err="1"/>
              <a:t>After</a:t>
            </a:r>
            <a:r>
              <a:rPr lang="fi-FI" dirty="0"/>
              <a:t> </a:t>
            </a:r>
            <a:r>
              <a:rPr lang="fi-FI" dirty="0" err="1"/>
              <a:t>graduating</a:t>
            </a:r>
            <a:r>
              <a:rPr lang="fi-FI" dirty="0"/>
              <a:t> Ann </a:t>
            </a:r>
            <a:r>
              <a:rPr lang="fi-FI" dirty="0" err="1"/>
              <a:t>starts</a:t>
            </a:r>
            <a:r>
              <a:rPr lang="fi-FI" dirty="0"/>
              <a:t> </a:t>
            </a:r>
            <a:r>
              <a:rPr lang="fi-FI" dirty="0" err="1"/>
              <a:t>working</a:t>
            </a:r>
            <a:r>
              <a:rPr lang="fi-FI" dirty="0"/>
              <a:t> for a </a:t>
            </a:r>
            <a:r>
              <a:rPr lang="fi-FI" dirty="0" err="1"/>
              <a:t>wage</a:t>
            </a:r>
            <a:endParaRPr lang="fi-FI" dirty="0"/>
          </a:p>
          <a:p>
            <a:pPr marL="403080" lvl="1" indent="-238098"/>
            <a:r>
              <a:rPr lang="fi-FI" dirty="0" err="1"/>
              <a:t>Assume</a:t>
            </a:r>
            <a:r>
              <a:rPr lang="fi-FI" dirty="0"/>
              <a:t> </a:t>
            </a:r>
            <a:r>
              <a:rPr lang="fi-FI" dirty="0" err="1"/>
              <a:t>first</a:t>
            </a:r>
            <a:r>
              <a:rPr lang="fi-FI" dirty="0"/>
              <a:t> a </a:t>
            </a:r>
            <a:r>
              <a:rPr lang="fi-FI" dirty="0" err="1"/>
              <a:t>wage</a:t>
            </a:r>
            <a:r>
              <a:rPr lang="fi-FI" dirty="0"/>
              <a:t> of 15€/h, </a:t>
            </a:r>
            <a:r>
              <a:rPr lang="fi-FI" dirty="0" err="1"/>
              <a:t>but</a:t>
            </a:r>
            <a:r>
              <a:rPr lang="fi-FI" dirty="0"/>
              <a:t> </a:t>
            </a:r>
            <a:r>
              <a:rPr lang="fi-FI" dirty="0" err="1"/>
              <a:t>jobs</a:t>
            </a:r>
            <a:r>
              <a:rPr lang="fi-FI" dirty="0"/>
              <a:t> </a:t>
            </a:r>
            <a:r>
              <a:rPr lang="fi-FI" dirty="0" err="1"/>
              <a:t>differ</a:t>
            </a:r>
            <a:r>
              <a:rPr lang="fi-FI" dirty="0"/>
              <a:t> </a:t>
            </a:r>
            <a:r>
              <a:rPr lang="fi-FI" dirty="0" err="1"/>
              <a:t>according</a:t>
            </a:r>
            <a:r>
              <a:rPr lang="fi-FI" dirty="0"/>
              <a:t> to </a:t>
            </a:r>
            <a:r>
              <a:rPr lang="fi-FI" dirty="0" err="1"/>
              <a:t>working</a:t>
            </a:r>
            <a:r>
              <a:rPr lang="fi-FI" dirty="0"/>
              <a:t> </a:t>
            </a:r>
            <a:r>
              <a:rPr lang="fi-FI" dirty="0" err="1"/>
              <a:t>hours</a:t>
            </a:r>
            <a:r>
              <a:rPr lang="fi-FI" dirty="0"/>
              <a:t> </a:t>
            </a:r>
            <a:r>
              <a:rPr lang="fi-FI" dirty="0" err="1"/>
              <a:t>so</a:t>
            </a:r>
            <a:r>
              <a:rPr lang="fi-FI" dirty="0"/>
              <a:t> </a:t>
            </a:r>
            <a:r>
              <a:rPr lang="fi-FI" dirty="0" err="1"/>
              <a:t>any</a:t>
            </a:r>
            <a:r>
              <a:rPr lang="fi-FI" dirty="0"/>
              <a:t> </a:t>
            </a:r>
            <a:r>
              <a:rPr lang="fi-FI" dirty="0" err="1"/>
              <a:t>length</a:t>
            </a:r>
            <a:r>
              <a:rPr lang="fi-FI" dirty="0"/>
              <a:t> of a </a:t>
            </a:r>
            <a:r>
              <a:rPr lang="fi-FI" dirty="0" err="1"/>
              <a:t>working</a:t>
            </a:r>
            <a:r>
              <a:rPr lang="fi-FI" dirty="0"/>
              <a:t> </a:t>
            </a:r>
            <a:r>
              <a:rPr lang="fi-FI" dirty="0" err="1"/>
              <a:t>day</a:t>
            </a:r>
            <a:r>
              <a:rPr lang="fi-FI" dirty="0"/>
              <a:t> is </a:t>
            </a:r>
            <a:r>
              <a:rPr lang="fi-FI" dirty="0" err="1"/>
              <a:t>available</a:t>
            </a:r>
            <a:endParaRPr lang="fi-FI" dirty="0"/>
          </a:p>
          <a:p>
            <a:pPr marL="403080" lvl="1" indent="-238098"/>
            <a:r>
              <a:rPr lang="fi-FI" dirty="0" err="1"/>
              <a:t>She</a:t>
            </a:r>
            <a:r>
              <a:rPr lang="fi-FI" dirty="0"/>
              <a:t> </a:t>
            </a:r>
            <a:r>
              <a:rPr lang="fi-FI" dirty="0" err="1"/>
              <a:t>chooses</a:t>
            </a:r>
            <a:r>
              <a:rPr lang="fi-FI" dirty="0"/>
              <a:t> </a:t>
            </a:r>
            <a:r>
              <a:rPr lang="fi-FI" dirty="0" err="1"/>
              <a:t>between</a:t>
            </a:r>
            <a:r>
              <a:rPr lang="fi-FI" dirty="0"/>
              <a:t> </a:t>
            </a:r>
            <a:r>
              <a:rPr lang="fi-FI" dirty="0" err="1"/>
              <a:t>earnings</a:t>
            </a:r>
            <a:r>
              <a:rPr lang="fi-FI" dirty="0"/>
              <a:t> (market </a:t>
            </a:r>
            <a:r>
              <a:rPr lang="fi-FI" dirty="0" err="1"/>
              <a:t>consumption</a:t>
            </a:r>
            <a:r>
              <a:rPr lang="fi-FI" dirty="0"/>
              <a:t>) and </a:t>
            </a:r>
            <a:r>
              <a:rPr lang="fi-FI" dirty="0" err="1"/>
              <a:t>free</a:t>
            </a:r>
            <a:r>
              <a:rPr lang="fi-FI" dirty="0"/>
              <a:t> </a:t>
            </a:r>
            <a:r>
              <a:rPr lang="fi-FI" dirty="0" err="1"/>
              <a:t>time</a:t>
            </a:r>
            <a:endParaRPr lang="fi-FI" dirty="0"/>
          </a:p>
          <a:p>
            <a:pPr marL="403080" lvl="1" indent="-238098"/>
            <a:r>
              <a:rPr lang="fi-FI" dirty="0" err="1"/>
              <a:t>Budget</a:t>
            </a:r>
            <a:r>
              <a:rPr lang="fi-FI" dirty="0"/>
              <a:t> </a:t>
            </a:r>
            <a:r>
              <a:rPr lang="fi-FI" dirty="0" err="1"/>
              <a:t>constraint</a:t>
            </a:r>
            <a:r>
              <a:rPr lang="fi-FI" dirty="0"/>
              <a:t>: </a:t>
            </a:r>
            <a:r>
              <a:rPr lang="fi-FI" dirty="0" err="1"/>
              <a:t>the</a:t>
            </a:r>
            <a:r>
              <a:rPr lang="fi-FI" dirty="0"/>
              <a:t> set of </a:t>
            </a:r>
            <a:r>
              <a:rPr lang="fi-FI" dirty="0" err="1"/>
              <a:t>affordable</a:t>
            </a:r>
            <a:r>
              <a:rPr lang="fi-FI" dirty="0"/>
              <a:t> </a:t>
            </a:r>
            <a:r>
              <a:rPr lang="fi-FI" dirty="0" err="1"/>
              <a:t>combinations</a:t>
            </a:r>
            <a:r>
              <a:rPr lang="fi-FI" dirty="0"/>
              <a:t> of </a:t>
            </a:r>
            <a:r>
              <a:rPr lang="fi-FI" dirty="0" err="1"/>
              <a:t>consumption</a:t>
            </a:r>
            <a:r>
              <a:rPr lang="fi-FI" dirty="0"/>
              <a:t> and </a:t>
            </a:r>
            <a:r>
              <a:rPr lang="fi-FI" dirty="0" err="1"/>
              <a:t>free</a:t>
            </a:r>
            <a:r>
              <a:rPr lang="fi-FI" dirty="0"/>
              <a:t> </a:t>
            </a:r>
            <a:r>
              <a:rPr lang="fi-FI" dirty="0" err="1"/>
              <a:t>time</a:t>
            </a:r>
            <a:endParaRPr lang="fi-FI" dirty="0"/>
          </a:p>
          <a:p>
            <a:pPr marL="558061" lvl="2" indent="-238098"/>
            <a:r>
              <a:rPr lang="fi-FI" dirty="0"/>
              <a:t>An </a:t>
            </a:r>
            <a:r>
              <a:rPr lang="fi-FI" dirty="0" err="1"/>
              <a:t>hour</a:t>
            </a:r>
            <a:r>
              <a:rPr lang="fi-FI" dirty="0"/>
              <a:t> </a:t>
            </a:r>
            <a:r>
              <a:rPr lang="fi-FI" dirty="0" err="1"/>
              <a:t>less</a:t>
            </a:r>
            <a:r>
              <a:rPr lang="fi-FI" dirty="0"/>
              <a:t> of </a:t>
            </a:r>
            <a:r>
              <a:rPr lang="fi-FI" dirty="0" err="1"/>
              <a:t>free</a:t>
            </a:r>
            <a:r>
              <a:rPr lang="fi-FI" dirty="0"/>
              <a:t> </a:t>
            </a:r>
            <a:r>
              <a:rPr lang="fi-FI" dirty="0" err="1"/>
              <a:t>time</a:t>
            </a:r>
            <a:r>
              <a:rPr lang="fi-FI" dirty="0"/>
              <a:t>&lt;-&gt; 15€ </a:t>
            </a:r>
            <a:r>
              <a:rPr lang="fi-FI" dirty="0" err="1"/>
              <a:t>more</a:t>
            </a:r>
            <a:r>
              <a:rPr lang="fi-FI" dirty="0"/>
              <a:t> of </a:t>
            </a:r>
            <a:r>
              <a:rPr lang="fi-FI" dirty="0" err="1"/>
              <a:t>consumption</a:t>
            </a:r>
            <a:endParaRPr lang="fi-FI" dirty="0"/>
          </a:p>
          <a:p>
            <a:pPr marL="558061" lvl="2" indent="-238098"/>
            <a:r>
              <a:rPr lang="fi-FI" dirty="0" err="1"/>
              <a:t>Notice</a:t>
            </a:r>
            <a:r>
              <a:rPr lang="fi-FI" dirty="0"/>
              <a:t> </a:t>
            </a:r>
            <a:r>
              <a:rPr lang="fi-FI" dirty="0" err="1"/>
              <a:t>that</a:t>
            </a:r>
            <a:r>
              <a:rPr lang="fi-FI" dirty="0"/>
              <a:t> </a:t>
            </a:r>
            <a:r>
              <a:rPr lang="fi-FI" dirty="0" err="1"/>
              <a:t>wage</a:t>
            </a:r>
            <a:r>
              <a:rPr lang="fi-FI" dirty="0"/>
              <a:t> per </a:t>
            </a:r>
            <a:r>
              <a:rPr lang="fi-FI" dirty="0" err="1"/>
              <a:t>hour</a:t>
            </a:r>
            <a:r>
              <a:rPr lang="fi-FI" dirty="0"/>
              <a:t> </a:t>
            </a:r>
            <a:r>
              <a:rPr lang="fi-FI" dirty="0" err="1"/>
              <a:t>does</a:t>
            </a:r>
            <a:r>
              <a:rPr lang="fi-FI" dirty="0"/>
              <a:t> </a:t>
            </a:r>
            <a:r>
              <a:rPr lang="fi-FI" dirty="0" err="1"/>
              <a:t>not</a:t>
            </a:r>
            <a:r>
              <a:rPr lang="fi-FI" dirty="0"/>
              <a:t> </a:t>
            </a:r>
            <a:r>
              <a:rPr lang="fi-FI" dirty="0" err="1"/>
              <a:t>depend</a:t>
            </a:r>
            <a:r>
              <a:rPr lang="fi-FI" dirty="0"/>
              <a:t> on </a:t>
            </a:r>
            <a:r>
              <a:rPr lang="fi-FI" dirty="0" err="1"/>
              <a:t>working</a:t>
            </a:r>
            <a:r>
              <a:rPr lang="fi-FI" dirty="0"/>
              <a:t> </a:t>
            </a:r>
            <a:r>
              <a:rPr lang="fi-FI" dirty="0" err="1"/>
              <a:t>hours</a:t>
            </a:r>
            <a:r>
              <a:rPr lang="fi-FI" dirty="0"/>
              <a:t> (no bonus for </a:t>
            </a:r>
            <a:r>
              <a:rPr lang="fi-FI" dirty="0" err="1"/>
              <a:t>overtime</a:t>
            </a:r>
            <a:r>
              <a:rPr lang="fi-FI" dirty="0"/>
              <a:t>)</a:t>
            </a:r>
          </a:p>
          <a:p>
            <a:pPr marL="403080" lvl="1" indent="-238098"/>
            <a:r>
              <a:rPr lang="fi-FI" dirty="0" err="1"/>
              <a:t>Preferences</a:t>
            </a:r>
            <a:r>
              <a:rPr lang="fi-FI" dirty="0"/>
              <a:t>: Ann </a:t>
            </a:r>
            <a:r>
              <a:rPr lang="fi-FI" dirty="0" err="1"/>
              <a:t>likes</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spTree>
    <p:extLst>
      <p:ext uri="{BB962C8B-B14F-4D97-AF65-F5344CB8AC3E}">
        <p14:creationId xmlns:p14="http://schemas.microsoft.com/office/powerpoint/2010/main" val="178150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7853-A9DD-B949-9FF6-C7D1D8688849}"/>
              </a:ext>
            </a:extLst>
          </p:cNvPr>
          <p:cNvSpPr txBox="1">
            <a:spLocks/>
          </p:cNvSpPr>
          <p:nvPr/>
        </p:nvSpPr>
        <p:spPr>
          <a:xfrm>
            <a:off x="69526" y="102384"/>
            <a:ext cx="8913682" cy="67148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400" dirty="0">
                <a:latin typeface="+mn-lt"/>
              </a:rPr>
              <a:t> Optimal choice at old prices</a:t>
            </a:r>
          </a:p>
        </p:txBody>
      </p:sp>
      <p:sp>
        <p:nvSpPr>
          <p:cNvPr id="7" name="TextBox 6">
            <a:extLst>
              <a:ext uri="{FF2B5EF4-FFF2-40B4-BE49-F238E27FC236}">
                <a16:creationId xmlns:a16="http://schemas.microsoft.com/office/drawing/2014/main" id="{9A7B3C04-8544-9CFB-F972-08248691C70C}"/>
              </a:ext>
            </a:extLst>
          </p:cNvPr>
          <p:cNvSpPr txBox="1"/>
          <p:nvPr/>
        </p:nvSpPr>
        <p:spPr>
          <a:xfrm>
            <a:off x="194792" y="833046"/>
            <a:ext cx="3867253" cy="338554"/>
          </a:xfrm>
          <a:prstGeom prst="rect">
            <a:avLst/>
          </a:prstGeom>
          <a:noFill/>
        </p:spPr>
        <p:txBody>
          <a:bodyPr wrap="square" rtlCol="0">
            <a:spAutoFit/>
          </a:bodyPr>
          <a:lstStyle/>
          <a:p>
            <a:r>
              <a:rPr lang="en-FI" sz="1600" dirty="0"/>
              <a:t>Good 1 can be purchased at price P</a:t>
            </a:r>
            <a:r>
              <a:rPr lang="en-FI" sz="1600" baseline="-25000" dirty="0"/>
              <a:t>1</a:t>
            </a:r>
            <a:endParaRPr lang="en-FI" sz="1600" dirty="0"/>
          </a:p>
        </p:txBody>
      </p:sp>
      <p:sp>
        <p:nvSpPr>
          <p:cNvPr id="8" name="TextBox 7">
            <a:extLst>
              <a:ext uri="{FF2B5EF4-FFF2-40B4-BE49-F238E27FC236}">
                <a16:creationId xmlns:a16="http://schemas.microsoft.com/office/drawing/2014/main" id="{F0250926-5456-4B9E-6794-92E131ECB334}"/>
              </a:ext>
            </a:extLst>
          </p:cNvPr>
          <p:cNvSpPr txBox="1"/>
          <p:nvPr/>
        </p:nvSpPr>
        <p:spPr>
          <a:xfrm>
            <a:off x="194792" y="1171600"/>
            <a:ext cx="3432350" cy="338554"/>
          </a:xfrm>
          <a:prstGeom prst="rect">
            <a:avLst/>
          </a:prstGeom>
          <a:noFill/>
        </p:spPr>
        <p:txBody>
          <a:bodyPr wrap="none" rtlCol="0">
            <a:spAutoFit/>
          </a:bodyPr>
          <a:lstStyle/>
          <a:p>
            <a:r>
              <a:rPr lang="en-FI" sz="1600" dirty="0"/>
              <a:t>Good 2 can be purcased at price P</a:t>
            </a:r>
            <a:r>
              <a:rPr lang="en-FI" sz="1600" baseline="-25000" dirty="0"/>
              <a:t>2</a:t>
            </a:r>
            <a:endParaRPr lang="en-FI" sz="1600" dirty="0"/>
          </a:p>
        </p:txBody>
      </p:sp>
      <p:sp>
        <p:nvSpPr>
          <p:cNvPr id="9" name="TextBox 8">
            <a:extLst>
              <a:ext uri="{FF2B5EF4-FFF2-40B4-BE49-F238E27FC236}">
                <a16:creationId xmlns:a16="http://schemas.microsoft.com/office/drawing/2014/main" id="{BD62D637-0DEA-8C04-42F7-46F41A004FE9}"/>
              </a:ext>
            </a:extLst>
          </p:cNvPr>
          <p:cNvSpPr txBox="1"/>
          <p:nvPr/>
        </p:nvSpPr>
        <p:spPr>
          <a:xfrm>
            <a:off x="194792" y="1510154"/>
            <a:ext cx="1450718" cy="338554"/>
          </a:xfrm>
          <a:prstGeom prst="rect">
            <a:avLst/>
          </a:prstGeom>
          <a:noFill/>
        </p:spPr>
        <p:txBody>
          <a:bodyPr wrap="none" rtlCol="0">
            <a:spAutoFit/>
          </a:bodyPr>
          <a:lstStyle/>
          <a:p>
            <a:r>
              <a:rPr lang="en-FI" sz="1600" dirty="0"/>
              <a:t>Total income I</a:t>
            </a:r>
          </a:p>
        </p:txBody>
      </p:sp>
      <p:sp>
        <p:nvSpPr>
          <p:cNvPr id="11" name="TextBox 10">
            <a:extLst>
              <a:ext uri="{FF2B5EF4-FFF2-40B4-BE49-F238E27FC236}">
                <a16:creationId xmlns:a16="http://schemas.microsoft.com/office/drawing/2014/main" id="{8E3B07F7-E039-7A0E-F092-7E6F93648E81}"/>
              </a:ext>
            </a:extLst>
          </p:cNvPr>
          <p:cNvSpPr txBox="1"/>
          <p:nvPr/>
        </p:nvSpPr>
        <p:spPr>
          <a:xfrm>
            <a:off x="3604847" y="1767255"/>
            <a:ext cx="2771913" cy="300082"/>
          </a:xfrm>
          <a:prstGeom prst="rect">
            <a:avLst/>
          </a:prstGeom>
          <a:noFill/>
        </p:spPr>
        <p:txBody>
          <a:bodyPr wrap="none" rtlCol="0">
            <a:spAutoFit/>
          </a:bodyPr>
          <a:lstStyle/>
          <a:p>
            <a:r>
              <a:rPr lang="en-FI" dirty="0"/>
              <a:t>Budget constraint: P</a:t>
            </a:r>
            <a:r>
              <a:rPr lang="en-FI" baseline="-25000" dirty="0"/>
              <a:t>1</a:t>
            </a:r>
            <a:r>
              <a:rPr lang="en-FI" dirty="0"/>
              <a:t>x</a:t>
            </a:r>
            <a:r>
              <a:rPr lang="en-FI" baseline="-25000" dirty="0"/>
              <a:t>1</a:t>
            </a:r>
            <a:r>
              <a:rPr lang="en-FI" dirty="0"/>
              <a:t> + P</a:t>
            </a:r>
            <a:r>
              <a:rPr lang="en-FI" baseline="-25000" dirty="0"/>
              <a:t>2</a:t>
            </a:r>
            <a:r>
              <a:rPr lang="en-FI" dirty="0"/>
              <a:t>x</a:t>
            </a:r>
            <a:r>
              <a:rPr lang="en-FI" baseline="-25000" dirty="0"/>
              <a:t>2</a:t>
            </a:r>
            <a:r>
              <a:rPr lang="en-FI" dirty="0"/>
              <a:t> = I.</a:t>
            </a:r>
          </a:p>
        </p:txBody>
      </p:sp>
      <p:cxnSp>
        <p:nvCxnSpPr>
          <p:cNvPr id="14" name="Straight Arrow Connector 13">
            <a:extLst>
              <a:ext uri="{FF2B5EF4-FFF2-40B4-BE49-F238E27FC236}">
                <a16:creationId xmlns:a16="http://schemas.microsoft.com/office/drawing/2014/main" id="{5F52F7DC-0AD9-5FAF-5F3A-7B852062DE9C}"/>
              </a:ext>
            </a:extLst>
          </p:cNvPr>
          <p:cNvCxnSpPr>
            <a:cxnSpLocks/>
          </p:cNvCxnSpPr>
          <p:nvPr/>
        </p:nvCxnSpPr>
        <p:spPr>
          <a:xfrm flipV="1">
            <a:off x="1811215" y="2145323"/>
            <a:ext cx="0" cy="26464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CF95C2-CDC0-10CF-A49E-C01D4BF5F7B7}"/>
              </a:ext>
            </a:extLst>
          </p:cNvPr>
          <p:cNvCxnSpPr>
            <a:cxnSpLocks/>
          </p:cNvCxnSpPr>
          <p:nvPr/>
        </p:nvCxnSpPr>
        <p:spPr>
          <a:xfrm>
            <a:off x="1811215" y="4783016"/>
            <a:ext cx="5073162"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F07D90-D4E0-CC7C-4D9B-E41C1F8D26A1}"/>
              </a:ext>
            </a:extLst>
          </p:cNvPr>
          <p:cNvSpPr txBox="1"/>
          <p:nvPr/>
        </p:nvSpPr>
        <p:spPr>
          <a:xfrm>
            <a:off x="1521712" y="1887180"/>
            <a:ext cx="752129" cy="300082"/>
          </a:xfrm>
          <a:prstGeom prst="rect">
            <a:avLst/>
          </a:prstGeom>
          <a:noFill/>
        </p:spPr>
        <p:txBody>
          <a:bodyPr wrap="none" rtlCol="0">
            <a:spAutoFit/>
          </a:bodyPr>
          <a:lstStyle/>
          <a:p>
            <a:r>
              <a:rPr lang="en-FI" dirty="0"/>
              <a:t>Good 2</a:t>
            </a:r>
          </a:p>
        </p:txBody>
      </p:sp>
      <p:cxnSp>
        <p:nvCxnSpPr>
          <p:cNvPr id="25" name="Straight Connector 24">
            <a:extLst>
              <a:ext uri="{FF2B5EF4-FFF2-40B4-BE49-F238E27FC236}">
                <a16:creationId xmlns:a16="http://schemas.microsoft.com/office/drawing/2014/main" id="{003639D1-0531-07AB-C533-0B90F6C3AE7F}"/>
              </a:ext>
            </a:extLst>
          </p:cNvPr>
          <p:cNvCxnSpPr>
            <a:cxnSpLocks/>
          </p:cNvCxnSpPr>
          <p:nvPr/>
        </p:nvCxnSpPr>
        <p:spPr>
          <a:xfrm>
            <a:off x="1811214" y="2857500"/>
            <a:ext cx="4106009" cy="19343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62FFE12-DD25-A142-2AD7-A61D6A2A720D}"/>
              </a:ext>
            </a:extLst>
          </p:cNvPr>
          <p:cNvSpPr txBox="1"/>
          <p:nvPr/>
        </p:nvSpPr>
        <p:spPr>
          <a:xfrm>
            <a:off x="3696544" y="4803618"/>
            <a:ext cx="335348" cy="300082"/>
          </a:xfrm>
          <a:prstGeom prst="rect">
            <a:avLst/>
          </a:prstGeom>
          <a:noFill/>
        </p:spPr>
        <p:txBody>
          <a:bodyPr wrap="none" rtlCol="0">
            <a:spAutoFit/>
          </a:bodyPr>
          <a:lstStyle/>
          <a:p>
            <a:r>
              <a:rPr lang="en-FI" dirty="0"/>
              <a:t>x</a:t>
            </a:r>
            <a:r>
              <a:rPr lang="en-FI" baseline="-25000" dirty="0"/>
              <a:t>1</a:t>
            </a:r>
            <a:endParaRPr lang="en-FI" dirty="0"/>
          </a:p>
        </p:txBody>
      </p:sp>
      <p:sp>
        <p:nvSpPr>
          <p:cNvPr id="32" name="TextBox 31">
            <a:extLst>
              <a:ext uri="{FF2B5EF4-FFF2-40B4-BE49-F238E27FC236}">
                <a16:creationId xmlns:a16="http://schemas.microsoft.com/office/drawing/2014/main" id="{728836A4-C334-A0AC-D102-35E03574129D}"/>
              </a:ext>
            </a:extLst>
          </p:cNvPr>
          <p:cNvSpPr txBox="1"/>
          <p:nvPr/>
        </p:nvSpPr>
        <p:spPr>
          <a:xfrm>
            <a:off x="1380385" y="3674613"/>
            <a:ext cx="335348" cy="300082"/>
          </a:xfrm>
          <a:prstGeom prst="rect">
            <a:avLst/>
          </a:prstGeom>
          <a:noFill/>
        </p:spPr>
        <p:txBody>
          <a:bodyPr wrap="none" rtlCol="0">
            <a:spAutoFit/>
          </a:bodyPr>
          <a:lstStyle/>
          <a:p>
            <a:r>
              <a:rPr lang="en-FI" dirty="0"/>
              <a:t>x</a:t>
            </a:r>
            <a:r>
              <a:rPr lang="en-FI" baseline="-25000" dirty="0"/>
              <a:t>2</a:t>
            </a:r>
            <a:endParaRPr lang="en-FI" dirty="0"/>
          </a:p>
        </p:txBody>
      </p:sp>
      <p:sp>
        <p:nvSpPr>
          <p:cNvPr id="34" name="Right Triangle 33">
            <a:extLst>
              <a:ext uri="{FF2B5EF4-FFF2-40B4-BE49-F238E27FC236}">
                <a16:creationId xmlns:a16="http://schemas.microsoft.com/office/drawing/2014/main" id="{A27A20EC-CC4D-50D0-358E-5EF80FEC47F3}"/>
              </a:ext>
            </a:extLst>
          </p:cNvPr>
          <p:cNvSpPr/>
          <p:nvPr/>
        </p:nvSpPr>
        <p:spPr>
          <a:xfrm>
            <a:off x="1811213" y="2857500"/>
            <a:ext cx="4106010" cy="193430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 name="TextBox 36">
            <a:extLst>
              <a:ext uri="{FF2B5EF4-FFF2-40B4-BE49-F238E27FC236}">
                <a16:creationId xmlns:a16="http://schemas.microsoft.com/office/drawing/2014/main" id="{5F8D9E30-27B9-AFA2-289A-5DCAC5AFA565}"/>
              </a:ext>
            </a:extLst>
          </p:cNvPr>
          <p:cNvSpPr txBox="1"/>
          <p:nvPr/>
        </p:nvSpPr>
        <p:spPr>
          <a:xfrm>
            <a:off x="2602523" y="2303585"/>
            <a:ext cx="357790" cy="300082"/>
          </a:xfrm>
          <a:prstGeom prst="rect">
            <a:avLst/>
          </a:prstGeom>
          <a:noFill/>
        </p:spPr>
        <p:txBody>
          <a:bodyPr wrap="none" rtlCol="0">
            <a:spAutoFit/>
          </a:bodyPr>
          <a:lstStyle/>
          <a:p>
            <a:r>
              <a:rPr lang="en-FI" dirty="0"/>
              <a:t>IC</a:t>
            </a:r>
          </a:p>
        </p:txBody>
      </p:sp>
      <p:cxnSp>
        <p:nvCxnSpPr>
          <p:cNvPr id="40" name="Straight Connector 39">
            <a:extLst>
              <a:ext uri="{FF2B5EF4-FFF2-40B4-BE49-F238E27FC236}">
                <a16:creationId xmlns:a16="http://schemas.microsoft.com/office/drawing/2014/main" id="{B4237767-FF98-2D9A-A261-246796205C1E}"/>
              </a:ext>
            </a:extLst>
          </p:cNvPr>
          <p:cNvCxnSpPr>
            <a:cxnSpLocks/>
            <a:endCxn id="34" idx="3"/>
          </p:cNvCxnSpPr>
          <p:nvPr/>
        </p:nvCxnSpPr>
        <p:spPr>
          <a:xfrm>
            <a:off x="3864218" y="3824654"/>
            <a:ext cx="0" cy="96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AF5033-7B63-59D4-5FA5-EB12C2EECC0C}"/>
              </a:ext>
            </a:extLst>
          </p:cNvPr>
          <p:cNvCxnSpPr>
            <a:endCxn id="34" idx="1"/>
          </p:cNvCxnSpPr>
          <p:nvPr/>
        </p:nvCxnSpPr>
        <p:spPr>
          <a:xfrm flipH="1">
            <a:off x="1811213" y="3824654"/>
            <a:ext cx="205300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3067D296-FEEB-138A-E9CA-6D80B02535E6}"/>
              </a:ext>
            </a:extLst>
          </p:cNvPr>
          <p:cNvSpPr/>
          <p:nvPr/>
        </p:nvSpPr>
        <p:spPr>
          <a:xfrm>
            <a:off x="2563344" y="1915769"/>
            <a:ext cx="4167738" cy="2310064"/>
          </a:xfrm>
          <a:custGeom>
            <a:avLst/>
            <a:gdLst>
              <a:gd name="connsiteX0" fmla="*/ 0 w 3994484"/>
              <a:gd name="connsiteY0" fmla="*/ 0 h 2127184"/>
              <a:gd name="connsiteX1" fmla="*/ 308009 w 3994484"/>
              <a:gd name="connsiteY1" fmla="*/ 1106906 h 2127184"/>
              <a:gd name="connsiteX2" fmla="*/ 1347537 w 3994484"/>
              <a:gd name="connsiteY2" fmla="*/ 1809550 h 2127184"/>
              <a:gd name="connsiteX3" fmla="*/ 3994484 w 3994484"/>
              <a:gd name="connsiteY3" fmla="*/ 2127184 h 2127184"/>
              <a:gd name="connsiteX4" fmla="*/ 3994484 w 3994484"/>
              <a:gd name="connsiteY4" fmla="*/ 2127184 h 2127184"/>
              <a:gd name="connsiteX0" fmla="*/ 0 w 3994484"/>
              <a:gd name="connsiteY0" fmla="*/ 0 h 2127184"/>
              <a:gd name="connsiteX1" fmla="*/ 327260 w 3994484"/>
              <a:gd name="connsiteY1" fmla="*/ 770022 h 2127184"/>
              <a:gd name="connsiteX2" fmla="*/ 1347537 w 3994484"/>
              <a:gd name="connsiteY2" fmla="*/ 1809550 h 2127184"/>
              <a:gd name="connsiteX3" fmla="*/ 3994484 w 3994484"/>
              <a:gd name="connsiteY3" fmla="*/ 2127184 h 2127184"/>
              <a:gd name="connsiteX4" fmla="*/ 3994484 w 3994484"/>
              <a:gd name="connsiteY4" fmla="*/ 2127184 h 2127184"/>
              <a:gd name="connsiteX0" fmla="*/ 0 w 3878980"/>
              <a:gd name="connsiteY0" fmla="*/ 0 h 2261937"/>
              <a:gd name="connsiteX1" fmla="*/ 211756 w 3878980"/>
              <a:gd name="connsiteY1" fmla="*/ 904775 h 2261937"/>
              <a:gd name="connsiteX2" fmla="*/ 1232033 w 3878980"/>
              <a:gd name="connsiteY2" fmla="*/ 1944303 h 2261937"/>
              <a:gd name="connsiteX3" fmla="*/ 3878980 w 3878980"/>
              <a:gd name="connsiteY3" fmla="*/ 2261937 h 2261937"/>
              <a:gd name="connsiteX4" fmla="*/ 3878980 w 3878980"/>
              <a:gd name="connsiteY4" fmla="*/ 2261937 h 2261937"/>
              <a:gd name="connsiteX0" fmla="*/ 0 w 4061860"/>
              <a:gd name="connsiteY0" fmla="*/ 0 h 2098308"/>
              <a:gd name="connsiteX1" fmla="*/ 394636 w 4061860"/>
              <a:gd name="connsiteY1" fmla="*/ 741146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061860"/>
              <a:gd name="connsiteY0" fmla="*/ 0 h 2098308"/>
              <a:gd name="connsiteX1" fmla="*/ 356135 w 4061860"/>
              <a:gd name="connsiteY1" fmla="*/ 779647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061860"/>
              <a:gd name="connsiteY0" fmla="*/ 0 h 2098308"/>
              <a:gd name="connsiteX1" fmla="*/ 288758 w 4061860"/>
              <a:gd name="connsiteY1" fmla="*/ 847024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167738"/>
              <a:gd name="connsiteY0" fmla="*/ 0 h 2310064"/>
              <a:gd name="connsiteX1" fmla="*/ 394636 w 4167738"/>
              <a:gd name="connsiteY1" fmla="*/ 1058780 h 2310064"/>
              <a:gd name="connsiteX2" fmla="*/ 1520791 w 4167738"/>
              <a:gd name="connsiteY2" fmla="*/ 1992430 h 2310064"/>
              <a:gd name="connsiteX3" fmla="*/ 4167738 w 4167738"/>
              <a:gd name="connsiteY3" fmla="*/ 2310064 h 2310064"/>
              <a:gd name="connsiteX4" fmla="*/ 4167738 w 4167738"/>
              <a:gd name="connsiteY4" fmla="*/ 2310064 h 23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8" h="2310064">
                <a:moveTo>
                  <a:pt x="0" y="0"/>
                </a:moveTo>
                <a:cubicBezTo>
                  <a:pt x="41710" y="402657"/>
                  <a:pt x="141171" y="726708"/>
                  <a:pt x="394636" y="1058780"/>
                </a:cubicBezTo>
                <a:cubicBezTo>
                  <a:pt x="648101" y="1390852"/>
                  <a:pt x="891941" y="1783883"/>
                  <a:pt x="1520791" y="1992430"/>
                </a:cubicBezTo>
                <a:cubicBezTo>
                  <a:pt x="2149641" y="2200977"/>
                  <a:pt x="4167738" y="2310064"/>
                  <a:pt x="4167738" y="2310064"/>
                </a:cubicBezTo>
                <a:lnTo>
                  <a:pt x="4167738" y="231006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96233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7853-A9DD-B949-9FF6-C7D1D8688849}"/>
              </a:ext>
            </a:extLst>
          </p:cNvPr>
          <p:cNvSpPr txBox="1">
            <a:spLocks/>
          </p:cNvSpPr>
          <p:nvPr/>
        </p:nvSpPr>
        <p:spPr>
          <a:xfrm>
            <a:off x="69526" y="102384"/>
            <a:ext cx="8913682" cy="67148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400" dirty="0">
                <a:latin typeface="+mn-lt"/>
              </a:rPr>
              <a:t> Adjusting income to allow for old purchase at new prices</a:t>
            </a:r>
          </a:p>
        </p:txBody>
      </p:sp>
      <p:sp>
        <p:nvSpPr>
          <p:cNvPr id="7" name="TextBox 6">
            <a:extLst>
              <a:ext uri="{FF2B5EF4-FFF2-40B4-BE49-F238E27FC236}">
                <a16:creationId xmlns:a16="http://schemas.microsoft.com/office/drawing/2014/main" id="{9A7B3C04-8544-9CFB-F972-08248691C70C}"/>
              </a:ext>
            </a:extLst>
          </p:cNvPr>
          <p:cNvSpPr txBox="1"/>
          <p:nvPr/>
        </p:nvSpPr>
        <p:spPr>
          <a:xfrm>
            <a:off x="194792" y="833046"/>
            <a:ext cx="3867253" cy="338554"/>
          </a:xfrm>
          <a:prstGeom prst="rect">
            <a:avLst/>
          </a:prstGeom>
          <a:noFill/>
        </p:spPr>
        <p:txBody>
          <a:bodyPr wrap="square" rtlCol="0">
            <a:spAutoFit/>
          </a:bodyPr>
          <a:lstStyle/>
          <a:p>
            <a:r>
              <a:rPr lang="en-FI" sz="1600" dirty="0">
                <a:solidFill>
                  <a:srgbClr val="FF0000"/>
                </a:solidFill>
              </a:rPr>
              <a:t>Good 1: New  price q</a:t>
            </a:r>
            <a:r>
              <a:rPr lang="en-FI" sz="1600" baseline="-25000" dirty="0">
                <a:solidFill>
                  <a:srgbClr val="FF0000"/>
                </a:solidFill>
              </a:rPr>
              <a:t>1</a:t>
            </a:r>
            <a:endParaRPr lang="en-FI" sz="1600" dirty="0">
              <a:solidFill>
                <a:srgbClr val="FF0000"/>
              </a:solidFill>
            </a:endParaRPr>
          </a:p>
        </p:txBody>
      </p:sp>
      <p:sp>
        <p:nvSpPr>
          <p:cNvPr id="8" name="TextBox 7">
            <a:extLst>
              <a:ext uri="{FF2B5EF4-FFF2-40B4-BE49-F238E27FC236}">
                <a16:creationId xmlns:a16="http://schemas.microsoft.com/office/drawing/2014/main" id="{F0250926-5456-4B9E-6794-92E131ECB334}"/>
              </a:ext>
            </a:extLst>
          </p:cNvPr>
          <p:cNvSpPr txBox="1"/>
          <p:nvPr/>
        </p:nvSpPr>
        <p:spPr>
          <a:xfrm>
            <a:off x="194792" y="1171600"/>
            <a:ext cx="3409908" cy="338554"/>
          </a:xfrm>
          <a:prstGeom prst="rect">
            <a:avLst/>
          </a:prstGeom>
          <a:noFill/>
        </p:spPr>
        <p:txBody>
          <a:bodyPr wrap="none" rtlCol="0">
            <a:spAutoFit/>
          </a:bodyPr>
          <a:lstStyle/>
          <a:p>
            <a:r>
              <a:rPr lang="en-FI" sz="1600" dirty="0">
                <a:solidFill>
                  <a:srgbClr val="FF0000"/>
                </a:solidFill>
              </a:rPr>
              <a:t>Good 2 can be purcased at price q</a:t>
            </a:r>
            <a:r>
              <a:rPr lang="en-FI" sz="1600" baseline="-25000" dirty="0">
                <a:solidFill>
                  <a:srgbClr val="FF0000"/>
                </a:solidFill>
              </a:rPr>
              <a:t>2</a:t>
            </a:r>
            <a:endParaRPr lang="en-FI" sz="1600" dirty="0">
              <a:solidFill>
                <a:srgbClr val="FF0000"/>
              </a:solidFill>
            </a:endParaRPr>
          </a:p>
        </p:txBody>
      </p:sp>
      <p:sp>
        <p:nvSpPr>
          <p:cNvPr id="9" name="TextBox 8">
            <a:extLst>
              <a:ext uri="{FF2B5EF4-FFF2-40B4-BE49-F238E27FC236}">
                <a16:creationId xmlns:a16="http://schemas.microsoft.com/office/drawing/2014/main" id="{BD62D637-0DEA-8C04-42F7-46F41A004FE9}"/>
              </a:ext>
            </a:extLst>
          </p:cNvPr>
          <p:cNvSpPr txBox="1"/>
          <p:nvPr/>
        </p:nvSpPr>
        <p:spPr>
          <a:xfrm>
            <a:off x="194792" y="1510154"/>
            <a:ext cx="1450718" cy="338554"/>
          </a:xfrm>
          <a:prstGeom prst="rect">
            <a:avLst/>
          </a:prstGeom>
          <a:noFill/>
        </p:spPr>
        <p:txBody>
          <a:bodyPr wrap="none" rtlCol="0">
            <a:spAutoFit/>
          </a:bodyPr>
          <a:lstStyle/>
          <a:p>
            <a:r>
              <a:rPr lang="en-FI" sz="1600" dirty="0">
                <a:solidFill>
                  <a:srgbClr val="FF0000"/>
                </a:solidFill>
              </a:rPr>
              <a:t>Total income I</a:t>
            </a:r>
          </a:p>
        </p:txBody>
      </p:sp>
      <p:sp>
        <p:nvSpPr>
          <p:cNvPr id="11" name="TextBox 10">
            <a:extLst>
              <a:ext uri="{FF2B5EF4-FFF2-40B4-BE49-F238E27FC236}">
                <a16:creationId xmlns:a16="http://schemas.microsoft.com/office/drawing/2014/main" id="{8E3B07F7-E039-7A0E-F092-7E6F93648E81}"/>
              </a:ext>
            </a:extLst>
          </p:cNvPr>
          <p:cNvSpPr txBox="1"/>
          <p:nvPr/>
        </p:nvSpPr>
        <p:spPr>
          <a:xfrm>
            <a:off x="977693" y="3094956"/>
            <a:ext cx="1935145" cy="715581"/>
          </a:xfrm>
          <a:prstGeom prst="rect">
            <a:avLst/>
          </a:prstGeom>
          <a:noFill/>
        </p:spPr>
        <p:txBody>
          <a:bodyPr wrap="none" rtlCol="0">
            <a:spAutoFit/>
          </a:bodyPr>
          <a:lstStyle/>
          <a:p>
            <a:r>
              <a:rPr lang="en-FI" dirty="0">
                <a:solidFill>
                  <a:srgbClr val="FF0000"/>
                </a:solidFill>
              </a:rPr>
              <a:t>Budget constraint with </a:t>
            </a:r>
          </a:p>
          <a:p>
            <a:r>
              <a:rPr lang="en-FI" dirty="0">
                <a:solidFill>
                  <a:srgbClr val="FF0000"/>
                </a:solidFill>
              </a:rPr>
              <a:t>original income</a:t>
            </a:r>
          </a:p>
          <a:p>
            <a:r>
              <a:rPr lang="en-FI" dirty="0">
                <a:solidFill>
                  <a:srgbClr val="FF0000"/>
                </a:solidFill>
              </a:rPr>
              <a:t>q</a:t>
            </a:r>
            <a:r>
              <a:rPr lang="en-FI" baseline="-25000" dirty="0">
                <a:solidFill>
                  <a:srgbClr val="FF0000"/>
                </a:solidFill>
              </a:rPr>
              <a:t>1</a:t>
            </a:r>
            <a:r>
              <a:rPr lang="en-FI" dirty="0">
                <a:solidFill>
                  <a:srgbClr val="FF0000"/>
                </a:solidFill>
              </a:rPr>
              <a:t>x</a:t>
            </a:r>
            <a:r>
              <a:rPr lang="en-FI" baseline="-25000" dirty="0">
                <a:solidFill>
                  <a:srgbClr val="FF0000"/>
                </a:solidFill>
              </a:rPr>
              <a:t>1</a:t>
            </a:r>
            <a:r>
              <a:rPr lang="en-FI" dirty="0">
                <a:solidFill>
                  <a:srgbClr val="FF0000"/>
                </a:solidFill>
              </a:rPr>
              <a:t> + q</a:t>
            </a:r>
            <a:r>
              <a:rPr lang="en-FI" baseline="-25000" dirty="0">
                <a:solidFill>
                  <a:srgbClr val="FF0000"/>
                </a:solidFill>
              </a:rPr>
              <a:t>2</a:t>
            </a:r>
            <a:r>
              <a:rPr lang="en-FI" dirty="0">
                <a:solidFill>
                  <a:srgbClr val="FF0000"/>
                </a:solidFill>
              </a:rPr>
              <a:t>x</a:t>
            </a:r>
            <a:r>
              <a:rPr lang="en-FI" baseline="-25000" dirty="0">
                <a:solidFill>
                  <a:srgbClr val="FF0000"/>
                </a:solidFill>
              </a:rPr>
              <a:t>2</a:t>
            </a:r>
            <a:r>
              <a:rPr lang="en-FI" dirty="0">
                <a:solidFill>
                  <a:srgbClr val="FF0000"/>
                </a:solidFill>
              </a:rPr>
              <a:t> = I.</a:t>
            </a:r>
          </a:p>
        </p:txBody>
      </p:sp>
      <p:cxnSp>
        <p:nvCxnSpPr>
          <p:cNvPr id="14" name="Straight Arrow Connector 13">
            <a:extLst>
              <a:ext uri="{FF2B5EF4-FFF2-40B4-BE49-F238E27FC236}">
                <a16:creationId xmlns:a16="http://schemas.microsoft.com/office/drawing/2014/main" id="{5F52F7DC-0AD9-5FAF-5F3A-7B852062DE9C}"/>
              </a:ext>
            </a:extLst>
          </p:cNvPr>
          <p:cNvCxnSpPr>
            <a:cxnSpLocks/>
          </p:cNvCxnSpPr>
          <p:nvPr/>
        </p:nvCxnSpPr>
        <p:spPr>
          <a:xfrm flipV="1">
            <a:off x="1811215" y="2145323"/>
            <a:ext cx="0" cy="26464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DCF95C2-CDC0-10CF-A49E-C01D4BF5F7B7}"/>
              </a:ext>
            </a:extLst>
          </p:cNvPr>
          <p:cNvCxnSpPr>
            <a:cxnSpLocks/>
          </p:cNvCxnSpPr>
          <p:nvPr/>
        </p:nvCxnSpPr>
        <p:spPr>
          <a:xfrm>
            <a:off x="1811215" y="4783016"/>
            <a:ext cx="5073162"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F07D90-D4E0-CC7C-4D9B-E41C1F8D26A1}"/>
              </a:ext>
            </a:extLst>
          </p:cNvPr>
          <p:cNvSpPr txBox="1"/>
          <p:nvPr/>
        </p:nvSpPr>
        <p:spPr>
          <a:xfrm>
            <a:off x="1521712" y="1887180"/>
            <a:ext cx="752129" cy="300082"/>
          </a:xfrm>
          <a:prstGeom prst="rect">
            <a:avLst/>
          </a:prstGeom>
          <a:noFill/>
        </p:spPr>
        <p:txBody>
          <a:bodyPr wrap="none" rtlCol="0">
            <a:spAutoFit/>
          </a:bodyPr>
          <a:lstStyle/>
          <a:p>
            <a:r>
              <a:rPr lang="en-FI" dirty="0"/>
              <a:t>Good 2</a:t>
            </a:r>
          </a:p>
        </p:txBody>
      </p:sp>
      <p:cxnSp>
        <p:nvCxnSpPr>
          <p:cNvPr id="25" name="Straight Connector 24">
            <a:extLst>
              <a:ext uri="{FF2B5EF4-FFF2-40B4-BE49-F238E27FC236}">
                <a16:creationId xmlns:a16="http://schemas.microsoft.com/office/drawing/2014/main" id="{003639D1-0531-07AB-C533-0B90F6C3AE7F}"/>
              </a:ext>
            </a:extLst>
          </p:cNvPr>
          <p:cNvCxnSpPr>
            <a:cxnSpLocks/>
          </p:cNvCxnSpPr>
          <p:nvPr/>
        </p:nvCxnSpPr>
        <p:spPr>
          <a:xfrm>
            <a:off x="1811214" y="2857500"/>
            <a:ext cx="4106009" cy="19343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62FFE12-DD25-A142-2AD7-A61D6A2A720D}"/>
              </a:ext>
            </a:extLst>
          </p:cNvPr>
          <p:cNvSpPr txBox="1"/>
          <p:nvPr/>
        </p:nvSpPr>
        <p:spPr>
          <a:xfrm>
            <a:off x="3696544" y="4803618"/>
            <a:ext cx="335348" cy="300082"/>
          </a:xfrm>
          <a:prstGeom prst="rect">
            <a:avLst/>
          </a:prstGeom>
          <a:noFill/>
        </p:spPr>
        <p:txBody>
          <a:bodyPr wrap="none" rtlCol="0">
            <a:spAutoFit/>
          </a:bodyPr>
          <a:lstStyle/>
          <a:p>
            <a:r>
              <a:rPr lang="en-FI" dirty="0"/>
              <a:t>x</a:t>
            </a:r>
            <a:r>
              <a:rPr lang="en-FI" baseline="-25000" dirty="0"/>
              <a:t>1</a:t>
            </a:r>
            <a:endParaRPr lang="en-FI" dirty="0"/>
          </a:p>
        </p:txBody>
      </p:sp>
      <p:sp>
        <p:nvSpPr>
          <p:cNvPr id="32" name="TextBox 31">
            <a:extLst>
              <a:ext uri="{FF2B5EF4-FFF2-40B4-BE49-F238E27FC236}">
                <a16:creationId xmlns:a16="http://schemas.microsoft.com/office/drawing/2014/main" id="{728836A4-C334-A0AC-D102-35E03574129D}"/>
              </a:ext>
            </a:extLst>
          </p:cNvPr>
          <p:cNvSpPr txBox="1"/>
          <p:nvPr/>
        </p:nvSpPr>
        <p:spPr>
          <a:xfrm>
            <a:off x="1380385" y="3674613"/>
            <a:ext cx="335348" cy="300082"/>
          </a:xfrm>
          <a:prstGeom prst="rect">
            <a:avLst/>
          </a:prstGeom>
          <a:noFill/>
        </p:spPr>
        <p:txBody>
          <a:bodyPr wrap="none" rtlCol="0">
            <a:spAutoFit/>
          </a:bodyPr>
          <a:lstStyle/>
          <a:p>
            <a:r>
              <a:rPr lang="en-FI" dirty="0"/>
              <a:t>x</a:t>
            </a:r>
            <a:r>
              <a:rPr lang="en-FI" baseline="-25000" dirty="0"/>
              <a:t>2</a:t>
            </a:r>
            <a:endParaRPr lang="en-FI" dirty="0"/>
          </a:p>
        </p:txBody>
      </p:sp>
      <p:sp>
        <p:nvSpPr>
          <p:cNvPr id="34" name="Right Triangle 33">
            <a:extLst>
              <a:ext uri="{FF2B5EF4-FFF2-40B4-BE49-F238E27FC236}">
                <a16:creationId xmlns:a16="http://schemas.microsoft.com/office/drawing/2014/main" id="{A27A20EC-CC4D-50D0-358E-5EF80FEC47F3}"/>
              </a:ext>
            </a:extLst>
          </p:cNvPr>
          <p:cNvSpPr/>
          <p:nvPr/>
        </p:nvSpPr>
        <p:spPr>
          <a:xfrm>
            <a:off x="1811213" y="2857500"/>
            <a:ext cx="4106010" cy="1934308"/>
          </a:xfrm>
          <a:prstGeom prst="r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dirty="0"/>
              <a:t>-sl-ope</a:t>
            </a:r>
          </a:p>
        </p:txBody>
      </p:sp>
      <p:sp>
        <p:nvSpPr>
          <p:cNvPr id="37" name="TextBox 36">
            <a:extLst>
              <a:ext uri="{FF2B5EF4-FFF2-40B4-BE49-F238E27FC236}">
                <a16:creationId xmlns:a16="http://schemas.microsoft.com/office/drawing/2014/main" id="{5F8D9E30-27B9-AFA2-289A-5DCAC5AFA565}"/>
              </a:ext>
            </a:extLst>
          </p:cNvPr>
          <p:cNvSpPr txBox="1"/>
          <p:nvPr/>
        </p:nvSpPr>
        <p:spPr>
          <a:xfrm>
            <a:off x="2602523" y="2303585"/>
            <a:ext cx="357790" cy="300082"/>
          </a:xfrm>
          <a:prstGeom prst="rect">
            <a:avLst/>
          </a:prstGeom>
          <a:noFill/>
        </p:spPr>
        <p:txBody>
          <a:bodyPr wrap="none" rtlCol="0">
            <a:spAutoFit/>
          </a:bodyPr>
          <a:lstStyle/>
          <a:p>
            <a:r>
              <a:rPr lang="en-FI" dirty="0"/>
              <a:t>IC</a:t>
            </a:r>
          </a:p>
        </p:txBody>
      </p:sp>
      <p:cxnSp>
        <p:nvCxnSpPr>
          <p:cNvPr id="40" name="Straight Connector 39">
            <a:extLst>
              <a:ext uri="{FF2B5EF4-FFF2-40B4-BE49-F238E27FC236}">
                <a16:creationId xmlns:a16="http://schemas.microsoft.com/office/drawing/2014/main" id="{B4237767-FF98-2D9A-A261-246796205C1E}"/>
              </a:ext>
            </a:extLst>
          </p:cNvPr>
          <p:cNvCxnSpPr>
            <a:cxnSpLocks/>
            <a:endCxn id="34" idx="3"/>
          </p:cNvCxnSpPr>
          <p:nvPr/>
        </p:nvCxnSpPr>
        <p:spPr>
          <a:xfrm>
            <a:off x="3864218" y="3824654"/>
            <a:ext cx="0" cy="96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AF5033-7B63-59D4-5FA5-EB12C2EECC0C}"/>
              </a:ext>
            </a:extLst>
          </p:cNvPr>
          <p:cNvCxnSpPr>
            <a:endCxn id="34" idx="1"/>
          </p:cNvCxnSpPr>
          <p:nvPr/>
        </p:nvCxnSpPr>
        <p:spPr>
          <a:xfrm flipH="1">
            <a:off x="1811213" y="3824654"/>
            <a:ext cx="205300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3067D296-FEEB-138A-E9CA-6D80B02535E6}"/>
              </a:ext>
            </a:extLst>
          </p:cNvPr>
          <p:cNvSpPr/>
          <p:nvPr/>
        </p:nvSpPr>
        <p:spPr>
          <a:xfrm>
            <a:off x="2563344" y="1915769"/>
            <a:ext cx="4167738" cy="2310064"/>
          </a:xfrm>
          <a:custGeom>
            <a:avLst/>
            <a:gdLst>
              <a:gd name="connsiteX0" fmla="*/ 0 w 3994484"/>
              <a:gd name="connsiteY0" fmla="*/ 0 h 2127184"/>
              <a:gd name="connsiteX1" fmla="*/ 308009 w 3994484"/>
              <a:gd name="connsiteY1" fmla="*/ 1106906 h 2127184"/>
              <a:gd name="connsiteX2" fmla="*/ 1347537 w 3994484"/>
              <a:gd name="connsiteY2" fmla="*/ 1809550 h 2127184"/>
              <a:gd name="connsiteX3" fmla="*/ 3994484 w 3994484"/>
              <a:gd name="connsiteY3" fmla="*/ 2127184 h 2127184"/>
              <a:gd name="connsiteX4" fmla="*/ 3994484 w 3994484"/>
              <a:gd name="connsiteY4" fmla="*/ 2127184 h 2127184"/>
              <a:gd name="connsiteX0" fmla="*/ 0 w 3994484"/>
              <a:gd name="connsiteY0" fmla="*/ 0 h 2127184"/>
              <a:gd name="connsiteX1" fmla="*/ 327260 w 3994484"/>
              <a:gd name="connsiteY1" fmla="*/ 770022 h 2127184"/>
              <a:gd name="connsiteX2" fmla="*/ 1347537 w 3994484"/>
              <a:gd name="connsiteY2" fmla="*/ 1809550 h 2127184"/>
              <a:gd name="connsiteX3" fmla="*/ 3994484 w 3994484"/>
              <a:gd name="connsiteY3" fmla="*/ 2127184 h 2127184"/>
              <a:gd name="connsiteX4" fmla="*/ 3994484 w 3994484"/>
              <a:gd name="connsiteY4" fmla="*/ 2127184 h 2127184"/>
              <a:gd name="connsiteX0" fmla="*/ 0 w 3878980"/>
              <a:gd name="connsiteY0" fmla="*/ 0 h 2261937"/>
              <a:gd name="connsiteX1" fmla="*/ 211756 w 3878980"/>
              <a:gd name="connsiteY1" fmla="*/ 904775 h 2261937"/>
              <a:gd name="connsiteX2" fmla="*/ 1232033 w 3878980"/>
              <a:gd name="connsiteY2" fmla="*/ 1944303 h 2261937"/>
              <a:gd name="connsiteX3" fmla="*/ 3878980 w 3878980"/>
              <a:gd name="connsiteY3" fmla="*/ 2261937 h 2261937"/>
              <a:gd name="connsiteX4" fmla="*/ 3878980 w 3878980"/>
              <a:gd name="connsiteY4" fmla="*/ 2261937 h 2261937"/>
              <a:gd name="connsiteX0" fmla="*/ 0 w 4061860"/>
              <a:gd name="connsiteY0" fmla="*/ 0 h 2098308"/>
              <a:gd name="connsiteX1" fmla="*/ 394636 w 4061860"/>
              <a:gd name="connsiteY1" fmla="*/ 741146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061860"/>
              <a:gd name="connsiteY0" fmla="*/ 0 h 2098308"/>
              <a:gd name="connsiteX1" fmla="*/ 356135 w 4061860"/>
              <a:gd name="connsiteY1" fmla="*/ 779647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061860"/>
              <a:gd name="connsiteY0" fmla="*/ 0 h 2098308"/>
              <a:gd name="connsiteX1" fmla="*/ 288758 w 4061860"/>
              <a:gd name="connsiteY1" fmla="*/ 847024 h 2098308"/>
              <a:gd name="connsiteX2" fmla="*/ 1414913 w 4061860"/>
              <a:gd name="connsiteY2" fmla="*/ 1780674 h 2098308"/>
              <a:gd name="connsiteX3" fmla="*/ 4061860 w 4061860"/>
              <a:gd name="connsiteY3" fmla="*/ 2098308 h 2098308"/>
              <a:gd name="connsiteX4" fmla="*/ 4061860 w 4061860"/>
              <a:gd name="connsiteY4" fmla="*/ 2098308 h 2098308"/>
              <a:gd name="connsiteX0" fmla="*/ 0 w 4167738"/>
              <a:gd name="connsiteY0" fmla="*/ 0 h 2310064"/>
              <a:gd name="connsiteX1" fmla="*/ 394636 w 4167738"/>
              <a:gd name="connsiteY1" fmla="*/ 1058780 h 2310064"/>
              <a:gd name="connsiteX2" fmla="*/ 1520791 w 4167738"/>
              <a:gd name="connsiteY2" fmla="*/ 1992430 h 2310064"/>
              <a:gd name="connsiteX3" fmla="*/ 4167738 w 4167738"/>
              <a:gd name="connsiteY3" fmla="*/ 2310064 h 2310064"/>
              <a:gd name="connsiteX4" fmla="*/ 4167738 w 4167738"/>
              <a:gd name="connsiteY4" fmla="*/ 2310064 h 23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8" h="2310064">
                <a:moveTo>
                  <a:pt x="0" y="0"/>
                </a:moveTo>
                <a:cubicBezTo>
                  <a:pt x="41710" y="402657"/>
                  <a:pt x="141171" y="726708"/>
                  <a:pt x="394636" y="1058780"/>
                </a:cubicBezTo>
                <a:cubicBezTo>
                  <a:pt x="648101" y="1390852"/>
                  <a:pt x="891941" y="1783883"/>
                  <a:pt x="1520791" y="1992430"/>
                </a:cubicBezTo>
                <a:cubicBezTo>
                  <a:pt x="2149641" y="2200977"/>
                  <a:pt x="4167738" y="2310064"/>
                  <a:pt x="4167738" y="2310064"/>
                </a:cubicBezTo>
                <a:lnTo>
                  <a:pt x="4167738" y="231006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xtBox 2">
            <a:extLst>
              <a:ext uri="{FF2B5EF4-FFF2-40B4-BE49-F238E27FC236}">
                <a16:creationId xmlns:a16="http://schemas.microsoft.com/office/drawing/2014/main" id="{370EB5A8-8357-F4AD-288C-6F8B78239879}"/>
              </a:ext>
            </a:extLst>
          </p:cNvPr>
          <p:cNvSpPr txBox="1"/>
          <p:nvPr/>
        </p:nvSpPr>
        <p:spPr>
          <a:xfrm>
            <a:off x="5659655" y="4533499"/>
            <a:ext cx="1269899" cy="300082"/>
          </a:xfrm>
          <a:prstGeom prst="rect">
            <a:avLst/>
          </a:prstGeom>
          <a:noFill/>
        </p:spPr>
        <p:txBody>
          <a:bodyPr wrap="none" rtlCol="0">
            <a:spAutoFit/>
          </a:bodyPr>
          <a:lstStyle/>
          <a:p>
            <a:r>
              <a:rPr lang="en-FI" dirty="0"/>
              <a:t>-slope = p</a:t>
            </a:r>
            <a:r>
              <a:rPr lang="en-FI" baseline="-25000" dirty="0"/>
              <a:t>1</a:t>
            </a:r>
            <a:r>
              <a:rPr lang="en-FI" dirty="0"/>
              <a:t>/p</a:t>
            </a:r>
            <a:r>
              <a:rPr lang="en-FI" baseline="-25000" dirty="0"/>
              <a:t>2</a:t>
            </a:r>
            <a:r>
              <a:rPr lang="en-FI" dirty="0"/>
              <a:t>.</a:t>
            </a:r>
          </a:p>
        </p:txBody>
      </p:sp>
      <p:cxnSp>
        <p:nvCxnSpPr>
          <p:cNvPr id="6" name="Straight Connector 5">
            <a:extLst>
              <a:ext uri="{FF2B5EF4-FFF2-40B4-BE49-F238E27FC236}">
                <a16:creationId xmlns:a16="http://schemas.microsoft.com/office/drawing/2014/main" id="{098E35AE-7CB8-CBBC-0F2C-0C3577FA7014}"/>
              </a:ext>
            </a:extLst>
          </p:cNvPr>
          <p:cNvCxnSpPr>
            <a:cxnSpLocks/>
          </p:cNvCxnSpPr>
          <p:nvPr/>
        </p:nvCxnSpPr>
        <p:spPr>
          <a:xfrm>
            <a:off x="1825615" y="3128993"/>
            <a:ext cx="1517881" cy="16628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6714E9-DF85-C688-153D-7CB033D1F00D}"/>
              </a:ext>
            </a:extLst>
          </p:cNvPr>
          <p:cNvSpPr txBox="1"/>
          <p:nvPr/>
        </p:nvSpPr>
        <p:spPr>
          <a:xfrm>
            <a:off x="2792769" y="4237643"/>
            <a:ext cx="1269899" cy="300082"/>
          </a:xfrm>
          <a:prstGeom prst="rect">
            <a:avLst/>
          </a:prstGeom>
          <a:noFill/>
        </p:spPr>
        <p:txBody>
          <a:bodyPr wrap="none" rtlCol="0">
            <a:spAutoFit/>
          </a:bodyPr>
          <a:lstStyle/>
          <a:p>
            <a:r>
              <a:rPr lang="en-FI" dirty="0"/>
              <a:t>-slope = q</a:t>
            </a:r>
            <a:r>
              <a:rPr lang="en-FI" baseline="-25000" dirty="0"/>
              <a:t>1</a:t>
            </a:r>
            <a:r>
              <a:rPr lang="en-FI" dirty="0"/>
              <a:t>/q</a:t>
            </a:r>
            <a:r>
              <a:rPr lang="en-FI" baseline="-25000" dirty="0"/>
              <a:t>2</a:t>
            </a:r>
            <a:r>
              <a:rPr lang="en-FI" dirty="0"/>
              <a:t> </a:t>
            </a:r>
          </a:p>
        </p:txBody>
      </p:sp>
      <p:cxnSp>
        <p:nvCxnSpPr>
          <p:cNvPr id="17" name="Straight Connector 16">
            <a:extLst>
              <a:ext uri="{FF2B5EF4-FFF2-40B4-BE49-F238E27FC236}">
                <a16:creationId xmlns:a16="http://schemas.microsoft.com/office/drawing/2014/main" id="{A7F4E6A3-D492-84BE-2262-982733B60199}"/>
              </a:ext>
            </a:extLst>
          </p:cNvPr>
          <p:cNvCxnSpPr>
            <a:cxnSpLocks/>
          </p:cNvCxnSpPr>
          <p:nvPr/>
        </p:nvCxnSpPr>
        <p:spPr>
          <a:xfrm>
            <a:off x="1780438" y="1472036"/>
            <a:ext cx="2933438" cy="331977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153088-2F73-F9BF-ACFD-71AC48603B65}"/>
              </a:ext>
            </a:extLst>
          </p:cNvPr>
          <p:cNvSpPr txBox="1"/>
          <p:nvPr/>
        </p:nvSpPr>
        <p:spPr>
          <a:xfrm>
            <a:off x="3337357" y="2693424"/>
            <a:ext cx="1935145" cy="715581"/>
          </a:xfrm>
          <a:prstGeom prst="rect">
            <a:avLst/>
          </a:prstGeom>
          <a:noFill/>
        </p:spPr>
        <p:txBody>
          <a:bodyPr wrap="none" rtlCol="0">
            <a:spAutoFit/>
          </a:bodyPr>
          <a:lstStyle/>
          <a:p>
            <a:r>
              <a:rPr lang="en-FI" dirty="0">
                <a:solidFill>
                  <a:srgbClr val="00B0F0"/>
                </a:solidFill>
              </a:rPr>
              <a:t>Budget constraint with </a:t>
            </a:r>
          </a:p>
          <a:p>
            <a:r>
              <a:rPr lang="en-GB" dirty="0">
                <a:solidFill>
                  <a:srgbClr val="00B0F0"/>
                </a:solidFill>
              </a:rPr>
              <a:t>adjusted</a:t>
            </a:r>
            <a:r>
              <a:rPr lang="en-FI" dirty="0">
                <a:solidFill>
                  <a:srgbClr val="00B0F0"/>
                </a:solidFill>
              </a:rPr>
              <a:t> income:</a:t>
            </a:r>
          </a:p>
          <a:p>
            <a:r>
              <a:rPr lang="en-FI" dirty="0">
                <a:solidFill>
                  <a:srgbClr val="00B0F0"/>
                </a:solidFill>
              </a:rPr>
              <a:t>q</a:t>
            </a:r>
            <a:r>
              <a:rPr lang="en-FI" baseline="-25000" dirty="0">
                <a:solidFill>
                  <a:srgbClr val="00B0F0"/>
                </a:solidFill>
              </a:rPr>
              <a:t>1</a:t>
            </a:r>
            <a:r>
              <a:rPr lang="en-FI" dirty="0">
                <a:solidFill>
                  <a:srgbClr val="00B0F0"/>
                </a:solidFill>
              </a:rPr>
              <a:t>x</a:t>
            </a:r>
            <a:r>
              <a:rPr lang="en-FI" baseline="-25000" dirty="0">
                <a:solidFill>
                  <a:srgbClr val="00B0F0"/>
                </a:solidFill>
              </a:rPr>
              <a:t>1</a:t>
            </a:r>
            <a:r>
              <a:rPr lang="en-FI" dirty="0">
                <a:solidFill>
                  <a:srgbClr val="00B0F0"/>
                </a:solidFill>
              </a:rPr>
              <a:t> + q</a:t>
            </a:r>
            <a:r>
              <a:rPr lang="en-FI" baseline="-25000" dirty="0">
                <a:solidFill>
                  <a:srgbClr val="00B0F0"/>
                </a:solidFill>
              </a:rPr>
              <a:t>2</a:t>
            </a:r>
            <a:r>
              <a:rPr lang="en-FI" dirty="0">
                <a:solidFill>
                  <a:srgbClr val="00B0F0"/>
                </a:solidFill>
              </a:rPr>
              <a:t>x</a:t>
            </a:r>
            <a:r>
              <a:rPr lang="en-FI" baseline="-25000" dirty="0">
                <a:solidFill>
                  <a:srgbClr val="00B0F0"/>
                </a:solidFill>
              </a:rPr>
              <a:t>2</a:t>
            </a:r>
            <a:r>
              <a:rPr lang="en-FI" dirty="0">
                <a:solidFill>
                  <a:srgbClr val="00B0F0"/>
                </a:solidFill>
              </a:rPr>
              <a:t> = I’.</a:t>
            </a:r>
          </a:p>
        </p:txBody>
      </p:sp>
    </p:spTree>
    <p:extLst>
      <p:ext uri="{BB962C8B-B14F-4D97-AF65-F5344CB8AC3E}">
        <p14:creationId xmlns:p14="http://schemas.microsoft.com/office/powerpoint/2010/main" val="260919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37" y="379350"/>
            <a:ext cx="2894256" cy="369088"/>
          </a:xfrm>
          <a:prstGeom prst="rect">
            <a:avLst/>
          </a:prstGeom>
        </p:spPr>
        <p:txBody>
          <a:bodyPr vert="horz" wrap="square" lIns="0" tIns="27190" rIns="0" bIns="0" rtlCol="0">
            <a:spAutoFit/>
          </a:bodyPr>
          <a:lstStyle/>
          <a:p>
            <a:pPr marL="20141">
              <a:lnSpc>
                <a:spcPct val="100000"/>
              </a:lnSpc>
              <a:spcBef>
                <a:spcPts val="214"/>
              </a:spcBef>
            </a:pPr>
            <a:r>
              <a:rPr dirty="0"/>
              <a:t>Consumer</a:t>
            </a:r>
            <a:r>
              <a:rPr spc="174" dirty="0"/>
              <a:t> </a:t>
            </a:r>
            <a:r>
              <a:rPr dirty="0"/>
              <a:t>Price</a:t>
            </a:r>
            <a:r>
              <a:rPr spc="174" dirty="0"/>
              <a:t> </a:t>
            </a:r>
            <a:r>
              <a:rPr spc="-16" dirty="0"/>
              <a:t>Index</a:t>
            </a:r>
          </a:p>
        </p:txBody>
      </p:sp>
      <p:sp>
        <p:nvSpPr>
          <p:cNvPr id="3" name="object 3"/>
          <p:cNvSpPr txBox="1"/>
          <p:nvPr/>
        </p:nvSpPr>
        <p:spPr>
          <a:xfrm>
            <a:off x="689325" y="762756"/>
            <a:ext cx="7787506" cy="1437410"/>
          </a:xfrm>
          <a:prstGeom prst="rect">
            <a:avLst/>
          </a:prstGeom>
        </p:spPr>
        <p:txBody>
          <a:bodyPr vert="horz" wrap="square" lIns="0" tIns="18127" rIns="0" bIns="0" rtlCol="0">
            <a:spAutoFit/>
          </a:bodyPr>
          <a:lstStyle/>
          <a:p>
            <a:pPr marL="40282">
              <a:spcBef>
                <a:spcPts val="143"/>
              </a:spcBef>
            </a:pPr>
            <a:r>
              <a:rPr sz="2617" baseline="5050" dirty="0">
                <a:solidFill>
                  <a:srgbClr val="3333B2"/>
                </a:solidFill>
                <a:latin typeface="Lucida Grande"/>
                <a:cs typeface="Lucida Grande"/>
              </a:rPr>
              <a:t>▶</a:t>
            </a:r>
            <a:r>
              <a:rPr sz="2617" spc="309" baseline="5050" dirty="0">
                <a:solidFill>
                  <a:srgbClr val="3333B2"/>
                </a:solidFill>
                <a:latin typeface="Lucida Grande"/>
                <a:cs typeface="Lucida Grande"/>
              </a:rPr>
              <a:t> </a:t>
            </a:r>
            <a:r>
              <a:rPr sz="1744" dirty="0">
                <a:latin typeface="Arial"/>
                <a:cs typeface="Arial"/>
              </a:rPr>
              <a:t>The</a:t>
            </a:r>
            <a:r>
              <a:rPr sz="1744" spc="-63" dirty="0">
                <a:latin typeface="Arial"/>
                <a:cs typeface="Arial"/>
              </a:rPr>
              <a:t> </a:t>
            </a:r>
            <a:r>
              <a:rPr sz="1744" dirty="0">
                <a:latin typeface="Arial"/>
                <a:cs typeface="Arial"/>
              </a:rPr>
              <a:t>consumer</a:t>
            </a:r>
            <a:r>
              <a:rPr sz="1744" spc="-63" dirty="0">
                <a:latin typeface="Arial"/>
                <a:cs typeface="Arial"/>
              </a:rPr>
              <a:t> </a:t>
            </a:r>
            <a:r>
              <a:rPr sz="1744" dirty="0">
                <a:latin typeface="Arial"/>
                <a:cs typeface="Arial"/>
              </a:rPr>
              <a:t>price</a:t>
            </a:r>
            <a:r>
              <a:rPr sz="1744" spc="-63" dirty="0">
                <a:latin typeface="Arial"/>
                <a:cs typeface="Arial"/>
              </a:rPr>
              <a:t> </a:t>
            </a:r>
            <a:r>
              <a:rPr sz="1744" dirty="0">
                <a:latin typeface="Arial"/>
                <a:cs typeface="Arial"/>
              </a:rPr>
              <a:t>index</a:t>
            </a:r>
            <a:r>
              <a:rPr sz="1744" spc="-63" dirty="0">
                <a:latin typeface="Arial"/>
                <a:cs typeface="Arial"/>
              </a:rPr>
              <a:t> </a:t>
            </a:r>
            <a:r>
              <a:rPr sz="1744" dirty="0">
                <a:latin typeface="Arial"/>
                <a:cs typeface="Arial"/>
              </a:rPr>
              <a:t>(CPI)</a:t>
            </a:r>
            <a:r>
              <a:rPr sz="1744" spc="-63" dirty="0">
                <a:latin typeface="Arial"/>
                <a:cs typeface="Arial"/>
              </a:rPr>
              <a:t> </a:t>
            </a:r>
            <a:r>
              <a:rPr sz="1744" dirty="0">
                <a:latin typeface="Arial"/>
                <a:cs typeface="Arial"/>
              </a:rPr>
              <a:t>is</a:t>
            </a:r>
            <a:r>
              <a:rPr sz="1744" spc="-63" dirty="0">
                <a:latin typeface="Arial"/>
                <a:cs typeface="Arial"/>
              </a:rPr>
              <a:t> </a:t>
            </a:r>
            <a:r>
              <a:rPr sz="1744" dirty="0">
                <a:latin typeface="Arial"/>
                <a:cs typeface="Arial"/>
              </a:rPr>
              <a:t>calculated</a:t>
            </a:r>
            <a:r>
              <a:rPr sz="1744" spc="-56" dirty="0">
                <a:latin typeface="Arial"/>
                <a:cs typeface="Arial"/>
              </a:rPr>
              <a:t> </a:t>
            </a:r>
            <a:r>
              <a:rPr sz="1744" dirty="0">
                <a:latin typeface="Arial"/>
                <a:cs typeface="Arial"/>
              </a:rPr>
              <a:t>by</a:t>
            </a:r>
            <a:r>
              <a:rPr sz="1744" spc="-63" dirty="0">
                <a:latin typeface="Arial"/>
                <a:cs typeface="Arial"/>
              </a:rPr>
              <a:t> </a:t>
            </a:r>
            <a:r>
              <a:rPr sz="1744" dirty="0">
                <a:latin typeface="Arial"/>
                <a:cs typeface="Arial"/>
              </a:rPr>
              <a:t>first</a:t>
            </a:r>
            <a:r>
              <a:rPr sz="1744" spc="-63" dirty="0">
                <a:latin typeface="Arial"/>
                <a:cs typeface="Arial"/>
              </a:rPr>
              <a:t> </a:t>
            </a:r>
            <a:r>
              <a:rPr sz="1744" dirty="0">
                <a:latin typeface="Arial"/>
                <a:cs typeface="Arial"/>
              </a:rPr>
              <a:t>computing</a:t>
            </a:r>
            <a:r>
              <a:rPr sz="1744" spc="-63" dirty="0">
                <a:latin typeface="Arial"/>
                <a:cs typeface="Arial"/>
              </a:rPr>
              <a:t> </a:t>
            </a:r>
            <a:r>
              <a:rPr sz="1744" dirty="0">
                <a:latin typeface="Arial"/>
                <a:cs typeface="Arial"/>
              </a:rPr>
              <a:t>the</a:t>
            </a:r>
            <a:r>
              <a:rPr sz="1744" spc="-63" dirty="0">
                <a:latin typeface="Arial"/>
                <a:cs typeface="Arial"/>
              </a:rPr>
              <a:t> </a:t>
            </a:r>
            <a:r>
              <a:rPr sz="1744" dirty="0">
                <a:latin typeface="Arial"/>
                <a:cs typeface="Arial"/>
              </a:rPr>
              <a:t>ratio</a:t>
            </a:r>
            <a:r>
              <a:rPr sz="1744" spc="-63" dirty="0">
                <a:latin typeface="Arial"/>
                <a:cs typeface="Arial"/>
              </a:rPr>
              <a:t> </a:t>
            </a:r>
            <a:r>
              <a:rPr sz="1744" dirty="0">
                <a:latin typeface="Arial"/>
                <a:cs typeface="Arial"/>
              </a:rPr>
              <a:t>of</a:t>
            </a:r>
            <a:r>
              <a:rPr sz="1744" spc="-63" dirty="0">
                <a:latin typeface="Arial"/>
                <a:cs typeface="Arial"/>
              </a:rPr>
              <a:t> </a:t>
            </a:r>
            <a:r>
              <a:rPr sz="1744" i="1" spc="71" dirty="0">
                <a:latin typeface="Arial"/>
                <a:cs typeface="Arial"/>
              </a:rPr>
              <a:t>I</a:t>
            </a:r>
            <a:r>
              <a:rPr sz="1903" i="1" spc="106" baseline="27777" dirty="0">
                <a:latin typeface="Arial"/>
                <a:cs typeface="Arial"/>
              </a:rPr>
              <a:t>′</a:t>
            </a:r>
            <a:r>
              <a:rPr lang="en-US" sz="1903" i="1" spc="106" baseline="27777" dirty="0">
                <a:latin typeface="Arial"/>
                <a:cs typeface="Arial"/>
              </a:rPr>
              <a:t> </a:t>
            </a:r>
            <a:r>
              <a:rPr sz="1744" dirty="0">
                <a:latin typeface="Arial"/>
                <a:cs typeface="Arial"/>
              </a:rPr>
              <a:t>to</a:t>
            </a:r>
            <a:r>
              <a:rPr sz="1744" spc="-24" dirty="0">
                <a:latin typeface="Arial"/>
                <a:cs typeface="Arial"/>
              </a:rPr>
              <a:t> </a:t>
            </a:r>
            <a:r>
              <a:rPr sz="1744" i="1" spc="-40" dirty="0">
                <a:latin typeface="Arial"/>
                <a:cs typeface="Arial"/>
              </a:rPr>
              <a:t>I</a:t>
            </a:r>
            <a:r>
              <a:rPr sz="1744" spc="-40" dirty="0">
                <a:latin typeface="Arial"/>
                <a:cs typeface="Arial"/>
              </a:rPr>
              <a:t>.</a:t>
            </a:r>
            <a:endParaRPr sz="1744" dirty="0">
              <a:latin typeface="Arial"/>
              <a:cs typeface="Arial"/>
            </a:endParaRPr>
          </a:p>
          <a:p>
            <a:pPr marL="40282">
              <a:spcBef>
                <a:spcPts val="238"/>
              </a:spcBef>
            </a:pPr>
            <a:r>
              <a:rPr sz="2617" baseline="5050" dirty="0">
                <a:solidFill>
                  <a:srgbClr val="3333B2"/>
                </a:solidFill>
                <a:latin typeface="Lucida Grande"/>
                <a:cs typeface="Lucida Grande"/>
              </a:rPr>
              <a:t>▶</a:t>
            </a:r>
            <a:r>
              <a:rPr sz="2617" spc="262" baseline="5050" dirty="0">
                <a:solidFill>
                  <a:srgbClr val="3333B2"/>
                </a:solidFill>
                <a:latin typeface="Lucida Grande"/>
                <a:cs typeface="Lucida Grande"/>
              </a:rPr>
              <a:t> </a:t>
            </a:r>
            <a:r>
              <a:rPr sz="1744" dirty="0">
                <a:latin typeface="Arial"/>
                <a:cs typeface="Arial"/>
              </a:rPr>
              <a:t>Recall</a:t>
            </a:r>
            <a:r>
              <a:rPr sz="1744" spc="-71" dirty="0">
                <a:latin typeface="Arial"/>
                <a:cs typeface="Arial"/>
              </a:rPr>
              <a:t> </a:t>
            </a:r>
            <a:r>
              <a:rPr sz="1744" dirty="0">
                <a:latin typeface="Arial"/>
                <a:cs typeface="Arial"/>
              </a:rPr>
              <a:t>that</a:t>
            </a:r>
            <a:r>
              <a:rPr sz="1744" spc="-79" dirty="0">
                <a:latin typeface="Arial"/>
                <a:cs typeface="Arial"/>
              </a:rPr>
              <a:t> </a:t>
            </a:r>
            <a:r>
              <a:rPr sz="1744" dirty="0">
                <a:latin typeface="Arial"/>
                <a:cs typeface="Arial"/>
              </a:rPr>
              <a:t>(for</a:t>
            </a:r>
            <a:r>
              <a:rPr sz="1744" spc="-79" dirty="0">
                <a:latin typeface="Arial"/>
                <a:cs typeface="Arial"/>
              </a:rPr>
              <a:t> </a:t>
            </a:r>
            <a:r>
              <a:rPr sz="1744" dirty="0">
                <a:latin typeface="Arial"/>
                <a:cs typeface="Arial"/>
              </a:rPr>
              <a:t>two</a:t>
            </a:r>
            <a:r>
              <a:rPr sz="1744" spc="-79" dirty="0">
                <a:latin typeface="Arial"/>
                <a:cs typeface="Arial"/>
              </a:rPr>
              <a:t> </a:t>
            </a:r>
            <a:r>
              <a:rPr sz="1744" spc="-16" dirty="0">
                <a:latin typeface="Arial"/>
                <a:cs typeface="Arial"/>
              </a:rPr>
              <a:t>goods):</a:t>
            </a:r>
            <a:endParaRPr lang="en-US" sz="1744" spc="-16" dirty="0">
              <a:latin typeface="Arial"/>
              <a:cs typeface="Arial"/>
            </a:endParaRPr>
          </a:p>
          <a:p>
            <a:pPr marL="40282">
              <a:spcBef>
                <a:spcPts val="238"/>
              </a:spcBef>
            </a:pPr>
            <a:endParaRPr lang="en-US" sz="1744" spc="-16" dirty="0">
              <a:latin typeface="Arial"/>
              <a:cs typeface="Arial"/>
            </a:endParaRPr>
          </a:p>
          <a:p>
            <a:pPr marL="40282">
              <a:spcBef>
                <a:spcPts val="238"/>
              </a:spcBef>
            </a:pPr>
            <a:endParaRPr sz="1744" dirty="0">
              <a:latin typeface="Arial"/>
              <a:cs typeface="Arial"/>
            </a:endParaRPr>
          </a:p>
        </p:txBody>
      </p:sp>
      <p:sp>
        <p:nvSpPr>
          <p:cNvPr id="4" name="object 4"/>
          <p:cNvSpPr txBox="1"/>
          <p:nvPr/>
        </p:nvSpPr>
        <p:spPr>
          <a:xfrm>
            <a:off x="2866040" y="1635747"/>
            <a:ext cx="242699" cy="286775"/>
          </a:xfrm>
          <a:prstGeom prst="rect">
            <a:avLst/>
          </a:prstGeom>
        </p:spPr>
        <p:txBody>
          <a:bodyPr vert="horz" wrap="square" lIns="0" tIns="18127" rIns="0" bIns="0" rtlCol="0">
            <a:spAutoFit/>
          </a:bodyPr>
          <a:lstStyle/>
          <a:p>
            <a:pPr marL="60423">
              <a:spcBef>
                <a:spcPts val="143"/>
              </a:spcBef>
            </a:pPr>
            <a:r>
              <a:rPr sz="2617" i="1" spc="106" baseline="-20202" dirty="0">
                <a:latin typeface="Arial"/>
                <a:cs typeface="Arial"/>
              </a:rPr>
              <a:t>I</a:t>
            </a:r>
            <a:r>
              <a:rPr sz="1269" i="1" spc="71" dirty="0">
                <a:latin typeface="Arial"/>
                <a:cs typeface="Arial"/>
              </a:rPr>
              <a:t>′</a:t>
            </a:r>
            <a:endParaRPr sz="1269">
              <a:latin typeface="Arial"/>
              <a:cs typeface="Arial"/>
            </a:endParaRPr>
          </a:p>
        </p:txBody>
      </p:sp>
      <p:sp>
        <p:nvSpPr>
          <p:cNvPr id="5" name="object 5"/>
          <p:cNvSpPr/>
          <p:nvPr/>
        </p:nvSpPr>
        <p:spPr>
          <a:xfrm>
            <a:off x="2926463" y="2049040"/>
            <a:ext cx="131923" cy="0"/>
          </a:xfrm>
          <a:custGeom>
            <a:avLst/>
            <a:gdLst/>
            <a:ahLst/>
            <a:cxnLst/>
            <a:rect l="l" t="t" r="r" b="b"/>
            <a:pathLst>
              <a:path w="83185">
                <a:moveTo>
                  <a:pt x="0" y="0"/>
                </a:moveTo>
                <a:lnTo>
                  <a:pt x="82740" y="0"/>
                </a:lnTo>
              </a:path>
            </a:pathLst>
          </a:custGeom>
          <a:ln w="5537">
            <a:solidFill>
              <a:srgbClr val="000000"/>
            </a:solidFill>
          </a:ln>
        </p:spPr>
        <p:txBody>
          <a:bodyPr wrap="square" lIns="0" tIns="0" rIns="0" bIns="0" rtlCol="0"/>
          <a:lstStyle/>
          <a:p>
            <a:endParaRPr sz="2141"/>
          </a:p>
        </p:txBody>
      </p:sp>
      <p:sp>
        <p:nvSpPr>
          <p:cNvPr id="6" name="object 6"/>
          <p:cNvSpPr/>
          <p:nvPr/>
        </p:nvSpPr>
        <p:spPr>
          <a:xfrm>
            <a:off x="3398808" y="2049040"/>
            <a:ext cx="1129908" cy="0"/>
          </a:xfrm>
          <a:custGeom>
            <a:avLst/>
            <a:gdLst/>
            <a:ahLst/>
            <a:cxnLst/>
            <a:rect l="l" t="t" r="r" b="b"/>
            <a:pathLst>
              <a:path w="712469">
                <a:moveTo>
                  <a:pt x="0" y="0"/>
                </a:moveTo>
                <a:lnTo>
                  <a:pt x="712355" y="0"/>
                </a:lnTo>
              </a:path>
            </a:pathLst>
          </a:custGeom>
          <a:ln w="5537">
            <a:solidFill>
              <a:srgbClr val="000000"/>
            </a:solidFill>
          </a:ln>
        </p:spPr>
        <p:txBody>
          <a:bodyPr wrap="square" lIns="0" tIns="0" rIns="0" bIns="0" rtlCol="0"/>
          <a:lstStyle/>
          <a:p>
            <a:endParaRPr sz="2141"/>
          </a:p>
        </p:txBody>
      </p:sp>
      <p:grpSp>
        <p:nvGrpSpPr>
          <p:cNvPr id="7" name="object 7"/>
          <p:cNvGrpSpPr/>
          <p:nvPr/>
        </p:nvGrpSpPr>
        <p:grpSpPr>
          <a:xfrm>
            <a:off x="4869643" y="2044651"/>
            <a:ext cx="700904" cy="9063"/>
            <a:chOff x="3070580" y="1109878"/>
            <a:chExt cx="441959" cy="5715"/>
          </a:xfrm>
        </p:grpSpPr>
        <p:sp>
          <p:nvSpPr>
            <p:cNvPr id="8" name="object 8"/>
            <p:cNvSpPr/>
            <p:nvPr/>
          </p:nvSpPr>
          <p:spPr>
            <a:xfrm>
              <a:off x="3070580" y="1112646"/>
              <a:ext cx="139700" cy="0"/>
            </a:xfrm>
            <a:custGeom>
              <a:avLst/>
              <a:gdLst/>
              <a:ahLst/>
              <a:cxnLst/>
              <a:rect l="l" t="t" r="r" b="b"/>
              <a:pathLst>
                <a:path w="139700">
                  <a:moveTo>
                    <a:pt x="0" y="0"/>
                  </a:moveTo>
                  <a:lnTo>
                    <a:pt x="139636" y="0"/>
                  </a:lnTo>
                </a:path>
              </a:pathLst>
            </a:custGeom>
            <a:ln w="5537">
              <a:solidFill>
                <a:srgbClr val="000000"/>
              </a:solidFill>
            </a:ln>
          </p:spPr>
          <p:txBody>
            <a:bodyPr wrap="square" lIns="0" tIns="0" rIns="0" bIns="0" rtlCol="0"/>
            <a:lstStyle/>
            <a:p>
              <a:endParaRPr sz="2141"/>
            </a:p>
          </p:txBody>
        </p:sp>
        <p:sp>
          <p:nvSpPr>
            <p:cNvPr id="9" name="object 9"/>
            <p:cNvSpPr/>
            <p:nvPr/>
          </p:nvSpPr>
          <p:spPr>
            <a:xfrm>
              <a:off x="3240582" y="1112646"/>
              <a:ext cx="271780" cy="0"/>
            </a:xfrm>
            <a:custGeom>
              <a:avLst/>
              <a:gdLst/>
              <a:ahLst/>
              <a:cxnLst/>
              <a:rect l="l" t="t" r="r" b="b"/>
              <a:pathLst>
                <a:path w="271779">
                  <a:moveTo>
                    <a:pt x="0" y="0"/>
                  </a:moveTo>
                  <a:lnTo>
                    <a:pt x="271513" y="0"/>
                  </a:lnTo>
                </a:path>
              </a:pathLst>
            </a:custGeom>
            <a:ln w="5537">
              <a:solidFill>
                <a:srgbClr val="000000"/>
              </a:solidFill>
            </a:ln>
          </p:spPr>
          <p:txBody>
            <a:bodyPr wrap="square" lIns="0" tIns="0" rIns="0" bIns="0" rtlCol="0"/>
            <a:lstStyle/>
            <a:p>
              <a:endParaRPr sz="2141"/>
            </a:p>
          </p:txBody>
        </p:sp>
      </p:grpSp>
      <p:sp>
        <p:nvSpPr>
          <p:cNvPr id="10" name="object 10"/>
          <p:cNvSpPr txBox="1"/>
          <p:nvPr/>
        </p:nvSpPr>
        <p:spPr>
          <a:xfrm>
            <a:off x="2894196" y="2014841"/>
            <a:ext cx="2544811" cy="286775"/>
          </a:xfrm>
          <a:prstGeom prst="rect">
            <a:avLst/>
          </a:prstGeom>
        </p:spPr>
        <p:txBody>
          <a:bodyPr vert="horz" wrap="square" lIns="0" tIns="18127" rIns="0" bIns="0" rtlCol="0">
            <a:spAutoFit/>
          </a:bodyPr>
          <a:lstStyle/>
          <a:p>
            <a:pPr marL="60423">
              <a:spcBef>
                <a:spcPts val="143"/>
              </a:spcBef>
              <a:tabLst>
                <a:tab pos="2421947" algn="l"/>
              </a:tabLst>
            </a:pPr>
            <a:r>
              <a:rPr sz="1744" i="1" dirty="0">
                <a:latin typeface="Arial"/>
                <a:cs typeface="Arial"/>
              </a:rPr>
              <a:t>I</a:t>
            </a:r>
            <a:r>
              <a:rPr sz="1744" i="1" spc="523" dirty="0">
                <a:latin typeface="Arial"/>
                <a:cs typeface="Arial"/>
              </a:rPr>
              <a:t> </a:t>
            </a:r>
            <a:r>
              <a:rPr sz="2617" spc="463" baseline="37878" dirty="0">
                <a:latin typeface="Arial"/>
                <a:cs typeface="Arial"/>
              </a:rPr>
              <a:t>=</a:t>
            </a:r>
            <a:r>
              <a:rPr sz="2617" spc="297" baseline="37878" dirty="0">
                <a:latin typeface="Arial"/>
                <a:cs typeface="Arial"/>
              </a:rPr>
              <a:t> </a:t>
            </a:r>
            <a:r>
              <a:rPr sz="1744" i="1" dirty="0">
                <a:latin typeface="Arial"/>
                <a:cs typeface="Arial"/>
              </a:rPr>
              <a:t>p</a:t>
            </a:r>
            <a:r>
              <a:rPr sz="1903" baseline="-13888" dirty="0">
                <a:latin typeface="Arial"/>
                <a:cs typeface="Arial"/>
              </a:rPr>
              <a:t>1</a:t>
            </a:r>
            <a:r>
              <a:rPr sz="1744" i="1" dirty="0">
                <a:latin typeface="Arial"/>
                <a:cs typeface="Arial"/>
              </a:rPr>
              <a:t>x</a:t>
            </a:r>
            <a:r>
              <a:rPr sz="1903" baseline="-13888" dirty="0">
                <a:latin typeface="Arial"/>
                <a:cs typeface="Arial"/>
              </a:rPr>
              <a:t>1</a:t>
            </a:r>
            <a:r>
              <a:rPr sz="1903" spc="178" baseline="-13888" dirty="0">
                <a:latin typeface="Arial"/>
                <a:cs typeface="Arial"/>
              </a:rPr>
              <a:t> </a:t>
            </a:r>
            <a:r>
              <a:rPr sz="1744" spc="309" dirty="0">
                <a:latin typeface="Arial"/>
                <a:cs typeface="Arial"/>
              </a:rPr>
              <a:t>+</a:t>
            </a:r>
            <a:r>
              <a:rPr sz="1744" spc="-95" dirty="0">
                <a:latin typeface="Arial"/>
                <a:cs typeface="Arial"/>
              </a:rPr>
              <a:t> </a:t>
            </a:r>
            <a:r>
              <a:rPr sz="1744" i="1" dirty="0">
                <a:latin typeface="Arial"/>
                <a:cs typeface="Arial"/>
              </a:rPr>
              <a:t>p</a:t>
            </a:r>
            <a:r>
              <a:rPr sz="1903" baseline="-13888" dirty="0">
                <a:latin typeface="Arial"/>
                <a:cs typeface="Arial"/>
              </a:rPr>
              <a:t>2</a:t>
            </a:r>
            <a:r>
              <a:rPr sz="1744" i="1" dirty="0">
                <a:latin typeface="Arial"/>
                <a:cs typeface="Arial"/>
              </a:rPr>
              <a:t>x</a:t>
            </a:r>
            <a:r>
              <a:rPr sz="1903" baseline="-13888" dirty="0">
                <a:latin typeface="Arial"/>
                <a:cs typeface="Arial"/>
              </a:rPr>
              <a:t>2</a:t>
            </a:r>
            <a:r>
              <a:rPr sz="1903" spc="606" baseline="-13888" dirty="0">
                <a:latin typeface="Arial"/>
                <a:cs typeface="Arial"/>
              </a:rPr>
              <a:t> </a:t>
            </a:r>
            <a:r>
              <a:rPr sz="2617" spc="463" baseline="37878" dirty="0">
                <a:latin typeface="Arial"/>
                <a:cs typeface="Arial"/>
              </a:rPr>
              <a:t>=</a:t>
            </a:r>
            <a:r>
              <a:rPr sz="2617" spc="284" baseline="37878" dirty="0">
                <a:latin typeface="Arial"/>
                <a:cs typeface="Arial"/>
              </a:rPr>
              <a:t> </a:t>
            </a:r>
            <a:r>
              <a:rPr sz="1744" i="1" spc="-40" dirty="0">
                <a:latin typeface="Arial"/>
                <a:cs typeface="Arial"/>
              </a:rPr>
              <a:t>p</a:t>
            </a:r>
            <a:r>
              <a:rPr sz="1903" spc="-59" baseline="-13888" dirty="0">
                <a:latin typeface="Arial"/>
                <a:cs typeface="Arial"/>
              </a:rPr>
              <a:t>1</a:t>
            </a:r>
            <a:r>
              <a:rPr sz="1903" baseline="-13888" dirty="0">
                <a:latin typeface="Arial"/>
                <a:cs typeface="Arial"/>
              </a:rPr>
              <a:t>	</a:t>
            </a:r>
            <a:r>
              <a:rPr sz="1744" i="1" spc="-79" dirty="0">
                <a:latin typeface="Arial"/>
                <a:cs typeface="Arial"/>
              </a:rPr>
              <a:t>I</a:t>
            </a:r>
            <a:endParaRPr sz="1744">
              <a:latin typeface="Arial"/>
              <a:cs typeface="Arial"/>
            </a:endParaRPr>
          </a:p>
        </p:txBody>
      </p:sp>
      <p:sp>
        <p:nvSpPr>
          <p:cNvPr id="11" name="object 11"/>
          <p:cNvSpPr/>
          <p:nvPr/>
        </p:nvSpPr>
        <p:spPr>
          <a:xfrm>
            <a:off x="5886539" y="2049040"/>
            <a:ext cx="221551" cy="0"/>
          </a:xfrm>
          <a:custGeom>
            <a:avLst/>
            <a:gdLst/>
            <a:ahLst/>
            <a:cxnLst/>
            <a:rect l="l" t="t" r="r" b="b"/>
            <a:pathLst>
              <a:path w="139700">
                <a:moveTo>
                  <a:pt x="0" y="0"/>
                </a:moveTo>
                <a:lnTo>
                  <a:pt x="139636" y="0"/>
                </a:lnTo>
              </a:path>
            </a:pathLst>
          </a:custGeom>
          <a:ln w="5537">
            <a:solidFill>
              <a:srgbClr val="000000"/>
            </a:solidFill>
          </a:ln>
        </p:spPr>
        <p:txBody>
          <a:bodyPr wrap="square" lIns="0" tIns="0" rIns="0" bIns="0" rtlCol="0"/>
          <a:lstStyle/>
          <a:p>
            <a:endParaRPr sz="2141"/>
          </a:p>
        </p:txBody>
      </p:sp>
      <p:sp>
        <p:nvSpPr>
          <p:cNvPr id="12" name="object 12"/>
          <p:cNvSpPr txBox="1"/>
          <p:nvPr/>
        </p:nvSpPr>
        <p:spPr>
          <a:xfrm>
            <a:off x="3318244" y="1715483"/>
            <a:ext cx="3339373" cy="286711"/>
          </a:xfrm>
          <a:prstGeom prst="rect">
            <a:avLst/>
          </a:prstGeom>
        </p:spPr>
        <p:txBody>
          <a:bodyPr vert="horz" wrap="square" lIns="0" tIns="18127" rIns="0" bIns="0" rtlCol="0">
            <a:spAutoFit/>
          </a:bodyPr>
          <a:lstStyle/>
          <a:p>
            <a:pPr marL="80564">
              <a:spcBef>
                <a:spcPts val="143"/>
              </a:spcBef>
              <a:tabLst>
                <a:tab pos="1550852" algn="l"/>
                <a:tab pos="2567969" algn="l"/>
              </a:tabLst>
            </a:pPr>
            <a:r>
              <a:rPr sz="1744" i="1" dirty="0">
                <a:latin typeface="Arial"/>
                <a:cs typeface="Arial"/>
              </a:rPr>
              <a:t>q</a:t>
            </a:r>
            <a:r>
              <a:rPr sz="1903" baseline="-13888" dirty="0">
                <a:latin typeface="Arial"/>
                <a:cs typeface="Arial"/>
              </a:rPr>
              <a:t>1</a:t>
            </a:r>
            <a:r>
              <a:rPr sz="1744" i="1" dirty="0">
                <a:latin typeface="Arial"/>
                <a:cs typeface="Arial"/>
              </a:rPr>
              <a:t>x</a:t>
            </a:r>
            <a:r>
              <a:rPr sz="1903" baseline="-13888" dirty="0">
                <a:latin typeface="Arial"/>
                <a:cs typeface="Arial"/>
              </a:rPr>
              <a:t>1</a:t>
            </a:r>
            <a:r>
              <a:rPr sz="1903" spc="190" baseline="-13888" dirty="0">
                <a:latin typeface="Arial"/>
                <a:cs typeface="Arial"/>
              </a:rPr>
              <a:t> </a:t>
            </a:r>
            <a:r>
              <a:rPr sz="1744" spc="309" dirty="0">
                <a:latin typeface="Arial"/>
                <a:cs typeface="Arial"/>
              </a:rPr>
              <a:t>+</a:t>
            </a:r>
            <a:r>
              <a:rPr sz="1744" spc="-87" dirty="0">
                <a:latin typeface="Arial"/>
                <a:cs typeface="Arial"/>
              </a:rPr>
              <a:t> </a:t>
            </a:r>
            <a:r>
              <a:rPr sz="1744" i="1" spc="-32" dirty="0">
                <a:latin typeface="Arial"/>
                <a:cs typeface="Arial"/>
              </a:rPr>
              <a:t>q</a:t>
            </a:r>
            <a:r>
              <a:rPr sz="1903" spc="-48" baseline="-13888" dirty="0">
                <a:latin typeface="Arial"/>
                <a:cs typeface="Arial"/>
              </a:rPr>
              <a:t>2</a:t>
            </a:r>
            <a:r>
              <a:rPr sz="1744" i="1" spc="-32" dirty="0">
                <a:latin typeface="Arial"/>
                <a:cs typeface="Arial"/>
              </a:rPr>
              <a:t>x</a:t>
            </a:r>
            <a:r>
              <a:rPr sz="1903" spc="-48" baseline="-13888" dirty="0">
                <a:latin typeface="Arial"/>
                <a:cs typeface="Arial"/>
              </a:rPr>
              <a:t>2</a:t>
            </a:r>
            <a:r>
              <a:rPr sz="1903" baseline="-13888" dirty="0">
                <a:latin typeface="Arial"/>
                <a:cs typeface="Arial"/>
              </a:rPr>
              <a:t>	</a:t>
            </a:r>
            <a:r>
              <a:rPr sz="1744" i="1" dirty="0">
                <a:latin typeface="Arial"/>
                <a:cs typeface="Arial"/>
              </a:rPr>
              <a:t>q</a:t>
            </a:r>
            <a:r>
              <a:rPr sz="1903" baseline="-13888" dirty="0">
                <a:latin typeface="Arial"/>
                <a:cs typeface="Arial"/>
              </a:rPr>
              <a:t>1</a:t>
            </a:r>
            <a:r>
              <a:rPr sz="1903" spc="119" baseline="-13888" dirty="0">
                <a:latin typeface="Arial"/>
                <a:cs typeface="Arial"/>
              </a:rPr>
              <a:t> </a:t>
            </a:r>
            <a:r>
              <a:rPr sz="1744" i="1" spc="-32" dirty="0">
                <a:latin typeface="Arial"/>
                <a:cs typeface="Arial"/>
              </a:rPr>
              <a:t>p</a:t>
            </a:r>
            <a:r>
              <a:rPr sz="1903" spc="-48" baseline="-13888" dirty="0">
                <a:latin typeface="Arial"/>
                <a:cs typeface="Arial"/>
              </a:rPr>
              <a:t>1</a:t>
            </a:r>
            <a:r>
              <a:rPr sz="1744" i="1" spc="-32" dirty="0">
                <a:latin typeface="Arial"/>
                <a:cs typeface="Arial"/>
              </a:rPr>
              <a:t>x</a:t>
            </a:r>
            <a:r>
              <a:rPr sz="1903" spc="-48" baseline="-13888" dirty="0">
                <a:latin typeface="Arial"/>
                <a:cs typeface="Arial"/>
              </a:rPr>
              <a:t>1</a:t>
            </a:r>
            <a:r>
              <a:rPr sz="1903" baseline="-13888" dirty="0">
                <a:latin typeface="Arial"/>
                <a:cs typeface="Arial"/>
              </a:rPr>
              <a:t>	</a:t>
            </a:r>
            <a:r>
              <a:rPr sz="1744" i="1" dirty="0">
                <a:latin typeface="Arial"/>
                <a:cs typeface="Arial"/>
              </a:rPr>
              <a:t>q</a:t>
            </a:r>
            <a:r>
              <a:rPr sz="1903" baseline="-13888" dirty="0">
                <a:latin typeface="Arial"/>
                <a:cs typeface="Arial"/>
              </a:rPr>
              <a:t>2</a:t>
            </a:r>
            <a:r>
              <a:rPr sz="1903" spc="119" baseline="-13888" dirty="0">
                <a:latin typeface="Arial"/>
                <a:cs typeface="Arial"/>
              </a:rPr>
              <a:t> </a:t>
            </a:r>
            <a:r>
              <a:rPr sz="1744" i="1" spc="-32" dirty="0">
                <a:latin typeface="Arial"/>
                <a:cs typeface="Arial"/>
              </a:rPr>
              <a:t>p</a:t>
            </a:r>
            <a:r>
              <a:rPr sz="1903" spc="-48" baseline="-13888" dirty="0">
                <a:latin typeface="Arial"/>
                <a:cs typeface="Arial"/>
              </a:rPr>
              <a:t>2</a:t>
            </a:r>
            <a:r>
              <a:rPr sz="1744" i="1" spc="-32" dirty="0">
                <a:latin typeface="Arial"/>
                <a:cs typeface="Arial"/>
              </a:rPr>
              <a:t>x</a:t>
            </a:r>
            <a:r>
              <a:rPr sz="1903" spc="-48" baseline="-13888" dirty="0">
                <a:latin typeface="Arial"/>
                <a:cs typeface="Arial"/>
              </a:rPr>
              <a:t>2</a:t>
            </a:r>
            <a:endParaRPr sz="1903" baseline="-13888">
              <a:latin typeface="Arial"/>
              <a:cs typeface="Arial"/>
            </a:endParaRPr>
          </a:p>
        </p:txBody>
      </p:sp>
      <p:sp>
        <p:nvSpPr>
          <p:cNvPr id="13" name="object 13"/>
          <p:cNvSpPr/>
          <p:nvPr/>
        </p:nvSpPr>
        <p:spPr>
          <a:xfrm>
            <a:off x="6156147" y="2049040"/>
            <a:ext cx="431017" cy="0"/>
          </a:xfrm>
          <a:custGeom>
            <a:avLst/>
            <a:gdLst/>
            <a:ahLst/>
            <a:cxnLst/>
            <a:rect l="l" t="t" r="r" b="b"/>
            <a:pathLst>
              <a:path w="271779">
                <a:moveTo>
                  <a:pt x="0" y="0"/>
                </a:moveTo>
                <a:lnTo>
                  <a:pt x="271513" y="0"/>
                </a:lnTo>
              </a:path>
            </a:pathLst>
          </a:custGeom>
          <a:ln w="5537">
            <a:solidFill>
              <a:srgbClr val="000000"/>
            </a:solidFill>
          </a:ln>
        </p:spPr>
        <p:txBody>
          <a:bodyPr wrap="square" lIns="0" tIns="0" rIns="0" bIns="0" rtlCol="0"/>
          <a:lstStyle/>
          <a:p>
            <a:endParaRPr sz="2141"/>
          </a:p>
        </p:txBody>
      </p:sp>
      <p:sp>
        <p:nvSpPr>
          <p:cNvPr id="14" name="object 14"/>
          <p:cNvSpPr txBox="1"/>
          <p:nvPr/>
        </p:nvSpPr>
        <p:spPr>
          <a:xfrm>
            <a:off x="6313831" y="2014840"/>
            <a:ext cx="101712" cy="286711"/>
          </a:xfrm>
          <a:prstGeom prst="rect">
            <a:avLst/>
          </a:prstGeom>
        </p:spPr>
        <p:txBody>
          <a:bodyPr vert="horz" wrap="square" lIns="0" tIns="18127" rIns="0" bIns="0" rtlCol="0">
            <a:spAutoFit/>
          </a:bodyPr>
          <a:lstStyle/>
          <a:p>
            <a:pPr marL="20141">
              <a:spcBef>
                <a:spcPts val="143"/>
              </a:spcBef>
            </a:pPr>
            <a:r>
              <a:rPr sz="1744" i="1" spc="-8" dirty="0">
                <a:latin typeface="Arial"/>
                <a:cs typeface="Arial"/>
              </a:rPr>
              <a:t>I</a:t>
            </a:r>
            <a:endParaRPr sz="1744">
              <a:latin typeface="Arial"/>
              <a:cs typeface="Arial"/>
            </a:endParaRPr>
          </a:p>
        </p:txBody>
      </p:sp>
      <p:sp>
        <p:nvSpPr>
          <p:cNvPr id="15" name="object 15"/>
          <p:cNvSpPr txBox="1"/>
          <p:nvPr/>
        </p:nvSpPr>
        <p:spPr>
          <a:xfrm>
            <a:off x="5562170" y="1864123"/>
            <a:ext cx="1170190" cy="286775"/>
          </a:xfrm>
          <a:prstGeom prst="rect">
            <a:avLst/>
          </a:prstGeom>
        </p:spPr>
        <p:txBody>
          <a:bodyPr vert="horz" wrap="square" lIns="0" tIns="18127" rIns="0" bIns="0" rtlCol="0">
            <a:spAutoFit/>
          </a:bodyPr>
          <a:lstStyle/>
          <a:p>
            <a:pPr marL="80564">
              <a:spcBef>
                <a:spcPts val="143"/>
              </a:spcBef>
              <a:tabLst>
                <a:tab pos="1048335" algn="l"/>
              </a:tabLst>
            </a:pPr>
            <a:r>
              <a:rPr sz="1744" spc="309" dirty="0">
                <a:latin typeface="Arial"/>
                <a:cs typeface="Arial"/>
              </a:rPr>
              <a:t>+</a:t>
            </a:r>
            <a:r>
              <a:rPr sz="1744" spc="87" dirty="0">
                <a:latin typeface="Arial"/>
                <a:cs typeface="Arial"/>
              </a:rPr>
              <a:t> </a:t>
            </a:r>
            <a:r>
              <a:rPr sz="2617" i="1" spc="-82" baseline="-37878" dirty="0">
                <a:latin typeface="Arial"/>
                <a:cs typeface="Arial"/>
              </a:rPr>
              <a:t>p</a:t>
            </a:r>
            <a:r>
              <a:rPr sz="1903" spc="-82" baseline="-65972" dirty="0">
                <a:latin typeface="Arial"/>
                <a:cs typeface="Arial"/>
              </a:rPr>
              <a:t>2</a:t>
            </a:r>
            <a:r>
              <a:rPr sz="1903" baseline="-65972" dirty="0">
                <a:latin typeface="Arial"/>
                <a:cs typeface="Arial"/>
              </a:rPr>
              <a:t>	</a:t>
            </a:r>
            <a:r>
              <a:rPr sz="1744" i="1" spc="-79" dirty="0">
                <a:latin typeface="Arial"/>
                <a:cs typeface="Arial"/>
              </a:rPr>
              <a:t>.</a:t>
            </a:r>
            <a:endParaRPr sz="1744">
              <a:latin typeface="Arial"/>
              <a:cs typeface="Arial"/>
            </a:endParaRPr>
          </a:p>
        </p:txBody>
      </p:sp>
      <p:sp>
        <p:nvSpPr>
          <p:cNvPr id="16" name="object 16"/>
          <p:cNvSpPr txBox="1"/>
          <p:nvPr/>
        </p:nvSpPr>
        <p:spPr>
          <a:xfrm>
            <a:off x="709465" y="2390287"/>
            <a:ext cx="211480" cy="286711"/>
          </a:xfrm>
          <a:prstGeom prst="rect">
            <a:avLst/>
          </a:prstGeom>
        </p:spPr>
        <p:txBody>
          <a:bodyPr vert="horz" wrap="square" lIns="0" tIns="18127" rIns="0" bIns="0" rtlCol="0">
            <a:spAutoFit/>
          </a:bodyPr>
          <a:lstStyle/>
          <a:p>
            <a:pPr marL="20141">
              <a:spcBef>
                <a:spcPts val="143"/>
              </a:spcBef>
            </a:pPr>
            <a:r>
              <a:rPr sz="1744" spc="-198" dirty="0">
                <a:solidFill>
                  <a:srgbClr val="3333B2"/>
                </a:solidFill>
                <a:latin typeface="Lucida Grande"/>
                <a:cs typeface="Lucida Grande"/>
              </a:rPr>
              <a:t>▶</a:t>
            </a:r>
            <a:endParaRPr sz="1744">
              <a:latin typeface="Lucida Grande"/>
              <a:cs typeface="Lucida Grande"/>
            </a:endParaRPr>
          </a:p>
        </p:txBody>
      </p:sp>
      <p:sp>
        <p:nvSpPr>
          <p:cNvPr id="17" name="object 17"/>
          <p:cNvSpPr txBox="1"/>
          <p:nvPr/>
        </p:nvSpPr>
        <p:spPr>
          <a:xfrm>
            <a:off x="1012735" y="2428071"/>
            <a:ext cx="7802653" cy="269462"/>
          </a:xfrm>
          <a:prstGeom prst="rect">
            <a:avLst/>
          </a:prstGeom>
        </p:spPr>
        <p:txBody>
          <a:bodyPr vert="horz" wrap="square" lIns="0" tIns="11078" rIns="0" bIns="0" rtlCol="0">
            <a:spAutoFit/>
          </a:bodyPr>
          <a:lstStyle/>
          <a:p>
            <a:pPr marL="20141" marR="8056">
              <a:lnSpc>
                <a:spcPct val="102600"/>
              </a:lnSpc>
              <a:spcBef>
                <a:spcPts val="87"/>
              </a:spcBef>
            </a:pPr>
            <a:r>
              <a:rPr sz="1744" dirty="0">
                <a:latin typeface="Arial"/>
                <a:cs typeface="Arial"/>
              </a:rPr>
              <a:t>If</a:t>
            </a:r>
            <a:r>
              <a:rPr sz="1744" spc="-48" dirty="0">
                <a:latin typeface="Arial"/>
                <a:cs typeface="Arial"/>
              </a:rPr>
              <a:t> </a:t>
            </a:r>
            <a:r>
              <a:rPr sz="1744" dirty="0">
                <a:latin typeface="Arial"/>
                <a:cs typeface="Arial"/>
              </a:rPr>
              <a:t>we</a:t>
            </a:r>
            <a:r>
              <a:rPr sz="1744" spc="-48" dirty="0">
                <a:latin typeface="Arial"/>
                <a:cs typeface="Arial"/>
              </a:rPr>
              <a:t> </a:t>
            </a:r>
            <a:r>
              <a:rPr sz="1744" dirty="0">
                <a:latin typeface="Arial"/>
                <a:cs typeface="Arial"/>
              </a:rPr>
              <a:t>denote</a:t>
            </a:r>
            <a:r>
              <a:rPr sz="1744" spc="-48" dirty="0">
                <a:latin typeface="Arial"/>
                <a:cs typeface="Arial"/>
              </a:rPr>
              <a:t> </a:t>
            </a:r>
            <a:r>
              <a:rPr sz="1744" dirty="0">
                <a:latin typeface="Arial"/>
                <a:cs typeface="Arial"/>
              </a:rPr>
              <a:t>the</a:t>
            </a:r>
            <a:r>
              <a:rPr sz="1744" spc="-48" dirty="0">
                <a:latin typeface="Arial"/>
                <a:cs typeface="Arial"/>
              </a:rPr>
              <a:t> </a:t>
            </a:r>
            <a:r>
              <a:rPr sz="1744" dirty="0">
                <a:latin typeface="Arial"/>
                <a:cs typeface="Arial"/>
              </a:rPr>
              <a:t>consumption</a:t>
            </a:r>
            <a:r>
              <a:rPr sz="1744" spc="-48" dirty="0">
                <a:latin typeface="Arial"/>
                <a:cs typeface="Arial"/>
              </a:rPr>
              <a:t> </a:t>
            </a:r>
            <a:r>
              <a:rPr sz="1744" dirty="0">
                <a:latin typeface="Arial"/>
                <a:cs typeface="Arial"/>
              </a:rPr>
              <a:t>share</a:t>
            </a:r>
            <a:r>
              <a:rPr lang="en-US" sz="1744" dirty="0">
                <a:latin typeface="Arial"/>
                <a:cs typeface="Arial"/>
              </a:rPr>
              <a:t> of good 1, s</a:t>
            </a:r>
            <a:r>
              <a:rPr lang="en-US" sz="1744" baseline="-25000" dirty="0">
                <a:latin typeface="Arial"/>
                <a:cs typeface="Arial"/>
              </a:rPr>
              <a:t>1</a:t>
            </a:r>
            <a:r>
              <a:rPr lang="en-US" sz="1744" dirty="0">
                <a:latin typeface="Arial"/>
                <a:cs typeface="Arial"/>
              </a:rPr>
              <a:t> = p</a:t>
            </a:r>
            <a:r>
              <a:rPr lang="en-US" sz="1744" baseline="-25000" dirty="0">
                <a:latin typeface="Arial"/>
                <a:cs typeface="Arial"/>
              </a:rPr>
              <a:t>1</a:t>
            </a:r>
            <a:r>
              <a:rPr lang="en-US" sz="1744" dirty="0">
                <a:latin typeface="Arial"/>
                <a:cs typeface="Arial"/>
              </a:rPr>
              <a:t>x</a:t>
            </a:r>
            <a:r>
              <a:rPr lang="en-US" sz="1744" baseline="-25000" dirty="0">
                <a:latin typeface="Arial"/>
                <a:cs typeface="Arial"/>
              </a:rPr>
              <a:t>1</a:t>
            </a:r>
            <a:r>
              <a:rPr lang="en-US" sz="1744" dirty="0">
                <a:latin typeface="Arial"/>
                <a:cs typeface="Arial"/>
              </a:rPr>
              <a:t>/I , and similarly for s</a:t>
            </a:r>
            <a:r>
              <a:rPr lang="en-US" sz="1744" baseline="-25000" dirty="0">
                <a:latin typeface="Arial"/>
                <a:cs typeface="Arial"/>
              </a:rPr>
              <a:t>2</a:t>
            </a:r>
            <a:r>
              <a:rPr lang="en-US" sz="1744" dirty="0">
                <a:latin typeface="Arial"/>
                <a:cs typeface="Arial"/>
              </a:rPr>
              <a:t>, </a:t>
            </a:r>
            <a:endParaRPr sz="1744" dirty="0">
              <a:latin typeface="Arial"/>
              <a:cs typeface="Arial"/>
            </a:endParaRPr>
          </a:p>
        </p:txBody>
      </p:sp>
      <p:sp>
        <p:nvSpPr>
          <p:cNvPr id="21" name="object 21"/>
          <p:cNvSpPr txBox="1"/>
          <p:nvPr/>
        </p:nvSpPr>
        <p:spPr>
          <a:xfrm>
            <a:off x="6764869" y="2511959"/>
            <a:ext cx="129909" cy="214631"/>
          </a:xfrm>
          <a:prstGeom prst="rect">
            <a:avLst/>
          </a:prstGeom>
        </p:spPr>
        <p:txBody>
          <a:bodyPr vert="horz" wrap="square" lIns="0" tIns="19134" rIns="0" bIns="0" rtlCol="0">
            <a:spAutoFit/>
          </a:bodyPr>
          <a:lstStyle/>
          <a:p>
            <a:pPr marL="20141">
              <a:spcBef>
                <a:spcPts val="151"/>
              </a:spcBef>
            </a:pPr>
            <a:r>
              <a:rPr sz="1269" spc="-8" dirty="0">
                <a:latin typeface="Arial"/>
                <a:cs typeface="Arial"/>
              </a:rPr>
              <a:t>1</a:t>
            </a:r>
            <a:endParaRPr sz="1269">
              <a:latin typeface="Arial"/>
              <a:cs typeface="Arial"/>
            </a:endParaRPr>
          </a:p>
        </p:txBody>
      </p:sp>
      <p:sp>
        <p:nvSpPr>
          <p:cNvPr id="23" name="object 23"/>
          <p:cNvSpPr txBox="1"/>
          <p:nvPr/>
        </p:nvSpPr>
        <p:spPr>
          <a:xfrm>
            <a:off x="3871074" y="2846400"/>
            <a:ext cx="242699" cy="286775"/>
          </a:xfrm>
          <a:prstGeom prst="rect">
            <a:avLst/>
          </a:prstGeom>
        </p:spPr>
        <p:txBody>
          <a:bodyPr vert="horz" wrap="square" lIns="0" tIns="18127" rIns="0" bIns="0" rtlCol="0">
            <a:spAutoFit/>
          </a:bodyPr>
          <a:lstStyle/>
          <a:p>
            <a:pPr marL="60423">
              <a:spcBef>
                <a:spcPts val="143"/>
              </a:spcBef>
            </a:pPr>
            <a:r>
              <a:rPr sz="2617" i="1" spc="106" baseline="-20202" dirty="0">
                <a:latin typeface="Arial"/>
                <a:cs typeface="Arial"/>
              </a:rPr>
              <a:t>I</a:t>
            </a:r>
            <a:r>
              <a:rPr sz="1269" i="1" spc="71" dirty="0">
                <a:latin typeface="Arial"/>
                <a:cs typeface="Arial"/>
              </a:rPr>
              <a:t>′</a:t>
            </a:r>
            <a:endParaRPr sz="1269">
              <a:latin typeface="Arial"/>
              <a:cs typeface="Arial"/>
            </a:endParaRPr>
          </a:p>
        </p:txBody>
      </p:sp>
      <p:sp>
        <p:nvSpPr>
          <p:cNvPr id="24" name="object 24"/>
          <p:cNvSpPr/>
          <p:nvPr/>
        </p:nvSpPr>
        <p:spPr>
          <a:xfrm>
            <a:off x="3931498" y="3259695"/>
            <a:ext cx="131923" cy="0"/>
          </a:xfrm>
          <a:custGeom>
            <a:avLst/>
            <a:gdLst/>
            <a:ahLst/>
            <a:cxnLst/>
            <a:rect l="l" t="t" r="r" b="b"/>
            <a:pathLst>
              <a:path w="83185">
                <a:moveTo>
                  <a:pt x="0" y="0"/>
                </a:moveTo>
                <a:lnTo>
                  <a:pt x="82740" y="0"/>
                </a:lnTo>
              </a:path>
            </a:pathLst>
          </a:custGeom>
          <a:ln w="5537">
            <a:solidFill>
              <a:srgbClr val="000000"/>
            </a:solidFill>
          </a:ln>
        </p:spPr>
        <p:txBody>
          <a:bodyPr wrap="square" lIns="0" tIns="0" rIns="0" bIns="0" rtlCol="0"/>
          <a:lstStyle/>
          <a:p>
            <a:endParaRPr sz="2141"/>
          </a:p>
        </p:txBody>
      </p:sp>
      <p:sp>
        <p:nvSpPr>
          <p:cNvPr id="25" name="object 25"/>
          <p:cNvSpPr/>
          <p:nvPr/>
        </p:nvSpPr>
        <p:spPr>
          <a:xfrm>
            <a:off x="4403821" y="3259695"/>
            <a:ext cx="221551" cy="0"/>
          </a:xfrm>
          <a:custGeom>
            <a:avLst/>
            <a:gdLst/>
            <a:ahLst/>
            <a:cxnLst/>
            <a:rect l="l" t="t" r="r" b="b"/>
            <a:pathLst>
              <a:path w="139700">
                <a:moveTo>
                  <a:pt x="0" y="0"/>
                </a:moveTo>
                <a:lnTo>
                  <a:pt x="139636" y="0"/>
                </a:lnTo>
              </a:path>
            </a:pathLst>
          </a:custGeom>
          <a:ln w="5537">
            <a:solidFill>
              <a:srgbClr val="000000"/>
            </a:solidFill>
          </a:ln>
        </p:spPr>
        <p:txBody>
          <a:bodyPr wrap="square" lIns="0" tIns="0" rIns="0" bIns="0" rtlCol="0"/>
          <a:lstStyle/>
          <a:p>
            <a:endParaRPr sz="2141"/>
          </a:p>
        </p:txBody>
      </p:sp>
      <p:sp>
        <p:nvSpPr>
          <p:cNvPr id="26" name="object 26"/>
          <p:cNvSpPr txBox="1"/>
          <p:nvPr/>
        </p:nvSpPr>
        <p:spPr>
          <a:xfrm>
            <a:off x="4323257" y="2926138"/>
            <a:ext cx="1119838" cy="286711"/>
          </a:xfrm>
          <a:prstGeom prst="rect">
            <a:avLst/>
          </a:prstGeom>
        </p:spPr>
        <p:txBody>
          <a:bodyPr vert="horz" wrap="square" lIns="0" tIns="18127" rIns="0" bIns="0" rtlCol="0">
            <a:spAutoFit/>
          </a:bodyPr>
          <a:lstStyle/>
          <a:p>
            <a:pPr marL="80564">
              <a:spcBef>
                <a:spcPts val="143"/>
              </a:spcBef>
              <a:tabLst>
                <a:tab pos="826784" algn="l"/>
              </a:tabLst>
            </a:pPr>
            <a:r>
              <a:rPr sz="1744" i="1" spc="-40" dirty="0">
                <a:latin typeface="Arial"/>
                <a:cs typeface="Arial"/>
              </a:rPr>
              <a:t>q</a:t>
            </a:r>
            <a:r>
              <a:rPr sz="1903" spc="-59" baseline="-13888" dirty="0">
                <a:latin typeface="Arial"/>
                <a:cs typeface="Arial"/>
              </a:rPr>
              <a:t>1</a:t>
            </a:r>
            <a:r>
              <a:rPr sz="1903" baseline="-13888" dirty="0">
                <a:latin typeface="Arial"/>
                <a:cs typeface="Arial"/>
              </a:rPr>
              <a:t>	</a:t>
            </a:r>
            <a:r>
              <a:rPr sz="1744" i="1" spc="-40" dirty="0">
                <a:latin typeface="Arial"/>
                <a:cs typeface="Arial"/>
              </a:rPr>
              <a:t>q</a:t>
            </a:r>
            <a:r>
              <a:rPr sz="1903" spc="-59" baseline="-13888" dirty="0">
                <a:latin typeface="Arial"/>
                <a:cs typeface="Arial"/>
              </a:rPr>
              <a:t>2</a:t>
            </a:r>
            <a:endParaRPr sz="1903" baseline="-13888">
              <a:latin typeface="Arial"/>
              <a:cs typeface="Arial"/>
            </a:endParaRPr>
          </a:p>
        </p:txBody>
      </p:sp>
      <p:sp>
        <p:nvSpPr>
          <p:cNvPr id="27" name="object 27"/>
          <p:cNvSpPr/>
          <p:nvPr/>
        </p:nvSpPr>
        <p:spPr>
          <a:xfrm>
            <a:off x="5151113" y="3259695"/>
            <a:ext cx="221551" cy="0"/>
          </a:xfrm>
          <a:custGeom>
            <a:avLst/>
            <a:gdLst/>
            <a:ahLst/>
            <a:cxnLst/>
            <a:rect l="l" t="t" r="r" b="b"/>
            <a:pathLst>
              <a:path w="139700">
                <a:moveTo>
                  <a:pt x="0" y="0"/>
                </a:moveTo>
                <a:lnTo>
                  <a:pt x="139636" y="0"/>
                </a:lnTo>
              </a:path>
            </a:pathLst>
          </a:custGeom>
          <a:ln w="5537">
            <a:solidFill>
              <a:srgbClr val="000000"/>
            </a:solidFill>
          </a:ln>
        </p:spPr>
        <p:txBody>
          <a:bodyPr wrap="square" lIns="0" tIns="0" rIns="0" bIns="0" rtlCol="0"/>
          <a:lstStyle/>
          <a:p>
            <a:endParaRPr sz="2141"/>
          </a:p>
        </p:txBody>
      </p:sp>
      <p:sp>
        <p:nvSpPr>
          <p:cNvPr id="28" name="object 28"/>
          <p:cNvSpPr txBox="1"/>
          <p:nvPr/>
        </p:nvSpPr>
        <p:spPr>
          <a:xfrm>
            <a:off x="3899230" y="3074779"/>
            <a:ext cx="1828800" cy="286775"/>
          </a:xfrm>
          <a:prstGeom prst="rect">
            <a:avLst/>
          </a:prstGeom>
        </p:spPr>
        <p:txBody>
          <a:bodyPr vert="horz" wrap="square" lIns="0" tIns="18127" rIns="0" bIns="0" rtlCol="0">
            <a:spAutoFit/>
          </a:bodyPr>
          <a:lstStyle/>
          <a:p>
            <a:pPr marL="60423">
              <a:spcBef>
                <a:spcPts val="143"/>
              </a:spcBef>
            </a:pPr>
            <a:r>
              <a:rPr sz="2617" i="1" baseline="-37878" dirty="0">
                <a:latin typeface="Arial"/>
                <a:cs typeface="Arial"/>
              </a:rPr>
              <a:t>I</a:t>
            </a:r>
            <a:r>
              <a:rPr sz="2617" i="1" spc="761" baseline="-37878" dirty="0">
                <a:latin typeface="Arial"/>
                <a:cs typeface="Arial"/>
              </a:rPr>
              <a:t> </a:t>
            </a:r>
            <a:r>
              <a:rPr sz="1744" spc="309" dirty="0">
                <a:latin typeface="Arial"/>
                <a:cs typeface="Arial"/>
              </a:rPr>
              <a:t>=</a:t>
            </a:r>
            <a:r>
              <a:rPr sz="1744" spc="181" dirty="0">
                <a:latin typeface="Arial"/>
                <a:cs typeface="Arial"/>
              </a:rPr>
              <a:t> </a:t>
            </a:r>
            <a:r>
              <a:rPr sz="2617" i="1" spc="-24" baseline="-37878" dirty="0">
                <a:latin typeface="Arial"/>
                <a:cs typeface="Arial"/>
              </a:rPr>
              <a:t>p</a:t>
            </a:r>
            <a:r>
              <a:rPr sz="1903" spc="-24" baseline="-65972" dirty="0">
                <a:latin typeface="Arial"/>
                <a:cs typeface="Arial"/>
              </a:rPr>
              <a:t>1</a:t>
            </a:r>
            <a:r>
              <a:rPr sz="1903" spc="-119" baseline="-65972" dirty="0">
                <a:latin typeface="Arial"/>
                <a:cs typeface="Arial"/>
              </a:rPr>
              <a:t> </a:t>
            </a:r>
            <a:r>
              <a:rPr sz="1744" i="1" dirty="0">
                <a:latin typeface="Arial"/>
                <a:cs typeface="Arial"/>
              </a:rPr>
              <a:t>s</a:t>
            </a:r>
            <a:r>
              <a:rPr sz="1903" baseline="-13888" dirty="0">
                <a:latin typeface="Arial"/>
                <a:cs typeface="Arial"/>
              </a:rPr>
              <a:t>1</a:t>
            </a:r>
            <a:r>
              <a:rPr sz="1903" spc="165" baseline="-13888" dirty="0">
                <a:latin typeface="Arial"/>
                <a:cs typeface="Arial"/>
              </a:rPr>
              <a:t> </a:t>
            </a:r>
            <a:r>
              <a:rPr sz="1744" spc="309" dirty="0">
                <a:latin typeface="Arial"/>
                <a:cs typeface="Arial"/>
              </a:rPr>
              <a:t>+</a:t>
            </a:r>
            <a:r>
              <a:rPr sz="1744" spc="87" dirty="0">
                <a:latin typeface="Arial"/>
                <a:cs typeface="Arial"/>
              </a:rPr>
              <a:t> </a:t>
            </a:r>
            <a:r>
              <a:rPr sz="2617" i="1" spc="-24" baseline="-37878" dirty="0">
                <a:latin typeface="Arial"/>
                <a:cs typeface="Arial"/>
              </a:rPr>
              <a:t>p</a:t>
            </a:r>
            <a:r>
              <a:rPr sz="1903" spc="-24" baseline="-65972" dirty="0">
                <a:latin typeface="Arial"/>
                <a:cs typeface="Arial"/>
              </a:rPr>
              <a:t>2</a:t>
            </a:r>
            <a:r>
              <a:rPr sz="1903" spc="-130" baseline="-65972" dirty="0">
                <a:latin typeface="Arial"/>
                <a:cs typeface="Arial"/>
              </a:rPr>
              <a:t> </a:t>
            </a:r>
            <a:r>
              <a:rPr sz="1744" i="1" spc="-40" dirty="0">
                <a:latin typeface="Arial"/>
                <a:cs typeface="Arial"/>
              </a:rPr>
              <a:t>s</a:t>
            </a:r>
            <a:r>
              <a:rPr sz="1903" spc="-59" baseline="-13888" dirty="0">
                <a:latin typeface="Arial"/>
                <a:cs typeface="Arial"/>
              </a:rPr>
              <a:t>2</a:t>
            </a:r>
            <a:r>
              <a:rPr sz="1744" i="1" spc="-40" dirty="0">
                <a:latin typeface="Arial"/>
                <a:cs typeface="Arial"/>
              </a:rPr>
              <a:t>.</a:t>
            </a:r>
            <a:endParaRPr sz="1744">
              <a:latin typeface="Arial"/>
              <a:cs typeface="Arial"/>
            </a:endParaRPr>
          </a:p>
        </p:txBody>
      </p:sp>
      <p:sp>
        <p:nvSpPr>
          <p:cNvPr id="29" name="object 29"/>
          <p:cNvSpPr/>
          <p:nvPr/>
        </p:nvSpPr>
        <p:spPr>
          <a:xfrm>
            <a:off x="2543241" y="3779492"/>
            <a:ext cx="109768" cy="0"/>
          </a:xfrm>
          <a:custGeom>
            <a:avLst/>
            <a:gdLst/>
            <a:ahLst/>
            <a:cxnLst/>
            <a:rect l="l" t="t" r="r" b="b"/>
            <a:pathLst>
              <a:path w="69214">
                <a:moveTo>
                  <a:pt x="0" y="0"/>
                </a:moveTo>
                <a:lnTo>
                  <a:pt x="68605" y="0"/>
                </a:lnTo>
              </a:path>
            </a:pathLst>
          </a:custGeom>
          <a:ln w="5537">
            <a:solidFill>
              <a:srgbClr val="000000"/>
            </a:solidFill>
          </a:ln>
        </p:spPr>
        <p:txBody>
          <a:bodyPr wrap="square" lIns="0" tIns="0" rIns="0" bIns="0" rtlCol="0"/>
          <a:lstStyle/>
          <a:p>
            <a:endParaRPr sz="2141"/>
          </a:p>
        </p:txBody>
      </p:sp>
      <p:sp>
        <p:nvSpPr>
          <p:cNvPr id="30" name="object 30"/>
          <p:cNvSpPr txBox="1"/>
          <p:nvPr/>
        </p:nvSpPr>
        <p:spPr>
          <a:xfrm>
            <a:off x="669183" y="3594556"/>
            <a:ext cx="7931514" cy="286775"/>
          </a:xfrm>
          <a:prstGeom prst="rect">
            <a:avLst/>
          </a:prstGeom>
        </p:spPr>
        <p:txBody>
          <a:bodyPr vert="horz" wrap="square" lIns="0" tIns="18127" rIns="0" bIns="0" rtlCol="0">
            <a:spAutoFit/>
          </a:bodyPr>
          <a:lstStyle/>
          <a:p>
            <a:pPr marL="60423">
              <a:spcBef>
                <a:spcPts val="143"/>
              </a:spcBef>
            </a:pPr>
            <a:r>
              <a:rPr sz="2617" baseline="5050" dirty="0">
                <a:solidFill>
                  <a:srgbClr val="3333B2"/>
                </a:solidFill>
                <a:latin typeface="Lucida Grande"/>
                <a:cs typeface="Lucida Grande"/>
              </a:rPr>
              <a:t>▶</a:t>
            </a:r>
            <a:r>
              <a:rPr sz="2617" spc="331" baseline="5050" dirty="0">
                <a:solidFill>
                  <a:srgbClr val="3333B2"/>
                </a:solidFill>
                <a:latin typeface="Lucida Grande"/>
                <a:cs typeface="Lucida Grande"/>
              </a:rPr>
              <a:t> </a:t>
            </a:r>
            <a:r>
              <a:rPr sz="1744" dirty="0">
                <a:latin typeface="Arial"/>
                <a:cs typeface="Arial"/>
              </a:rPr>
              <a:t>In</a:t>
            </a:r>
            <a:r>
              <a:rPr sz="1744" spc="-56" dirty="0">
                <a:latin typeface="Arial"/>
                <a:cs typeface="Arial"/>
              </a:rPr>
              <a:t> </a:t>
            </a:r>
            <a:r>
              <a:rPr sz="1744" dirty="0">
                <a:latin typeface="Arial"/>
                <a:cs typeface="Arial"/>
              </a:rPr>
              <a:t>other</a:t>
            </a:r>
            <a:r>
              <a:rPr sz="1744" spc="-56" dirty="0">
                <a:latin typeface="Arial"/>
                <a:cs typeface="Arial"/>
              </a:rPr>
              <a:t> </a:t>
            </a:r>
            <a:r>
              <a:rPr sz="1744" dirty="0">
                <a:latin typeface="Arial"/>
                <a:cs typeface="Arial"/>
              </a:rPr>
              <a:t>words,</a:t>
            </a:r>
            <a:r>
              <a:rPr sz="1744" spc="111" dirty="0">
                <a:latin typeface="Arial"/>
                <a:cs typeface="Arial"/>
              </a:rPr>
              <a:t> </a:t>
            </a:r>
            <a:r>
              <a:rPr sz="1903" i="1" spc="154" baseline="31250" dirty="0">
                <a:latin typeface="Arial"/>
                <a:cs typeface="Arial"/>
              </a:rPr>
              <a:t>I</a:t>
            </a:r>
            <a:r>
              <a:rPr sz="1427" i="1" spc="154" baseline="64814" dirty="0">
                <a:latin typeface="Times New Roman"/>
                <a:cs typeface="Times New Roman"/>
              </a:rPr>
              <a:t>′</a:t>
            </a:r>
            <a:r>
              <a:rPr sz="1427" i="1" spc="653" baseline="64814" dirty="0">
                <a:latin typeface="Times New Roman"/>
                <a:cs typeface="Times New Roman"/>
              </a:rPr>
              <a:t> </a:t>
            </a:r>
            <a:r>
              <a:rPr sz="1744" dirty="0">
                <a:latin typeface="Arial"/>
                <a:cs typeface="Arial"/>
              </a:rPr>
              <a:t>is</a:t>
            </a:r>
            <a:r>
              <a:rPr sz="1744" spc="-56" dirty="0">
                <a:latin typeface="Arial"/>
                <a:cs typeface="Arial"/>
              </a:rPr>
              <a:t> </a:t>
            </a:r>
            <a:r>
              <a:rPr sz="1744" dirty="0">
                <a:latin typeface="Arial"/>
                <a:cs typeface="Arial"/>
              </a:rPr>
              <a:t>a</a:t>
            </a:r>
            <a:r>
              <a:rPr sz="1744" spc="-56" dirty="0">
                <a:latin typeface="Arial"/>
                <a:cs typeface="Arial"/>
              </a:rPr>
              <a:t> </a:t>
            </a:r>
            <a:r>
              <a:rPr sz="1744" dirty="0">
                <a:latin typeface="Arial"/>
                <a:cs typeface="Arial"/>
              </a:rPr>
              <a:t>weighted</a:t>
            </a:r>
            <a:r>
              <a:rPr sz="1744" spc="-56" dirty="0">
                <a:latin typeface="Arial"/>
                <a:cs typeface="Arial"/>
              </a:rPr>
              <a:t> </a:t>
            </a:r>
            <a:r>
              <a:rPr sz="1744" spc="-16" dirty="0">
                <a:latin typeface="Arial"/>
                <a:cs typeface="Arial"/>
              </a:rPr>
              <a:t>average</a:t>
            </a:r>
            <a:r>
              <a:rPr sz="1744" spc="-56" dirty="0">
                <a:latin typeface="Arial"/>
                <a:cs typeface="Arial"/>
              </a:rPr>
              <a:t> </a:t>
            </a:r>
            <a:r>
              <a:rPr sz="1744" dirty="0">
                <a:latin typeface="Arial"/>
                <a:cs typeface="Arial"/>
              </a:rPr>
              <a:t>of</a:t>
            </a:r>
            <a:r>
              <a:rPr sz="1744" spc="-56" dirty="0">
                <a:latin typeface="Arial"/>
                <a:cs typeface="Arial"/>
              </a:rPr>
              <a:t> </a:t>
            </a:r>
            <a:r>
              <a:rPr sz="1744" dirty="0">
                <a:latin typeface="Arial"/>
                <a:cs typeface="Arial"/>
              </a:rPr>
              <a:t>individual</a:t>
            </a:r>
            <a:r>
              <a:rPr sz="1744" spc="-56" dirty="0">
                <a:latin typeface="Arial"/>
                <a:cs typeface="Arial"/>
              </a:rPr>
              <a:t> </a:t>
            </a:r>
            <a:r>
              <a:rPr sz="1744" dirty="0">
                <a:latin typeface="Arial"/>
                <a:cs typeface="Arial"/>
              </a:rPr>
              <a:t>price</a:t>
            </a:r>
            <a:r>
              <a:rPr sz="1744" spc="-56" dirty="0">
                <a:latin typeface="Arial"/>
                <a:cs typeface="Arial"/>
              </a:rPr>
              <a:t> </a:t>
            </a:r>
            <a:r>
              <a:rPr sz="1744" dirty="0">
                <a:latin typeface="Arial"/>
                <a:cs typeface="Arial"/>
              </a:rPr>
              <a:t>changes</a:t>
            </a:r>
            <a:r>
              <a:rPr sz="1744" spc="-56" dirty="0">
                <a:latin typeface="Arial"/>
                <a:cs typeface="Arial"/>
              </a:rPr>
              <a:t> </a:t>
            </a:r>
            <a:r>
              <a:rPr sz="1744" dirty="0">
                <a:latin typeface="Arial"/>
                <a:cs typeface="Arial"/>
              </a:rPr>
              <a:t>where</a:t>
            </a:r>
            <a:r>
              <a:rPr sz="1744" spc="-56" dirty="0">
                <a:latin typeface="Arial"/>
                <a:cs typeface="Arial"/>
              </a:rPr>
              <a:t> </a:t>
            </a:r>
            <a:r>
              <a:rPr sz="1744" spc="-40" dirty="0">
                <a:latin typeface="Arial"/>
                <a:cs typeface="Arial"/>
              </a:rPr>
              <a:t>the</a:t>
            </a:r>
            <a:endParaRPr sz="1744">
              <a:latin typeface="Arial"/>
              <a:cs typeface="Arial"/>
            </a:endParaRPr>
          </a:p>
        </p:txBody>
      </p:sp>
      <p:sp>
        <p:nvSpPr>
          <p:cNvPr id="31" name="object 31"/>
          <p:cNvSpPr txBox="1"/>
          <p:nvPr/>
        </p:nvSpPr>
        <p:spPr>
          <a:xfrm>
            <a:off x="669184" y="3729520"/>
            <a:ext cx="5658605" cy="723809"/>
          </a:xfrm>
          <a:prstGeom prst="rect">
            <a:avLst/>
          </a:prstGeom>
        </p:spPr>
        <p:txBody>
          <a:bodyPr vert="horz" wrap="square" lIns="0" tIns="19134" rIns="0" bIns="0" rtlCol="0">
            <a:spAutoFit/>
          </a:bodyPr>
          <a:lstStyle/>
          <a:p>
            <a:pPr marR="1798585" algn="ctr">
              <a:lnSpc>
                <a:spcPts val="1299"/>
              </a:lnSpc>
              <a:spcBef>
                <a:spcPts val="151"/>
              </a:spcBef>
            </a:pPr>
            <a:r>
              <a:rPr sz="1269" i="1" spc="-8" dirty="0">
                <a:latin typeface="Arial"/>
                <a:cs typeface="Arial"/>
              </a:rPr>
              <a:t>I</a:t>
            </a:r>
            <a:endParaRPr sz="1269">
              <a:latin typeface="Arial"/>
              <a:cs typeface="Arial"/>
            </a:endParaRPr>
          </a:p>
          <a:p>
            <a:pPr marL="340380">
              <a:lnSpc>
                <a:spcPts val="1871"/>
              </a:lnSpc>
            </a:pPr>
            <a:r>
              <a:rPr sz="1744" dirty="0">
                <a:latin typeface="Arial"/>
                <a:cs typeface="Arial"/>
              </a:rPr>
              <a:t>old</a:t>
            </a:r>
            <a:r>
              <a:rPr sz="1744" spc="-56" dirty="0">
                <a:latin typeface="Arial"/>
                <a:cs typeface="Arial"/>
              </a:rPr>
              <a:t> </a:t>
            </a:r>
            <a:r>
              <a:rPr sz="1744" dirty="0">
                <a:latin typeface="Arial"/>
                <a:cs typeface="Arial"/>
              </a:rPr>
              <a:t>consumption</a:t>
            </a:r>
            <a:r>
              <a:rPr sz="1744" spc="-56" dirty="0">
                <a:latin typeface="Arial"/>
                <a:cs typeface="Arial"/>
              </a:rPr>
              <a:t> </a:t>
            </a:r>
            <a:r>
              <a:rPr sz="1744" dirty="0">
                <a:latin typeface="Arial"/>
                <a:cs typeface="Arial"/>
              </a:rPr>
              <a:t>shares</a:t>
            </a:r>
            <a:r>
              <a:rPr sz="1744" spc="-56" dirty="0">
                <a:latin typeface="Arial"/>
                <a:cs typeface="Arial"/>
              </a:rPr>
              <a:t> </a:t>
            </a:r>
            <a:r>
              <a:rPr sz="1744" dirty="0">
                <a:latin typeface="Arial"/>
                <a:cs typeface="Arial"/>
              </a:rPr>
              <a:t>serve</a:t>
            </a:r>
            <a:r>
              <a:rPr sz="1744" spc="-56" dirty="0">
                <a:latin typeface="Arial"/>
                <a:cs typeface="Arial"/>
              </a:rPr>
              <a:t> </a:t>
            </a:r>
            <a:r>
              <a:rPr sz="1744" dirty="0">
                <a:latin typeface="Arial"/>
                <a:cs typeface="Arial"/>
              </a:rPr>
              <a:t>as</a:t>
            </a:r>
            <a:r>
              <a:rPr sz="1744" spc="-56" dirty="0">
                <a:latin typeface="Arial"/>
                <a:cs typeface="Arial"/>
              </a:rPr>
              <a:t> </a:t>
            </a:r>
            <a:r>
              <a:rPr sz="1744" spc="-16" dirty="0">
                <a:latin typeface="Arial"/>
                <a:cs typeface="Arial"/>
              </a:rPr>
              <a:t>weights.</a:t>
            </a:r>
            <a:endParaRPr sz="1744">
              <a:latin typeface="Arial"/>
              <a:cs typeface="Arial"/>
            </a:endParaRPr>
          </a:p>
          <a:p>
            <a:pPr marL="60423">
              <a:spcBef>
                <a:spcPts val="238"/>
              </a:spcBef>
            </a:pPr>
            <a:r>
              <a:rPr sz="2617" baseline="5050" dirty="0">
                <a:solidFill>
                  <a:srgbClr val="3333B2"/>
                </a:solidFill>
                <a:latin typeface="Lucida Grande"/>
                <a:cs typeface="Lucida Grande"/>
              </a:rPr>
              <a:t>▶</a:t>
            </a:r>
            <a:r>
              <a:rPr sz="2617" spc="357" baseline="5050" dirty="0">
                <a:solidFill>
                  <a:srgbClr val="3333B2"/>
                </a:solidFill>
                <a:latin typeface="Lucida Grande"/>
                <a:cs typeface="Lucida Grande"/>
              </a:rPr>
              <a:t> </a:t>
            </a:r>
            <a:r>
              <a:rPr sz="1744" dirty="0">
                <a:latin typeface="Arial"/>
                <a:cs typeface="Arial"/>
              </a:rPr>
              <a:t>The</a:t>
            </a:r>
            <a:r>
              <a:rPr sz="1744" spc="-40" dirty="0">
                <a:latin typeface="Arial"/>
                <a:cs typeface="Arial"/>
              </a:rPr>
              <a:t> </a:t>
            </a:r>
            <a:r>
              <a:rPr sz="1744" dirty="0">
                <a:latin typeface="Arial"/>
                <a:cs typeface="Arial"/>
              </a:rPr>
              <a:t>CPI</a:t>
            </a:r>
            <a:r>
              <a:rPr sz="1744" spc="-48" dirty="0">
                <a:latin typeface="Arial"/>
                <a:cs typeface="Arial"/>
              </a:rPr>
              <a:t> </a:t>
            </a:r>
            <a:r>
              <a:rPr sz="1744" dirty="0">
                <a:latin typeface="Arial"/>
                <a:cs typeface="Arial"/>
              </a:rPr>
              <a:t>at</a:t>
            </a:r>
            <a:r>
              <a:rPr sz="1744" spc="-48" dirty="0">
                <a:latin typeface="Arial"/>
                <a:cs typeface="Arial"/>
              </a:rPr>
              <a:t> </a:t>
            </a:r>
            <a:r>
              <a:rPr sz="1744" dirty="0">
                <a:latin typeface="Arial"/>
                <a:cs typeface="Arial"/>
              </a:rPr>
              <a:t>old</a:t>
            </a:r>
            <a:r>
              <a:rPr sz="1744" spc="-40" dirty="0">
                <a:latin typeface="Arial"/>
                <a:cs typeface="Arial"/>
              </a:rPr>
              <a:t> </a:t>
            </a:r>
            <a:r>
              <a:rPr sz="1744" dirty="0">
                <a:latin typeface="Arial"/>
                <a:cs typeface="Arial"/>
              </a:rPr>
              <a:t>prices</a:t>
            </a:r>
            <a:r>
              <a:rPr sz="1744" spc="-48" dirty="0">
                <a:latin typeface="Arial"/>
                <a:cs typeface="Arial"/>
              </a:rPr>
              <a:t> </a:t>
            </a:r>
            <a:r>
              <a:rPr sz="1744" dirty="0">
                <a:latin typeface="Arial"/>
                <a:cs typeface="Arial"/>
              </a:rPr>
              <a:t>(i.e.</a:t>
            </a:r>
            <a:r>
              <a:rPr sz="1744" spc="63" dirty="0">
                <a:latin typeface="Arial"/>
                <a:cs typeface="Arial"/>
              </a:rPr>
              <a:t> </a:t>
            </a:r>
            <a:r>
              <a:rPr sz="1744" dirty="0">
                <a:latin typeface="Arial"/>
                <a:cs typeface="Arial"/>
              </a:rPr>
              <a:t>in</a:t>
            </a:r>
            <a:r>
              <a:rPr sz="1744" spc="-48" dirty="0">
                <a:latin typeface="Arial"/>
                <a:cs typeface="Arial"/>
              </a:rPr>
              <a:t> </a:t>
            </a:r>
            <a:r>
              <a:rPr sz="1744" dirty="0">
                <a:latin typeface="Arial"/>
                <a:cs typeface="Arial"/>
              </a:rPr>
              <a:t>base</a:t>
            </a:r>
            <a:r>
              <a:rPr sz="1744" spc="-48" dirty="0">
                <a:latin typeface="Arial"/>
                <a:cs typeface="Arial"/>
              </a:rPr>
              <a:t> </a:t>
            </a:r>
            <a:r>
              <a:rPr sz="1744" dirty="0">
                <a:latin typeface="Arial"/>
                <a:cs typeface="Arial"/>
              </a:rPr>
              <a:t>period)</a:t>
            </a:r>
            <a:r>
              <a:rPr sz="1744" spc="-40" dirty="0">
                <a:latin typeface="Arial"/>
                <a:cs typeface="Arial"/>
              </a:rPr>
              <a:t> </a:t>
            </a:r>
            <a:r>
              <a:rPr sz="1744" dirty="0">
                <a:latin typeface="Arial"/>
                <a:cs typeface="Arial"/>
              </a:rPr>
              <a:t>is</a:t>
            </a:r>
            <a:r>
              <a:rPr sz="1744" spc="-48" dirty="0">
                <a:latin typeface="Arial"/>
                <a:cs typeface="Arial"/>
              </a:rPr>
              <a:t> </a:t>
            </a:r>
            <a:r>
              <a:rPr sz="1744" dirty="0">
                <a:latin typeface="Arial"/>
                <a:cs typeface="Arial"/>
              </a:rPr>
              <a:t>set</a:t>
            </a:r>
            <a:r>
              <a:rPr sz="1744" spc="-48" dirty="0">
                <a:latin typeface="Arial"/>
                <a:cs typeface="Arial"/>
              </a:rPr>
              <a:t> </a:t>
            </a:r>
            <a:r>
              <a:rPr sz="1744" dirty="0">
                <a:latin typeface="Arial"/>
                <a:cs typeface="Arial"/>
              </a:rPr>
              <a:t>at</a:t>
            </a:r>
            <a:r>
              <a:rPr sz="1744" spc="-40" dirty="0">
                <a:latin typeface="Arial"/>
                <a:cs typeface="Arial"/>
              </a:rPr>
              <a:t> 100</a:t>
            </a:r>
            <a:endParaRPr sz="1744">
              <a:latin typeface="Arial"/>
              <a:cs typeface="Arial"/>
            </a:endParaRPr>
          </a:p>
        </p:txBody>
      </p:sp>
      <p:sp>
        <p:nvSpPr>
          <p:cNvPr id="32" name="object 32"/>
          <p:cNvSpPr/>
          <p:nvPr/>
        </p:nvSpPr>
        <p:spPr>
          <a:xfrm>
            <a:off x="5173450" y="4643983"/>
            <a:ext cx="109768" cy="0"/>
          </a:xfrm>
          <a:custGeom>
            <a:avLst/>
            <a:gdLst/>
            <a:ahLst/>
            <a:cxnLst/>
            <a:rect l="l" t="t" r="r" b="b"/>
            <a:pathLst>
              <a:path w="69214">
                <a:moveTo>
                  <a:pt x="0" y="0"/>
                </a:moveTo>
                <a:lnTo>
                  <a:pt x="68605" y="0"/>
                </a:lnTo>
              </a:path>
            </a:pathLst>
          </a:custGeom>
          <a:ln w="5537">
            <a:solidFill>
              <a:srgbClr val="000000"/>
            </a:solidFill>
          </a:ln>
        </p:spPr>
        <p:txBody>
          <a:bodyPr wrap="square" lIns="0" tIns="0" rIns="0" bIns="0" rtlCol="0"/>
          <a:lstStyle/>
          <a:p>
            <a:endParaRPr sz="2141"/>
          </a:p>
        </p:txBody>
      </p:sp>
      <p:sp>
        <p:nvSpPr>
          <p:cNvPr id="33" name="object 33"/>
          <p:cNvSpPr txBox="1"/>
          <p:nvPr/>
        </p:nvSpPr>
        <p:spPr>
          <a:xfrm>
            <a:off x="669184" y="4459046"/>
            <a:ext cx="5255786" cy="286775"/>
          </a:xfrm>
          <a:prstGeom prst="rect">
            <a:avLst/>
          </a:prstGeom>
        </p:spPr>
        <p:txBody>
          <a:bodyPr vert="horz" wrap="square" lIns="0" tIns="18127" rIns="0" bIns="0" rtlCol="0">
            <a:spAutoFit/>
          </a:bodyPr>
          <a:lstStyle/>
          <a:p>
            <a:pPr marL="60423">
              <a:spcBef>
                <a:spcPts val="143"/>
              </a:spcBef>
            </a:pPr>
            <a:r>
              <a:rPr sz="2617" baseline="5050" dirty="0">
                <a:solidFill>
                  <a:srgbClr val="3333B2"/>
                </a:solidFill>
                <a:latin typeface="Lucida Grande"/>
                <a:cs typeface="Lucida Grande"/>
              </a:rPr>
              <a:t>▶</a:t>
            </a:r>
            <a:r>
              <a:rPr sz="2617" spc="344" baseline="5050" dirty="0">
                <a:solidFill>
                  <a:srgbClr val="3333B2"/>
                </a:solidFill>
                <a:latin typeface="Lucida Grande"/>
                <a:cs typeface="Lucida Grande"/>
              </a:rPr>
              <a:t> </a:t>
            </a:r>
            <a:r>
              <a:rPr sz="1744" dirty="0">
                <a:latin typeface="Arial"/>
                <a:cs typeface="Arial"/>
              </a:rPr>
              <a:t>The</a:t>
            </a:r>
            <a:r>
              <a:rPr sz="1744" spc="-48" dirty="0">
                <a:latin typeface="Arial"/>
                <a:cs typeface="Arial"/>
              </a:rPr>
              <a:t> </a:t>
            </a:r>
            <a:r>
              <a:rPr sz="1744" dirty="0">
                <a:latin typeface="Arial"/>
                <a:cs typeface="Arial"/>
              </a:rPr>
              <a:t>CPI</a:t>
            </a:r>
            <a:r>
              <a:rPr sz="1744" spc="-48" dirty="0">
                <a:latin typeface="Arial"/>
                <a:cs typeface="Arial"/>
              </a:rPr>
              <a:t> </a:t>
            </a:r>
            <a:r>
              <a:rPr sz="1744" dirty="0">
                <a:latin typeface="Arial"/>
                <a:cs typeface="Arial"/>
              </a:rPr>
              <a:t>at</a:t>
            </a:r>
            <a:r>
              <a:rPr sz="1744" spc="-40" dirty="0">
                <a:latin typeface="Arial"/>
                <a:cs typeface="Arial"/>
              </a:rPr>
              <a:t> </a:t>
            </a:r>
            <a:r>
              <a:rPr sz="1744" dirty="0">
                <a:latin typeface="Arial"/>
                <a:cs typeface="Arial"/>
              </a:rPr>
              <a:t>the</a:t>
            </a:r>
            <a:r>
              <a:rPr sz="1744" spc="-48" dirty="0">
                <a:latin typeface="Arial"/>
                <a:cs typeface="Arial"/>
              </a:rPr>
              <a:t> </a:t>
            </a:r>
            <a:r>
              <a:rPr sz="1744" dirty="0">
                <a:latin typeface="Arial"/>
                <a:cs typeface="Arial"/>
              </a:rPr>
              <a:t>new</a:t>
            </a:r>
            <a:r>
              <a:rPr sz="1744" spc="-48" dirty="0">
                <a:latin typeface="Arial"/>
                <a:cs typeface="Arial"/>
              </a:rPr>
              <a:t> </a:t>
            </a:r>
            <a:r>
              <a:rPr sz="1744" dirty="0">
                <a:latin typeface="Arial"/>
                <a:cs typeface="Arial"/>
              </a:rPr>
              <a:t>prices</a:t>
            </a:r>
            <a:r>
              <a:rPr sz="1744" spc="-40" dirty="0">
                <a:latin typeface="Arial"/>
                <a:cs typeface="Arial"/>
              </a:rPr>
              <a:t> </a:t>
            </a:r>
            <a:r>
              <a:rPr sz="1744" dirty="0">
                <a:latin typeface="Arial"/>
                <a:cs typeface="Arial"/>
              </a:rPr>
              <a:t>is</a:t>
            </a:r>
            <a:r>
              <a:rPr sz="1744" spc="-48" dirty="0">
                <a:latin typeface="Arial"/>
                <a:cs typeface="Arial"/>
              </a:rPr>
              <a:t> </a:t>
            </a:r>
            <a:r>
              <a:rPr sz="1744" dirty="0">
                <a:latin typeface="Arial"/>
                <a:cs typeface="Arial"/>
              </a:rPr>
              <a:t>defined</a:t>
            </a:r>
            <a:r>
              <a:rPr sz="1744" spc="-48" dirty="0">
                <a:latin typeface="Arial"/>
                <a:cs typeface="Arial"/>
              </a:rPr>
              <a:t> </a:t>
            </a:r>
            <a:r>
              <a:rPr sz="1744" dirty="0">
                <a:latin typeface="Arial"/>
                <a:cs typeface="Arial"/>
              </a:rPr>
              <a:t>to</a:t>
            </a:r>
            <a:r>
              <a:rPr sz="1744" spc="-40" dirty="0">
                <a:latin typeface="Arial"/>
                <a:cs typeface="Arial"/>
              </a:rPr>
              <a:t> </a:t>
            </a:r>
            <a:r>
              <a:rPr sz="1744" dirty="0">
                <a:latin typeface="Arial"/>
                <a:cs typeface="Arial"/>
              </a:rPr>
              <a:t>be</a:t>
            </a:r>
            <a:r>
              <a:rPr sz="1744" spc="127" dirty="0">
                <a:latin typeface="Arial"/>
                <a:cs typeface="Arial"/>
              </a:rPr>
              <a:t> </a:t>
            </a:r>
            <a:r>
              <a:rPr sz="1903" i="1" spc="154" baseline="31250" dirty="0">
                <a:latin typeface="Arial"/>
                <a:cs typeface="Arial"/>
              </a:rPr>
              <a:t>I</a:t>
            </a:r>
            <a:r>
              <a:rPr sz="1427" i="1" spc="154" baseline="64814" dirty="0">
                <a:latin typeface="Times New Roman"/>
                <a:cs typeface="Times New Roman"/>
              </a:rPr>
              <a:t>′</a:t>
            </a:r>
            <a:r>
              <a:rPr sz="1427" i="1" spc="11" baseline="64814" dirty="0">
                <a:latin typeface="Times New Roman"/>
                <a:cs typeface="Times New Roman"/>
              </a:rPr>
              <a:t> </a:t>
            </a:r>
            <a:r>
              <a:rPr sz="1744" i="1" spc="-16" dirty="0">
                <a:latin typeface="Arial"/>
                <a:cs typeface="Arial"/>
              </a:rPr>
              <a:t>x</a:t>
            </a:r>
            <a:r>
              <a:rPr sz="1744" i="1" spc="-324" dirty="0">
                <a:latin typeface="Arial"/>
                <a:cs typeface="Arial"/>
              </a:rPr>
              <a:t> </a:t>
            </a:r>
            <a:r>
              <a:rPr sz="1744" spc="-32" dirty="0">
                <a:latin typeface="Arial"/>
                <a:cs typeface="Arial"/>
              </a:rPr>
              <a:t>100.</a:t>
            </a:r>
            <a:endParaRPr sz="1744">
              <a:latin typeface="Arial"/>
              <a:cs typeface="Arial"/>
            </a:endParaRPr>
          </a:p>
        </p:txBody>
      </p:sp>
      <p:sp>
        <p:nvSpPr>
          <p:cNvPr id="34" name="object 34"/>
          <p:cNvSpPr txBox="1"/>
          <p:nvPr/>
        </p:nvSpPr>
        <p:spPr>
          <a:xfrm>
            <a:off x="669183" y="4594012"/>
            <a:ext cx="7689822" cy="736568"/>
          </a:xfrm>
          <a:prstGeom prst="rect">
            <a:avLst/>
          </a:prstGeom>
        </p:spPr>
        <p:txBody>
          <a:bodyPr vert="horz" wrap="square" lIns="0" tIns="19134" rIns="0" bIns="0" rtlCol="0">
            <a:spAutoFit/>
          </a:bodyPr>
          <a:lstStyle/>
          <a:p>
            <a:pPr marL="1417921" algn="ctr">
              <a:lnSpc>
                <a:spcPts val="1388"/>
              </a:lnSpc>
              <a:spcBef>
                <a:spcPts val="151"/>
              </a:spcBef>
            </a:pPr>
            <a:r>
              <a:rPr sz="1269" i="1" spc="-8" dirty="0">
                <a:latin typeface="Arial"/>
                <a:cs typeface="Arial"/>
              </a:rPr>
              <a:t>I</a:t>
            </a:r>
            <a:endParaRPr sz="1269" dirty="0">
              <a:latin typeface="Arial"/>
              <a:cs typeface="Arial"/>
            </a:endParaRPr>
          </a:p>
          <a:p>
            <a:pPr marL="60423">
              <a:lnSpc>
                <a:spcPts val="1959"/>
              </a:lnSpc>
            </a:pPr>
            <a:r>
              <a:rPr sz="2617" baseline="5050" dirty="0">
                <a:solidFill>
                  <a:srgbClr val="3333B2"/>
                </a:solidFill>
                <a:latin typeface="Lucida Grande"/>
                <a:cs typeface="Lucida Grande"/>
              </a:rPr>
              <a:t>▶</a:t>
            </a:r>
            <a:r>
              <a:rPr sz="2617" spc="320" baseline="5050" dirty="0">
                <a:solidFill>
                  <a:srgbClr val="3333B2"/>
                </a:solidFill>
                <a:latin typeface="Lucida Grande"/>
                <a:cs typeface="Lucida Grande"/>
              </a:rPr>
              <a:t> </a:t>
            </a:r>
            <a:r>
              <a:rPr sz="1744" dirty="0">
                <a:latin typeface="Arial"/>
                <a:cs typeface="Arial"/>
              </a:rPr>
              <a:t>Can</a:t>
            </a:r>
            <a:r>
              <a:rPr sz="1744" spc="-63" dirty="0">
                <a:latin typeface="Arial"/>
                <a:cs typeface="Arial"/>
              </a:rPr>
              <a:t> </a:t>
            </a:r>
            <a:r>
              <a:rPr sz="1744" dirty="0">
                <a:latin typeface="Arial"/>
                <a:cs typeface="Arial"/>
              </a:rPr>
              <a:t>be</a:t>
            </a:r>
            <a:r>
              <a:rPr sz="1744" spc="-63" dirty="0">
                <a:latin typeface="Arial"/>
                <a:cs typeface="Arial"/>
              </a:rPr>
              <a:t> </a:t>
            </a:r>
            <a:r>
              <a:rPr sz="1744" dirty="0">
                <a:latin typeface="Arial"/>
                <a:cs typeface="Arial"/>
              </a:rPr>
              <a:t>calculated</a:t>
            </a:r>
            <a:r>
              <a:rPr sz="1744" spc="-56" dirty="0">
                <a:latin typeface="Arial"/>
                <a:cs typeface="Arial"/>
              </a:rPr>
              <a:t> </a:t>
            </a:r>
            <a:r>
              <a:rPr sz="1744" dirty="0">
                <a:latin typeface="Arial"/>
                <a:cs typeface="Arial"/>
              </a:rPr>
              <a:t>for</a:t>
            </a:r>
            <a:r>
              <a:rPr sz="1744" spc="-63" dirty="0">
                <a:latin typeface="Arial"/>
                <a:cs typeface="Arial"/>
              </a:rPr>
              <a:t> </a:t>
            </a:r>
            <a:r>
              <a:rPr sz="1744" dirty="0">
                <a:latin typeface="Arial"/>
                <a:cs typeface="Arial"/>
              </a:rPr>
              <a:t>multiple</a:t>
            </a:r>
            <a:r>
              <a:rPr sz="1744" spc="-63" dirty="0">
                <a:latin typeface="Arial"/>
                <a:cs typeface="Arial"/>
              </a:rPr>
              <a:t> </a:t>
            </a:r>
            <a:r>
              <a:rPr sz="1744" spc="-16" dirty="0">
                <a:latin typeface="Arial"/>
                <a:cs typeface="Arial"/>
              </a:rPr>
              <a:t>consecutive</a:t>
            </a:r>
            <a:r>
              <a:rPr sz="1744" spc="-56" dirty="0">
                <a:latin typeface="Arial"/>
                <a:cs typeface="Arial"/>
              </a:rPr>
              <a:t> </a:t>
            </a:r>
            <a:r>
              <a:rPr sz="1744" dirty="0">
                <a:latin typeface="Arial"/>
                <a:cs typeface="Arial"/>
              </a:rPr>
              <a:t>periods,</a:t>
            </a:r>
            <a:r>
              <a:rPr sz="1744" spc="-63" dirty="0">
                <a:latin typeface="Arial"/>
                <a:cs typeface="Arial"/>
              </a:rPr>
              <a:t> </a:t>
            </a:r>
            <a:r>
              <a:rPr sz="1744" dirty="0">
                <a:latin typeface="Arial"/>
                <a:cs typeface="Arial"/>
              </a:rPr>
              <a:t>but</a:t>
            </a:r>
            <a:r>
              <a:rPr sz="1744" spc="-63" dirty="0">
                <a:latin typeface="Arial"/>
                <a:cs typeface="Arial"/>
              </a:rPr>
              <a:t> </a:t>
            </a:r>
            <a:r>
              <a:rPr sz="1744" dirty="0">
                <a:latin typeface="Arial"/>
                <a:cs typeface="Arial"/>
              </a:rPr>
              <a:t>the</a:t>
            </a:r>
            <a:r>
              <a:rPr sz="1744" spc="-56" dirty="0">
                <a:latin typeface="Arial"/>
                <a:cs typeface="Arial"/>
              </a:rPr>
              <a:t> </a:t>
            </a:r>
            <a:r>
              <a:rPr sz="1744" dirty="0">
                <a:latin typeface="Arial"/>
                <a:cs typeface="Arial"/>
              </a:rPr>
              <a:t>base</a:t>
            </a:r>
            <a:r>
              <a:rPr sz="1744" spc="-63" dirty="0">
                <a:latin typeface="Arial"/>
                <a:cs typeface="Arial"/>
              </a:rPr>
              <a:t> </a:t>
            </a:r>
            <a:r>
              <a:rPr sz="1744" dirty="0">
                <a:latin typeface="Arial"/>
                <a:cs typeface="Arial"/>
              </a:rPr>
              <a:t>prices</a:t>
            </a:r>
            <a:r>
              <a:rPr sz="1744" spc="-56" dirty="0">
                <a:latin typeface="Arial"/>
                <a:cs typeface="Arial"/>
              </a:rPr>
              <a:t> </a:t>
            </a:r>
            <a:r>
              <a:rPr sz="1744" spc="-40" dirty="0">
                <a:latin typeface="Arial"/>
                <a:cs typeface="Arial"/>
              </a:rPr>
              <a:t>and</a:t>
            </a:r>
            <a:r>
              <a:rPr lang="en-US" sz="1744" spc="-40" dirty="0">
                <a:latin typeface="Arial"/>
                <a:cs typeface="Arial"/>
              </a:rPr>
              <a:t> </a:t>
            </a:r>
            <a:r>
              <a:rPr sz="1744" dirty="0">
                <a:latin typeface="Arial"/>
                <a:cs typeface="Arial"/>
              </a:rPr>
              <a:t>consumption</a:t>
            </a:r>
            <a:r>
              <a:rPr sz="1744" spc="-71" dirty="0">
                <a:latin typeface="Arial"/>
                <a:cs typeface="Arial"/>
              </a:rPr>
              <a:t> </a:t>
            </a:r>
            <a:r>
              <a:rPr sz="1744" dirty="0">
                <a:latin typeface="Arial"/>
                <a:cs typeface="Arial"/>
              </a:rPr>
              <a:t>shares</a:t>
            </a:r>
            <a:r>
              <a:rPr sz="1744" spc="-63" dirty="0">
                <a:latin typeface="Arial"/>
                <a:cs typeface="Arial"/>
              </a:rPr>
              <a:t> </a:t>
            </a:r>
            <a:r>
              <a:rPr sz="1744" dirty="0">
                <a:latin typeface="Arial"/>
                <a:cs typeface="Arial"/>
              </a:rPr>
              <a:t>remain</a:t>
            </a:r>
            <a:r>
              <a:rPr sz="1744" spc="-63" dirty="0">
                <a:latin typeface="Arial"/>
                <a:cs typeface="Arial"/>
              </a:rPr>
              <a:t> </a:t>
            </a:r>
            <a:r>
              <a:rPr sz="1744" dirty="0">
                <a:latin typeface="Arial"/>
                <a:cs typeface="Arial"/>
              </a:rPr>
              <a:t>the</a:t>
            </a:r>
            <a:r>
              <a:rPr sz="1744" spc="-63" dirty="0">
                <a:latin typeface="Arial"/>
                <a:cs typeface="Arial"/>
              </a:rPr>
              <a:t> </a:t>
            </a:r>
            <a:r>
              <a:rPr sz="1744" spc="-32" dirty="0">
                <a:latin typeface="Arial"/>
                <a:cs typeface="Arial"/>
              </a:rPr>
              <a:t>same.</a:t>
            </a:r>
            <a:endParaRPr sz="1744" dirty="0">
              <a:latin typeface="Arial"/>
              <a:cs typeface="Arial"/>
            </a:endParaRP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3" y="317500"/>
            <a:ext cx="8085599" cy="494646"/>
          </a:xfrm>
        </p:spPr>
        <p:txBody>
          <a:bodyPr/>
          <a:lstStyle/>
          <a:p>
            <a:r>
              <a:rPr lang="fi-FI" dirty="0" err="1"/>
              <a:t>Example</a:t>
            </a:r>
            <a:r>
              <a:rPr lang="fi-FI" dirty="0"/>
              <a:t>: </a:t>
            </a:r>
            <a:r>
              <a:rPr lang="fi-FI" dirty="0" err="1"/>
              <a:t>sharp</a:t>
            </a:r>
            <a:r>
              <a:rPr lang="fi-FI" dirty="0"/>
              <a:t> </a:t>
            </a:r>
            <a:r>
              <a:rPr lang="fi-FI" dirty="0" err="1"/>
              <a:t>rise</a:t>
            </a:r>
            <a:r>
              <a:rPr lang="fi-FI" dirty="0"/>
              <a:t> in </a:t>
            </a:r>
            <a:r>
              <a:rPr lang="fi-FI" dirty="0" err="1"/>
              <a:t>energy</a:t>
            </a:r>
            <a:r>
              <a:rPr lang="fi-FI" dirty="0"/>
              <a:t> </a:t>
            </a:r>
            <a:r>
              <a:rPr lang="fi-FI" dirty="0" err="1"/>
              <a:t>prices</a:t>
            </a:r>
            <a:br>
              <a:rPr lang="fi-FI" dirty="0"/>
            </a:br>
            <a:br>
              <a:rPr lang="fi-FI" dirty="0"/>
            </a:br>
            <a:endParaRPr lang="fi-FI" dirty="0"/>
          </a:p>
        </p:txBody>
      </p:sp>
      <p:sp>
        <p:nvSpPr>
          <p:cNvPr id="3" name="Content Placeholder 2"/>
          <p:cNvSpPr>
            <a:spLocks noGrp="1"/>
          </p:cNvSpPr>
          <p:nvPr>
            <p:ph sz="quarter" idx="14"/>
          </p:nvPr>
        </p:nvSpPr>
        <p:spPr>
          <a:xfrm>
            <a:off x="540003" y="1006710"/>
            <a:ext cx="8085599" cy="3590985"/>
          </a:xfrm>
        </p:spPr>
        <p:txBody>
          <a:bodyPr/>
          <a:lstStyle/>
          <a:p>
            <a:pPr marL="285750" indent="-285750">
              <a:buFont typeface="Arial" panose="020B0604020202020204" pitchFamily="34" charset="0"/>
              <a:buChar char="•"/>
            </a:pPr>
            <a:r>
              <a:rPr lang="fi-FI" dirty="0"/>
              <a:t>Aim </a:t>
            </a:r>
            <a:r>
              <a:rPr lang="fi-FI" dirty="0" err="1"/>
              <a:t>construct</a:t>
            </a:r>
            <a:r>
              <a:rPr lang="fi-FI" dirty="0"/>
              <a:t> an </a:t>
            </a:r>
            <a:r>
              <a:rPr lang="fi-FI" dirty="0" err="1"/>
              <a:t>index</a:t>
            </a:r>
            <a:r>
              <a:rPr lang="fi-FI" dirty="0"/>
              <a:t> to </a:t>
            </a:r>
            <a:r>
              <a:rPr lang="fi-FI" dirty="0" err="1"/>
              <a:t>reflect</a:t>
            </a:r>
            <a:r>
              <a:rPr lang="fi-FI" dirty="0"/>
              <a:t> </a:t>
            </a:r>
            <a:r>
              <a:rPr lang="fi-FI" dirty="0" err="1"/>
              <a:t>the</a:t>
            </a:r>
            <a:r>
              <a:rPr lang="fi-FI" dirty="0"/>
              <a:t> </a:t>
            </a:r>
            <a:r>
              <a:rPr lang="fi-FI" dirty="0" err="1"/>
              <a:t>increase</a:t>
            </a:r>
            <a:r>
              <a:rPr lang="fi-FI" dirty="0"/>
              <a:t> in </a:t>
            </a:r>
            <a:r>
              <a:rPr lang="fi-FI" dirty="0" err="1"/>
              <a:t>energy</a:t>
            </a:r>
            <a:r>
              <a:rPr lang="fi-FI" dirty="0"/>
              <a:t> (</a:t>
            </a:r>
            <a:r>
              <a:rPr lang="fi-FI" dirty="0" err="1"/>
              <a:t>including</a:t>
            </a:r>
            <a:r>
              <a:rPr lang="fi-FI" dirty="0"/>
              <a:t> </a:t>
            </a:r>
            <a:r>
              <a:rPr lang="fi-FI" dirty="0" err="1"/>
              <a:t>electricity</a:t>
            </a:r>
            <a:r>
              <a:rPr lang="fi-FI" dirty="0"/>
              <a:t>) </a:t>
            </a:r>
            <a:r>
              <a:rPr lang="fi-FI" dirty="0" err="1"/>
              <a:t>prices</a:t>
            </a:r>
            <a:r>
              <a:rPr lang="fi-FI" dirty="0"/>
              <a:t> in </a:t>
            </a:r>
            <a:r>
              <a:rPr lang="fi-FI" dirty="0" err="1"/>
              <a:t>Fall</a:t>
            </a:r>
            <a:r>
              <a:rPr lang="fi-FI" dirty="0"/>
              <a:t> 2022</a:t>
            </a:r>
          </a:p>
          <a:p>
            <a:pPr marL="483742" lvl="1" indent="-285750">
              <a:buFont typeface="Arial" panose="020B0604020202020204" pitchFamily="34" charset="0"/>
              <a:buChar char="•"/>
            </a:pPr>
            <a:r>
              <a:rPr lang="fi-FI" dirty="0" err="1"/>
              <a:t>Fix</a:t>
            </a:r>
            <a:r>
              <a:rPr lang="fi-FI" dirty="0"/>
              <a:t> </a:t>
            </a:r>
            <a:r>
              <a:rPr lang="fi-FI" dirty="0" err="1"/>
              <a:t>november</a:t>
            </a:r>
            <a:r>
              <a:rPr lang="fi-FI" dirty="0"/>
              <a:t> 2021 as </a:t>
            </a:r>
            <a:r>
              <a:rPr lang="fi-FI" dirty="0" err="1"/>
              <a:t>the</a:t>
            </a:r>
            <a:r>
              <a:rPr lang="fi-FI" dirty="0"/>
              <a:t> </a:t>
            </a:r>
            <a:r>
              <a:rPr lang="fi-FI" dirty="0" err="1"/>
              <a:t>base</a:t>
            </a:r>
            <a:r>
              <a:rPr lang="fi-FI" dirty="0"/>
              <a:t> </a:t>
            </a:r>
            <a:r>
              <a:rPr lang="fi-FI" dirty="0" err="1"/>
              <a:t>period</a:t>
            </a:r>
            <a:endParaRPr lang="fi-FI" dirty="0"/>
          </a:p>
          <a:p>
            <a:pPr marL="483742" lvl="1" indent="-285750">
              <a:buFont typeface="Arial" panose="020B0604020202020204" pitchFamily="34" charset="0"/>
              <a:buChar char="•"/>
            </a:pPr>
            <a:r>
              <a:rPr lang="fi-FI" dirty="0"/>
              <a:t>Energy </a:t>
            </a:r>
            <a:r>
              <a:rPr lang="fi-FI" dirty="0" err="1"/>
              <a:t>prices</a:t>
            </a:r>
            <a:r>
              <a:rPr lang="fi-FI" dirty="0"/>
              <a:t> </a:t>
            </a:r>
            <a:r>
              <a:rPr lang="fi-FI" dirty="0" err="1"/>
              <a:t>are</a:t>
            </a:r>
            <a:r>
              <a:rPr lang="fi-FI" dirty="0"/>
              <a:t> </a:t>
            </a:r>
            <a:r>
              <a:rPr lang="fi-FI" dirty="0" err="1"/>
              <a:t>p</a:t>
            </a:r>
            <a:r>
              <a:rPr lang="fi-FI" baseline="-25000" dirty="0" err="1"/>
              <a:t>E</a:t>
            </a:r>
            <a:r>
              <a:rPr lang="fi-FI" dirty="0"/>
              <a:t> and </a:t>
            </a:r>
            <a:r>
              <a:rPr lang="fi-FI" dirty="0" err="1"/>
              <a:t>q</a:t>
            </a:r>
            <a:r>
              <a:rPr lang="fi-FI" baseline="-25000" dirty="0" err="1"/>
              <a:t>E</a:t>
            </a:r>
            <a:r>
              <a:rPr lang="fi-FI" baseline="-25000" dirty="0"/>
              <a:t> </a:t>
            </a:r>
          </a:p>
          <a:p>
            <a:pPr marL="483742" lvl="1" indent="-285750">
              <a:buFont typeface="Arial" panose="020B0604020202020204" pitchFamily="34" charset="0"/>
              <a:buChar char="•"/>
            </a:pPr>
            <a:r>
              <a:rPr lang="fi-FI" dirty="0" err="1"/>
              <a:t>Prices</a:t>
            </a:r>
            <a:r>
              <a:rPr lang="fi-FI" dirty="0"/>
              <a:t> of </a:t>
            </a:r>
            <a:r>
              <a:rPr lang="fi-FI" dirty="0" err="1"/>
              <a:t>other</a:t>
            </a:r>
            <a:r>
              <a:rPr lang="fi-FI" dirty="0"/>
              <a:t> </a:t>
            </a:r>
            <a:r>
              <a:rPr lang="fi-FI" dirty="0" err="1"/>
              <a:t>goods</a:t>
            </a:r>
            <a:r>
              <a:rPr lang="fi-FI" dirty="0"/>
              <a:t> </a:t>
            </a:r>
            <a:r>
              <a:rPr lang="fi-FI" dirty="0" err="1"/>
              <a:t>p</a:t>
            </a:r>
            <a:r>
              <a:rPr lang="fi-FI" baseline="-25000" dirty="0" err="1"/>
              <a:t>O</a:t>
            </a:r>
            <a:r>
              <a:rPr lang="fi-FI" baseline="-25000" dirty="0"/>
              <a:t> </a:t>
            </a:r>
            <a:r>
              <a:rPr lang="fi-FI" dirty="0"/>
              <a:t>and </a:t>
            </a:r>
            <a:r>
              <a:rPr lang="fi-FI" dirty="0" err="1"/>
              <a:t>q</a:t>
            </a:r>
            <a:r>
              <a:rPr lang="fi-FI" baseline="-25000" dirty="0" err="1"/>
              <a:t>O</a:t>
            </a:r>
            <a:endParaRPr lang="fi-FI" baseline="-25000" dirty="0"/>
          </a:p>
          <a:p>
            <a:pPr marL="483742" lvl="1" indent="-285750">
              <a:buFont typeface="Arial" panose="020B0604020202020204" pitchFamily="34" charset="0"/>
              <a:buChar char="•"/>
            </a:pPr>
            <a:r>
              <a:rPr lang="fi-FI" dirty="0"/>
              <a:t>Energy </a:t>
            </a:r>
            <a:r>
              <a:rPr lang="fi-FI" dirty="0" err="1"/>
              <a:t>prices</a:t>
            </a:r>
            <a:r>
              <a:rPr lang="fi-FI" dirty="0"/>
              <a:t> </a:t>
            </a:r>
            <a:r>
              <a:rPr lang="fi-FI" dirty="0" err="1"/>
              <a:t>increase</a:t>
            </a:r>
            <a:r>
              <a:rPr lang="fi-FI" dirty="0"/>
              <a:t> </a:t>
            </a:r>
            <a:r>
              <a:rPr lang="fi-FI" dirty="0" err="1"/>
              <a:t>by</a:t>
            </a:r>
            <a:r>
              <a:rPr lang="fi-FI" dirty="0"/>
              <a:t> 40%, </a:t>
            </a:r>
            <a:r>
              <a:rPr lang="fi-FI" dirty="0" err="1"/>
              <a:t>other</a:t>
            </a:r>
            <a:r>
              <a:rPr lang="fi-FI" dirty="0"/>
              <a:t> </a:t>
            </a:r>
            <a:r>
              <a:rPr lang="fi-FI" dirty="0" err="1"/>
              <a:t>prices</a:t>
            </a:r>
            <a:r>
              <a:rPr lang="fi-FI" dirty="0"/>
              <a:t> </a:t>
            </a:r>
            <a:r>
              <a:rPr lang="fi-FI" dirty="0" err="1"/>
              <a:t>by</a:t>
            </a:r>
            <a:r>
              <a:rPr lang="fi-FI" dirty="0"/>
              <a:t> 4% </a:t>
            </a:r>
            <a:r>
              <a:rPr lang="fi-FI" dirty="0" err="1"/>
              <a:t>over</a:t>
            </a:r>
            <a:r>
              <a:rPr lang="fi-FI" dirty="0"/>
              <a:t> </a:t>
            </a:r>
            <a:r>
              <a:rPr lang="fi-FI" dirty="0" err="1"/>
              <a:t>the</a:t>
            </a:r>
            <a:r>
              <a:rPr lang="fi-FI" dirty="0"/>
              <a:t> </a:t>
            </a:r>
            <a:r>
              <a:rPr lang="fi-FI" dirty="0" err="1"/>
              <a:t>year</a:t>
            </a:r>
            <a:endParaRPr lang="fi-FI" dirty="0"/>
          </a:p>
          <a:p>
            <a:pPr marL="483742" lvl="1" indent="-285750">
              <a:buFont typeface="Arial" panose="020B0604020202020204" pitchFamily="34" charset="0"/>
              <a:buChar char="•"/>
            </a:pPr>
            <a:r>
              <a:rPr lang="fi-FI" dirty="0" err="1"/>
              <a:t>The</a:t>
            </a:r>
            <a:r>
              <a:rPr lang="fi-FI" dirty="0"/>
              <a:t> </a:t>
            </a:r>
            <a:r>
              <a:rPr lang="fi-FI" dirty="0" err="1"/>
              <a:t>consumption</a:t>
            </a:r>
            <a:r>
              <a:rPr lang="fi-FI" dirty="0"/>
              <a:t> </a:t>
            </a:r>
            <a:r>
              <a:rPr lang="fi-FI" dirty="0" err="1"/>
              <a:t>share</a:t>
            </a:r>
            <a:r>
              <a:rPr lang="fi-FI" dirty="0"/>
              <a:t> of </a:t>
            </a:r>
            <a:r>
              <a:rPr lang="fi-FI" dirty="0" err="1"/>
              <a:t>energy</a:t>
            </a:r>
            <a:r>
              <a:rPr lang="fi-FI" dirty="0"/>
              <a:t> and </a:t>
            </a:r>
            <a:r>
              <a:rPr lang="fi-FI" dirty="0" err="1"/>
              <a:t>electricity</a:t>
            </a:r>
            <a:r>
              <a:rPr lang="fi-FI" dirty="0"/>
              <a:t> for </a:t>
            </a:r>
            <a:r>
              <a:rPr lang="fi-FI" dirty="0" err="1"/>
              <a:t>households</a:t>
            </a:r>
            <a:r>
              <a:rPr lang="fi-FI" dirty="0"/>
              <a:t> is 0.15</a:t>
            </a:r>
          </a:p>
          <a:p>
            <a:pPr marL="285750" indent="-285750">
              <a:buFont typeface="Arial" panose="020B0604020202020204" pitchFamily="34" charset="0"/>
              <a:buChar char="•"/>
            </a:pPr>
            <a:r>
              <a:rPr lang="fi-FI" dirty="0" err="1"/>
              <a:t>The</a:t>
            </a:r>
            <a:r>
              <a:rPr lang="fi-FI" dirty="0"/>
              <a:t> </a:t>
            </a:r>
            <a:r>
              <a:rPr lang="fi-FI" dirty="0" err="1"/>
              <a:t>index</a:t>
            </a:r>
            <a:r>
              <a:rPr lang="fi-FI" dirty="0"/>
              <a:t> is </a:t>
            </a:r>
            <a:r>
              <a:rPr lang="fi-FI" dirty="0" err="1"/>
              <a:t>fixed</a:t>
            </a:r>
            <a:r>
              <a:rPr lang="fi-FI" dirty="0"/>
              <a:t> at 100 in </a:t>
            </a:r>
            <a:r>
              <a:rPr lang="fi-FI" dirty="0" err="1"/>
              <a:t>the</a:t>
            </a:r>
            <a:r>
              <a:rPr lang="fi-FI" dirty="0"/>
              <a:t> </a:t>
            </a:r>
            <a:r>
              <a:rPr lang="fi-FI" dirty="0" err="1"/>
              <a:t>base</a:t>
            </a:r>
            <a:r>
              <a:rPr lang="fi-FI" dirty="0"/>
              <a:t> </a:t>
            </a:r>
            <a:r>
              <a:rPr lang="fi-FI" dirty="0" err="1"/>
              <a:t>period</a:t>
            </a:r>
            <a:endParaRPr lang="fi-FI" dirty="0"/>
          </a:p>
          <a:p>
            <a:pPr marL="285750" indent="-285750">
              <a:buFont typeface="Arial" panose="020B0604020202020204" pitchFamily="34" charset="0"/>
              <a:buChar char="•"/>
            </a:pPr>
            <a:r>
              <a:rPr lang="fi-FI" dirty="0"/>
              <a:t>For November 2022, </a:t>
            </a:r>
            <a:r>
              <a:rPr lang="fi-FI" dirty="0" err="1"/>
              <a:t>the</a:t>
            </a:r>
            <a:r>
              <a:rPr lang="fi-FI" dirty="0"/>
              <a:t> </a:t>
            </a:r>
            <a:r>
              <a:rPr lang="fi-FI" dirty="0" err="1"/>
              <a:t>index</a:t>
            </a:r>
            <a:r>
              <a:rPr lang="fi-FI" dirty="0"/>
              <a:t> is:</a:t>
            </a:r>
          </a:p>
          <a:p>
            <a:r>
              <a:rPr lang="fi-FI" dirty="0"/>
              <a:t>			(1.4 x 0.15 + 1.04 x 0.85) x 100 = 109,4.</a:t>
            </a:r>
          </a:p>
          <a:p>
            <a:pPr marL="483742" lvl="1" indent="-285750">
              <a:buFont typeface="Arial" panose="020B0604020202020204" pitchFamily="34" charset="0"/>
              <a:buChar char="•"/>
            </a:pPr>
            <a:endParaRPr lang="fi-FI" dirty="0"/>
          </a:p>
        </p:txBody>
      </p:sp>
    </p:spTree>
    <p:extLst>
      <p:ext uri="{BB962C8B-B14F-4D97-AF65-F5344CB8AC3E}">
        <p14:creationId xmlns:p14="http://schemas.microsoft.com/office/powerpoint/2010/main" val="3879520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3" y="317500"/>
            <a:ext cx="8085599" cy="494646"/>
          </a:xfrm>
        </p:spPr>
        <p:txBody>
          <a:bodyPr/>
          <a:lstStyle/>
          <a:p>
            <a:r>
              <a:rPr lang="fi-FI" dirty="0"/>
              <a:t>Consumer Price Index</a:t>
            </a:r>
          </a:p>
        </p:txBody>
      </p:sp>
      <p:sp>
        <p:nvSpPr>
          <p:cNvPr id="3" name="Content Placeholder 2"/>
          <p:cNvSpPr>
            <a:spLocks noGrp="1"/>
          </p:cNvSpPr>
          <p:nvPr>
            <p:ph sz="quarter" idx="14"/>
          </p:nvPr>
        </p:nvSpPr>
        <p:spPr>
          <a:xfrm>
            <a:off x="540003" y="1006710"/>
            <a:ext cx="8085599" cy="3590985"/>
          </a:xfrm>
        </p:spPr>
        <p:txBody>
          <a:bodyPr/>
          <a:lstStyle/>
          <a:p>
            <a:pPr marL="285750" indent="-285750">
              <a:buFont typeface="Arial" panose="020B0604020202020204" pitchFamily="34" charset="0"/>
              <a:buChar char="•"/>
            </a:pPr>
            <a:r>
              <a:rPr lang="fi-FI" dirty="0" err="1"/>
              <a:t>The</a:t>
            </a:r>
            <a:r>
              <a:rPr lang="fi-FI" dirty="0"/>
              <a:t> </a:t>
            </a:r>
            <a:r>
              <a:rPr lang="fi-FI" dirty="0" err="1"/>
              <a:t>computation</a:t>
            </a:r>
            <a:r>
              <a:rPr lang="fi-FI" dirty="0"/>
              <a:t> of </a:t>
            </a:r>
            <a:r>
              <a:rPr lang="fi-FI" dirty="0" err="1"/>
              <a:t>the</a:t>
            </a:r>
            <a:r>
              <a:rPr lang="fi-FI" dirty="0"/>
              <a:t> </a:t>
            </a:r>
            <a:r>
              <a:rPr lang="fi-FI" dirty="0" err="1"/>
              <a:t>index</a:t>
            </a:r>
            <a:r>
              <a:rPr lang="fi-FI" dirty="0"/>
              <a:t> is </a:t>
            </a:r>
            <a:r>
              <a:rPr lang="fi-FI" dirty="0" err="1"/>
              <a:t>essentially</a:t>
            </a:r>
            <a:r>
              <a:rPr lang="fi-FI" dirty="0"/>
              <a:t> </a:t>
            </a:r>
            <a:r>
              <a:rPr lang="fi-FI" dirty="0" err="1"/>
              <a:t>the</a:t>
            </a:r>
            <a:r>
              <a:rPr lang="fi-FI" dirty="0"/>
              <a:t> </a:t>
            </a:r>
            <a:r>
              <a:rPr lang="fi-FI" dirty="0" err="1"/>
              <a:t>same</a:t>
            </a:r>
            <a:r>
              <a:rPr lang="fi-FI" dirty="0"/>
              <a:t> for N </a:t>
            </a:r>
            <a:r>
              <a:rPr lang="fi-FI" dirty="0" err="1"/>
              <a:t>goods</a:t>
            </a:r>
            <a:endParaRPr lang="fi-FI" dirty="0"/>
          </a:p>
          <a:p>
            <a:pPr marL="285750" indent="-285750">
              <a:buFont typeface="Arial" panose="020B0604020202020204" pitchFamily="34" charset="0"/>
              <a:buChar char="•"/>
            </a:pPr>
            <a:r>
              <a:rPr lang="fi-FI" i="0" dirty="0" err="1"/>
              <a:t>Consumption</a:t>
            </a:r>
            <a:r>
              <a:rPr lang="fi-FI" i="0" dirty="0"/>
              <a:t> </a:t>
            </a:r>
            <a:r>
              <a:rPr lang="fi-FI" i="0" dirty="0" err="1"/>
              <a:t>shares</a:t>
            </a:r>
            <a:r>
              <a:rPr lang="fi-FI" i="0" dirty="0"/>
              <a:t> s</a:t>
            </a:r>
            <a:r>
              <a:rPr lang="fi-FI" i="0" baseline="-25000" dirty="0"/>
              <a:t>1</a:t>
            </a:r>
            <a:r>
              <a:rPr lang="fi-FI" i="0" dirty="0"/>
              <a:t> and s</a:t>
            </a:r>
            <a:r>
              <a:rPr lang="fi-FI" i="0" baseline="-25000" dirty="0"/>
              <a:t>2</a:t>
            </a:r>
            <a:r>
              <a:rPr lang="fi-FI" i="0" dirty="0"/>
              <a:t> etc</a:t>
            </a:r>
            <a:r>
              <a:rPr lang="fi-FI" dirty="0"/>
              <a:t>. </a:t>
            </a:r>
            <a:r>
              <a:rPr lang="fi-FI" i="0" dirty="0" err="1"/>
              <a:t>are</a:t>
            </a:r>
            <a:r>
              <a:rPr lang="fi-FI" i="0" dirty="0"/>
              <a:t> </a:t>
            </a:r>
            <a:r>
              <a:rPr lang="fi-FI" i="0" dirty="0" err="1"/>
              <a:t>ob</a:t>
            </a:r>
            <a:r>
              <a:rPr lang="fi-FI" dirty="0" err="1"/>
              <a:t>tained</a:t>
            </a:r>
            <a:r>
              <a:rPr lang="fi-FI" dirty="0"/>
              <a:t> </a:t>
            </a:r>
            <a:r>
              <a:rPr lang="fi-FI" dirty="0" err="1"/>
              <a:t>from</a:t>
            </a:r>
            <a:r>
              <a:rPr lang="fi-FI" dirty="0"/>
              <a:t> </a:t>
            </a:r>
            <a:r>
              <a:rPr lang="fi-FI" dirty="0" err="1"/>
              <a:t>household</a:t>
            </a:r>
            <a:r>
              <a:rPr lang="fi-FI" dirty="0"/>
              <a:t> </a:t>
            </a:r>
            <a:r>
              <a:rPr lang="fi-FI" dirty="0" err="1"/>
              <a:t>surveys</a:t>
            </a:r>
            <a:endParaRPr lang="fi-FI" dirty="0"/>
          </a:p>
          <a:p>
            <a:pPr marL="285750" indent="-285750">
              <a:buFont typeface="Arial" panose="020B0604020202020204" pitchFamily="34" charset="0"/>
              <a:buChar char="•"/>
            </a:pPr>
            <a:r>
              <a:rPr lang="fi-FI" dirty="0" err="1"/>
              <a:t>Does</a:t>
            </a:r>
            <a:r>
              <a:rPr lang="fi-FI" dirty="0"/>
              <a:t> </a:t>
            </a:r>
            <a:r>
              <a:rPr lang="fi-FI" dirty="0" err="1"/>
              <a:t>the</a:t>
            </a:r>
            <a:r>
              <a:rPr lang="fi-FI" dirty="0"/>
              <a:t> CPI </a:t>
            </a:r>
            <a:r>
              <a:rPr lang="fi-FI" dirty="0" err="1"/>
              <a:t>overestimate</a:t>
            </a:r>
            <a:r>
              <a:rPr lang="fi-FI" dirty="0"/>
              <a:t> </a:t>
            </a:r>
            <a:r>
              <a:rPr lang="fi-FI" dirty="0" err="1"/>
              <a:t>or</a:t>
            </a:r>
            <a:r>
              <a:rPr lang="fi-FI" dirty="0"/>
              <a:t> </a:t>
            </a:r>
            <a:r>
              <a:rPr lang="fi-FI" dirty="0" err="1"/>
              <a:t>underestimate</a:t>
            </a:r>
            <a:r>
              <a:rPr lang="fi-FI" dirty="0"/>
              <a:t> </a:t>
            </a:r>
            <a:r>
              <a:rPr lang="fi-FI" dirty="0" err="1"/>
              <a:t>the</a:t>
            </a:r>
            <a:r>
              <a:rPr lang="fi-FI" dirty="0"/>
              <a:t> </a:t>
            </a:r>
            <a:r>
              <a:rPr lang="fi-FI" dirty="0" err="1"/>
              <a:t>income</a:t>
            </a:r>
            <a:r>
              <a:rPr lang="fi-FI" dirty="0"/>
              <a:t> </a:t>
            </a:r>
            <a:r>
              <a:rPr lang="fi-FI" dirty="0" err="1"/>
              <a:t>effect</a:t>
            </a:r>
            <a:r>
              <a:rPr lang="fi-FI" dirty="0"/>
              <a:t>? (It is a </a:t>
            </a:r>
            <a:r>
              <a:rPr lang="fi-FI" dirty="0" err="1"/>
              <a:t>good</a:t>
            </a:r>
            <a:r>
              <a:rPr lang="fi-FI" dirty="0"/>
              <a:t> </a:t>
            </a:r>
            <a:r>
              <a:rPr lang="fi-FI" dirty="0" err="1"/>
              <a:t>estimate</a:t>
            </a:r>
            <a:r>
              <a:rPr lang="fi-FI" dirty="0"/>
              <a:t> for </a:t>
            </a:r>
            <a:r>
              <a:rPr lang="fi-FI" dirty="0" err="1"/>
              <a:t>relatively</a:t>
            </a:r>
            <a:r>
              <a:rPr lang="fi-FI" dirty="0"/>
              <a:t> </a:t>
            </a:r>
            <a:r>
              <a:rPr lang="fi-FI" dirty="0" err="1"/>
              <a:t>small</a:t>
            </a:r>
            <a:r>
              <a:rPr lang="fi-FI" dirty="0"/>
              <a:t> </a:t>
            </a:r>
            <a:r>
              <a:rPr lang="fi-FI" dirty="0" err="1"/>
              <a:t>price</a:t>
            </a:r>
            <a:r>
              <a:rPr lang="fi-FI" dirty="0"/>
              <a:t> </a:t>
            </a:r>
            <a:r>
              <a:rPr lang="fi-FI" dirty="0" err="1"/>
              <a:t>changes</a:t>
            </a:r>
            <a:r>
              <a:rPr lang="fi-FI" dirty="0"/>
              <a:t>)</a:t>
            </a:r>
          </a:p>
          <a:p>
            <a:pPr marL="285750" indent="-285750">
              <a:buFont typeface="Arial" panose="020B0604020202020204" pitchFamily="34" charset="0"/>
              <a:buChar char="•"/>
            </a:pPr>
            <a:r>
              <a:rPr lang="fi-FI" i="0" dirty="0" err="1"/>
              <a:t>Observations</a:t>
            </a:r>
            <a:r>
              <a:rPr lang="fi-FI" i="0" dirty="0"/>
              <a:t>: </a:t>
            </a:r>
            <a:r>
              <a:rPr lang="fi-FI" i="0" dirty="0" err="1"/>
              <a:t>Different</a:t>
            </a:r>
            <a:r>
              <a:rPr lang="fi-FI" i="0" dirty="0"/>
              <a:t> </a:t>
            </a:r>
            <a:r>
              <a:rPr lang="fi-FI" i="0" dirty="0" err="1"/>
              <a:t>households</a:t>
            </a:r>
            <a:r>
              <a:rPr lang="fi-FI" i="0" dirty="0"/>
              <a:t> </a:t>
            </a:r>
            <a:r>
              <a:rPr lang="fi-FI" i="0" dirty="0" err="1"/>
              <a:t>have</a:t>
            </a:r>
            <a:r>
              <a:rPr lang="fi-FI" i="0" dirty="0"/>
              <a:t> </a:t>
            </a:r>
            <a:r>
              <a:rPr lang="fi-FI" i="0" dirty="0" err="1"/>
              <a:t>different</a:t>
            </a:r>
            <a:r>
              <a:rPr lang="fi-FI" i="0" dirty="0"/>
              <a:t> </a:t>
            </a:r>
            <a:r>
              <a:rPr lang="fi-FI" i="0" dirty="0" err="1"/>
              <a:t>consumption</a:t>
            </a:r>
            <a:r>
              <a:rPr lang="fi-FI" i="0" dirty="0"/>
              <a:t> </a:t>
            </a:r>
            <a:r>
              <a:rPr lang="fi-FI" i="0" dirty="0" err="1"/>
              <a:t>shares</a:t>
            </a:r>
            <a:r>
              <a:rPr lang="fi-FI" i="0" dirty="0"/>
              <a:t> and </a:t>
            </a:r>
            <a:r>
              <a:rPr lang="fi-FI" i="0" dirty="0" err="1"/>
              <a:t>therefore</a:t>
            </a:r>
            <a:r>
              <a:rPr lang="fi-FI" i="0" dirty="0"/>
              <a:t> </a:t>
            </a:r>
            <a:r>
              <a:rPr lang="fi-FI" i="0" dirty="0" err="1"/>
              <a:t>experience</a:t>
            </a:r>
            <a:r>
              <a:rPr lang="fi-FI" i="0" dirty="0"/>
              <a:t> </a:t>
            </a:r>
            <a:r>
              <a:rPr lang="fi-FI" i="0" dirty="0" err="1"/>
              <a:t>price</a:t>
            </a:r>
            <a:r>
              <a:rPr lang="fi-FI" i="0" dirty="0"/>
              <a:t> </a:t>
            </a:r>
            <a:r>
              <a:rPr lang="fi-FI" i="0" dirty="0" err="1"/>
              <a:t>changes</a:t>
            </a:r>
            <a:r>
              <a:rPr lang="fi-FI" i="0" dirty="0"/>
              <a:t> </a:t>
            </a:r>
            <a:r>
              <a:rPr lang="fi-FI" i="0" dirty="0" err="1"/>
              <a:t>differently</a:t>
            </a:r>
            <a:r>
              <a:rPr lang="fi-FI" i="0" dirty="0"/>
              <a:t> (</a:t>
            </a:r>
            <a:r>
              <a:rPr lang="fi-FI" i="0" dirty="0" err="1"/>
              <a:t>based</a:t>
            </a:r>
            <a:r>
              <a:rPr lang="fi-FI" i="0" dirty="0"/>
              <a:t> on </a:t>
            </a:r>
            <a:r>
              <a:rPr lang="fi-FI" i="0" dirty="0" err="1"/>
              <a:t>their</a:t>
            </a:r>
            <a:r>
              <a:rPr lang="fi-FI" i="0" dirty="0"/>
              <a:t> </a:t>
            </a:r>
            <a:r>
              <a:rPr lang="fi-FI" i="0" dirty="0" err="1"/>
              <a:t>residential</a:t>
            </a:r>
            <a:r>
              <a:rPr lang="fi-FI" i="0" dirty="0"/>
              <a:t> </a:t>
            </a:r>
            <a:r>
              <a:rPr lang="fi-FI" i="0" dirty="0" err="1"/>
              <a:t>location</a:t>
            </a:r>
            <a:r>
              <a:rPr lang="fi-FI" i="0" dirty="0"/>
              <a:t>, </a:t>
            </a:r>
            <a:r>
              <a:rPr lang="fi-FI" i="0" dirty="0" err="1"/>
              <a:t>income</a:t>
            </a:r>
            <a:r>
              <a:rPr lang="fi-FI" i="0" dirty="0"/>
              <a:t> </a:t>
            </a:r>
            <a:r>
              <a:rPr lang="fi-FI" i="0" dirty="0" err="1"/>
              <a:t>level</a:t>
            </a:r>
            <a:r>
              <a:rPr lang="fi-FI" i="0" dirty="0"/>
              <a:t> etc.)</a:t>
            </a:r>
          </a:p>
          <a:p>
            <a:pPr marL="285750" indent="-285750">
              <a:buFont typeface="Arial" panose="020B0604020202020204" pitchFamily="34" charset="0"/>
              <a:buChar char="•"/>
            </a:pPr>
            <a:r>
              <a:rPr lang="fi-FI" dirty="0"/>
              <a:t>In </a:t>
            </a:r>
            <a:r>
              <a:rPr lang="fi-FI" dirty="0" err="1"/>
              <a:t>Problem</a:t>
            </a:r>
            <a:r>
              <a:rPr lang="fi-FI" dirty="0"/>
              <a:t> Set 2, I </a:t>
            </a:r>
            <a:r>
              <a:rPr lang="fi-FI" dirty="0" err="1"/>
              <a:t>ask</a:t>
            </a:r>
            <a:r>
              <a:rPr lang="fi-FI" dirty="0"/>
              <a:t> </a:t>
            </a:r>
            <a:r>
              <a:rPr lang="fi-FI" dirty="0" err="1"/>
              <a:t>you</a:t>
            </a:r>
            <a:r>
              <a:rPr lang="fi-FI" dirty="0"/>
              <a:t> to </a:t>
            </a:r>
            <a:r>
              <a:rPr lang="fi-FI" dirty="0" err="1"/>
              <a:t>compute</a:t>
            </a:r>
            <a:r>
              <a:rPr lang="fi-FI" dirty="0"/>
              <a:t> </a:t>
            </a:r>
            <a:r>
              <a:rPr lang="fi-FI" dirty="0" err="1"/>
              <a:t>the</a:t>
            </a:r>
            <a:r>
              <a:rPr lang="fi-FI" dirty="0"/>
              <a:t> Price </a:t>
            </a:r>
            <a:r>
              <a:rPr lang="fi-FI" dirty="0" err="1"/>
              <a:t>index</a:t>
            </a:r>
            <a:r>
              <a:rPr lang="fi-FI" dirty="0"/>
              <a:t> </a:t>
            </a:r>
            <a:r>
              <a:rPr lang="fi-FI" dirty="0" err="1"/>
              <a:t>separately</a:t>
            </a:r>
            <a:r>
              <a:rPr lang="fi-FI" dirty="0"/>
              <a:t> for </a:t>
            </a:r>
            <a:r>
              <a:rPr lang="fi-FI" dirty="0" err="1"/>
              <a:t>different</a:t>
            </a:r>
            <a:r>
              <a:rPr lang="fi-FI" dirty="0"/>
              <a:t> </a:t>
            </a:r>
            <a:r>
              <a:rPr lang="fi-FI" dirty="0" err="1"/>
              <a:t>types</a:t>
            </a:r>
            <a:r>
              <a:rPr lang="fi-FI" dirty="0"/>
              <a:t> of </a:t>
            </a:r>
            <a:r>
              <a:rPr lang="fi-FI" dirty="0" err="1"/>
              <a:t>households</a:t>
            </a:r>
            <a:endParaRPr lang="fi-FI" dirty="0"/>
          </a:p>
          <a:p>
            <a:pPr marL="285750" indent="-285750">
              <a:buFont typeface="Arial" panose="020B0604020202020204" pitchFamily="34" charset="0"/>
              <a:buChar char="•"/>
            </a:pPr>
            <a:r>
              <a:rPr lang="fi-FI" i="0" dirty="0" err="1"/>
              <a:t>Collecting</a:t>
            </a:r>
            <a:r>
              <a:rPr lang="fi-FI" i="0" dirty="0"/>
              <a:t> </a:t>
            </a:r>
            <a:r>
              <a:rPr lang="fi-FI" i="0" dirty="0" err="1"/>
              <a:t>the</a:t>
            </a:r>
            <a:r>
              <a:rPr lang="fi-FI" i="0" dirty="0"/>
              <a:t> data on </a:t>
            </a:r>
            <a:r>
              <a:rPr lang="fi-FI" i="0" dirty="0" err="1"/>
              <a:t>prices</a:t>
            </a:r>
            <a:r>
              <a:rPr lang="fi-FI" i="0" dirty="0"/>
              <a:t>, </a:t>
            </a:r>
            <a:r>
              <a:rPr lang="fi-FI" i="0" dirty="0" err="1"/>
              <a:t>adjusting</a:t>
            </a:r>
            <a:r>
              <a:rPr lang="fi-FI" i="0" dirty="0"/>
              <a:t> for </a:t>
            </a:r>
            <a:r>
              <a:rPr lang="fi-FI" i="0" dirty="0" err="1"/>
              <a:t>quality</a:t>
            </a:r>
            <a:r>
              <a:rPr lang="fi-FI" i="0" dirty="0"/>
              <a:t> </a:t>
            </a:r>
            <a:r>
              <a:rPr lang="fi-FI" i="0" dirty="0" err="1"/>
              <a:t>improvements</a:t>
            </a:r>
            <a:r>
              <a:rPr lang="fi-FI" i="0" dirty="0"/>
              <a:t> </a:t>
            </a:r>
            <a:r>
              <a:rPr lang="fi-FI" dirty="0"/>
              <a:t>etc. </a:t>
            </a:r>
            <a:r>
              <a:rPr lang="fi-FI" dirty="0" err="1"/>
              <a:t>are</a:t>
            </a:r>
            <a:r>
              <a:rPr lang="fi-FI" dirty="0"/>
              <a:t> </a:t>
            </a:r>
            <a:r>
              <a:rPr lang="fi-FI" dirty="0" err="1"/>
              <a:t>far</a:t>
            </a:r>
            <a:r>
              <a:rPr lang="fi-FI" dirty="0"/>
              <a:t> </a:t>
            </a:r>
            <a:r>
              <a:rPr lang="fi-FI" dirty="0" err="1"/>
              <a:t>from</a:t>
            </a:r>
            <a:r>
              <a:rPr lang="fi-FI" dirty="0"/>
              <a:t> trivial </a:t>
            </a:r>
            <a:r>
              <a:rPr lang="fi-FI" dirty="0" err="1"/>
              <a:t>problems</a:t>
            </a:r>
            <a:r>
              <a:rPr lang="fi-FI" dirty="0"/>
              <a:t>: </a:t>
            </a:r>
            <a:r>
              <a:rPr lang="fi-FI" dirty="0" err="1"/>
              <a:t>see</a:t>
            </a:r>
            <a:r>
              <a:rPr lang="fi-FI" dirty="0"/>
              <a:t> </a:t>
            </a:r>
            <a:r>
              <a:rPr lang="fi-FI" dirty="0" err="1"/>
              <a:t>e.g</a:t>
            </a:r>
            <a:r>
              <a:rPr lang="fi-FI" dirty="0"/>
              <a:t>. </a:t>
            </a:r>
            <a:r>
              <a:rPr lang="fi-FI" dirty="0" err="1"/>
              <a:t>the</a:t>
            </a:r>
            <a:r>
              <a:rPr lang="fi-FI" dirty="0"/>
              <a:t> US </a:t>
            </a:r>
            <a:r>
              <a:rPr lang="fi-FI" dirty="0" err="1"/>
              <a:t>documentation</a:t>
            </a:r>
            <a:r>
              <a:rPr lang="fi-FI" dirty="0"/>
              <a:t> at </a:t>
            </a:r>
            <a:r>
              <a:rPr lang="fi-FI" dirty="0">
                <a:hlinkClick r:id="rId2"/>
              </a:rPr>
              <a:t>CPI at BLS</a:t>
            </a:r>
            <a:endParaRPr lang="fi-FI" dirty="0"/>
          </a:p>
        </p:txBody>
      </p:sp>
    </p:spTree>
    <p:extLst>
      <p:ext uri="{BB962C8B-B14F-4D97-AF65-F5344CB8AC3E}">
        <p14:creationId xmlns:p14="http://schemas.microsoft.com/office/powerpoint/2010/main" val="410119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3" y="317500"/>
            <a:ext cx="8085599" cy="494646"/>
          </a:xfrm>
        </p:spPr>
        <p:txBody>
          <a:bodyPr/>
          <a:lstStyle/>
          <a:p>
            <a:r>
              <a:rPr lang="fi-FI" dirty="0"/>
              <a:t>CPI and </a:t>
            </a:r>
            <a:r>
              <a:rPr lang="fi-FI" dirty="0" err="1"/>
              <a:t>inflation</a:t>
            </a:r>
            <a:br>
              <a:rPr lang="fi-FI" dirty="0"/>
            </a:br>
            <a:br>
              <a:rPr lang="fi-FI" dirty="0"/>
            </a:br>
            <a:endParaRPr lang="fi-FI" dirty="0"/>
          </a:p>
        </p:txBody>
      </p:sp>
      <p:sp>
        <p:nvSpPr>
          <p:cNvPr id="3" name="Content Placeholder 2"/>
          <p:cNvSpPr>
            <a:spLocks noGrp="1"/>
          </p:cNvSpPr>
          <p:nvPr>
            <p:ph sz="quarter" idx="14"/>
          </p:nvPr>
        </p:nvSpPr>
        <p:spPr>
          <a:xfrm>
            <a:off x="540003" y="1006710"/>
            <a:ext cx="8085599" cy="3590985"/>
          </a:xfrm>
        </p:spPr>
        <p:txBody>
          <a:bodyPr/>
          <a:lstStyle/>
          <a:p>
            <a:pPr marL="285750" indent="-285750">
              <a:buFont typeface="Arial" panose="020B0604020202020204" pitchFamily="34" charset="0"/>
              <a:buChar char="•"/>
            </a:pPr>
            <a:r>
              <a:rPr lang="fi-FI" dirty="0"/>
              <a:t>The </a:t>
            </a:r>
            <a:r>
              <a:rPr lang="fi-FI" dirty="0" err="1"/>
              <a:t>most</a:t>
            </a:r>
            <a:r>
              <a:rPr lang="fi-FI" dirty="0"/>
              <a:t> </a:t>
            </a:r>
            <a:r>
              <a:rPr lang="fi-FI" dirty="0" err="1"/>
              <a:t>common</a:t>
            </a:r>
            <a:r>
              <a:rPr lang="fi-FI" dirty="0"/>
              <a:t> </a:t>
            </a:r>
            <a:r>
              <a:rPr lang="fi-FI" dirty="0" err="1"/>
              <a:t>measure</a:t>
            </a:r>
            <a:r>
              <a:rPr lang="fi-FI" dirty="0"/>
              <a:t> for </a:t>
            </a:r>
            <a:r>
              <a:rPr lang="fi-FI" dirty="0" err="1"/>
              <a:t>inflation</a:t>
            </a:r>
            <a:r>
              <a:rPr lang="fi-FI" dirty="0"/>
              <a:t> </a:t>
            </a:r>
            <a:r>
              <a:rPr lang="fi-FI" dirty="0" err="1"/>
              <a:t>from</a:t>
            </a:r>
            <a:r>
              <a:rPr lang="fi-FI" dirty="0"/>
              <a:t> </a:t>
            </a:r>
            <a:r>
              <a:rPr lang="fi-FI" dirty="0" err="1"/>
              <a:t>year</a:t>
            </a:r>
            <a:r>
              <a:rPr lang="fi-FI" dirty="0"/>
              <a:t> t to </a:t>
            </a:r>
            <a:r>
              <a:rPr lang="fi-FI" dirty="0" err="1"/>
              <a:t>the</a:t>
            </a:r>
            <a:r>
              <a:rPr lang="fi-FI" dirty="0"/>
              <a:t> </a:t>
            </a:r>
            <a:r>
              <a:rPr lang="fi-FI" dirty="0" err="1"/>
              <a:t>next</a:t>
            </a:r>
            <a:r>
              <a:rPr lang="fi-FI" dirty="0"/>
              <a:t> </a:t>
            </a:r>
            <a:r>
              <a:rPr lang="fi-FI" dirty="0" err="1"/>
              <a:t>year</a:t>
            </a:r>
            <a:r>
              <a:rPr lang="fi-FI" dirty="0"/>
              <a:t> is </a:t>
            </a:r>
            <a:r>
              <a:rPr lang="fi-FI" dirty="0" err="1"/>
              <a:t>computed</a:t>
            </a:r>
            <a:r>
              <a:rPr lang="fi-FI" dirty="0"/>
              <a:t> </a:t>
            </a:r>
            <a:r>
              <a:rPr lang="fi-FI" dirty="0" err="1"/>
              <a:t>from</a:t>
            </a:r>
            <a:r>
              <a:rPr lang="fi-FI" dirty="0"/>
              <a:t> </a:t>
            </a:r>
            <a:r>
              <a:rPr lang="fi-FI" dirty="0" err="1"/>
              <a:t>the</a:t>
            </a:r>
            <a:r>
              <a:rPr lang="fi-FI" dirty="0"/>
              <a:t> CPI:</a:t>
            </a:r>
          </a:p>
          <a:p>
            <a:r>
              <a:rPr lang="fi-FI" dirty="0"/>
              <a:t>		</a:t>
            </a:r>
            <a:r>
              <a:rPr lang="fi-FI" dirty="0" err="1"/>
              <a:t>inflation</a:t>
            </a:r>
            <a:r>
              <a:rPr lang="fi-FI" dirty="0"/>
              <a:t> = (</a:t>
            </a:r>
            <a:r>
              <a:rPr lang="fi-FI" dirty="0" err="1"/>
              <a:t>CPI</a:t>
            </a:r>
            <a:r>
              <a:rPr lang="fi-FI" baseline="-25000" dirty="0" err="1"/>
              <a:t>year</a:t>
            </a:r>
            <a:r>
              <a:rPr lang="fi-FI" baseline="-25000" dirty="0"/>
              <a:t> t+1</a:t>
            </a:r>
            <a:r>
              <a:rPr lang="fi-FI" dirty="0"/>
              <a:t> – </a:t>
            </a:r>
            <a:r>
              <a:rPr lang="fi-FI" dirty="0" err="1"/>
              <a:t>CPI</a:t>
            </a:r>
            <a:r>
              <a:rPr lang="fi-FI" baseline="-25000" dirty="0" err="1"/>
              <a:t>year</a:t>
            </a:r>
            <a:r>
              <a:rPr lang="fi-FI" baseline="-25000" dirty="0"/>
              <a:t> t</a:t>
            </a:r>
            <a:r>
              <a:rPr lang="fi-FI" dirty="0"/>
              <a:t>)/ </a:t>
            </a:r>
            <a:r>
              <a:rPr lang="fi-FI" dirty="0" err="1"/>
              <a:t>CPI</a:t>
            </a:r>
            <a:r>
              <a:rPr lang="fi-FI" baseline="-25000" dirty="0" err="1"/>
              <a:t>year</a:t>
            </a:r>
            <a:r>
              <a:rPr lang="fi-FI" baseline="-25000" dirty="0"/>
              <a:t> t</a:t>
            </a:r>
          </a:p>
          <a:p>
            <a:pPr marL="285750" indent="-285750">
              <a:buFont typeface="Arial" panose="020B0604020202020204" pitchFamily="34" charset="0"/>
              <a:buChar char="•"/>
            </a:pPr>
            <a:r>
              <a:rPr lang="fi-FI" dirty="0" err="1"/>
              <a:t>This</a:t>
            </a:r>
            <a:r>
              <a:rPr lang="fi-FI" dirty="0"/>
              <a:t> is </a:t>
            </a:r>
            <a:r>
              <a:rPr lang="fi-FI" dirty="0" err="1"/>
              <a:t>one</a:t>
            </a:r>
            <a:r>
              <a:rPr lang="fi-FI" dirty="0"/>
              <a:t> of </a:t>
            </a:r>
            <a:r>
              <a:rPr lang="fi-FI" dirty="0" err="1"/>
              <a:t>the</a:t>
            </a:r>
            <a:r>
              <a:rPr lang="fi-FI" dirty="0"/>
              <a:t> </a:t>
            </a:r>
            <a:r>
              <a:rPr lang="fi-FI" dirty="0" err="1"/>
              <a:t>most</a:t>
            </a:r>
            <a:r>
              <a:rPr lang="fi-FI" dirty="0"/>
              <a:t> </a:t>
            </a:r>
            <a:r>
              <a:rPr lang="fi-FI" dirty="0" err="1"/>
              <a:t>important</a:t>
            </a:r>
            <a:r>
              <a:rPr lang="fi-FI" dirty="0"/>
              <a:t> </a:t>
            </a:r>
            <a:r>
              <a:rPr lang="fi-FI" dirty="0" err="1"/>
              <a:t>economic</a:t>
            </a:r>
            <a:r>
              <a:rPr lang="fi-FI" dirty="0"/>
              <a:t> </a:t>
            </a:r>
            <a:r>
              <a:rPr lang="fi-FI" dirty="0" err="1"/>
              <a:t>measures</a:t>
            </a:r>
            <a:r>
              <a:rPr lang="fi-FI" dirty="0"/>
              <a:t> </a:t>
            </a:r>
            <a:r>
              <a:rPr lang="fi-FI" dirty="0" err="1"/>
              <a:t>since</a:t>
            </a:r>
            <a:r>
              <a:rPr lang="fi-FI" dirty="0"/>
              <a:t> </a:t>
            </a:r>
            <a:r>
              <a:rPr lang="fi-FI" dirty="0" err="1"/>
              <a:t>many</a:t>
            </a:r>
            <a:r>
              <a:rPr lang="fi-FI" dirty="0"/>
              <a:t> </a:t>
            </a:r>
            <a:r>
              <a:rPr lang="fi-FI" dirty="0" err="1"/>
              <a:t>transfers</a:t>
            </a:r>
            <a:r>
              <a:rPr lang="fi-FI" dirty="0"/>
              <a:t> </a:t>
            </a:r>
            <a:r>
              <a:rPr lang="fi-FI" dirty="0" err="1"/>
              <a:t>are</a:t>
            </a:r>
            <a:r>
              <a:rPr lang="fi-FI" dirty="0"/>
              <a:t> </a:t>
            </a:r>
            <a:r>
              <a:rPr lang="fi-FI" dirty="0" err="1"/>
              <a:t>tied</a:t>
            </a:r>
            <a:r>
              <a:rPr lang="fi-FI" dirty="0"/>
              <a:t> to </a:t>
            </a:r>
            <a:r>
              <a:rPr lang="fi-FI" dirty="0" err="1"/>
              <a:t>the</a:t>
            </a:r>
            <a:r>
              <a:rPr lang="fi-FI" dirty="0"/>
              <a:t> </a:t>
            </a:r>
            <a:r>
              <a:rPr lang="fi-FI" dirty="0" err="1"/>
              <a:t>rate</a:t>
            </a:r>
            <a:r>
              <a:rPr lang="fi-FI" dirty="0"/>
              <a:t> of </a:t>
            </a:r>
            <a:r>
              <a:rPr lang="fi-FI" dirty="0" err="1"/>
              <a:t>inflation</a:t>
            </a:r>
            <a:r>
              <a:rPr lang="fi-FI" dirty="0"/>
              <a:t>:</a:t>
            </a:r>
          </a:p>
          <a:p>
            <a:pPr marL="285750" indent="-285750">
              <a:buFont typeface="Arial" panose="020B0604020202020204" pitchFamily="34" charset="0"/>
              <a:buChar char="•"/>
            </a:pPr>
            <a:r>
              <a:rPr lang="fi-FI" i="0" dirty="0" err="1"/>
              <a:t>Harder</a:t>
            </a:r>
            <a:r>
              <a:rPr lang="fi-FI" i="0" dirty="0"/>
              <a:t> </a:t>
            </a:r>
            <a:r>
              <a:rPr lang="fi-FI" i="0" dirty="0" err="1"/>
              <a:t>question</a:t>
            </a:r>
            <a:r>
              <a:rPr lang="fi-FI" i="0" dirty="0"/>
              <a:t>: </a:t>
            </a:r>
            <a:r>
              <a:rPr lang="fi-FI" dirty="0"/>
              <a:t>Is </a:t>
            </a:r>
            <a:r>
              <a:rPr lang="fi-FI" dirty="0" err="1"/>
              <a:t>this</a:t>
            </a:r>
            <a:r>
              <a:rPr lang="fi-FI" dirty="0"/>
              <a:t> a </a:t>
            </a:r>
            <a:r>
              <a:rPr lang="fi-FI" dirty="0" err="1"/>
              <a:t>good</a:t>
            </a:r>
            <a:r>
              <a:rPr lang="fi-FI" dirty="0"/>
              <a:t> </a:t>
            </a:r>
            <a:r>
              <a:rPr lang="fi-FI" dirty="0" err="1"/>
              <a:t>method</a:t>
            </a:r>
            <a:r>
              <a:rPr lang="fi-FI" dirty="0"/>
              <a:t> for </a:t>
            </a:r>
            <a:r>
              <a:rPr lang="fi-FI" dirty="0" err="1"/>
              <a:t>longer</a:t>
            </a:r>
            <a:r>
              <a:rPr lang="fi-FI" dirty="0"/>
              <a:t> </a:t>
            </a:r>
            <a:r>
              <a:rPr lang="fi-FI" dirty="0" err="1"/>
              <a:t>time</a:t>
            </a:r>
            <a:r>
              <a:rPr lang="fi-FI" dirty="0"/>
              <a:t> </a:t>
            </a:r>
            <a:r>
              <a:rPr lang="fi-FI" dirty="0" err="1"/>
              <a:t>horizons</a:t>
            </a:r>
            <a:r>
              <a:rPr lang="fi-FI" dirty="0"/>
              <a:t>?</a:t>
            </a:r>
          </a:p>
          <a:p>
            <a:pPr marL="285750" indent="-285750">
              <a:buFont typeface="Arial" panose="020B0604020202020204" pitchFamily="34" charset="0"/>
              <a:buChar char="•"/>
            </a:pPr>
            <a:r>
              <a:rPr lang="fi-FI" dirty="0" err="1"/>
              <a:t>There</a:t>
            </a:r>
            <a:r>
              <a:rPr lang="fi-FI" dirty="0"/>
              <a:t> </a:t>
            </a:r>
            <a:r>
              <a:rPr lang="fi-FI" dirty="0" err="1"/>
              <a:t>are</a:t>
            </a:r>
            <a:r>
              <a:rPr lang="fi-FI" dirty="0"/>
              <a:t> </a:t>
            </a:r>
            <a:r>
              <a:rPr lang="fi-FI" dirty="0" err="1"/>
              <a:t>other</a:t>
            </a:r>
            <a:r>
              <a:rPr lang="fi-FI" dirty="0"/>
              <a:t> </a:t>
            </a:r>
            <a:r>
              <a:rPr lang="fi-FI" dirty="0" err="1"/>
              <a:t>possible</a:t>
            </a:r>
            <a:r>
              <a:rPr lang="fi-FI" dirty="0"/>
              <a:t> </a:t>
            </a:r>
            <a:r>
              <a:rPr lang="fi-FI" dirty="0" err="1"/>
              <a:t>ways</a:t>
            </a:r>
            <a:r>
              <a:rPr lang="fi-FI" dirty="0"/>
              <a:t> to </a:t>
            </a:r>
            <a:r>
              <a:rPr lang="fi-FI" dirty="0" err="1"/>
              <a:t>compute</a:t>
            </a:r>
            <a:r>
              <a:rPr lang="fi-FI" dirty="0"/>
              <a:t> </a:t>
            </a:r>
            <a:r>
              <a:rPr lang="fi-FI" dirty="0" err="1"/>
              <a:t>price</a:t>
            </a:r>
            <a:r>
              <a:rPr lang="fi-FI" dirty="0"/>
              <a:t> </a:t>
            </a:r>
            <a:r>
              <a:rPr lang="fi-FI" dirty="0" err="1"/>
              <a:t>indices</a:t>
            </a:r>
            <a:endParaRPr lang="fi-FI" dirty="0"/>
          </a:p>
          <a:p>
            <a:pPr marL="483742" lvl="1" indent="-285750">
              <a:buFont typeface="Wingdings" pitchFamily="2" charset="2"/>
              <a:buChar char="Ø"/>
            </a:pPr>
            <a:r>
              <a:rPr lang="fi-FI" dirty="0" err="1"/>
              <a:t>W</a:t>
            </a:r>
            <a:r>
              <a:rPr lang="fi-FI" i="0" dirty="0" err="1"/>
              <a:t>eighted</a:t>
            </a:r>
            <a:r>
              <a:rPr lang="fi-FI" i="0" dirty="0"/>
              <a:t> </a:t>
            </a:r>
            <a:r>
              <a:rPr lang="fi-FI" i="0" dirty="0" err="1"/>
              <a:t>geometric</a:t>
            </a:r>
            <a:r>
              <a:rPr lang="fi-FI" i="0" dirty="0"/>
              <a:t> </a:t>
            </a:r>
            <a:r>
              <a:rPr lang="fi-FI" i="0" dirty="0" err="1"/>
              <a:t>averages</a:t>
            </a:r>
            <a:r>
              <a:rPr lang="fi-FI" i="0" dirty="0"/>
              <a:t> </a:t>
            </a:r>
            <a:r>
              <a:rPr lang="fi-FI" i="0" dirty="0" err="1"/>
              <a:t>instead</a:t>
            </a:r>
            <a:r>
              <a:rPr lang="fi-FI" i="0" dirty="0"/>
              <a:t> of </a:t>
            </a:r>
            <a:r>
              <a:rPr lang="fi-FI" i="0" dirty="0" err="1"/>
              <a:t>weighted</a:t>
            </a:r>
            <a:r>
              <a:rPr lang="fi-FI" i="0" dirty="0"/>
              <a:t> </a:t>
            </a:r>
            <a:r>
              <a:rPr lang="fi-FI" i="0" dirty="0" err="1"/>
              <a:t>arithmetic</a:t>
            </a:r>
            <a:r>
              <a:rPr lang="fi-FI" i="0" dirty="0"/>
              <a:t> </a:t>
            </a:r>
            <a:r>
              <a:rPr lang="fi-FI" i="0" dirty="0" err="1"/>
              <a:t>averages</a:t>
            </a:r>
            <a:r>
              <a:rPr lang="fi-FI" i="0" dirty="0"/>
              <a:t> as </a:t>
            </a:r>
            <a:r>
              <a:rPr lang="fi-FI" i="0" dirty="0" err="1"/>
              <a:t>above</a:t>
            </a:r>
            <a:endParaRPr lang="fi-FI" dirty="0"/>
          </a:p>
          <a:p>
            <a:pPr marL="285750" indent="-285750">
              <a:buFont typeface="Arial" panose="020B0604020202020204" pitchFamily="34" charset="0"/>
              <a:buChar char="•"/>
            </a:pPr>
            <a:r>
              <a:rPr lang="fi-FI" dirty="0" err="1"/>
              <a:t>Unfortunately</a:t>
            </a:r>
            <a:r>
              <a:rPr lang="fi-FI" dirty="0"/>
              <a:t> </a:t>
            </a:r>
            <a:r>
              <a:rPr lang="fi-FI" dirty="0" err="1"/>
              <a:t>statistical</a:t>
            </a:r>
            <a:r>
              <a:rPr lang="fi-FI" dirty="0"/>
              <a:t> </a:t>
            </a:r>
            <a:r>
              <a:rPr lang="fi-FI" dirty="0" err="1"/>
              <a:t>authorities</a:t>
            </a:r>
            <a:r>
              <a:rPr lang="fi-FI" dirty="0"/>
              <a:t> in </a:t>
            </a:r>
            <a:r>
              <a:rPr lang="fi-FI" dirty="0" err="1"/>
              <a:t>different</a:t>
            </a:r>
            <a:r>
              <a:rPr lang="fi-FI" dirty="0"/>
              <a:t> </a:t>
            </a:r>
            <a:r>
              <a:rPr lang="fi-FI" dirty="0" err="1"/>
              <a:t>countries</a:t>
            </a:r>
            <a:r>
              <a:rPr lang="fi-FI" dirty="0"/>
              <a:t> </a:t>
            </a:r>
            <a:r>
              <a:rPr lang="fi-FI" dirty="0" err="1"/>
              <a:t>use</a:t>
            </a:r>
            <a:r>
              <a:rPr lang="fi-FI" dirty="0"/>
              <a:t> </a:t>
            </a:r>
            <a:r>
              <a:rPr lang="fi-FI" dirty="0" err="1"/>
              <a:t>different</a:t>
            </a:r>
            <a:r>
              <a:rPr lang="fi-FI" dirty="0"/>
              <a:t> </a:t>
            </a:r>
            <a:r>
              <a:rPr lang="fi-FI" dirty="0" err="1"/>
              <a:t>measures</a:t>
            </a:r>
            <a:endParaRPr lang="fi-FI" dirty="0"/>
          </a:p>
          <a:p>
            <a:pPr marL="483742" lvl="1" indent="-285750">
              <a:buFont typeface="Wingdings" pitchFamily="2" charset="2"/>
              <a:buChar char="Ø"/>
            </a:pPr>
            <a:r>
              <a:rPr lang="fi-FI" dirty="0"/>
              <a:t>Cross country </a:t>
            </a:r>
            <a:r>
              <a:rPr lang="fi-FI" dirty="0" err="1"/>
              <a:t>comparisons</a:t>
            </a:r>
            <a:r>
              <a:rPr lang="fi-FI" dirty="0"/>
              <a:t> </a:t>
            </a:r>
            <a:r>
              <a:rPr lang="fi-FI" dirty="0" err="1"/>
              <a:t>are</a:t>
            </a:r>
            <a:r>
              <a:rPr lang="fi-FI" dirty="0"/>
              <a:t> </a:t>
            </a:r>
            <a:r>
              <a:rPr lang="fi-FI" dirty="0" err="1"/>
              <a:t>hard</a:t>
            </a:r>
            <a:r>
              <a:rPr lang="fi-FI" dirty="0"/>
              <a:t> to </a:t>
            </a:r>
            <a:r>
              <a:rPr lang="fi-FI" dirty="0" err="1"/>
              <a:t>make</a:t>
            </a:r>
            <a:endParaRPr lang="fi-FI" dirty="0"/>
          </a:p>
        </p:txBody>
      </p:sp>
    </p:spTree>
    <p:extLst>
      <p:ext uri="{BB962C8B-B14F-4D97-AF65-F5344CB8AC3E}">
        <p14:creationId xmlns:p14="http://schemas.microsoft.com/office/powerpoint/2010/main" val="301986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A7578-5878-5540-8C66-19DE2916303F}"/>
              </a:ext>
            </a:extLst>
          </p:cNvPr>
          <p:cNvSpPr>
            <a:spLocks noGrp="1"/>
          </p:cNvSpPr>
          <p:nvPr>
            <p:ph type="body" sz="half" idx="10"/>
          </p:nvPr>
        </p:nvSpPr>
        <p:spPr>
          <a:xfrm>
            <a:off x="292353" y="215948"/>
            <a:ext cx="8492897" cy="712740"/>
          </a:xfrm>
        </p:spPr>
        <p:txBody>
          <a:bodyPr/>
          <a:lstStyle/>
          <a:p>
            <a:r>
              <a:rPr lang="en-US" sz="2800" dirty="0"/>
              <a:t>Key ideas and concepts in this lecture</a:t>
            </a:r>
          </a:p>
        </p:txBody>
      </p:sp>
      <p:sp>
        <p:nvSpPr>
          <p:cNvPr id="3" name="Text Placeholder 2">
            <a:extLst>
              <a:ext uri="{FF2B5EF4-FFF2-40B4-BE49-F238E27FC236}">
                <a16:creationId xmlns:a16="http://schemas.microsoft.com/office/drawing/2014/main" id="{638F7826-9B97-794E-9659-391177D543AC}"/>
              </a:ext>
            </a:extLst>
          </p:cNvPr>
          <p:cNvSpPr>
            <a:spLocks noGrp="1"/>
          </p:cNvSpPr>
          <p:nvPr>
            <p:ph type="body" sz="half" idx="11"/>
          </p:nvPr>
        </p:nvSpPr>
        <p:spPr>
          <a:xfrm>
            <a:off x="292353" y="928689"/>
            <a:ext cx="8492897" cy="4023362"/>
          </a:xfrm>
        </p:spPr>
        <p:txBody>
          <a:bodyPr/>
          <a:lstStyle/>
          <a:p>
            <a:pPr marL="342900" indent="-342900">
              <a:buFont typeface="Arial" panose="020B0604020202020204" pitchFamily="34" charset="0"/>
              <a:buChar char="•"/>
            </a:pPr>
            <a:r>
              <a:rPr lang="en-US" sz="2000" b="0" dirty="0"/>
              <a:t>Comparative statics: changes in the feasible set</a:t>
            </a:r>
          </a:p>
          <a:p>
            <a:pPr marL="342900" indent="-342900">
              <a:buFont typeface="Arial" panose="020B0604020202020204" pitchFamily="34" charset="0"/>
              <a:buChar char="•"/>
            </a:pPr>
            <a:r>
              <a:rPr lang="en-US" sz="2000" b="0" dirty="0"/>
              <a:t>Income effect, substitution effect</a:t>
            </a:r>
          </a:p>
          <a:p>
            <a:pPr marL="342900" indent="-342900">
              <a:buFont typeface="Arial" panose="020B0604020202020204" pitchFamily="34" charset="0"/>
              <a:buChar char="•"/>
            </a:pPr>
            <a:r>
              <a:rPr lang="en-US" sz="2000" b="0" dirty="0"/>
              <a:t>Testing empirical hypothesis: effect of non-labor income on labor supply</a:t>
            </a:r>
          </a:p>
          <a:p>
            <a:pPr marL="342900" indent="-342900">
              <a:buFont typeface="Arial" panose="020B0604020202020204" pitchFamily="34" charset="0"/>
              <a:buChar char="•"/>
            </a:pPr>
            <a:r>
              <a:rPr lang="en-US" sz="2000" b="0" dirty="0"/>
              <a:t>More realistic picture of the feasible set for Finnish wage earners</a:t>
            </a:r>
          </a:p>
          <a:p>
            <a:pPr marL="342900" indent="-342900">
              <a:buFont typeface="Arial" panose="020B0604020202020204" pitchFamily="34" charset="0"/>
              <a:buChar char="•"/>
            </a:pPr>
            <a:r>
              <a:rPr lang="en-US" sz="2000" b="0" dirty="0"/>
              <a:t>Consumer price index and welfare effects of price changes</a:t>
            </a:r>
          </a:p>
        </p:txBody>
      </p:sp>
    </p:spTree>
    <p:extLst>
      <p:ext uri="{BB962C8B-B14F-4D97-AF65-F5344CB8AC3E}">
        <p14:creationId xmlns:p14="http://schemas.microsoft.com/office/powerpoint/2010/main" val="932497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Next </a:t>
            </a:r>
            <a:r>
              <a:rPr lang="fi-FI" dirty="0" err="1"/>
              <a:t>lecture</a:t>
            </a:r>
            <a:endParaRPr lang="fi-FI" dirty="0"/>
          </a:p>
        </p:txBody>
      </p:sp>
      <p:sp>
        <p:nvSpPr>
          <p:cNvPr id="3" name="Content Placeholder 2"/>
          <p:cNvSpPr>
            <a:spLocks noGrp="1"/>
          </p:cNvSpPr>
          <p:nvPr>
            <p:ph sz="quarter" idx="14"/>
          </p:nvPr>
        </p:nvSpPr>
        <p:spPr/>
        <p:txBody>
          <a:bodyPr/>
          <a:lstStyle/>
          <a:p>
            <a:r>
              <a:rPr lang="fi-FI" sz="2000" dirty="0"/>
              <a:t>Strategic </a:t>
            </a:r>
            <a:r>
              <a:rPr lang="fi-FI" sz="2000" dirty="0" err="1"/>
              <a:t>interactions</a:t>
            </a:r>
            <a:r>
              <a:rPr lang="fi-FI" sz="2000" dirty="0"/>
              <a:t>: </a:t>
            </a:r>
            <a:r>
              <a:rPr lang="fi-FI" sz="2000" dirty="0" err="1"/>
              <a:t>Game</a:t>
            </a:r>
            <a:r>
              <a:rPr lang="fi-FI" sz="2000" dirty="0"/>
              <a:t> </a:t>
            </a:r>
            <a:r>
              <a:rPr lang="fi-FI" sz="2000" dirty="0" err="1"/>
              <a:t>theory</a:t>
            </a:r>
            <a:endParaRPr lang="fi-FI" sz="2000" dirty="0"/>
          </a:p>
          <a:p>
            <a:pPr marL="403080" lvl="1" indent="-238098"/>
            <a:r>
              <a:rPr lang="fi-FI" sz="2000" dirty="0" err="1"/>
              <a:t>Choice</a:t>
            </a:r>
            <a:r>
              <a:rPr lang="fi-FI" sz="2000" dirty="0"/>
              <a:t> </a:t>
            </a:r>
            <a:r>
              <a:rPr lang="fi-FI" sz="2000" dirty="0" err="1"/>
              <a:t>when</a:t>
            </a:r>
            <a:r>
              <a:rPr lang="fi-FI" sz="2000" dirty="0"/>
              <a:t> I </a:t>
            </a:r>
            <a:r>
              <a:rPr lang="fi-FI" sz="2000" dirty="0" err="1"/>
              <a:t>care</a:t>
            </a:r>
            <a:r>
              <a:rPr lang="fi-FI" sz="2000" dirty="0"/>
              <a:t> </a:t>
            </a:r>
            <a:r>
              <a:rPr lang="fi-FI" sz="2000" dirty="0" err="1"/>
              <a:t>about</a:t>
            </a:r>
            <a:r>
              <a:rPr lang="fi-FI" sz="2000" dirty="0"/>
              <a:t> </a:t>
            </a:r>
            <a:r>
              <a:rPr lang="fi-FI" sz="2000" dirty="0" err="1"/>
              <a:t>what</a:t>
            </a:r>
            <a:r>
              <a:rPr lang="fi-FI" sz="2000" dirty="0"/>
              <a:t> </a:t>
            </a:r>
            <a:r>
              <a:rPr lang="fi-FI" sz="2000" dirty="0" err="1"/>
              <a:t>others</a:t>
            </a:r>
            <a:r>
              <a:rPr lang="fi-FI" sz="2000" dirty="0"/>
              <a:t> </a:t>
            </a:r>
            <a:r>
              <a:rPr lang="fi-FI" sz="2000" dirty="0" err="1"/>
              <a:t>do</a:t>
            </a:r>
            <a:endParaRPr lang="fi-FI" sz="2000" dirty="0"/>
          </a:p>
          <a:p>
            <a:pPr marL="507882" lvl="1" indent="-342900">
              <a:buFont typeface="Wingdings" pitchFamily="2" charset="2"/>
              <a:buChar char="Ø"/>
            </a:pPr>
            <a:r>
              <a:rPr lang="fi-FI" sz="2000" dirty="0" err="1"/>
              <a:t>Anticipating</a:t>
            </a:r>
            <a:r>
              <a:rPr lang="fi-FI" sz="2000" dirty="0"/>
              <a:t> </a:t>
            </a:r>
            <a:r>
              <a:rPr lang="fi-FI" sz="2000" dirty="0" err="1"/>
              <a:t>others</a:t>
            </a:r>
            <a:r>
              <a:rPr lang="fi-FI" sz="2000" dirty="0"/>
              <a:t>’ </a:t>
            </a:r>
            <a:r>
              <a:rPr lang="fi-FI" sz="2000" dirty="0" err="1"/>
              <a:t>actions</a:t>
            </a:r>
            <a:endParaRPr lang="fi-FI" sz="2000" dirty="0"/>
          </a:p>
          <a:p>
            <a:pPr marL="507882" lvl="1" indent="-342900">
              <a:buFont typeface="Wingdings" pitchFamily="2" charset="2"/>
              <a:buChar char="Ø"/>
            </a:pPr>
            <a:r>
              <a:rPr lang="fi-FI" sz="2000" dirty="0" err="1"/>
              <a:t>Anticipating</a:t>
            </a:r>
            <a:r>
              <a:rPr lang="fi-FI" sz="2000" dirty="0"/>
              <a:t> </a:t>
            </a:r>
            <a:r>
              <a:rPr lang="fi-FI" sz="2000" dirty="0" err="1"/>
              <a:t>others</a:t>
            </a:r>
            <a:r>
              <a:rPr lang="fi-FI" sz="2000" dirty="0"/>
              <a:t>’ </a:t>
            </a:r>
            <a:r>
              <a:rPr lang="fi-FI" sz="2000" dirty="0" err="1"/>
              <a:t>beliefs</a:t>
            </a:r>
            <a:endParaRPr lang="fi-FI" sz="1666" dirty="0"/>
          </a:p>
          <a:p>
            <a:pPr marL="238098" indent="-238098"/>
            <a:r>
              <a:rPr lang="fi-FI" sz="2000" dirty="0" err="1"/>
              <a:t>Institutions</a:t>
            </a:r>
            <a:endParaRPr lang="fi-FI" sz="2000" dirty="0"/>
          </a:p>
          <a:p>
            <a:pPr marL="403080" lvl="1" indent="-238098"/>
            <a:r>
              <a:rPr lang="fi-FI" sz="2000" dirty="0"/>
              <a:t>How </a:t>
            </a:r>
            <a:r>
              <a:rPr lang="fi-FI" sz="2000" dirty="0" err="1"/>
              <a:t>do</a:t>
            </a:r>
            <a:r>
              <a:rPr lang="fi-FI" sz="2000" dirty="0"/>
              <a:t> </a:t>
            </a:r>
            <a:r>
              <a:rPr lang="fi-FI" sz="2000" dirty="0" err="1"/>
              <a:t>the</a:t>
            </a:r>
            <a:r>
              <a:rPr lang="fi-FI" sz="2000" dirty="0"/>
              <a:t> </a:t>
            </a:r>
            <a:r>
              <a:rPr lang="fi-FI" sz="2000" dirty="0" err="1"/>
              <a:t>rules</a:t>
            </a:r>
            <a:r>
              <a:rPr lang="fi-FI" sz="2000" dirty="0"/>
              <a:t> of </a:t>
            </a:r>
            <a:r>
              <a:rPr lang="fi-FI" sz="2000" dirty="0" err="1"/>
              <a:t>the</a:t>
            </a:r>
            <a:r>
              <a:rPr lang="fi-FI" sz="2000" dirty="0"/>
              <a:t> </a:t>
            </a:r>
            <a:r>
              <a:rPr lang="fi-FI" sz="2000" dirty="0" err="1"/>
              <a:t>game</a:t>
            </a:r>
            <a:r>
              <a:rPr lang="fi-FI" sz="2000" dirty="0"/>
              <a:t> </a:t>
            </a:r>
            <a:r>
              <a:rPr lang="fi-FI" sz="2000" dirty="0" err="1"/>
              <a:t>shape</a:t>
            </a:r>
            <a:r>
              <a:rPr lang="fi-FI" sz="2000" dirty="0"/>
              <a:t> </a:t>
            </a:r>
            <a:r>
              <a:rPr lang="fi-FI" sz="2000" dirty="0" err="1"/>
              <a:t>the</a:t>
            </a:r>
            <a:r>
              <a:rPr lang="fi-FI" sz="2000" dirty="0"/>
              <a:t> </a:t>
            </a:r>
            <a:r>
              <a:rPr lang="fi-FI" sz="2000" dirty="0" err="1"/>
              <a:t>decisions</a:t>
            </a:r>
            <a:r>
              <a:rPr lang="fi-FI" sz="2000" dirty="0"/>
              <a:t>?</a:t>
            </a:r>
          </a:p>
          <a:p>
            <a:pPr marL="507882" lvl="1" indent="-342900">
              <a:buFont typeface="Wingdings" pitchFamily="2" charset="2"/>
              <a:buChar char="Ø"/>
            </a:pPr>
            <a:r>
              <a:rPr lang="fi-FI" sz="2000" dirty="0" err="1"/>
              <a:t>Curbing</a:t>
            </a:r>
            <a:r>
              <a:rPr lang="fi-FI" sz="2000" dirty="0"/>
              <a:t> </a:t>
            </a:r>
            <a:r>
              <a:rPr lang="fi-FI" sz="2000" dirty="0" err="1"/>
              <a:t>opportunistic</a:t>
            </a:r>
            <a:r>
              <a:rPr lang="fi-FI" sz="2000" dirty="0"/>
              <a:t> </a:t>
            </a:r>
            <a:r>
              <a:rPr lang="fi-FI" sz="2000" dirty="0" err="1"/>
              <a:t>behavior</a:t>
            </a:r>
            <a:endParaRPr lang="fi-FI" sz="2000" dirty="0"/>
          </a:p>
          <a:p>
            <a:pPr marL="507882" lvl="1" indent="-342900">
              <a:buFont typeface="Wingdings" pitchFamily="2" charset="2"/>
              <a:buChar char="Ø"/>
            </a:pPr>
            <a:r>
              <a:rPr lang="fi-FI" sz="2000" dirty="0" err="1"/>
              <a:t>Inducing</a:t>
            </a:r>
            <a:r>
              <a:rPr lang="fi-FI" sz="2000" dirty="0"/>
              <a:t> </a:t>
            </a:r>
            <a:r>
              <a:rPr lang="fi-FI" sz="2000" dirty="0" err="1"/>
              <a:t>honesty</a:t>
            </a:r>
            <a:r>
              <a:rPr lang="fi-FI" sz="2000" dirty="0"/>
              <a:t> and </a:t>
            </a:r>
            <a:r>
              <a:rPr lang="fi-FI" sz="2000" dirty="0" err="1"/>
              <a:t>obedience</a:t>
            </a:r>
            <a:endParaRPr lang="fi-FI" sz="2000" dirty="0"/>
          </a:p>
          <a:p>
            <a:pPr marL="238098" indent="-238098"/>
            <a:endParaRPr lang="fi-FI" dirty="0"/>
          </a:p>
        </p:txBody>
      </p:sp>
    </p:spTree>
    <p:extLst>
      <p:ext uri="{BB962C8B-B14F-4D97-AF65-F5344CB8AC3E}">
        <p14:creationId xmlns:p14="http://schemas.microsoft.com/office/powerpoint/2010/main" val="312102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Choice</a:t>
            </a:r>
            <a:r>
              <a:rPr lang="fi-FI" dirty="0"/>
              <a:t> </a:t>
            </a:r>
            <a:r>
              <a:rPr lang="fi-FI" dirty="0" err="1"/>
              <a:t>between</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graphicFrame>
        <p:nvGraphicFramePr>
          <p:cNvPr id="31" name="Chart 30"/>
          <p:cNvGraphicFramePr/>
          <p:nvPr>
            <p:extLst>
              <p:ext uri="{D42A27DB-BD31-4B8C-83A1-F6EECF244321}">
                <p14:modId xmlns:p14="http://schemas.microsoft.com/office/powerpoint/2010/main" val="3230420686"/>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3098592" y="1950250"/>
            <a:ext cx="1983290" cy="1802630"/>
            <a:chOff x="3563888" y="2127151"/>
            <a:chExt cx="2855937" cy="2595787"/>
          </a:xfrm>
        </p:grpSpPr>
        <p:sp>
          <p:nvSpPr>
            <p:cNvPr id="34" name="TextBox 33"/>
            <p:cNvSpPr txBox="1"/>
            <p:nvPr/>
          </p:nvSpPr>
          <p:spPr>
            <a:xfrm>
              <a:off x="5374886" y="3696574"/>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563888" y="2127151"/>
              <a:ext cx="2855937" cy="2595787"/>
              <a:chOff x="3563888" y="1384201"/>
              <a:chExt cx="2855937" cy="2595787"/>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38" name="Freeform 37"/>
              <p:cNvSpPr/>
              <p:nvPr/>
            </p:nvSpPr>
            <p:spPr>
              <a:xfrm>
                <a:off x="3563888" y="1772816"/>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grpSp>
      <p:sp>
        <p:nvSpPr>
          <p:cNvPr id="43" name="Rectangle 42"/>
          <p:cNvSpPr/>
          <p:nvPr/>
        </p:nvSpPr>
        <p:spPr>
          <a:xfrm>
            <a:off x="5918804" y="3437596"/>
            <a:ext cx="1872523" cy="989886"/>
          </a:xfrm>
          <a:prstGeom prst="rect">
            <a:avLst/>
          </a:prstGeom>
        </p:spPr>
        <p:txBody>
          <a:bodyPr wrap="square">
            <a:spAutoFit/>
          </a:bodyPr>
          <a:lstStyle/>
          <a:p>
            <a:r>
              <a:rPr lang="en-GB" sz="972" dirty="0"/>
              <a:t>Budget constraint: </a:t>
            </a:r>
            <a:r>
              <a:rPr lang="en-GB" sz="972" i="1" dirty="0"/>
              <a:t>c = w</a:t>
            </a:r>
            <a:r>
              <a:rPr lang="en-GB" sz="972" dirty="0"/>
              <a:t>(24-</a:t>
            </a:r>
            <a:r>
              <a:rPr lang="en-GB" sz="972" i="1" dirty="0"/>
              <a:t>t</a:t>
            </a:r>
            <a:r>
              <a:rPr lang="en-GB" sz="972" dirty="0"/>
              <a:t>)</a:t>
            </a:r>
          </a:p>
          <a:p>
            <a:pPr marL="198415" indent="-198415">
              <a:buFont typeface="Arial"/>
              <a:buChar char="•"/>
            </a:pPr>
            <a:r>
              <a:rPr lang="en-GB" sz="972" dirty="0"/>
              <a:t>c = consumption</a:t>
            </a:r>
          </a:p>
          <a:p>
            <a:pPr marL="198415" indent="-198415">
              <a:buFont typeface="Arial"/>
              <a:buChar char="•"/>
            </a:pPr>
            <a:r>
              <a:rPr lang="en-GB" sz="972" i="1" dirty="0"/>
              <a:t>w</a:t>
            </a:r>
            <a:r>
              <a:rPr lang="en-GB" sz="972" dirty="0"/>
              <a:t> = wages (15€/h)</a:t>
            </a:r>
          </a:p>
          <a:p>
            <a:pPr marL="198415" indent="-198415">
              <a:buFont typeface="Arial"/>
              <a:buChar char="•"/>
            </a:pPr>
            <a:r>
              <a:rPr lang="en-GB" sz="972" i="1" dirty="0"/>
              <a:t>t</a:t>
            </a:r>
            <a:r>
              <a:rPr lang="en-GB" sz="972" dirty="0"/>
              <a:t>  = free time</a:t>
            </a:r>
          </a:p>
          <a:p>
            <a:r>
              <a:rPr lang="en-GB" sz="972" dirty="0"/>
              <a:t>Slope of the budget line: c’(t) = -w = -15 </a:t>
            </a:r>
          </a:p>
        </p:txBody>
      </p:sp>
      <p:sp>
        <p:nvSpPr>
          <p:cNvPr id="44" name="Rectangle 43"/>
          <p:cNvSpPr/>
          <p:nvPr/>
        </p:nvSpPr>
        <p:spPr>
          <a:xfrm>
            <a:off x="4142144" y="1484387"/>
            <a:ext cx="2967702" cy="381002"/>
          </a:xfrm>
          <a:prstGeom prst="rect">
            <a:avLst/>
          </a:prstGeom>
        </p:spPr>
        <p:txBody>
          <a:bodyPr wrap="square">
            <a:spAutoFit/>
          </a:bodyPr>
          <a:lstStyle/>
          <a:p>
            <a:r>
              <a:rPr lang="en-GB" sz="938" dirty="0"/>
              <a:t>Ann chooses the point on the highest indifference curve within her budget set (feasible set), point A</a:t>
            </a:r>
          </a:p>
        </p:txBody>
      </p:sp>
      <p:sp>
        <p:nvSpPr>
          <p:cNvPr id="45" name="Rectangle 44"/>
          <p:cNvSpPr/>
          <p:nvPr/>
        </p:nvSpPr>
        <p:spPr>
          <a:xfrm>
            <a:off x="4131116" y="2207885"/>
            <a:ext cx="3489528" cy="381002"/>
          </a:xfrm>
          <a:prstGeom prst="rect">
            <a:avLst/>
          </a:prstGeom>
        </p:spPr>
        <p:txBody>
          <a:bodyPr wrap="square">
            <a:spAutoFit/>
          </a:bodyPr>
          <a:lstStyle/>
          <a:p>
            <a:r>
              <a:rPr lang="en-GB" sz="938" dirty="0"/>
              <a:t>What is her marginal rate of substitution (MRS) at point A? How do you know this?</a:t>
            </a:r>
          </a:p>
        </p:txBody>
      </p:sp>
      <p:cxnSp>
        <p:nvCxnSpPr>
          <p:cNvPr id="14" name="Straight Connector 13"/>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2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3220568457"/>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t>
            </a:r>
            <a:r>
              <a:rPr lang="fi-FI" dirty="0" err="1"/>
              <a:t>effect</a:t>
            </a:r>
            <a:endParaRPr lang="fi-FI" dirty="0"/>
          </a:p>
        </p:txBody>
      </p:sp>
      <p:grpSp>
        <p:nvGrpSpPr>
          <p:cNvPr id="33" name="Group 32"/>
          <p:cNvGrpSpPr/>
          <p:nvPr/>
        </p:nvGrpSpPr>
        <p:grpSpPr>
          <a:xfrm>
            <a:off x="3397282" y="1950251"/>
            <a:ext cx="1684600" cy="1532759"/>
            <a:chOff x="3994001" y="2127151"/>
            <a:chExt cx="2425824" cy="2207172"/>
          </a:xfrm>
        </p:grpSpPr>
        <p:sp>
          <p:nvSpPr>
            <p:cNvPr id="34" name="TextBox 33"/>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grpSp>
      </p:grpSp>
      <p:grpSp>
        <p:nvGrpSpPr>
          <p:cNvPr id="16" name="Group 15"/>
          <p:cNvGrpSpPr/>
          <p:nvPr/>
        </p:nvGrpSpPr>
        <p:grpSpPr>
          <a:xfrm>
            <a:off x="3724110" y="1724837"/>
            <a:ext cx="1684600" cy="1532759"/>
            <a:chOff x="3994001" y="2127151"/>
            <a:chExt cx="2425824" cy="2207172"/>
          </a:xfrm>
        </p:grpSpPr>
        <p:sp>
          <p:nvSpPr>
            <p:cNvPr id="17" name="TextBox 16"/>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cxnSp>
        <p:nvCxnSpPr>
          <p:cNvPr id="4" name="Straight Connector 3"/>
          <p:cNvCxnSpPr/>
          <p:nvPr/>
        </p:nvCxnSpPr>
        <p:spPr>
          <a:xfrm>
            <a:off x="2192360" y="1742477"/>
            <a:ext cx="3442383" cy="181982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650408" y="3040128"/>
            <a:ext cx="0" cy="87554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630112" y="3022636"/>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28" name="Straight Connector 27"/>
          <p:cNvCxnSpPr/>
          <p:nvPr/>
        </p:nvCxnSpPr>
        <p:spPr>
          <a:xfrm flipH="1">
            <a:off x="2174722" y="3048867"/>
            <a:ext cx="247568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2192360" y="3565922"/>
            <a:ext cx="3442383" cy="357729"/>
            <a:chOff x="1119918" y="2792763"/>
            <a:chExt cx="3366493" cy="2159998"/>
          </a:xfrm>
        </p:grpSpPr>
        <p:cxnSp>
          <p:nvCxnSpPr>
            <p:cNvPr id="41" name="Straight Connector 40"/>
            <p:cNvCxnSpPr/>
            <p:nvPr/>
          </p:nvCxnSpPr>
          <p:spPr>
            <a:xfrm flipH="1" flipV="1">
              <a:off x="4486411" y="2792763"/>
              <a:ext cx="0" cy="21599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119918" y="2814327"/>
              <a:ext cx="336649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137812" y="1104830"/>
            <a:ext cx="2472398" cy="381002"/>
          </a:xfrm>
          <a:prstGeom prst="rect">
            <a:avLst/>
          </a:prstGeom>
        </p:spPr>
        <p:txBody>
          <a:bodyPr wrap="square">
            <a:spAutoFit/>
          </a:bodyPr>
          <a:lstStyle/>
          <a:p>
            <a:r>
              <a:rPr lang="en-GB" sz="938" dirty="0"/>
              <a:t>Ann’s uncle gives Ann an allowance of 50€ per day.</a:t>
            </a:r>
          </a:p>
        </p:txBody>
      </p:sp>
      <p:sp>
        <p:nvSpPr>
          <p:cNvPr id="22" name="Rectangle 21"/>
          <p:cNvSpPr/>
          <p:nvPr/>
        </p:nvSpPr>
        <p:spPr>
          <a:xfrm>
            <a:off x="5137812" y="1624465"/>
            <a:ext cx="2472398" cy="381002"/>
          </a:xfrm>
          <a:prstGeom prst="rect">
            <a:avLst/>
          </a:prstGeom>
        </p:spPr>
        <p:txBody>
          <a:bodyPr wrap="square">
            <a:spAutoFit/>
          </a:bodyPr>
          <a:lstStyle/>
          <a:p>
            <a:r>
              <a:rPr lang="en-GB" sz="938" dirty="0"/>
              <a:t>Her budget line moves up but its slope is unchanged since the wage did not change.</a:t>
            </a:r>
          </a:p>
        </p:txBody>
      </p:sp>
      <p:sp>
        <p:nvSpPr>
          <p:cNvPr id="23" name="Rectangle 22"/>
          <p:cNvSpPr/>
          <p:nvPr/>
        </p:nvSpPr>
        <p:spPr>
          <a:xfrm>
            <a:off x="5136040" y="2106973"/>
            <a:ext cx="2344543" cy="669671"/>
          </a:xfrm>
          <a:prstGeom prst="rect">
            <a:avLst/>
          </a:prstGeom>
        </p:spPr>
        <p:txBody>
          <a:bodyPr wrap="square">
            <a:spAutoFit/>
          </a:bodyPr>
          <a:lstStyle/>
          <a:p>
            <a:r>
              <a:rPr lang="en-GB" sz="938" dirty="0"/>
              <a:t>Can you draw an example of another worker whose original </a:t>
            </a:r>
          </a:p>
          <a:p>
            <a:r>
              <a:rPr lang="en-GB" sz="938" dirty="0"/>
              <a:t>choice is at A, but who works for longer hours after the allowance?</a:t>
            </a:r>
          </a:p>
        </p:txBody>
      </p:sp>
      <p:sp>
        <p:nvSpPr>
          <p:cNvPr id="3" name="TextBox 2">
            <a:extLst>
              <a:ext uri="{FF2B5EF4-FFF2-40B4-BE49-F238E27FC236}">
                <a16:creationId xmlns:a16="http://schemas.microsoft.com/office/drawing/2014/main" id="{2129A08D-ED75-344C-81DB-0CEDE989F6C9}"/>
              </a:ext>
            </a:extLst>
          </p:cNvPr>
          <p:cNvSpPr txBox="1"/>
          <p:nvPr/>
        </p:nvSpPr>
        <p:spPr>
          <a:xfrm flipH="1">
            <a:off x="5843735" y="2936010"/>
            <a:ext cx="2063073" cy="615553"/>
          </a:xfrm>
          <a:prstGeom prst="rect">
            <a:avLst/>
          </a:prstGeom>
          <a:noFill/>
        </p:spPr>
        <p:txBody>
          <a:bodyPr wrap="square" lIns="0" tIns="0" rIns="0" bIns="0" rtlCol="0">
            <a:spAutoFit/>
          </a:bodyPr>
          <a:lstStyle/>
          <a:p>
            <a:r>
              <a:rPr lang="en-US" sz="1000" b="1" dirty="0"/>
              <a:t>Normal good:</a:t>
            </a:r>
            <a:r>
              <a:rPr lang="en-US" sz="1000" dirty="0"/>
              <a:t> consumption increases as income rises</a:t>
            </a:r>
          </a:p>
          <a:p>
            <a:r>
              <a:rPr lang="en-US" sz="1000" b="1" dirty="0"/>
              <a:t>Inferior good: </a:t>
            </a:r>
            <a:r>
              <a:rPr lang="en-US" sz="1000" dirty="0"/>
              <a:t>consumption decreases as income rises</a:t>
            </a:r>
            <a:endParaRPr lang="en-US" sz="1000" b="1" dirty="0"/>
          </a:p>
        </p:txBody>
      </p:sp>
    </p:spTree>
    <p:extLst>
      <p:ext uri="{BB962C8B-B14F-4D97-AF65-F5344CB8AC3E}">
        <p14:creationId xmlns:p14="http://schemas.microsoft.com/office/powerpoint/2010/main" val="16815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1326431185"/>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Wage</a:t>
            </a:r>
            <a:r>
              <a:rPr lang="fi-FI" dirty="0"/>
              <a:t> </a:t>
            </a:r>
            <a:r>
              <a:rPr lang="fi-FI" dirty="0" err="1"/>
              <a:t>increase</a:t>
            </a:r>
            <a:endParaRPr lang="fi-FI" dirty="0"/>
          </a:p>
        </p:txBody>
      </p:sp>
      <p:grpSp>
        <p:nvGrpSpPr>
          <p:cNvPr id="33" name="Group 32"/>
          <p:cNvGrpSpPr/>
          <p:nvPr/>
        </p:nvGrpSpPr>
        <p:grpSpPr>
          <a:xfrm>
            <a:off x="3397282" y="1950251"/>
            <a:ext cx="1684600" cy="1532759"/>
            <a:chOff x="3994001" y="2127151"/>
            <a:chExt cx="2425824" cy="2207172"/>
          </a:xfrm>
        </p:grpSpPr>
        <p:sp>
          <p:nvSpPr>
            <p:cNvPr id="34" name="TextBox 33"/>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grpSp>
      </p:grpSp>
      <p:grpSp>
        <p:nvGrpSpPr>
          <p:cNvPr id="16" name="Group 15"/>
          <p:cNvGrpSpPr/>
          <p:nvPr/>
        </p:nvGrpSpPr>
        <p:grpSpPr>
          <a:xfrm>
            <a:off x="3619110" y="1736777"/>
            <a:ext cx="1684600" cy="1532759"/>
            <a:chOff x="3994001" y="2127151"/>
            <a:chExt cx="2425824" cy="2207172"/>
          </a:xfrm>
        </p:grpSpPr>
        <p:sp>
          <p:nvSpPr>
            <p:cNvPr id="17" name="TextBox 16"/>
            <p:cNvSpPr txBox="1"/>
            <p:nvPr/>
          </p:nvSpPr>
          <p:spPr>
            <a:xfrm>
              <a:off x="4840540" y="3378957"/>
              <a:ext cx="440267" cy="379119"/>
            </a:xfrm>
            <a:prstGeom prst="rect">
              <a:avLst/>
            </a:prstGeom>
            <a:noFill/>
          </p:spPr>
          <p:txBody>
            <a:bodyPr wrap="square" rtlCol="0">
              <a:spAutoFit/>
            </a:bodyPr>
            <a:lstStyle/>
            <a:p>
              <a:r>
                <a:rPr lang="en-US" sz="1111"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cxnSp>
        <p:nvCxnSpPr>
          <p:cNvPr id="26" name="Straight Connector 25"/>
          <p:cNvCxnSpPr/>
          <p:nvPr/>
        </p:nvCxnSpPr>
        <p:spPr>
          <a:xfrm flipV="1">
            <a:off x="4289116" y="2895399"/>
            <a:ext cx="0" cy="102825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92361" y="2882169"/>
            <a:ext cx="2096082"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08414" y="1064819"/>
            <a:ext cx="2967702" cy="236668"/>
          </a:xfrm>
          <a:prstGeom prst="rect">
            <a:avLst/>
          </a:prstGeom>
        </p:spPr>
        <p:txBody>
          <a:bodyPr wrap="square">
            <a:spAutoFit/>
          </a:bodyPr>
          <a:lstStyle/>
          <a:p>
            <a:r>
              <a:rPr lang="en-GB" sz="938" dirty="0"/>
              <a:t>What happens if Ann gets a raise?</a:t>
            </a:r>
          </a:p>
        </p:txBody>
      </p:sp>
      <p:cxnSp>
        <p:nvCxnSpPr>
          <p:cNvPr id="22" name="Straight Connector 21"/>
          <p:cNvCxnSpPr/>
          <p:nvPr/>
        </p:nvCxnSpPr>
        <p:spPr>
          <a:xfrm>
            <a:off x="2717615" y="1618369"/>
            <a:ext cx="2917128" cy="233715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66393" y="2855860"/>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20" name="Rectangle 19"/>
          <p:cNvSpPr/>
          <p:nvPr/>
        </p:nvSpPr>
        <p:spPr>
          <a:xfrm>
            <a:off x="4206984" y="1513661"/>
            <a:ext cx="3288515" cy="669671"/>
          </a:xfrm>
          <a:prstGeom prst="rect">
            <a:avLst/>
          </a:prstGeom>
        </p:spPr>
        <p:txBody>
          <a:bodyPr wrap="square">
            <a:spAutoFit/>
          </a:bodyPr>
          <a:lstStyle/>
          <a:p>
            <a:r>
              <a:rPr lang="en-GB" sz="938" dirty="0"/>
              <a:t>Slope of budget line = wage</a:t>
            </a:r>
          </a:p>
          <a:p>
            <a:pPr lvl="1"/>
            <a:r>
              <a:rPr lang="en-GB" sz="938" i="1" dirty="0"/>
              <a:t>Higher wage &lt;-&gt; </a:t>
            </a:r>
          </a:p>
          <a:p>
            <a:pPr lvl="1"/>
            <a:r>
              <a:rPr lang="en-GB" sz="938" i="1" dirty="0"/>
              <a:t>Steeper budget line &lt;-&gt; </a:t>
            </a:r>
          </a:p>
          <a:p>
            <a:pPr lvl="1"/>
            <a:r>
              <a:rPr lang="en-GB" sz="938" i="1" dirty="0"/>
              <a:t>More expensive free time, but effectively richer Ann  </a:t>
            </a:r>
          </a:p>
        </p:txBody>
      </p:sp>
      <p:sp>
        <p:nvSpPr>
          <p:cNvPr id="23" name="Rectangle 22"/>
          <p:cNvSpPr/>
          <p:nvPr/>
        </p:nvSpPr>
        <p:spPr>
          <a:xfrm>
            <a:off x="4522502" y="2381666"/>
            <a:ext cx="2967702" cy="381002"/>
          </a:xfrm>
          <a:prstGeom prst="rect">
            <a:avLst/>
          </a:prstGeom>
        </p:spPr>
        <p:txBody>
          <a:bodyPr wrap="square">
            <a:spAutoFit/>
          </a:bodyPr>
          <a:lstStyle/>
          <a:p>
            <a:r>
              <a:rPr lang="en-GB" sz="938" dirty="0"/>
              <a:t>Under the new budget constraint, Ann works more (for these indifference curves)</a:t>
            </a:r>
          </a:p>
        </p:txBody>
      </p:sp>
      <p:sp>
        <p:nvSpPr>
          <p:cNvPr id="24" name="Rectangle 23"/>
          <p:cNvSpPr/>
          <p:nvPr/>
        </p:nvSpPr>
        <p:spPr>
          <a:xfrm>
            <a:off x="5881725" y="2846274"/>
            <a:ext cx="1798169" cy="814005"/>
          </a:xfrm>
          <a:prstGeom prst="rect">
            <a:avLst/>
          </a:prstGeom>
        </p:spPr>
        <p:txBody>
          <a:bodyPr wrap="square">
            <a:spAutoFit/>
          </a:bodyPr>
          <a:lstStyle/>
          <a:p>
            <a:r>
              <a:rPr lang="en-GB" sz="938" dirty="0"/>
              <a:t>This conclusion is not general. Because Ann becomes richer, she could also consume more leisure (if leisure is a normal good)</a:t>
            </a:r>
          </a:p>
        </p:txBody>
      </p:sp>
    </p:spTree>
    <p:extLst>
      <p:ext uri="{BB962C8B-B14F-4D97-AF65-F5344CB8AC3E}">
        <p14:creationId xmlns:p14="http://schemas.microsoft.com/office/powerpoint/2010/main" val="41033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2834501079"/>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Bigger</a:t>
            </a:r>
            <a:r>
              <a:rPr lang="fi-FI" dirty="0"/>
              <a:t> </a:t>
            </a:r>
            <a:r>
              <a:rPr lang="fi-FI" dirty="0" err="1"/>
              <a:t>raise</a:t>
            </a:r>
            <a:r>
              <a:rPr lang="fi-FI" dirty="0"/>
              <a:t> in </a:t>
            </a:r>
            <a:r>
              <a:rPr lang="fi-FI" dirty="0" err="1"/>
              <a:t>wages</a:t>
            </a:r>
            <a:endParaRPr lang="fi-FI" dirty="0"/>
          </a:p>
        </p:txBody>
      </p:sp>
      <p:grpSp>
        <p:nvGrpSpPr>
          <p:cNvPr id="33" name="Group 32"/>
          <p:cNvGrpSpPr/>
          <p:nvPr/>
        </p:nvGrpSpPr>
        <p:grpSpPr>
          <a:xfrm>
            <a:off x="3397282" y="1950251"/>
            <a:ext cx="1684600" cy="1532759"/>
            <a:chOff x="3994001" y="2127151"/>
            <a:chExt cx="2425824" cy="2207172"/>
          </a:xfrm>
        </p:grpSpPr>
        <p:sp>
          <p:nvSpPr>
            <p:cNvPr id="34" name="TextBox 33"/>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grpSp>
      </p:grpSp>
      <p:grpSp>
        <p:nvGrpSpPr>
          <p:cNvPr id="16" name="Group 15"/>
          <p:cNvGrpSpPr/>
          <p:nvPr/>
        </p:nvGrpSpPr>
        <p:grpSpPr>
          <a:xfrm>
            <a:off x="3619110" y="1736777"/>
            <a:ext cx="1684600" cy="1532759"/>
            <a:chOff x="3994001" y="2127151"/>
            <a:chExt cx="2425824" cy="2207172"/>
          </a:xfrm>
        </p:grpSpPr>
        <p:sp>
          <p:nvSpPr>
            <p:cNvPr id="17" name="TextBox 16"/>
            <p:cNvSpPr txBox="1"/>
            <p:nvPr/>
          </p:nvSpPr>
          <p:spPr>
            <a:xfrm>
              <a:off x="4840540" y="3378957"/>
              <a:ext cx="440267" cy="379119"/>
            </a:xfrm>
            <a:prstGeom prst="rect">
              <a:avLst/>
            </a:prstGeom>
            <a:noFill/>
          </p:spPr>
          <p:txBody>
            <a:bodyPr wrap="square" rtlCol="0">
              <a:spAutoFit/>
            </a:bodyPr>
            <a:lstStyle/>
            <a:p>
              <a:r>
                <a:rPr lang="en-US" sz="1111"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cxnSp>
        <p:nvCxnSpPr>
          <p:cNvPr id="26" name="Straight Connector 25"/>
          <p:cNvCxnSpPr/>
          <p:nvPr/>
        </p:nvCxnSpPr>
        <p:spPr>
          <a:xfrm flipV="1">
            <a:off x="4289116" y="2895399"/>
            <a:ext cx="0" cy="102825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92361" y="2882169"/>
            <a:ext cx="2096082"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17615" y="1618369"/>
            <a:ext cx="2917128" cy="233715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66393" y="2855860"/>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25" name="Straight Connector 24"/>
          <p:cNvCxnSpPr/>
          <p:nvPr/>
        </p:nvCxnSpPr>
        <p:spPr>
          <a:xfrm>
            <a:off x="4512724" y="1367995"/>
            <a:ext cx="1122020" cy="2555656"/>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4514443" y="1275165"/>
            <a:ext cx="1684600" cy="1532759"/>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9" name="Oval 38"/>
          <p:cNvSpPr/>
          <p:nvPr/>
        </p:nvSpPr>
        <p:spPr>
          <a:xfrm flipV="1">
            <a:off x="4635833" y="1699538"/>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40" name="Straight Connector 39"/>
          <p:cNvCxnSpPr/>
          <p:nvPr/>
        </p:nvCxnSpPr>
        <p:spPr>
          <a:xfrm flipV="1">
            <a:off x="4661969" y="1716675"/>
            <a:ext cx="0" cy="223884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192362" y="1726978"/>
            <a:ext cx="2469610" cy="181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36836" y="1532913"/>
            <a:ext cx="305742" cy="263277"/>
          </a:xfrm>
          <a:prstGeom prst="rect">
            <a:avLst/>
          </a:prstGeom>
          <a:noFill/>
        </p:spPr>
        <p:txBody>
          <a:bodyPr wrap="square" rtlCol="0">
            <a:spAutoFit/>
          </a:bodyPr>
          <a:lstStyle/>
          <a:p>
            <a:r>
              <a:rPr lang="en-US" sz="1111" i="1" dirty="0">
                <a:latin typeface="Times"/>
                <a:cs typeface="Times"/>
              </a:rPr>
              <a:t>C</a:t>
            </a:r>
          </a:p>
        </p:txBody>
      </p:sp>
      <p:sp>
        <p:nvSpPr>
          <p:cNvPr id="29" name="Rectangle 28"/>
          <p:cNvSpPr/>
          <p:nvPr/>
        </p:nvSpPr>
        <p:spPr>
          <a:xfrm>
            <a:off x="5731758" y="2876218"/>
            <a:ext cx="2112258" cy="605166"/>
          </a:xfrm>
          <a:prstGeom prst="rect">
            <a:avLst/>
          </a:prstGeom>
        </p:spPr>
        <p:txBody>
          <a:bodyPr wrap="square">
            <a:spAutoFit/>
          </a:bodyPr>
          <a:lstStyle/>
          <a:p>
            <a:r>
              <a:rPr lang="en-GB" sz="1111" dirty="0"/>
              <a:t>Now Ann chooses C. How is it possible that raising wages induces less work?</a:t>
            </a:r>
          </a:p>
        </p:txBody>
      </p:sp>
    </p:spTree>
    <p:extLst>
      <p:ext uri="{BB962C8B-B14F-4D97-AF65-F5344CB8AC3E}">
        <p14:creationId xmlns:p14="http://schemas.microsoft.com/office/powerpoint/2010/main" val="40008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1310709733"/>
              </p:ext>
            </p:extLst>
          </p:nvPr>
        </p:nvGraphicFramePr>
        <p:xfrm>
          <a:off x="1015872" y="1464439"/>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effetcs</a:t>
            </a:r>
            <a:endParaRPr lang="fi-FI" dirty="0"/>
          </a:p>
        </p:txBody>
      </p:sp>
      <p:grpSp>
        <p:nvGrpSpPr>
          <p:cNvPr id="33" name="Group 32"/>
          <p:cNvGrpSpPr/>
          <p:nvPr/>
        </p:nvGrpSpPr>
        <p:grpSpPr>
          <a:xfrm>
            <a:off x="3397282" y="1950251"/>
            <a:ext cx="1684600" cy="1532759"/>
            <a:chOff x="3994001" y="2127151"/>
            <a:chExt cx="2425824" cy="2207172"/>
          </a:xfrm>
        </p:grpSpPr>
        <p:sp>
          <p:nvSpPr>
            <p:cNvPr id="34" name="TextBox 33"/>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grpSp>
      </p:grpSp>
      <p:grpSp>
        <p:nvGrpSpPr>
          <p:cNvPr id="16" name="Group 15"/>
          <p:cNvGrpSpPr/>
          <p:nvPr/>
        </p:nvGrpSpPr>
        <p:grpSpPr>
          <a:xfrm>
            <a:off x="3666801" y="1761028"/>
            <a:ext cx="1684600" cy="1532759"/>
            <a:chOff x="4072127" y="2159138"/>
            <a:chExt cx="2425824" cy="2207172"/>
          </a:xfrm>
        </p:grpSpPr>
        <p:sp>
          <p:nvSpPr>
            <p:cNvPr id="17" name="TextBox 16"/>
            <p:cNvSpPr txBox="1"/>
            <p:nvPr/>
          </p:nvSpPr>
          <p:spPr>
            <a:xfrm>
              <a:off x="4841218" y="3351499"/>
              <a:ext cx="440267" cy="379119"/>
            </a:xfrm>
            <a:prstGeom prst="rect">
              <a:avLst/>
            </a:prstGeom>
            <a:noFill/>
          </p:spPr>
          <p:txBody>
            <a:bodyPr wrap="square" rtlCol="0">
              <a:spAutoFit/>
            </a:bodyPr>
            <a:lstStyle/>
            <a:p>
              <a:r>
                <a:rPr lang="en-US" sz="1111" i="1" dirty="0">
                  <a:latin typeface="Times"/>
                  <a:cs typeface="Times"/>
                </a:rPr>
                <a:t>B</a:t>
              </a:r>
            </a:p>
          </p:txBody>
        </p:sp>
        <p:sp>
          <p:nvSpPr>
            <p:cNvPr id="19" name="Freeform 18"/>
            <p:cNvSpPr/>
            <p:nvPr/>
          </p:nvSpPr>
          <p:spPr>
            <a:xfrm>
              <a:off x="4072127" y="2159138"/>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cxnSp>
        <p:nvCxnSpPr>
          <p:cNvPr id="26" name="Straight Connector 25"/>
          <p:cNvCxnSpPr/>
          <p:nvPr/>
        </p:nvCxnSpPr>
        <p:spPr>
          <a:xfrm flipV="1">
            <a:off x="4289116" y="2895399"/>
            <a:ext cx="0" cy="102825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92361" y="2882169"/>
            <a:ext cx="2096082"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2752344" y="1591056"/>
            <a:ext cx="2882399" cy="2364466"/>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66393" y="2855860"/>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23" name="Straight Connector 22"/>
          <p:cNvCxnSpPr/>
          <p:nvPr/>
        </p:nvCxnSpPr>
        <p:spPr>
          <a:xfrm flipV="1">
            <a:off x="4566984" y="3055939"/>
            <a:ext cx="0" cy="899583"/>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192363" y="3045119"/>
            <a:ext cx="2352575"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9797" y="3014611"/>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29" name="TextBox 28"/>
          <p:cNvSpPr txBox="1"/>
          <p:nvPr/>
        </p:nvSpPr>
        <p:spPr>
          <a:xfrm>
            <a:off x="4521545" y="2808714"/>
            <a:ext cx="305742" cy="263277"/>
          </a:xfrm>
          <a:prstGeom prst="rect">
            <a:avLst/>
          </a:prstGeom>
          <a:noFill/>
        </p:spPr>
        <p:txBody>
          <a:bodyPr wrap="square" rtlCol="0">
            <a:spAutoFit/>
          </a:bodyPr>
          <a:lstStyle/>
          <a:p>
            <a:r>
              <a:rPr lang="en-US" sz="1111" i="1" dirty="0">
                <a:latin typeface="Times"/>
                <a:cs typeface="Times"/>
              </a:rPr>
              <a:t>D</a:t>
            </a:r>
          </a:p>
        </p:txBody>
      </p:sp>
      <p:sp>
        <p:nvSpPr>
          <p:cNvPr id="30" name="Rectangle 29"/>
          <p:cNvSpPr/>
          <p:nvPr/>
        </p:nvSpPr>
        <p:spPr>
          <a:xfrm>
            <a:off x="4373721" y="1177117"/>
            <a:ext cx="3294299" cy="525337"/>
          </a:xfrm>
          <a:prstGeom prst="rect">
            <a:avLst/>
          </a:prstGeom>
        </p:spPr>
        <p:txBody>
          <a:bodyPr wrap="square">
            <a:spAutoFit/>
          </a:bodyPr>
          <a:lstStyle/>
          <a:p>
            <a:r>
              <a:rPr lang="en-GB" sz="938" b="1" dirty="0"/>
              <a:t>1. Income effect</a:t>
            </a:r>
            <a:r>
              <a:rPr lang="en-GB" sz="938" dirty="0"/>
              <a:t>: If Ann does not change her working hours she is effectively richer since she can consume more</a:t>
            </a:r>
            <a:endParaRPr lang="en-GB" sz="1111" i="1" dirty="0"/>
          </a:p>
        </p:txBody>
      </p:sp>
      <p:sp>
        <p:nvSpPr>
          <p:cNvPr id="38" name="Rectangle 37"/>
          <p:cNvSpPr/>
          <p:nvPr/>
        </p:nvSpPr>
        <p:spPr>
          <a:xfrm>
            <a:off x="5539665" y="1776464"/>
            <a:ext cx="1841956" cy="1459887"/>
          </a:xfrm>
          <a:prstGeom prst="rect">
            <a:avLst/>
          </a:prstGeom>
        </p:spPr>
        <p:txBody>
          <a:bodyPr wrap="square">
            <a:spAutoFit/>
          </a:bodyPr>
          <a:lstStyle/>
          <a:p>
            <a:r>
              <a:rPr lang="en-GB" sz="1111" dirty="0"/>
              <a:t>We can demonstrate this by asking what Ann would do if her uncle gave her enough to money to reach the indifference curve after the wage increase (but at old wages). Recall the case from before.</a:t>
            </a:r>
          </a:p>
        </p:txBody>
      </p:sp>
      <p:cxnSp>
        <p:nvCxnSpPr>
          <p:cNvPr id="6" name="Straight Arrow Connector 5"/>
          <p:cNvCxnSpPr/>
          <p:nvPr/>
        </p:nvCxnSpPr>
        <p:spPr>
          <a:xfrm>
            <a:off x="4373720" y="3705475"/>
            <a:ext cx="193265" cy="0"/>
          </a:xfrm>
          <a:prstGeom prst="straightConnector1">
            <a:avLst/>
          </a:prstGeom>
          <a:ln>
            <a:solidFill>
              <a:schemeClr val="accent2"/>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3921044" y="3497315"/>
            <a:ext cx="920978" cy="434221"/>
          </a:xfrm>
          <a:prstGeom prst="rect">
            <a:avLst/>
          </a:prstGeom>
        </p:spPr>
        <p:txBody>
          <a:bodyPr wrap="square">
            <a:spAutoFit/>
          </a:bodyPr>
          <a:lstStyle/>
          <a:p>
            <a:r>
              <a:rPr lang="en-GB" sz="1111" dirty="0">
                <a:solidFill>
                  <a:schemeClr val="accent2"/>
                </a:solidFill>
              </a:rPr>
              <a:t>Income effect</a:t>
            </a:r>
          </a:p>
        </p:txBody>
      </p:sp>
    </p:spTree>
    <p:extLst>
      <p:ext uri="{BB962C8B-B14F-4D97-AF65-F5344CB8AC3E}">
        <p14:creationId xmlns:p14="http://schemas.microsoft.com/office/powerpoint/2010/main" val="42613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1677715085"/>
              </p:ext>
            </p:extLst>
          </p:nvPr>
        </p:nvGraphicFramePr>
        <p:xfrm>
          <a:off x="1148300" y="1521705"/>
          <a:ext cx="4800533" cy="31003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effects</a:t>
            </a:r>
            <a:endParaRPr lang="fi-FI" dirty="0"/>
          </a:p>
        </p:txBody>
      </p:sp>
      <p:grpSp>
        <p:nvGrpSpPr>
          <p:cNvPr id="33" name="Group 32"/>
          <p:cNvGrpSpPr/>
          <p:nvPr/>
        </p:nvGrpSpPr>
        <p:grpSpPr>
          <a:xfrm>
            <a:off x="3397282" y="1950251"/>
            <a:ext cx="1684600" cy="1532759"/>
            <a:chOff x="3994001" y="2127151"/>
            <a:chExt cx="2425824" cy="2207172"/>
          </a:xfrm>
        </p:grpSpPr>
        <p:sp>
          <p:nvSpPr>
            <p:cNvPr id="34" name="TextBox 33"/>
            <p:cNvSpPr txBox="1"/>
            <p:nvPr/>
          </p:nvSpPr>
          <p:spPr>
            <a:xfrm>
              <a:off x="5374888" y="3696576"/>
              <a:ext cx="440267" cy="379119"/>
            </a:xfrm>
            <a:prstGeom prst="rect">
              <a:avLst/>
            </a:prstGeom>
            <a:noFill/>
          </p:spPr>
          <p:txBody>
            <a:bodyPr wrap="square" rtlCol="0">
              <a:spAutoFit/>
            </a:bodyPr>
            <a:lstStyle/>
            <a:p>
              <a:r>
                <a:rPr lang="en-US" sz="1111"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grpSp>
      </p:grpSp>
      <p:grpSp>
        <p:nvGrpSpPr>
          <p:cNvPr id="16" name="Group 15"/>
          <p:cNvGrpSpPr/>
          <p:nvPr/>
        </p:nvGrpSpPr>
        <p:grpSpPr>
          <a:xfrm>
            <a:off x="3619110" y="1736777"/>
            <a:ext cx="1684600" cy="1532759"/>
            <a:chOff x="3994001" y="2127151"/>
            <a:chExt cx="2425824" cy="2207172"/>
          </a:xfrm>
        </p:grpSpPr>
        <p:sp>
          <p:nvSpPr>
            <p:cNvPr id="17" name="TextBox 16"/>
            <p:cNvSpPr txBox="1"/>
            <p:nvPr/>
          </p:nvSpPr>
          <p:spPr>
            <a:xfrm>
              <a:off x="4840540" y="3378957"/>
              <a:ext cx="440267" cy="379119"/>
            </a:xfrm>
            <a:prstGeom prst="rect">
              <a:avLst/>
            </a:prstGeom>
            <a:noFill/>
          </p:spPr>
          <p:txBody>
            <a:bodyPr wrap="square" rtlCol="0">
              <a:spAutoFit/>
            </a:bodyPr>
            <a:lstStyle/>
            <a:p>
              <a:r>
                <a:rPr lang="en-US" sz="1111"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38" dirty="0"/>
            </a:p>
            <a:p>
              <a:pPr algn="ctr"/>
              <a:endParaRPr lang="en-US" sz="938" dirty="0"/>
            </a:p>
          </p:txBody>
        </p:sp>
      </p:grpSp>
      <p:cxnSp>
        <p:nvCxnSpPr>
          <p:cNvPr id="26" name="Straight Connector 25"/>
          <p:cNvCxnSpPr/>
          <p:nvPr/>
        </p:nvCxnSpPr>
        <p:spPr>
          <a:xfrm flipV="1">
            <a:off x="4289116" y="2895399"/>
            <a:ext cx="0" cy="102825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92361" y="2882169"/>
            <a:ext cx="2096082"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56228" y="3257596"/>
            <a:ext cx="0" cy="66605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192361" y="3264245"/>
            <a:ext cx="2163869"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17615" y="1618369"/>
            <a:ext cx="2917128" cy="233715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66393" y="2855860"/>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cxnSp>
        <p:nvCxnSpPr>
          <p:cNvPr id="20" name="Straight Connector 19"/>
          <p:cNvCxnSpPr/>
          <p:nvPr/>
        </p:nvCxnSpPr>
        <p:spPr>
          <a:xfrm>
            <a:off x="2232911" y="1823583"/>
            <a:ext cx="3442383" cy="1819829"/>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6984" y="3055939"/>
            <a:ext cx="0" cy="899583"/>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192363" y="3045119"/>
            <a:ext cx="2352575"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9797" y="3014611"/>
            <a:ext cx="50000" cy="5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38"/>
          </a:p>
        </p:txBody>
      </p:sp>
      <p:sp>
        <p:nvSpPr>
          <p:cNvPr id="29" name="TextBox 28"/>
          <p:cNvSpPr txBox="1"/>
          <p:nvPr/>
        </p:nvSpPr>
        <p:spPr>
          <a:xfrm>
            <a:off x="4521545" y="2808714"/>
            <a:ext cx="305742" cy="263277"/>
          </a:xfrm>
          <a:prstGeom prst="rect">
            <a:avLst/>
          </a:prstGeom>
          <a:noFill/>
        </p:spPr>
        <p:txBody>
          <a:bodyPr wrap="square" rtlCol="0">
            <a:spAutoFit/>
          </a:bodyPr>
          <a:lstStyle/>
          <a:p>
            <a:r>
              <a:rPr lang="en-US" sz="1111" i="1" dirty="0">
                <a:latin typeface="Times"/>
                <a:cs typeface="Times"/>
              </a:rPr>
              <a:t>D</a:t>
            </a:r>
          </a:p>
        </p:txBody>
      </p:sp>
      <p:sp>
        <p:nvSpPr>
          <p:cNvPr id="30" name="Rectangle 29"/>
          <p:cNvSpPr/>
          <p:nvPr/>
        </p:nvSpPr>
        <p:spPr>
          <a:xfrm>
            <a:off x="4373721" y="1177118"/>
            <a:ext cx="3294299" cy="893834"/>
          </a:xfrm>
          <a:prstGeom prst="rect">
            <a:avLst/>
          </a:prstGeom>
        </p:spPr>
        <p:txBody>
          <a:bodyPr wrap="square">
            <a:spAutoFit/>
          </a:bodyPr>
          <a:lstStyle/>
          <a:p>
            <a:r>
              <a:rPr lang="en-GB" sz="938" b="1" dirty="0"/>
              <a:t>2. Substitution effect</a:t>
            </a:r>
            <a:r>
              <a:rPr lang="en-GB" sz="938" dirty="0"/>
              <a:t>: The opportunity cost of free time is higher when wages are higher</a:t>
            </a:r>
          </a:p>
          <a:p>
            <a:pPr marL="198415" indent="-198415">
              <a:buFont typeface="Arial"/>
              <a:buChar char="•"/>
            </a:pPr>
            <a:r>
              <a:rPr lang="en-GB" sz="1111" i="1" dirty="0"/>
              <a:t>Higher wage &lt;-&gt; an hour more of free time leads to a higher reduction in other consumption</a:t>
            </a:r>
          </a:p>
        </p:txBody>
      </p:sp>
      <p:sp>
        <p:nvSpPr>
          <p:cNvPr id="32" name="Rectangle 31"/>
          <p:cNvSpPr/>
          <p:nvPr/>
        </p:nvSpPr>
        <p:spPr>
          <a:xfrm>
            <a:off x="3748854" y="3708004"/>
            <a:ext cx="1496365" cy="263277"/>
          </a:xfrm>
          <a:prstGeom prst="rect">
            <a:avLst/>
          </a:prstGeom>
        </p:spPr>
        <p:txBody>
          <a:bodyPr wrap="square">
            <a:spAutoFit/>
          </a:bodyPr>
          <a:lstStyle/>
          <a:p>
            <a:r>
              <a:rPr lang="en-GB" sz="1111" dirty="0">
                <a:solidFill>
                  <a:schemeClr val="accent3"/>
                </a:solidFill>
              </a:rPr>
              <a:t>substitution effect</a:t>
            </a:r>
          </a:p>
        </p:txBody>
      </p:sp>
      <p:cxnSp>
        <p:nvCxnSpPr>
          <p:cNvPr id="40" name="Straight Arrow Connector 39"/>
          <p:cNvCxnSpPr/>
          <p:nvPr/>
        </p:nvCxnSpPr>
        <p:spPr>
          <a:xfrm flipH="1">
            <a:off x="4288442" y="3705476"/>
            <a:ext cx="278543" cy="2529"/>
          </a:xfrm>
          <a:prstGeom prst="straightConnector1">
            <a:avLst/>
          </a:prstGeom>
          <a:ln>
            <a:solidFill>
              <a:schemeClr val="accent3"/>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4452704" y="2177790"/>
            <a:ext cx="3294299" cy="381002"/>
          </a:xfrm>
          <a:prstGeom prst="rect">
            <a:avLst/>
          </a:prstGeom>
        </p:spPr>
        <p:txBody>
          <a:bodyPr wrap="square">
            <a:spAutoFit/>
          </a:bodyPr>
          <a:lstStyle/>
          <a:p>
            <a:r>
              <a:rPr lang="en-GB" sz="938" b="1" dirty="0">
                <a:solidFill>
                  <a:srgbClr val="FF0000"/>
                </a:solidFill>
              </a:rPr>
              <a:t>Substitution effect = difference between D and B in the figure</a:t>
            </a:r>
            <a:endParaRPr lang="en-GB" sz="1111" b="1" dirty="0">
              <a:solidFill>
                <a:srgbClr val="FF0000"/>
              </a:solidFill>
            </a:endParaRPr>
          </a:p>
        </p:txBody>
      </p:sp>
      <p:sp>
        <p:nvSpPr>
          <p:cNvPr id="42" name="Rectangle 41"/>
          <p:cNvSpPr/>
          <p:nvPr/>
        </p:nvSpPr>
        <p:spPr>
          <a:xfrm>
            <a:off x="5906904" y="2682619"/>
            <a:ext cx="1787574" cy="1288943"/>
          </a:xfrm>
          <a:prstGeom prst="rect">
            <a:avLst/>
          </a:prstGeom>
        </p:spPr>
        <p:txBody>
          <a:bodyPr wrap="square">
            <a:spAutoFit/>
          </a:bodyPr>
          <a:lstStyle/>
          <a:p>
            <a:r>
              <a:rPr lang="en-GB" sz="1111" dirty="0"/>
              <a:t>Here the substitution effect dominates the income effect. In the previous picture an even higher wage resulted in choice of point C where income effect dominates.</a:t>
            </a:r>
            <a:endParaRPr lang="en-GB" sz="972" dirty="0"/>
          </a:p>
        </p:txBody>
      </p:sp>
    </p:spTree>
    <p:extLst>
      <p:ext uri="{BB962C8B-B14F-4D97-AF65-F5344CB8AC3E}">
        <p14:creationId xmlns:p14="http://schemas.microsoft.com/office/powerpoint/2010/main" val="35557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Lst>
  </p:timing>
</p:sld>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otx" id="{7C017439-5F38-4F72-9DDA-0E4E091206CF}" vid="{7F772D11-0CFD-4DE9-8EF1-3AB8060ADA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Office-teema</Template>
  <TotalTime>13838</TotalTime>
  <Words>3102</Words>
  <Application>Microsoft Macintosh PowerPoint</Application>
  <PresentationFormat>On-screen Show (16:10)</PresentationFormat>
  <Paragraphs>349</Paragraphs>
  <Slides>37</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MS PGothic</vt:lpstr>
      <vt:lpstr>MS PGothic</vt:lpstr>
      <vt:lpstr>Arial</vt:lpstr>
      <vt:lpstr>Arial</vt:lpstr>
      <vt:lpstr>Arial Hebrew Scholar</vt:lpstr>
      <vt:lpstr>Calibri</vt:lpstr>
      <vt:lpstr>Courier New</vt:lpstr>
      <vt:lpstr>Georgia</vt:lpstr>
      <vt:lpstr>Lucida Grande</vt:lpstr>
      <vt:lpstr>Times</vt:lpstr>
      <vt:lpstr>Times New Roman</vt:lpstr>
      <vt:lpstr>Wingdings</vt:lpstr>
      <vt:lpstr>Office-teema</vt:lpstr>
      <vt:lpstr>Scarcity and Choice: Income and Substitution Effects</vt:lpstr>
      <vt:lpstr>This lecture: choice with changing prices?</vt:lpstr>
      <vt:lpstr>Working for wages</vt:lpstr>
      <vt:lpstr>Choice between consumption and free time</vt:lpstr>
      <vt:lpstr>Income effect</vt:lpstr>
      <vt:lpstr>Wage increase</vt:lpstr>
      <vt:lpstr>Bigger raise in wages</vt:lpstr>
      <vt:lpstr>Income and substitution effetcs</vt:lpstr>
      <vt:lpstr>Income and substitution effects</vt:lpstr>
      <vt:lpstr>Restricted choice set</vt:lpstr>
      <vt:lpstr>Restricted choice set</vt:lpstr>
      <vt:lpstr>Is this a good model?</vt:lpstr>
      <vt:lpstr>Empirical testing of causal effects</vt:lpstr>
      <vt:lpstr>Measuring causal effects: bad choices</vt:lpstr>
      <vt:lpstr>An example of a natural experiment: Swedish lottery winners</vt:lpstr>
      <vt:lpstr>Winning reduces wage income (by a bit)</vt:lpstr>
      <vt:lpstr>  Taxes, transfers and basic income</vt:lpstr>
      <vt:lpstr>Taxes in Finland, 2015</vt:lpstr>
      <vt:lpstr>Taxes and transfers, 2015 Living alone, rent 440 €/kk</vt:lpstr>
      <vt:lpstr>Taxes and transfers in Finland, 2015 Single parent, one child (2y.), rent 660 €/month</vt:lpstr>
      <vt:lpstr>Taxes and transfers</vt:lpstr>
      <vt:lpstr>Comparison: no transfers</vt:lpstr>
      <vt:lpstr>Current system (roughly)</vt:lpstr>
      <vt:lpstr>Basic Income (one possible version)</vt:lpstr>
      <vt:lpstr>How should taxes and transfers be reformed?</vt:lpstr>
      <vt:lpstr>PowerPoint Presentation</vt:lpstr>
      <vt:lpstr>PowerPoint Presentation</vt:lpstr>
      <vt:lpstr>Consumer Price Index</vt:lpstr>
      <vt:lpstr>Consumer Price Index</vt:lpstr>
      <vt:lpstr>PowerPoint Presentation</vt:lpstr>
      <vt:lpstr>PowerPoint Presentation</vt:lpstr>
      <vt:lpstr>Consumer Price Index</vt:lpstr>
      <vt:lpstr>Example: sharp rise in energy prices  </vt:lpstr>
      <vt:lpstr>Consumer Price Index</vt:lpstr>
      <vt:lpstr>CPI and inflation  </vt:lpstr>
      <vt:lpstr>PowerPoint Presentation</vt:lpstr>
      <vt:lpstr>Next lecture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Välimäki Juuso</dc:creator>
  <cp:lastModifiedBy>Välimäki Juuso</cp:lastModifiedBy>
  <cp:revision>52</cp:revision>
  <dcterms:created xsi:type="dcterms:W3CDTF">2019-09-10T13:44:36Z</dcterms:created>
  <dcterms:modified xsi:type="dcterms:W3CDTF">2023-09-10T07:15:39Z</dcterms:modified>
</cp:coreProperties>
</file>