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127" r:id="rId3"/>
    <p:sldId id="2275" r:id="rId4"/>
    <p:sldId id="2265" r:id="rId5"/>
    <p:sldId id="2266" r:id="rId6"/>
    <p:sldId id="2267" r:id="rId7"/>
    <p:sldId id="2375" r:id="rId8"/>
    <p:sldId id="2376" r:id="rId9"/>
    <p:sldId id="2157" r:id="rId10"/>
    <p:sldId id="2274" r:id="rId11"/>
    <p:sldId id="2137" r:id="rId12"/>
    <p:sldId id="2273" r:id="rId13"/>
    <p:sldId id="2268" r:id="rId14"/>
    <p:sldId id="2271" r:id="rId15"/>
    <p:sldId id="409" r:id="rId16"/>
    <p:sldId id="410" r:id="rId17"/>
    <p:sldId id="2115" r:id="rId18"/>
    <p:sldId id="2270" r:id="rId19"/>
    <p:sldId id="2272" r:id="rId20"/>
    <p:sldId id="2269" r:id="rId21"/>
    <p:sldId id="411" r:id="rId22"/>
    <p:sldId id="438" r:id="rId23"/>
    <p:sldId id="2138" r:id="rId24"/>
    <p:sldId id="2159" r:id="rId25"/>
    <p:sldId id="2165" r:id="rId26"/>
    <p:sldId id="2166" r:id="rId27"/>
    <p:sldId id="2379" r:id="rId28"/>
    <p:sldId id="529" r:id="rId29"/>
    <p:sldId id="2152" r:id="rId30"/>
    <p:sldId id="2264" r:id="rId31"/>
    <p:sldId id="1323" r:id="rId32"/>
    <p:sldId id="1324" r:id="rId33"/>
    <p:sldId id="2374" r:id="rId34"/>
    <p:sldId id="295" r:id="rId35"/>
    <p:sldId id="776" r:id="rId36"/>
    <p:sldId id="817" r:id="rId37"/>
    <p:sldId id="298" r:id="rId38"/>
    <p:sldId id="2167" r:id="rId39"/>
    <p:sldId id="2168" r:id="rId40"/>
    <p:sldId id="2169" r:id="rId4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B1108A-AA9C-4D86-AEDD-AE1DA1362EFF}"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fi-FI"/>
        </a:p>
      </dgm:t>
    </dgm:pt>
    <dgm:pt modelId="{E4A29FE1-F008-48E3-850D-CBD3D72C371D}">
      <dgm:prSet/>
      <dgm:spPr/>
      <dgm:t>
        <a:bodyPr/>
        <a:lstStyle/>
        <a:p>
          <a:r>
            <a:rPr lang="de-DE" dirty="0"/>
            <a:t>Free</a:t>
          </a:r>
          <a:endParaRPr lang="fi-FI" dirty="0"/>
        </a:p>
      </dgm:t>
    </dgm:pt>
    <dgm:pt modelId="{D9B13A73-5E5F-405C-9947-6B704BD81243}" type="parTrans" cxnId="{15432B8E-65A3-45B2-9DFF-09B3DE29B94B}">
      <dgm:prSet/>
      <dgm:spPr/>
      <dgm:t>
        <a:bodyPr/>
        <a:lstStyle/>
        <a:p>
          <a:endParaRPr lang="fi-FI"/>
        </a:p>
      </dgm:t>
    </dgm:pt>
    <dgm:pt modelId="{03ADC1A7-2156-4459-BD1C-4FBF0EAEE2C0}" type="sibTrans" cxnId="{15432B8E-65A3-45B2-9DFF-09B3DE29B94B}">
      <dgm:prSet/>
      <dgm:spPr/>
      <dgm:t>
        <a:bodyPr/>
        <a:lstStyle/>
        <a:p>
          <a:endParaRPr lang="fi-FI"/>
        </a:p>
      </dgm:t>
    </dgm:pt>
    <dgm:pt modelId="{8F60AB77-C475-4BB0-9721-717A113F135C}">
      <dgm:prSet/>
      <dgm:spPr/>
      <dgm:t>
        <a:bodyPr/>
        <a:lstStyle/>
        <a:p>
          <a:r>
            <a:rPr lang="de-DE" dirty="0"/>
            <a:t>Informed </a:t>
          </a:r>
          <a:endParaRPr lang="fi-FI" dirty="0"/>
        </a:p>
      </dgm:t>
    </dgm:pt>
    <dgm:pt modelId="{1EA076AC-29A7-4D2C-8A6F-DE945283A93A}" type="parTrans" cxnId="{9B93888F-F8DF-4C9C-8EF1-3A7D477FE91A}">
      <dgm:prSet/>
      <dgm:spPr/>
      <dgm:t>
        <a:bodyPr/>
        <a:lstStyle/>
        <a:p>
          <a:endParaRPr lang="fi-FI"/>
        </a:p>
      </dgm:t>
    </dgm:pt>
    <dgm:pt modelId="{71532F97-7977-4DAA-B99E-46E3E8E5B749}" type="sibTrans" cxnId="{9B93888F-F8DF-4C9C-8EF1-3A7D477FE91A}">
      <dgm:prSet/>
      <dgm:spPr/>
      <dgm:t>
        <a:bodyPr/>
        <a:lstStyle/>
        <a:p>
          <a:endParaRPr lang="fi-FI"/>
        </a:p>
      </dgm:t>
    </dgm:pt>
    <dgm:pt modelId="{3801A5FB-9E04-4344-BDAC-9D2EB8B5AF15}">
      <dgm:prSet/>
      <dgm:spPr/>
      <dgm:t>
        <a:bodyPr/>
        <a:lstStyle/>
        <a:p>
          <a:r>
            <a:rPr lang="de-DE" dirty="0"/>
            <a:t>Specific</a:t>
          </a:r>
          <a:endParaRPr lang="fi-FI" dirty="0"/>
        </a:p>
      </dgm:t>
    </dgm:pt>
    <dgm:pt modelId="{C607FC50-1262-479C-B5DA-7F585B189979}" type="parTrans" cxnId="{F504AF3A-B58D-4B20-B5DF-79614A53C83D}">
      <dgm:prSet/>
      <dgm:spPr/>
      <dgm:t>
        <a:bodyPr/>
        <a:lstStyle/>
        <a:p>
          <a:endParaRPr lang="fi-FI"/>
        </a:p>
      </dgm:t>
    </dgm:pt>
    <dgm:pt modelId="{F7666800-892F-4133-BF62-936A97970D4E}" type="sibTrans" cxnId="{F504AF3A-B58D-4B20-B5DF-79614A53C83D}">
      <dgm:prSet/>
      <dgm:spPr/>
      <dgm:t>
        <a:bodyPr/>
        <a:lstStyle/>
        <a:p>
          <a:endParaRPr lang="fi-FI"/>
        </a:p>
      </dgm:t>
    </dgm:pt>
    <dgm:pt modelId="{4A81EDBE-02E4-4F0D-BC4B-3C1C011B983F}">
      <dgm:prSet/>
      <dgm:spPr/>
      <dgm:t>
        <a:bodyPr/>
        <a:lstStyle/>
        <a:p>
          <a:r>
            <a:rPr lang="de-DE" dirty="0"/>
            <a:t>Unambiguous </a:t>
          </a:r>
          <a:endParaRPr lang="fi-FI" dirty="0"/>
        </a:p>
      </dgm:t>
    </dgm:pt>
    <dgm:pt modelId="{3911F5CE-3837-4658-B8AF-906F56865CB0}" type="parTrans" cxnId="{BCB13438-63D6-4F9D-A4DF-61C0CBBF4C23}">
      <dgm:prSet/>
      <dgm:spPr/>
      <dgm:t>
        <a:bodyPr/>
        <a:lstStyle/>
        <a:p>
          <a:endParaRPr lang="fi-FI"/>
        </a:p>
      </dgm:t>
    </dgm:pt>
    <dgm:pt modelId="{4643CA96-8983-4F87-8E1D-94E49365613D}" type="sibTrans" cxnId="{BCB13438-63D6-4F9D-A4DF-61C0CBBF4C23}">
      <dgm:prSet/>
      <dgm:spPr/>
      <dgm:t>
        <a:bodyPr/>
        <a:lstStyle/>
        <a:p>
          <a:endParaRPr lang="fi-FI"/>
        </a:p>
      </dgm:t>
    </dgm:pt>
    <dgm:pt modelId="{903B9F3E-7BC0-4081-B601-99B8C27C89E3}" type="pres">
      <dgm:prSet presAssocID="{1EB1108A-AA9C-4D86-AEDD-AE1DA1362EFF}" presName="matrix" presStyleCnt="0">
        <dgm:presLayoutVars>
          <dgm:chMax val="1"/>
          <dgm:dir/>
          <dgm:resizeHandles val="exact"/>
        </dgm:presLayoutVars>
      </dgm:prSet>
      <dgm:spPr/>
    </dgm:pt>
    <dgm:pt modelId="{729736B2-7CF8-40DE-8DFD-62B60D01D863}" type="pres">
      <dgm:prSet presAssocID="{1EB1108A-AA9C-4D86-AEDD-AE1DA1362EFF}" presName="diamond" presStyleLbl="bgShp" presStyleIdx="0" presStyleCnt="1"/>
      <dgm:spPr/>
    </dgm:pt>
    <dgm:pt modelId="{2D04660B-19C9-429D-93B8-257DB64B824F}" type="pres">
      <dgm:prSet presAssocID="{1EB1108A-AA9C-4D86-AEDD-AE1DA1362EFF}" presName="quad1" presStyleLbl="node1" presStyleIdx="0" presStyleCnt="4">
        <dgm:presLayoutVars>
          <dgm:chMax val="0"/>
          <dgm:chPref val="0"/>
          <dgm:bulletEnabled val="1"/>
        </dgm:presLayoutVars>
      </dgm:prSet>
      <dgm:spPr/>
    </dgm:pt>
    <dgm:pt modelId="{6970B662-E641-4332-A822-60BF9AAA85C2}" type="pres">
      <dgm:prSet presAssocID="{1EB1108A-AA9C-4D86-AEDD-AE1DA1362EFF}" presName="quad2" presStyleLbl="node1" presStyleIdx="1" presStyleCnt="4">
        <dgm:presLayoutVars>
          <dgm:chMax val="0"/>
          <dgm:chPref val="0"/>
          <dgm:bulletEnabled val="1"/>
        </dgm:presLayoutVars>
      </dgm:prSet>
      <dgm:spPr/>
    </dgm:pt>
    <dgm:pt modelId="{711EA357-FA25-4ADF-95B9-74BA1DB83B13}" type="pres">
      <dgm:prSet presAssocID="{1EB1108A-AA9C-4D86-AEDD-AE1DA1362EFF}" presName="quad3" presStyleLbl="node1" presStyleIdx="2" presStyleCnt="4">
        <dgm:presLayoutVars>
          <dgm:chMax val="0"/>
          <dgm:chPref val="0"/>
          <dgm:bulletEnabled val="1"/>
        </dgm:presLayoutVars>
      </dgm:prSet>
      <dgm:spPr/>
    </dgm:pt>
    <dgm:pt modelId="{A5D7DD48-320A-4991-9E65-69DBDC3C6FBC}" type="pres">
      <dgm:prSet presAssocID="{1EB1108A-AA9C-4D86-AEDD-AE1DA1362EFF}" presName="quad4" presStyleLbl="node1" presStyleIdx="3" presStyleCnt="4">
        <dgm:presLayoutVars>
          <dgm:chMax val="0"/>
          <dgm:chPref val="0"/>
          <dgm:bulletEnabled val="1"/>
        </dgm:presLayoutVars>
      </dgm:prSet>
      <dgm:spPr/>
    </dgm:pt>
  </dgm:ptLst>
  <dgm:cxnLst>
    <dgm:cxn modelId="{BCB13438-63D6-4F9D-A4DF-61C0CBBF4C23}" srcId="{1EB1108A-AA9C-4D86-AEDD-AE1DA1362EFF}" destId="{4A81EDBE-02E4-4F0D-BC4B-3C1C011B983F}" srcOrd="3" destOrd="0" parTransId="{3911F5CE-3837-4658-B8AF-906F56865CB0}" sibTransId="{4643CA96-8983-4F87-8E1D-94E49365613D}"/>
    <dgm:cxn modelId="{F504AF3A-B58D-4B20-B5DF-79614A53C83D}" srcId="{1EB1108A-AA9C-4D86-AEDD-AE1DA1362EFF}" destId="{3801A5FB-9E04-4344-BDAC-9D2EB8B5AF15}" srcOrd="2" destOrd="0" parTransId="{C607FC50-1262-479C-B5DA-7F585B189979}" sibTransId="{F7666800-892F-4133-BF62-936A97970D4E}"/>
    <dgm:cxn modelId="{C3E72146-6F23-47CE-8A2F-569A0865D077}" type="presOf" srcId="{E4A29FE1-F008-48E3-850D-CBD3D72C371D}" destId="{2D04660B-19C9-429D-93B8-257DB64B824F}" srcOrd="0" destOrd="0" presId="urn:microsoft.com/office/officeart/2005/8/layout/matrix3"/>
    <dgm:cxn modelId="{C30ED388-C0D7-42D5-B364-68B179C93DD0}" type="presOf" srcId="{3801A5FB-9E04-4344-BDAC-9D2EB8B5AF15}" destId="{711EA357-FA25-4ADF-95B9-74BA1DB83B13}" srcOrd="0" destOrd="0" presId="urn:microsoft.com/office/officeart/2005/8/layout/matrix3"/>
    <dgm:cxn modelId="{15432B8E-65A3-45B2-9DFF-09B3DE29B94B}" srcId="{1EB1108A-AA9C-4D86-AEDD-AE1DA1362EFF}" destId="{E4A29FE1-F008-48E3-850D-CBD3D72C371D}" srcOrd="0" destOrd="0" parTransId="{D9B13A73-5E5F-405C-9947-6B704BD81243}" sibTransId="{03ADC1A7-2156-4459-BD1C-4FBF0EAEE2C0}"/>
    <dgm:cxn modelId="{9B93888F-F8DF-4C9C-8EF1-3A7D477FE91A}" srcId="{1EB1108A-AA9C-4D86-AEDD-AE1DA1362EFF}" destId="{8F60AB77-C475-4BB0-9721-717A113F135C}" srcOrd="1" destOrd="0" parTransId="{1EA076AC-29A7-4D2C-8A6F-DE945283A93A}" sibTransId="{71532F97-7977-4DAA-B99E-46E3E8E5B749}"/>
    <dgm:cxn modelId="{05FA0195-5A09-4B4D-B3C4-0549E05069A0}" type="presOf" srcId="{8F60AB77-C475-4BB0-9721-717A113F135C}" destId="{6970B662-E641-4332-A822-60BF9AAA85C2}" srcOrd="0" destOrd="0" presId="urn:microsoft.com/office/officeart/2005/8/layout/matrix3"/>
    <dgm:cxn modelId="{7AEA3AF0-DE04-4C8A-AE82-8E71E976CA41}" type="presOf" srcId="{1EB1108A-AA9C-4D86-AEDD-AE1DA1362EFF}" destId="{903B9F3E-7BC0-4081-B601-99B8C27C89E3}" srcOrd="0" destOrd="0" presId="urn:microsoft.com/office/officeart/2005/8/layout/matrix3"/>
    <dgm:cxn modelId="{74C1C4F0-87C0-49A7-BFE6-307655F5BFE6}" type="presOf" srcId="{4A81EDBE-02E4-4F0D-BC4B-3C1C011B983F}" destId="{A5D7DD48-320A-4991-9E65-69DBDC3C6FBC}" srcOrd="0" destOrd="0" presId="urn:microsoft.com/office/officeart/2005/8/layout/matrix3"/>
    <dgm:cxn modelId="{16C1DDEA-AB25-41DD-98BF-541614C6383F}" type="presParOf" srcId="{903B9F3E-7BC0-4081-B601-99B8C27C89E3}" destId="{729736B2-7CF8-40DE-8DFD-62B60D01D863}" srcOrd="0" destOrd="0" presId="urn:microsoft.com/office/officeart/2005/8/layout/matrix3"/>
    <dgm:cxn modelId="{81CB1188-432B-4FA1-A7A1-26A964CFF4B2}" type="presParOf" srcId="{903B9F3E-7BC0-4081-B601-99B8C27C89E3}" destId="{2D04660B-19C9-429D-93B8-257DB64B824F}" srcOrd="1" destOrd="0" presId="urn:microsoft.com/office/officeart/2005/8/layout/matrix3"/>
    <dgm:cxn modelId="{E2F3C417-97F7-4813-BB25-1AAD12028898}" type="presParOf" srcId="{903B9F3E-7BC0-4081-B601-99B8C27C89E3}" destId="{6970B662-E641-4332-A822-60BF9AAA85C2}" srcOrd="2" destOrd="0" presId="urn:microsoft.com/office/officeart/2005/8/layout/matrix3"/>
    <dgm:cxn modelId="{6C6E305E-6C11-463E-9ED6-19EA7F0C665E}" type="presParOf" srcId="{903B9F3E-7BC0-4081-B601-99B8C27C89E3}" destId="{711EA357-FA25-4ADF-95B9-74BA1DB83B13}" srcOrd="3" destOrd="0" presId="urn:microsoft.com/office/officeart/2005/8/layout/matrix3"/>
    <dgm:cxn modelId="{29FA1D4D-D3B4-4155-B641-C05811FE66F4}" type="presParOf" srcId="{903B9F3E-7BC0-4081-B601-99B8C27C89E3}" destId="{A5D7DD48-320A-4991-9E65-69DBDC3C6FB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331547-4C45-4C64-B8A5-78CA49D2F3F9}" type="doc">
      <dgm:prSet loTypeId="urn:microsoft.com/office/officeart/2005/8/layout/process1" loCatId="process" qsTypeId="urn:microsoft.com/office/officeart/2005/8/quickstyle/simple1" qsCatId="simple" csTypeId="urn:microsoft.com/office/officeart/2005/8/colors/accent2_2" csCatId="accent2" phldr="1"/>
      <dgm:spPr/>
    </dgm:pt>
    <dgm:pt modelId="{C6BEC87F-61AE-415B-84BC-5FBEF57D32E1}">
      <dgm:prSet phldrT="[Text]" custT="1"/>
      <dgm:spPr/>
      <dgm:t>
        <a:bodyPr/>
        <a:lstStyle/>
        <a:p>
          <a:r>
            <a:rPr lang="fr-BE" sz="1600" dirty="0">
              <a:solidFill>
                <a:srgbClr val="FFFFFF"/>
              </a:solidFill>
            </a:rPr>
            <a:t>Consent </a:t>
          </a:r>
          <a:r>
            <a:rPr lang="en-GB" sz="1600" noProof="0" dirty="0">
              <a:solidFill>
                <a:srgbClr val="FFFFFF"/>
              </a:solidFill>
            </a:rPr>
            <a:t>becomes</a:t>
          </a:r>
          <a:r>
            <a:rPr lang="fr-BE" sz="1600" dirty="0">
              <a:solidFill>
                <a:srgbClr val="FFFFFF"/>
              </a:solidFill>
            </a:rPr>
            <a:t> rather difficult to achieve &amp; demonstrate</a:t>
          </a:r>
          <a:endParaRPr lang="en-US" sz="1600" dirty="0">
            <a:solidFill>
              <a:srgbClr val="FFFFFF"/>
            </a:solidFill>
          </a:endParaRPr>
        </a:p>
      </dgm:t>
    </dgm:pt>
    <dgm:pt modelId="{68510D9A-242D-4A7D-AEE7-46AEA973C6DC}" type="parTrans" cxnId="{6EBF82D1-A617-4B51-854C-014A48C44214}">
      <dgm:prSet/>
      <dgm:spPr/>
      <dgm:t>
        <a:bodyPr/>
        <a:lstStyle/>
        <a:p>
          <a:endParaRPr lang="en-US">
            <a:solidFill>
              <a:srgbClr val="FFFFFF"/>
            </a:solidFill>
          </a:endParaRPr>
        </a:p>
      </dgm:t>
    </dgm:pt>
    <dgm:pt modelId="{637D6EA0-A7D7-48D5-8FA2-16BEC7AC4E2D}" type="sibTrans" cxnId="{6EBF82D1-A617-4B51-854C-014A48C44214}">
      <dgm:prSet/>
      <dgm:spPr/>
      <dgm:t>
        <a:bodyPr/>
        <a:lstStyle/>
        <a:p>
          <a:endParaRPr lang="en-US">
            <a:solidFill>
              <a:srgbClr val="FFFFFF"/>
            </a:solidFill>
          </a:endParaRPr>
        </a:p>
      </dgm:t>
    </dgm:pt>
    <dgm:pt modelId="{9283CAE3-B186-401A-BB53-EEF66FD9FCEE}">
      <dgm:prSet phldrT="[Text]" custT="1"/>
      <dgm:spPr/>
      <dgm:t>
        <a:bodyPr/>
        <a:lstStyle/>
        <a:p>
          <a:r>
            <a:rPr lang="fr-BE" sz="1600" dirty="0">
              <a:solidFill>
                <a:srgbClr val="FFFFFF"/>
              </a:solidFill>
            </a:rPr>
            <a:t>Other grounds for </a:t>
          </a:r>
          <a:r>
            <a:rPr lang="en-US" sz="1600" noProof="0" dirty="0">
              <a:solidFill>
                <a:srgbClr val="FFFFFF"/>
              </a:solidFill>
            </a:rPr>
            <a:t>processing</a:t>
          </a:r>
          <a:r>
            <a:rPr lang="fr-BE" sz="1600" dirty="0">
              <a:solidFill>
                <a:srgbClr val="FFFFFF"/>
              </a:solidFill>
            </a:rPr>
            <a:t> </a:t>
          </a:r>
          <a:r>
            <a:rPr lang="en-US" sz="1600" noProof="0" dirty="0">
              <a:solidFill>
                <a:srgbClr val="FFFFFF"/>
              </a:solidFill>
            </a:rPr>
            <a:t>relatively</a:t>
          </a:r>
          <a:r>
            <a:rPr lang="fr-BE" sz="1600" dirty="0">
              <a:solidFill>
                <a:srgbClr val="FFFFFF"/>
              </a:solidFill>
            </a:rPr>
            <a:t> </a:t>
          </a:r>
          <a:r>
            <a:rPr lang="fr-BE" sz="1600" dirty="0" err="1">
              <a:solidFill>
                <a:srgbClr val="FFFFFF"/>
              </a:solidFill>
            </a:rPr>
            <a:t>narrow</a:t>
          </a:r>
          <a:endParaRPr lang="en-US" sz="1600" dirty="0">
            <a:solidFill>
              <a:srgbClr val="FFFFFF"/>
            </a:solidFill>
          </a:endParaRPr>
        </a:p>
      </dgm:t>
    </dgm:pt>
    <dgm:pt modelId="{5A46A60F-E23B-40B7-A429-E60DCBE31640}" type="parTrans" cxnId="{0633F57E-0EE8-4C6A-B8B7-24D6CFA11532}">
      <dgm:prSet/>
      <dgm:spPr/>
      <dgm:t>
        <a:bodyPr/>
        <a:lstStyle/>
        <a:p>
          <a:endParaRPr lang="en-US">
            <a:solidFill>
              <a:srgbClr val="FFFFFF"/>
            </a:solidFill>
          </a:endParaRPr>
        </a:p>
      </dgm:t>
    </dgm:pt>
    <dgm:pt modelId="{64FA3704-2FE0-48E8-B5FC-A3135D6D8896}" type="sibTrans" cxnId="{0633F57E-0EE8-4C6A-B8B7-24D6CFA11532}">
      <dgm:prSet/>
      <dgm:spPr/>
      <dgm:t>
        <a:bodyPr/>
        <a:lstStyle/>
        <a:p>
          <a:endParaRPr lang="en-US">
            <a:solidFill>
              <a:srgbClr val="FFFFFF"/>
            </a:solidFill>
          </a:endParaRPr>
        </a:p>
      </dgm:t>
    </dgm:pt>
    <dgm:pt modelId="{3FB1B24B-020D-46A0-B313-AA44E30FF438}">
      <dgm:prSet phldrT="[Text]" custT="1"/>
      <dgm:spPr/>
      <dgm:t>
        <a:bodyPr/>
        <a:lstStyle/>
        <a:p>
          <a:r>
            <a:rPr lang="fr-BE" sz="1600" dirty="0" err="1">
              <a:solidFill>
                <a:srgbClr val="FFFFFF"/>
              </a:solidFill>
            </a:rPr>
            <a:t>Legitimate</a:t>
          </a:r>
          <a:r>
            <a:rPr lang="fr-BE" sz="1600" dirty="0">
              <a:solidFill>
                <a:srgbClr val="FFFFFF"/>
              </a:solidFill>
            </a:rPr>
            <a:t> </a:t>
          </a:r>
          <a:r>
            <a:rPr lang="en-US" sz="1600" noProof="0" dirty="0">
              <a:solidFill>
                <a:srgbClr val="FFFFFF"/>
              </a:solidFill>
            </a:rPr>
            <a:t>interests</a:t>
          </a:r>
          <a:r>
            <a:rPr lang="fr-BE" sz="1600" dirty="0">
              <a:solidFill>
                <a:srgbClr val="FFFFFF"/>
              </a:solidFill>
            </a:rPr>
            <a:t> one of the most important grounds</a:t>
          </a:r>
          <a:endParaRPr lang="en-US" sz="1600" dirty="0">
            <a:solidFill>
              <a:srgbClr val="FFFFFF"/>
            </a:solidFill>
          </a:endParaRPr>
        </a:p>
      </dgm:t>
    </dgm:pt>
    <dgm:pt modelId="{5CF03F5E-BD62-425C-B894-CEE05824C62E}" type="parTrans" cxnId="{53AAEF3A-E8B5-4417-8802-6706E2B460C8}">
      <dgm:prSet/>
      <dgm:spPr/>
      <dgm:t>
        <a:bodyPr/>
        <a:lstStyle/>
        <a:p>
          <a:endParaRPr lang="en-US">
            <a:solidFill>
              <a:srgbClr val="FFFFFF"/>
            </a:solidFill>
          </a:endParaRPr>
        </a:p>
      </dgm:t>
    </dgm:pt>
    <dgm:pt modelId="{7B9410A3-4877-4FD3-9F60-58A3EF1BF7A2}" type="sibTrans" cxnId="{53AAEF3A-E8B5-4417-8802-6706E2B460C8}">
      <dgm:prSet/>
      <dgm:spPr/>
      <dgm:t>
        <a:bodyPr/>
        <a:lstStyle/>
        <a:p>
          <a:endParaRPr lang="en-US">
            <a:solidFill>
              <a:srgbClr val="FFFFFF"/>
            </a:solidFill>
          </a:endParaRPr>
        </a:p>
      </dgm:t>
    </dgm:pt>
    <dgm:pt modelId="{56F19E1D-4961-4E20-97B6-6154126B2AF7}" type="pres">
      <dgm:prSet presAssocID="{AA331547-4C45-4C64-B8A5-78CA49D2F3F9}" presName="Name0" presStyleCnt="0">
        <dgm:presLayoutVars>
          <dgm:dir/>
          <dgm:resizeHandles val="exact"/>
        </dgm:presLayoutVars>
      </dgm:prSet>
      <dgm:spPr/>
    </dgm:pt>
    <dgm:pt modelId="{0D1527E9-D451-483B-A9F0-D93CEFC12DEE}" type="pres">
      <dgm:prSet presAssocID="{C6BEC87F-61AE-415B-84BC-5FBEF57D32E1}" presName="node" presStyleLbl="node1" presStyleIdx="0" presStyleCnt="3">
        <dgm:presLayoutVars>
          <dgm:bulletEnabled val="1"/>
        </dgm:presLayoutVars>
      </dgm:prSet>
      <dgm:spPr/>
    </dgm:pt>
    <dgm:pt modelId="{427F0FF0-F484-46B6-BE97-F57DBEF94665}" type="pres">
      <dgm:prSet presAssocID="{637D6EA0-A7D7-48D5-8FA2-16BEC7AC4E2D}" presName="sibTrans" presStyleLbl="sibTrans2D1" presStyleIdx="0" presStyleCnt="2"/>
      <dgm:spPr/>
    </dgm:pt>
    <dgm:pt modelId="{6440557C-5A76-4992-89A4-FF179CC2AC7A}" type="pres">
      <dgm:prSet presAssocID="{637D6EA0-A7D7-48D5-8FA2-16BEC7AC4E2D}" presName="connectorText" presStyleLbl="sibTrans2D1" presStyleIdx="0" presStyleCnt="2"/>
      <dgm:spPr/>
    </dgm:pt>
    <dgm:pt modelId="{A56CD508-20E6-4274-8C77-8D5168363CE5}" type="pres">
      <dgm:prSet presAssocID="{9283CAE3-B186-401A-BB53-EEF66FD9FCEE}" presName="node" presStyleLbl="node1" presStyleIdx="1" presStyleCnt="3">
        <dgm:presLayoutVars>
          <dgm:bulletEnabled val="1"/>
        </dgm:presLayoutVars>
      </dgm:prSet>
      <dgm:spPr/>
    </dgm:pt>
    <dgm:pt modelId="{FA28D37C-5173-452A-B821-C31EBC190C60}" type="pres">
      <dgm:prSet presAssocID="{64FA3704-2FE0-48E8-B5FC-A3135D6D8896}" presName="sibTrans" presStyleLbl="sibTrans2D1" presStyleIdx="1" presStyleCnt="2"/>
      <dgm:spPr/>
    </dgm:pt>
    <dgm:pt modelId="{42319FDB-FDBC-4C4D-90EA-60546F4E01B3}" type="pres">
      <dgm:prSet presAssocID="{64FA3704-2FE0-48E8-B5FC-A3135D6D8896}" presName="connectorText" presStyleLbl="sibTrans2D1" presStyleIdx="1" presStyleCnt="2"/>
      <dgm:spPr/>
    </dgm:pt>
    <dgm:pt modelId="{77D1C825-7B00-4047-85E9-7159C7448F37}" type="pres">
      <dgm:prSet presAssocID="{3FB1B24B-020D-46A0-B313-AA44E30FF438}" presName="node" presStyleLbl="node1" presStyleIdx="2" presStyleCnt="3">
        <dgm:presLayoutVars>
          <dgm:bulletEnabled val="1"/>
        </dgm:presLayoutVars>
      </dgm:prSet>
      <dgm:spPr/>
    </dgm:pt>
  </dgm:ptLst>
  <dgm:cxnLst>
    <dgm:cxn modelId="{53AAEF3A-E8B5-4417-8802-6706E2B460C8}" srcId="{AA331547-4C45-4C64-B8A5-78CA49D2F3F9}" destId="{3FB1B24B-020D-46A0-B313-AA44E30FF438}" srcOrd="2" destOrd="0" parTransId="{5CF03F5E-BD62-425C-B894-CEE05824C62E}" sibTransId="{7B9410A3-4877-4FD3-9F60-58A3EF1BF7A2}"/>
    <dgm:cxn modelId="{370ACB3C-7C59-4383-9BE2-81A5402314E7}" type="presOf" srcId="{64FA3704-2FE0-48E8-B5FC-A3135D6D8896}" destId="{42319FDB-FDBC-4C4D-90EA-60546F4E01B3}" srcOrd="1" destOrd="0" presId="urn:microsoft.com/office/officeart/2005/8/layout/process1"/>
    <dgm:cxn modelId="{610C165B-B678-4967-BCE8-15657BDE7F86}" type="presOf" srcId="{9283CAE3-B186-401A-BB53-EEF66FD9FCEE}" destId="{A56CD508-20E6-4274-8C77-8D5168363CE5}" srcOrd="0" destOrd="0" presId="urn:microsoft.com/office/officeart/2005/8/layout/process1"/>
    <dgm:cxn modelId="{1C168952-6E12-4B80-A96F-423FF6C242AA}" type="presOf" srcId="{AA331547-4C45-4C64-B8A5-78CA49D2F3F9}" destId="{56F19E1D-4961-4E20-97B6-6154126B2AF7}" srcOrd="0" destOrd="0" presId="urn:microsoft.com/office/officeart/2005/8/layout/process1"/>
    <dgm:cxn modelId="{7B51F455-680D-46A1-AB57-A7E69E13D5B2}" type="presOf" srcId="{3FB1B24B-020D-46A0-B313-AA44E30FF438}" destId="{77D1C825-7B00-4047-85E9-7159C7448F37}" srcOrd="0" destOrd="0" presId="urn:microsoft.com/office/officeart/2005/8/layout/process1"/>
    <dgm:cxn modelId="{0633F57E-0EE8-4C6A-B8B7-24D6CFA11532}" srcId="{AA331547-4C45-4C64-B8A5-78CA49D2F3F9}" destId="{9283CAE3-B186-401A-BB53-EEF66FD9FCEE}" srcOrd="1" destOrd="0" parTransId="{5A46A60F-E23B-40B7-A429-E60DCBE31640}" sibTransId="{64FA3704-2FE0-48E8-B5FC-A3135D6D8896}"/>
    <dgm:cxn modelId="{DE144483-6C1F-47D0-A25A-20CA766AB2D8}" type="presOf" srcId="{C6BEC87F-61AE-415B-84BC-5FBEF57D32E1}" destId="{0D1527E9-D451-483B-A9F0-D93CEFC12DEE}" srcOrd="0" destOrd="0" presId="urn:microsoft.com/office/officeart/2005/8/layout/process1"/>
    <dgm:cxn modelId="{EA1B24A2-C9B0-4CB3-A376-BFA30423885B}" type="presOf" srcId="{64FA3704-2FE0-48E8-B5FC-A3135D6D8896}" destId="{FA28D37C-5173-452A-B821-C31EBC190C60}" srcOrd="0" destOrd="0" presId="urn:microsoft.com/office/officeart/2005/8/layout/process1"/>
    <dgm:cxn modelId="{A75ED5B2-9A40-4D96-BD7C-A5DC5F1D3ED3}" type="presOf" srcId="{637D6EA0-A7D7-48D5-8FA2-16BEC7AC4E2D}" destId="{6440557C-5A76-4992-89A4-FF179CC2AC7A}" srcOrd="1" destOrd="0" presId="urn:microsoft.com/office/officeart/2005/8/layout/process1"/>
    <dgm:cxn modelId="{6EBF82D1-A617-4B51-854C-014A48C44214}" srcId="{AA331547-4C45-4C64-B8A5-78CA49D2F3F9}" destId="{C6BEC87F-61AE-415B-84BC-5FBEF57D32E1}" srcOrd="0" destOrd="0" parTransId="{68510D9A-242D-4A7D-AEE7-46AEA973C6DC}" sibTransId="{637D6EA0-A7D7-48D5-8FA2-16BEC7AC4E2D}"/>
    <dgm:cxn modelId="{16B7BCFC-AEAD-40D3-AAF8-9B22DE64360C}" type="presOf" srcId="{637D6EA0-A7D7-48D5-8FA2-16BEC7AC4E2D}" destId="{427F0FF0-F484-46B6-BE97-F57DBEF94665}" srcOrd="0" destOrd="0" presId="urn:microsoft.com/office/officeart/2005/8/layout/process1"/>
    <dgm:cxn modelId="{B6DA935D-6D13-48D6-B24C-0A701DB5AA8F}" type="presParOf" srcId="{56F19E1D-4961-4E20-97B6-6154126B2AF7}" destId="{0D1527E9-D451-483B-A9F0-D93CEFC12DEE}" srcOrd="0" destOrd="0" presId="urn:microsoft.com/office/officeart/2005/8/layout/process1"/>
    <dgm:cxn modelId="{4B47C56D-93EE-4A8D-9C32-5904927569CD}" type="presParOf" srcId="{56F19E1D-4961-4E20-97B6-6154126B2AF7}" destId="{427F0FF0-F484-46B6-BE97-F57DBEF94665}" srcOrd="1" destOrd="0" presId="urn:microsoft.com/office/officeart/2005/8/layout/process1"/>
    <dgm:cxn modelId="{34516A4B-E32C-4776-ACEA-D61FF600AD29}" type="presParOf" srcId="{427F0FF0-F484-46B6-BE97-F57DBEF94665}" destId="{6440557C-5A76-4992-89A4-FF179CC2AC7A}" srcOrd="0" destOrd="0" presId="urn:microsoft.com/office/officeart/2005/8/layout/process1"/>
    <dgm:cxn modelId="{1C3C2463-6384-4389-B8A1-375905BC736B}" type="presParOf" srcId="{56F19E1D-4961-4E20-97B6-6154126B2AF7}" destId="{A56CD508-20E6-4274-8C77-8D5168363CE5}" srcOrd="2" destOrd="0" presId="urn:microsoft.com/office/officeart/2005/8/layout/process1"/>
    <dgm:cxn modelId="{B92138AA-1537-470D-B5A6-370353B46342}" type="presParOf" srcId="{56F19E1D-4961-4E20-97B6-6154126B2AF7}" destId="{FA28D37C-5173-452A-B821-C31EBC190C60}" srcOrd="3" destOrd="0" presId="urn:microsoft.com/office/officeart/2005/8/layout/process1"/>
    <dgm:cxn modelId="{5DB1649B-A913-4813-89D1-58E83F46184A}" type="presParOf" srcId="{FA28D37C-5173-452A-B821-C31EBC190C60}" destId="{42319FDB-FDBC-4C4D-90EA-60546F4E01B3}" srcOrd="0" destOrd="0" presId="urn:microsoft.com/office/officeart/2005/8/layout/process1"/>
    <dgm:cxn modelId="{3205F407-BB51-47F1-93A5-D24E3DC4CEC6}" type="presParOf" srcId="{56F19E1D-4961-4E20-97B6-6154126B2AF7}" destId="{77D1C825-7B00-4047-85E9-7159C7448F37}"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D7854F-4F32-4CF0-8EDE-237899A5CD4F}"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GB"/>
        </a:p>
      </dgm:t>
    </dgm:pt>
    <dgm:pt modelId="{7CFE7FB9-B577-4504-827E-824417AD0C5D}">
      <dgm:prSet custT="1"/>
      <dgm:spPr>
        <a:ln>
          <a:noFill/>
        </a:ln>
      </dgm:spPr>
      <dgm:t>
        <a:bodyPr/>
        <a:lstStyle/>
        <a:p>
          <a:pPr rtl="0"/>
          <a:r>
            <a:rPr lang="en-GB" sz="2400" dirty="0">
              <a:ln>
                <a:noFill/>
              </a:ln>
              <a:solidFill>
                <a:srgbClr val="FFFFFF"/>
              </a:solidFill>
            </a:rPr>
            <a:t>Health data</a:t>
          </a:r>
        </a:p>
      </dgm:t>
    </dgm:pt>
    <dgm:pt modelId="{FB45D844-5DEF-40E9-BDE9-3AA09FB039D7}" type="parTrans" cxnId="{8AA98BC3-4ED1-4362-8C58-FC0ABA043FDD}">
      <dgm:prSet/>
      <dgm:spPr/>
      <dgm:t>
        <a:bodyPr/>
        <a:lstStyle/>
        <a:p>
          <a:endParaRPr lang="en-GB"/>
        </a:p>
      </dgm:t>
    </dgm:pt>
    <dgm:pt modelId="{75BA503D-2842-47DE-8EF6-8CBD11907F81}" type="sibTrans" cxnId="{8AA98BC3-4ED1-4362-8C58-FC0ABA043FDD}">
      <dgm:prSet/>
      <dgm:spPr/>
      <dgm:t>
        <a:bodyPr/>
        <a:lstStyle/>
        <a:p>
          <a:endParaRPr lang="en-GB"/>
        </a:p>
      </dgm:t>
    </dgm:pt>
    <dgm:pt modelId="{A361B4BA-AEB2-4B6C-9EC1-E25565ADB439}">
      <dgm:prSet custT="1"/>
      <dgm:spPr/>
      <dgm:t>
        <a:bodyPr/>
        <a:lstStyle/>
        <a:p>
          <a:pPr rtl="0">
            <a:buFont typeface="Wingdings" panose="05000000000000000000" pitchFamily="2" charset="2"/>
            <a:buChar char="§"/>
          </a:pPr>
          <a:r>
            <a:rPr lang="en-US" sz="1600" dirty="0"/>
            <a:t>For example, in connection with pay during sickness, meeting health and </a:t>
          </a:r>
          <a:r>
            <a:rPr lang="fi-FI" sz="1600" dirty="0" err="1"/>
            <a:t>safety</a:t>
          </a:r>
          <a:r>
            <a:rPr lang="fi-FI" sz="1600" dirty="0"/>
            <a:t> </a:t>
          </a:r>
          <a:r>
            <a:rPr lang="fi-FI" sz="1600" dirty="0" err="1"/>
            <a:t>requirements</a:t>
          </a:r>
          <a:r>
            <a:rPr lang="fi-FI" sz="1600" dirty="0"/>
            <a:t>, </a:t>
          </a:r>
          <a:r>
            <a:rPr lang="fi-FI" sz="1600" dirty="0" err="1"/>
            <a:t>providing</a:t>
          </a:r>
          <a:r>
            <a:rPr lang="fi-FI" sz="1600" dirty="0"/>
            <a:t> </a:t>
          </a:r>
          <a:r>
            <a:rPr lang="fi-FI" sz="1600" dirty="0" err="1"/>
            <a:t>insurance</a:t>
          </a:r>
          <a:r>
            <a:rPr lang="fi-FI" sz="1600" dirty="0"/>
            <a:t> </a:t>
          </a:r>
          <a:r>
            <a:rPr lang="fi-FI" sz="1600" dirty="0" err="1"/>
            <a:t>or</a:t>
          </a:r>
          <a:r>
            <a:rPr lang="fi-FI" sz="1600" dirty="0"/>
            <a:t> </a:t>
          </a:r>
          <a:r>
            <a:rPr lang="fi-FI" sz="1600" dirty="0" err="1"/>
            <a:t>pension</a:t>
          </a:r>
          <a:r>
            <a:rPr lang="fi-FI" sz="1600" dirty="0"/>
            <a:t> </a:t>
          </a:r>
          <a:r>
            <a:rPr lang="fi-FI" sz="1600" dirty="0" err="1"/>
            <a:t>benefits</a:t>
          </a:r>
          <a:endParaRPr lang="en-GB" sz="1600" dirty="0"/>
        </a:p>
      </dgm:t>
    </dgm:pt>
    <dgm:pt modelId="{6B744B91-367D-4ADE-8310-60850EAF8AC9}" type="parTrans" cxnId="{A5707417-5FA5-4BEE-B468-AD108679AF28}">
      <dgm:prSet/>
      <dgm:spPr/>
      <dgm:t>
        <a:bodyPr/>
        <a:lstStyle/>
        <a:p>
          <a:endParaRPr lang="en-GB"/>
        </a:p>
      </dgm:t>
    </dgm:pt>
    <dgm:pt modelId="{CA796B2B-251B-4B7D-8FE4-8DEBAD15EDB5}" type="sibTrans" cxnId="{A5707417-5FA5-4BEE-B468-AD108679AF28}">
      <dgm:prSet/>
      <dgm:spPr/>
      <dgm:t>
        <a:bodyPr/>
        <a:lstStyle/>
        <a:p>
          <a:endParaRPr lang="en-GB"/>
        </a:p>
      </dgm:t>
    </dgm:pt>
    <dgm:pt modelId="{2E4F9F6D-9093-4C2C-AFCC-F35247A283F5}">
      <dgm:prSet custT="1"/>
      <dgm:spPr>
        <a:ln>
          <a:noFill/>
        </a:ln>
      </dgm:spPr>
      <dgm:t>
        <a:bodyPr/>
        <a:lstStyle/>
        <a:p>
          <a:pPr rtl="0"/>
          <a:r>
            <a:rPr lang="en-GB" sz="2400" dirty="0">
              <a:ln>
                <a:noFill/>
              </a:ln>
              <a:solidFill>
                <a:srgbClr val="FFFFFF"/>
              </a:solidFill>
            </a:rPr>
            <a:t>Religious or trade</a:t>
          </a:r>
          <a:r>
            <a:rPr lang="en-GB" sz="2400" baseline="0" dirty="0">
              <a:ln>
                <a:noFill/>
              </a:ln>
              <a:solidFill>
                <a:srgbClr val="FFFFFF"/>
              </a:solidFill>
            </a:rPr>
            <a:t> union membership</a:t>
          </a:r>
          <a:endParaRPr lang="en-GB" sz="2400" dirty="0">
            <a:ln>
              <a:noFill/>
            </a:ln>
            <a:solidFill>
              <a:srgbClr val="FFFFFF"/>
            </a:solidFill>
          </a:endParaRPr>
        </a:p>
      </dgm:t>
    </dgm:pt>
    <dgm:pt modelId="{42F4BE08-B29F-4686-A901-66638A3F5DE6}" type="parTrans" cxnId="{07E0EAA9-801A-47BD-B499-5D83DD62BEF3}">
      <dgm:prSet/>
      <dgm:spPr/>
      <dgm:t>
        <a:bodyPr/>
        <a:lstStyle/>
        <a:p>
          <a:endParaRPr lang="en-GB"/>
        </a:p>
      </dgm:t>
    </dgm:pt>
    <dgm:pt modelId="{300D92D7-B30F-4413-9EC1-FE8F1E3FC4F5}" type="sibTrans" cxnId="{07E0EAA9-801A-47BD-B499-5D83DD62BEF3}">
      <dgm:prSet/>
      <dgm:spPr/>
      <dgm:t>
        <a:bodyPr/>
        <a:lstStyle/>
        <a:p>
          <a:endParaRPr lang="en-GB"/>
        </a:p>
      </dgm:t>
    </dgm:pt>
    <dgm:pt modelId="{CEFF4051-37BD-43BD-AD4B-E2CD2BDC2BE7}">
      <dgm:prSet custT="1"/>
      <dgm:spPr/>
      <dgm:t>
        <a:bodyPr/>
        <a:lstStyle/>
        <a:p>
          <a:pPr rtl="0">
            <a:buFont typeface="Wingdings" panose="05000000000000000000" pitchFamily="2" charset="2"/>
            <a:buChar char="§"/>
          </a:pPr>
          <a:r>
            <a:rPr lang="en-US" sz="1600" dirty="0"/>
            <a:t>For example, to enable the employer to deduct trade union subscriptions or church tax from salary</a:t>
          </a:r>
          <a:endParaRPr lang="en-GB" sz="1600" dirty="0"/>
        </a:p>
      </dgm:t>
    </dgm:pt>
    <dgm:pt modelId="{4F5AD9CE-4747-4D4E-98A8-91949495BA7D}" type="parTrans" cxnId="{6AB5863D-F8AE-4862-AF99-7FE75BE2307B}">
      <dgm:prSet/>
      <dgm:spPr/>
      <dgm:t>
        <a:bodyPr/>
        <a:lstStyle/>
        <a:p>
          <a:endParaRPr lang="en-GB"/>
        </a:p>
      </dgm:t>
    </dgm:pt>
    <dgm:pt modelId="{D17D0D58-0756-48C7-9CDE-45717371D828}" type="sibTrans" cxnId="{6AB5863D-F8AE-4862-AF99-7FE75BE2307B}">
      <dgm:prSet/>
      <dgm:spPr/>
      <dgm:t>
        <a:bodyPr/>
        <a:lstStyle/>
        <a:p>
          <a:endParaRPr lang="en-GB"/>
        </a:p>
      </dgm:t>
    </dgm:pt>
    <dgm:pt modelId="{FF45CB92-03F6-4103-A274-13D9670AF983}">
      <dgm:prSet custT="1"/>
      <dgm:spPr>
        <a:ln>
          <a:noFill/>
        </a:ln>
      </dgm:spPr>
      <dgm:t>
        <a:bodyPr/>
        <a:lstStyle/>
        <a:p>
          <a:pPr rtl="0"/>
          <a:r>
            <a:rPr lang="en-GB" sz="2400" dirty="0">
              <a:ln>
                <a:noFill/>
              </a:ln>
              <a:solidFill>
                <a:srgbClr val="FFFFFF"/>
              </a:solidFill>
            </a:rPr>
            <a:t>Criminal offence</a:t>
          </a:r>
        </a:p>
      </dgm:t>
    </dgm:pt>
    <dgm:pt modelId="{C99096C8-4EE3-424C-BA10-138FC3C0B661}" type="parTrans" cxnId="{E781E550-336B-4056-9FA0-1F9F69B9A59F}">
      <dgm:prSet/>
      <dgm:spPr/>
      <dgm:t>
        <a:bodyPr/>
        <a:lstStyle/>
        <a:p>
          <a:endParaRPr lang="en-GB"/>
        </a:p>
      </dgm:t>
    </dgm:pt>
    <dgm:pt modelId="{461D0DB4-2B7B-4735-ACCA-6E1558E7BD0A}" type="sibTrans" cxnId="{E781E550-336B-4056-9FA0-1F9F69B9A59F}">
      <dgm:prSet/>
      <dgm:spPr/>
      <dgm:t>
        <a:bodyPr/>
        <a:lstStyle/>
        <a:p>
          <a:endParaRPr lang="en-GB"/>
        </a:p>
      </dgm:t>
    </dgm:pt>
    <dgm:pt modelId="{22B2D208-04C0-411E-BCF5-D955CBEFC4A0}">
      <dgm:prSet custT="1"/>
      <dgm:spPr/>
      <dgm:t>
        <a:bodyPr/>
        <a:lstStyle/>
        <a:p>
          <a:pPr rtl="0">
            <a:buFont typeface="Wingdings" panose="05000000000000000000" pitchFamily="2" charset="2"/>
            <a:buChar char="§"/>
          </a:pPr>
          <a:r>
            <a:rPr lang="en-US" sz="1600" dirty="0"/>
            <a:t>For example, in connection with the investigation of fraud by employee</a:t>
          </a:r>
          <a:endParaRPr lang="en-GB" sz="1600" dirty="0"/>
        </a:p>
      </dgm:t>
    </dgm:pt>
    <dgm:pt modelId="{1132803D-C644-4F4D-BC1D-7DC2EF7D01DC}" type="parTrans" cxnId="{9C0D90D2-3407-4959-BE72-A0191E86C0F6}">
      <dgm:prSet/>
      <dgm:spPr/>
      <dgm:t>
        <a:bodyPr/>
        <a:lstStyle/>
        <a:p>
          <a:endParaRPr lang="en-GB"/>
        </a:p>
      </dgm:t>
    </dgm:pt>
    <dgm:pt modelId="{721C6916-2310-4A39-A59D-E8D2A667F04F}" type="sibTrans" cxnId="{9C0D90D2-3407-4959-BE72-A0191E86C0F6}">
      <dgm:prSet/>
      <dgm:spPr/>
      <dgm:t>
        <a:bodyPr/>
        <a:lstStyle/>
        <a:p>
          <a:endParaRPr lang="en-GB"/>
        </a:p>
      </dgm:t>
    </dgm:pt>
    <dgm:pt modelId="{05735E18-8E30-4289-885B-C68721D5CE99}" type="pres">
      <dgm:prSet presAssocID="{78D7854F-4F32-4CF0-8EDE-237899A5CD4F}" presName="Name0" presStyleCnt="0">
        <dgm:presLayoutVars>
          <dgm:dir/>
          <dgm:animLvl val="lvl"/>
          <dgm:resizeHandles val="exact"/>
        </dgm:presLayoutVars>
      </dgm:prSet>
      <dgm:spPr/>
    </dgm:pt>
    <dgm:pt modelId="{5EB5A77B-87DC-412D-A702-7D9046CDC540}" type="pres">
      <dgm:prSet presAssocID="{7CFE7FB9-B577-4504-827E-824417AD0C5D}" presName="linNode" presStyleCnt="0"/>
      <dgm:spPr/>
    </dgm:pt>
    <dgm:pt modelId="{5573DB0A-D335-45B2-964C-7D616BB879F7}" type="pres">
      <dgm:prSet presAssocID="{7CFE7FB9-B577-4504-827E-824417AD0C5D}" presName="parentText" presStyleLbl="node1" presStyleIdx="0" presStyleCnt="3">
        <dgm:presLayoutVars>
          <dgm:chMax val="1"/>
          <dgm:bulletEnabled val="1"/>
        </dgm:presLayoutVars>
      </dgm:prSet>
      <dgm:spPr/>
    </dgm:pt>
    <dgm:pt modelId="{CAB07859-0ECF-4DB3-B211-1CA003F1C4A0}" type="pres">
      <dgm:prSet presAssocID="{7CFE7FB9-B577-4504-827E-824417AD0C5D}" presName="descendantText" presStyleLbl="alignAccFollowNode1" presStyleIdx="0" presStyleCnt="3">
        <dgm:presLayoutVars>
          <dgm:bulletEnabled val="1"/>
        </dgm:presLayoutVars>
      </dgm:prSet>
      <dgm:spPr/>
    </dgm:pt>
    <dgm:pt modelId="{4EE84014-17FF-49B2-BADC-FF8C0CE1F06C}" type="pres">
      <dgm:prSet presAssocID="{75BA503D-2842-47DE-8EF6-8CBD11907F81}" presName="sp" presStyleCnt="0"/>
      <dgm:spPr/>
    </dgm:pt>
    <dgm:pt modelId="{F6FE3FFB-BC0A-4BDE-87FC-337E58F44A6F}" type="pres">
      <dgm:prSet presAssocID="{2E4F9F6D-9093-4C2C-AFCC-F35247A283F5}" presName="linNode" presStyleCnt="0"/>
      <dgm:spPr/>
    </dgm:pt>
    <dgm:pt modelId="{CFDDCCEF-A564-478E-B4B0-F2A77BCEA9C7}" type="pres">
      <dgm:prSet presAssocID="{2E4F9F6D-9093-4C2C-AFCC-F35247A283F5}" presName="parentText" presStyleLbl="node1" presStyleIdx="1" presStyleCnt="3">
        <dgm:presLayoutVars>
          <dgm:chMax val="1"/>
          <dgm:bulletEnabled val="1"/>
        </dgm:presLayoutVars>
      </dgm:prSet>
      <dgm:spPr/>
    </dgm:pt>
    <dgm:pt modelId="{CC958F54-561C-4A9E-B132-9DA81FFEF52C}" type="pres">
      <dgm:prSet presAssocID="{2E4F9F6D-9093-4C2C-AFCC-F35247A283F5}" presName="descendantText" presStyleLbl="alignAccFollowNode1" presStyleIdx="1" presStyleCnt="3">
        <dgm:presLayoutVars>
          <dgm:bulletEnabled val="1"/>
        </dgm:presLayoutVars>
      </dgm:prSet>
      <dgm:spPr/>
    </dgm:pt>
    <dgm:pt modelId="{0C57BECC-22EF-4E17-8E1B-468875B7DCE5}" type="pres">
      <dgm:prSet presAssocID="{300D92D7-B30F-4413-9EC1-FE8F1E3FC4F5}" presName="sp" presStyleCnt="0"/>
      <dgm:spPr/>
    </dgm:pt>
    <dgm:pt modelId="{C081E93E-1283-46B9-9071-C27CDD74C67B}" type="pres">
      <dgm:prSet presAssocID="{FF45CB92-03F6-4103-A274-13D9670AF983}" presName="linNode" presStyleCnt="0"/>
      <dgm:spPr/>
    </dgm:pt>
    <dgm:pt modelId="{34F1AA85-37E3-40FB-A194-91083A08D9A9}" type="pres">
      <dgm:prSet presAssocID="{FF45CB92-03F6-4103-A274-13D9670AF983}" presName="parentText" presStyleLbl="node1" presStyleIdx="2" presStyleCnt="3" custLinFactNeighborX="-1171" custLinFactNeighborY="-345">
        <dgm:presLayoutVars>
          <dgm:chMax val="1"/>
          <dgm:bulletEnabled val="1"/>
        </dgm:presLayoutVars>
      </dgm:prSet>
      <dgm:spPr/>
    </dgm:pt>
    <dgm:pt modelId="{3416CDFC-6EAA-4C75-A491-98F2B665C46C}" type="pres">
      <dgm:prSet presAssocID="{FF45CB92-03F6-4103-A274-13D9670AF983}" presName="descendantText" presStyleLbl="alignAccFollowNode1" presStyleIdx="2" presStyleCnt="3">
        <dgm:presLayoutVars>
          <dgm:bulletEnabled val="1"/>
        </dgm:presLayoutVars>
      </dgm:prSet>
      <dgm:spPr/>
    </dgm:pt>
  </dgm:ptLst>
  <dgm:cxnLst>
    <dgm:cxn modelId="{F5542E00-EB00-46EA-8BD3-1705DECDD1FD}" type="presOf" srcId="{78D7854F-4F32-4CF0-8EDE-237899A5CD4F}" destId="{05735E18-8E30-4289-885B-C68721D5CE99}" srcOrd="0" destOrd="0" presId="urn:microsoft.com/office/officeart/2005/8/layout/vList5"/>
    <dgm:cxn modelId="{06525205-01B4-4E35-BDA6-A0CDFF1B0634}" type="presOf" srcId="{22B2D208-04C0-411E-BCF5-D955CBEFC4A0}" destId="{3416CDFC-6EAA-4C75-A491-98F2B665C46C}" srcOrd="0" destOrd="0" presId="urn:microsoft.com/office/officeart/2005/8/layout/vList5"/>
    <dgm:cxn modelId="{75964710-E549-4B92-A83E-39793B14D77F}" type="presOf" srcId="{FF45CB92-03F6-4103-A274-13D9670AF983}" destId="{34F1AA85-37E3-40FB-A194-91083A08D9A9}" srcOrd="0" destOrd="0" presId="urn:microsoft.com/office/officeart/2005/8/layout/vList5"/>
    <dgm:cxn modelId="{A5707417-5FA5-4BEE-B468-AD108679AF28}" srcId="{7CFE7FB9-B577-4504-827E-824417AD0C5D}" destId="{A361B4BA-AEB2-4B6C-9EC1-E25565ADB439}" srcOrd="0" destOrd="0" parTransId="{6B744B91-367D-4ADE-8310-60850EAF8AC9}" sibTransId="{CA796B2B-251B-4B7D-8FE4-8DEBAD15EDB5}"/>
    <dgm:cxn modelId="{6AB5863D-F8AE-4862-AF99-7FE75BE2307B}" srcId="{2E4F9F6D-9093-4C2C-AFCC-F35247A283F5}" destId="{CEFF4051-37BD-43BD-AD4B-E2CD2BDC2BE7}" srcOrd="0" destOrd="0" parTransId="{4F5AD9CE-4747-4D4E-98A8-91949495BA7D}" sibTransId="{D17D0D58-0756-48C7-9CDE-45717371D828}"/>
    <dgm:cxn modelId="{E781E550-336B-4056-9FA0-1F9F69B9A59F}" srcId="{78D7854F-4F32-4CF0-8EDE-237899A5CD4F}" destId="{FF45CB92-03F6-4103-A274-13D9670AF983}" srcOrd="2" destOrd="0" parTransId="{C99096C8-4EE3-424C-BA10-138FC3C0B661}" sibTransId="{461D0DB4-2B7B-4735-ACCA-6E1558E7BD0A}"/>
    <dgm:cxn modelId="{07E0EAA9-801A-47BD-B499-5D83DD62BEF3}" srcId="{78D7854F-4F32-4CF0-8EDE-237899A5CD4F}" destId="{2E4F9F6D-9093-4C2C-AFCC-F35247A283F5}" srcOrd="1" destOrd="0" parTransId="{42F4BE08-B29F-4686-A901-66638A3F5DE6}" sibTransId="{300D92D7-B30F-4413-9EC1-FE8F1E3FC4F5}"/>
    <dgm:cxn modelId="{07BD3AB5-154C-47A5-8B1C-FA490ADF49E0}" type="presOf" srcId="{CEFF4051-37BD-43BD-AD4B-E2CD2BDC2BE7}" destId="{CC958F54-561C-4A9E-B132-9DA81FFEF52C}" srcOrd="0" destOrd="0" presId="urn:microsoft.com/office/officeart/2005/8/layout/vList5"/>
    <dgm:cxn modelId="{6585EFC2-33AC-4096-8910-4A065D4BFF4B}" type="presOf" srcId="{7CFE7FB9-B577-4504-827E-824417AD0C5D}" destId="{5573DB0A-D335-45B2-964C-7D616BB879F7}" srcOrd="0" destOrd="0" presId="urn:microsoft.com/office/officeart/2005/8/layout/vList5"/>
    <dgm:cxn modelId="{8AA98BC3-4ED1-4362-8C58-FC0ABA043FDD}" srcId="{78D7854F-4F32-4CF0-8EDE-237899A5CD4F}" destId="{7CFE7FB9-B577-4504-827E-824417AD0C5D}" srcOrd="0" destOrd="0" parTransId="{FB45D844-5DEF-40E9-BDE9-3AA09FB039D7}" sibTransId="{75BA503D-2842-47DE-8EF6-8CBD11907F81}"/>
    <dgm:cxn modelId="{9C0D90D2-3407-4959-BE72-A0191E86C0F6}" srcId="{FF45CB92-03F6-4103-A274-13D9670AF983}" destId="{22B2D208-04C0-411E-BCF5-D955CBEFC4A0}" srcOrd="0" destOrd="0" parTransId="{1132803D-C644-4F4D-BC1D-7DC2EF7D01DC}" sibTransId="{721C6916-2310-4A39-A59D-E8D2A667F04F}"/>
    <dgm:cxn modelId="{839CAAD2-DA34-4DF8-9222-AD1346978CBD}" type="presOf" srcId="{A361B4BA-AEB2-4B6C-9EC1-E25565ADB439}" destId="{CAB07859-0ECF-4DB3-B211-1CA003F1C4A0}" srcOrd="0" destOrd="0" presId="urn:microsoft.com/office/officeart/2005/8/layout/vList5"/>
    <dgm:cxn modelId="{99223DFE-7869-42F6-A7F6-A0FC4173A77F}" type="presOf" srcId="{2E4F9F6D-9093-4C2C-AFCC-F35247A283F5}" destId="{CFDDCCEF-A564-478E-B4B0-F2A77BCEA9C7}" srcOrd="0" destOrd="0" presId="urn:microsoft.com/office/officeart/2005/8/layout/vList5"/>
    <dgm:cxn modelId="{02F6E1A9-BFC1-43D3-97D0-419475C0F41E}" type="presParOf" srcId="{05735E18-8E30-4289-885B-C68721D5CE99}" destId="{5EB5A77B-87DC-412D-A702-7D9046CDC540}" srcOrd="0" destOrd="0" presId="urn:microsoft.com/office/officeart/2005/8/layout/vList5"/>
    <dgm:cxn modelId="{6127355F-2AEF-4D05-8E1F-BD329DE69DFC}" type="presParOf" srcId="{5EB5A77B-87DC-412D-A702-7D9046CDC540}" destId="{5573DB0A-D335-45B2-964C-7D616BB879F7}" srcOrd="0" destOrd="0" presId="urn:microsoft.com/office/officeart/2005/8/layout/vList5"/>
    <dgm:cxn modelId="{E8FCFE2D-6F16-43CB-BA75-809DC918D3E2}" type="presParOf" srcId="{5EB5A77B-87DC-412D-A702-7D9046CDC540}" destId="{CAB07859-0ECF-4DB3-B211-1CA003F1C4A0}" srcOrd="1" destOrd="0" presId="urn:microsoft.com/office/officeart/2005/8/layout/vList5"/>
    <dgm:cxn modelId="{832E4056-D6A6-4A5F-BA82-5273A63F7C1B}" type="presParOf" srcId="{05735E18-8E30-4289-885B-C68721D5CE99}" destId="{4EE84014-17FF-49B2-BADC-FF8C0CE1F06C}" srcOrd="1" destOrd="0" presId="urn:microsoft.com/office/officeart/2005/8/layout/vList5"/>
    <dgm:cxn modelId="{F679E111-1DB1-483C-9913-08FE5E4967E7}" type="presParOf" srcId="{05735E18-8E30-4289-885B-C68721D5CE99}" destId="{F6FE3FFB-BC0A-4BDE-87FC-337E58F44A6F}" srcOrd="2" destOrd="0" presId="urn:microsoft.com/office/officeart/2005/8/layout/vList5"/>
    <dgm:cxn modelId="{26B70284-06BF-48C6-B619-209FE6E02882}" type="presParOf" srcId="{F6FE3FFB-BC0A-4BDE-87FC-337E58F44A6F}" destId="{CFDDCCEF-A564-478E-B4B0-F2A77BCEA9C7}" srcOrd="0" destOrd="0" presId="urn:microsoft.com/office/officeart/2005/8/layout/vList5"/>
    <dgm:cxn modelId="{2E4AB69F-9052-4A91-A796-8C3511D795A7}" type="presParOf" srcId="{F6FE3FFB-BC0A-4BDE-87FC-337E58F44A6F}" destId="{CC958F54-561C-4A9E-B132-9DA81FFEF52C}" srcOrd="1" destOrd="0" presId="urn:microsoft.com/office/officeart/2005/8/layout/vList5"/>
    <dgm:cxn modelId="{216F03D6-DC1E-402D-ABB5-A6943904EE74}" type="presParOf" srcId="{05735E18-8E30-4289-885B-C68721D5CE99}" destId="{0C57BECC-22EF-4E17-8E1B-468875B7DCE5}" srcOrd="3" destOrd="0" presId="urn:microsoft.com/office/officeart/2005/8/layout/vList5"/>
    <dgm:cxn modelId="{FEE441BF-5777-4F5D-B941-250E9CD979DD}" type="presParOf" srcId="{05735E18-8E30-4289-885B-C68721D5CE99}" destId="{C081E93E-1283-46B9-9071-C27CDD74C67B}" srcOrd="4" destOrd="0" presId="urn:microsoft.com/office/officeart/2005/8/layout/vList5"/>
    <dgm:cxn modelId="{534E85A6-7452-4E5D-8812-BBE80683DB3B}" type="presParOf" srcId="{C081E93E-1283-46B9-9071-C27CDD74C67B}" destId="{34F1AA85-37E3-40FB-A194-91083A08D9A9}" srcOrd="0" destOrd="0" presId="urn:microsoft.com/office/officeart/2005/8/layout/vList5"/>
    <dgm:cxn modelId="{2BB71C83-5D36-441D-A25C-DF28B76DC44B}" type="presParOf" srcId="{C081E93E-1283-46B9-9071-C27CDD74C67B}" destId="{3416CDFC-6EAA-4C75-A491-98F2B665C46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736B2-7CF8-40DE-8DFD-62B60D01D863}">
      <dsp:nvSpPr>
        <dsp:cNvPr id="0" name=""/>
        <dsp:cNvSpPr/>
      </dsp:nvSpPr>
      <dsp:spPr>
        <a:xfrm>
          <a:off x="2362200" y="0"/>
          <a:ext cx="5257800" cy="52578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04660B-19C9-429D-93B8-257DB64B824F}">
      <dsp:nvSpPr>
        <dsp:cNvPr id="0" name=""/>
        <dsp:cNvSpPr/>
      </dsp:nvSpPr>
      <dsp:spPr>
        <a:xfrm>
          <a:off x="2861691" y="499491"/>
          <a:ext cx="2050542" cy="20505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t>Free</a:t>
          </a:r>
          <a:endParaRPr lang="fi-FI" sz="2100" kern="1200" dirty="0"/>
        </a:p>
      </dsp:txBody>
      <dsp:txXfrm>
        <a:off x="2961790" y="599590"/>
        <a:ext cx="1850344" cy="1850344"/>
      </dsp:txXfrm>
    </dsp:sp>
    <dsp:sp modelId="{6970B662-E641-4332-A822-60BF9AAA85C2}">
      <dsp:nvSpPr>
        <dsp:cNvPr id="0" name=""/>
        <dsp:cNvSpPr/>
      </dsp:nvSpPr>
      <dsp:spPr>
        <a:xfrm>
          <a:off x="5069967" y="499491"/>
          <a:ext cx="2050542" cy="20505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t>Informed </a:t>
          </a:r>
          <a:endParaRPr lang="fi-FI" sz="2100" kern="1200" dirty="0"/>
        </a:p>
      </dsp:txBody>
      <dsp:txXfrm>
        <a:off x="5170066" y="599590"/>
        <a:ext cx="1850344" cy="1850344"/>
      </dsp:txXfrm>
    </dsp:sp>
    <dsp:sp modelId="{711EA357-FA25-4ADF-95B9-74BA1DB83B13}">
      <dsp:nvSpPr>
        <dsp:cNvPr id="0" name=""/>
        <dsp:cNvSpPr/>
      </dsp:nvSpPr>
      <dsp:spPr>
        <a:xfrm>
          <a:off x="2861691" y="2707767"/>
          <a:ext cx="2050542" cy="20505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t>Specific</a:t>
          </a:r>
          <a:endParaRPr lang="fi-FI" sz="2100" kern="1200" dirty="0"/>
        </a:p>
      </dsp:txBody>
      <dsp:txXfrm>
        <a:off x="2961790" y="2807866"/>
        <a:ext cx="1850344" cy="1850344"/>
      </dsp:txXfrm>
    </dsp:sp>
    <dsp:sp modelId="{A5D7DD48-320A-4991-9E65-69DBDC3C6FBC}">
      <dsp:nvSpPr>
        <dsp:cNvPr id="0" name=""/>
        <dsp:cNvSpPr/>
      </dsp:nvSpPr>
      <dsp:spPr>
        <a:xfrm>
          <a:off x="5069967" y="2707767"/>
          <a:ext cx="2050542" cy="20505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dirty="0"/>
            <a:t>Unambiguous </a:t>
          </a:r>
          <a:endParaRPr lang="fi-FI" sz="2100" kern="1200" dirty="0"/>
        </a:p>
      </dsp:txBody>
      <dsp:txXfrm>
        <a:off x="5170066" y="2807866"/>
        <a:ext cx="1850344" cy="1850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527E9-D451-483B-A9F0-D93CEFC12DEE}">
      <dsp:nvSpPr>
        <dsp:cNvPr id="0" name=""/>
        <dsp:cNvSpPr/>
      </dsp:nvSpPr>
      <dsp:spPr>
        <a:xfrm>
          <a:off x="8772" y="1605919"/>
          <a:ext cx="2621878" cy="15731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solidFill>
                <a:srgbClr val="FFFFFF"/>
              </a:solidFill>
            </a:rPr>
            <a:t>Consent </a:t>
          </a:r>
          <a:r>
            <a:rPr lang="en-GB" sz="1600" kern="1200" noProof="0" dirty="0">
              <a:solidFill>
                <a:srgbClr val="FFFFFF"/>
              </a:solidFill>
            </a:rPr>
            <a:t>becomes</a:t>
          </a:r>
          <a:r>
            <a:rPr lang="fr-BE" sz="1600" kern="1200" dirty="0">
              <a:solidFill>
                <a:srgbClr val="FFFFFF"/>
              </a:solidFill>
            </a:rPr>
            <a:t> rather difficult to achieve &amp; demonstrate</a:t>
          </a:r>
          <a:endParaRPr lang="en-US" sz="1600" kern="1200" dirty="0">
            <a:solidFill>
              <a:srgbClr val="FFFFFF"/>
            </a:solidFill>
          </a:endParaRPr>
        </a:p>
      </dsp:txBody>
      <dsp:txXfrm>
        <a:off x="54847" y="1651994"/>
        <a:ext cx="2529728" cy="1480977"/>
      </dsp:txXfrm>
    </dsp:sp>
    <dsp:sp modelId="{427F0FF0-F484-46B6-BE97-F57DBEF94665}">
      <dsp:nvSpPr>
        <dsp:cNvPr id="0" name=""/>
        <dsp:cNvSpPr/>
      </dsp:nvSpPr>
      <dsp:spPr>
        <a:xfrm>
          <a:off x="2892838" y="2067370"/>
          <a:ext cx="555838" cy="65022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solidFill>
              <a:srgbClr val="FFFFFF"/>
            </a:solidFill>
          </a:endParaRPr>
        </a:p>
      </dsp:txBody>
      <dsp:txXfrm>
        <a:off x="2892838" y="2197415"/>
        <a:ext cx="389087" cy="390135"/>
      </dsp:txXfrm>
    </dsp:sp>
    <dsp:sp modelId="{A56CD508-20E6-4274-8C77-8D5168363CE5}">
      <dsp:nvSpPr>
        <dsp:cNvPr id="0" name=""/>
        <dsp:cNvSpPr/>
      </dsp:nvSpPr>
      <dsp:spPr>
        <a:xfrm>
          <a:off x="3679401" y="1605919"/>
          <a:ext cx="2621878" cy="15731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solidFill>
                <a:srgbClr val="FFFFFF"/>
              </a:solidFill>
            </a:rPr>
            <a:t>Other grounds for </a:t>
          </a:r>
          <a:r>
            <a:rPr lang="en-US" sz="1600" kern="1200" noProof="0" dirty="0">
              <a:solidFill>
                <a:srgbClr val="FFFFFF"/>
              </a:solidFill>
            </a:rPr>
            <a:t>processing</a:t>
          </a:r>
          <a:r>
            <a:rPr lang="fr-BE" sz="1600" kern="1200" dirty="0">
              <a:solidFill>
                <a:srgbClr val="FFFFFF"/>
              </a:solidFill>
            </a:rPr>
            <a:t> </a:t>
          </a:r>
          <a:r>
            <a:rPr lang="en-US" sz="1600" kern="1200" noProof="0" dirty="0">
              <a:solidFill>
                <a:srgbClr val="FFFFFF"/>
              </a:solidFill>
            </a:rPr>
            <a:t>relatively</a:t>
          </a:r>
          <a:r>
            <a:rPr lang="fr-BE" sz="1600" kern="1200" dirty="0">
              <a:solidFill>
                <a:srgbClr val="FFFFFF"/>
              </a:solidFill>
            </a:rPr>
            <a:t> </a:t>
          </a:r>
          <a:r>
            <a:rPr lang="fr-BE" sz="1600" kern="1200" dirty="0" err="1">
              <a:solidFill>
                <a:srgbClr val="FFFFFF"/>
              </a:solidFill>
            </a:rPr>
            <a:t>narrow</a:t>
          </a:r>
          <a:endParaRPr lang="en-US" sz="1600" kern="1200" dirty="0">
            <a:solidFill>
              <a:srgbClr val="FFFFFF"/>
            </a:solidFill>
          </a:endParaRPr>
        </a:p>
      </dsp:txBody>
      <dsp:txXfrm>
        <a:off x="3725476" y="1651994"/>
        <a:ext cx="2529728" cy="1480977"/>
      </dsp:txXfrm>
    </dsp:sp>
    <dsp:sp modelId="{FA28D37C-5173-452A-B821-C31EBC190C60}">
      <dsp:nvSpPr>
        <dsp:cNvPr id="0" name=""/>
        <dsp:cNvSpPr/>
      </dsp:nvSpPr>
      <dsp:spPr>
        <a:xfrm>
          <a:off x="6563468" y="2067370"/>
          <a:ext cx="555838" cy="65022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solidFill>
              <a:srgbClr val="FFFFFF"/>
            </a:solidFill>
          </a:endParaRPr>
        </a:p>
      </dsp:txBody>
      <dsp:txXfrm>
        <a:off x="6563468" y="2197415"/>
        <a:ext cx="389087" cy="390135"/>
      </dsp:txXfrm>
    </dsp:sp>
    <dsp:sp modelId="{77D1C825-7B00-4047-85E9-7159C7448F37}">
      <dsp:nvSpPr>
        <dsp:cNvPr id="0" name=""/>
        <dsp:cNvSpPr/>
      </dsp:nvSpPr>
      <dsp:spPr>
        <a:xfrm>
          <a:off x="7350031" y="1605919"/>
          <a:ext cx="2621878" cy="15731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err="1">
              <a:solidFill>
                <a:srgbClr val="FFFFFF"/>
              </a:solidFill>
            </a:rPr>
            <a:t>Legitimate</a:t>
          </a:r>
          <a:r>
            <a:rPr lang="fr-BE" sz="1600" kern="1200" dirty="0">
              <a:solidFill>
                <a:srgbClr val="FFFFFF"/>
              </a:solidFill>
            </a:rPr>
            <a:t> </a:t>
          </a:r>
          <a:r>
            <a:rPr lang="en-US" sz="1600" kern="1200" noProof="0" dirty="0">
              <a:solidFill>
                <a:srgbClr val="FFFFFF"/>
              </a:solidFill>
            </a:rPr>
            <a:t>interests</a:t>
          </a:r>
          <a:r>
            <a:rPr lang="fr-BE" sz="1600" kern="1200" dirty="0">
              <a:solidFill>
                <a:srgbClr val="FFFFFF"/>
              </a:solidFill>
            </a:rPr>
            <a:t> one of the most important grounds</a:t>
          </a:r>
          <a:endParaRPr lang="en-US" sz="1600" kern="1200" dirty="0">
            <a:solidFill>
              <a:srgbClr val="FFFFFF"/>
            </a:solidFill>
          </a:endParaRPr>
        </a:p>
      </dsp:txBody>
      <dsp:txXfrm>
        <a:off x="7396106" y="1651994"/>
        <a:ext cx="2529728" cy="14809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07859-0ECF-4DB3-B211-1CA003F1C4A0}">
      <dsp:nvSpPr>
        <dsp:cNvPr id="0" name=""/>
        <dsp:cNvSpPr/>
      </dsp:nvSpPr>
      <dsp:spPr>
        <a:xfrm rot="5400000">
          <a:off x="4863836" y="-1918100"/>
          <a:ext cx="946792" cy="502327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Font typeface="Wingdings" panose="05000000000000000000" pitchFamily="2" charset="2"/>
            <a:buChar char="§"/>
          </a:pPr>
          <a:r>
            <a:rPr lang="en-US" sz="1600" kern="1200" dirty="0"/>
            <a:t>For example, in connection with pay during sickness, meeting health and </a:t>
          </a:r>
          <a:r>
            <a:rPr lang="fi-FI" sz="1600" kern="1200" dirty="0" err="1"/>
            <a:t>safety</a:t>
          </a:r>
          <a:r>
            <a:rPr lang="fi-FI" sz="1600" kern="1200" dirty="0"/>
            <a:t> </a:t>
          </a:r>
          <a:r>
            <a:rPr lang="fi-FI" sz="1600" kern="1200" dirty="0" err="1"/>
            <a:t>requirements</a:t>
          </a:r>
          <a:r>
            <a:rPr lang="fi-FI" sz="1600" kern="1200" dirty="0"/>
            <a:t>, </a:t>
          </a:r>
          <a:r>
            <a:rPr lang="fi-FI" sz="1600" kern="1200" dirty="0" err="1"/>
            <a:t>providing</a:t>
          </a:r>
          <a:r>
            <a:rPr lang="fi-FI" sz="1600" kern="1200" dirty="0"/>
            <a:t> </a:t>
          </a:r>
          <a:r>
            <a:rPr lang="fi-FI" sz="1600" kern="1200" dirty="0" err="1"/>
            <a:t>insurance</a:t>
          </a:r>
          <a:r>
            <a:rPr lang="fi-FI" sz="1600" kern="1200" dirty="0"/>
            <a:t> </a:t>
          </a:r>
          <a:r>
            <a:rPr lang="fi-FI" sz="1600" kern="1200" dirty="0" err="1"/>
            <a:t>or</a:t>
          </a:r>
          <a:r>
            <a:rPr lang="fi-FI" sz="1600" kern="1200" dirty="0"/>
            <a:t> </a:t>
          </a:r>
          <a:r>
            <a:rPr lang="fi-FI" sz="1600" kern="1200" dirty="0" err="1"/>
            <a:t>pension</a:t>
          </a:r>
          <a:r>
            <a:rPr lang="fi-FI" sz="1600" kern="1200" dirty="0"/>
            <a:t> </a:t>
          </a:r>
          <a:r>
            <a:rPr lang="fi-FI" sz="1600" kern="1200" dirty="0" err="1"/>
            <a:t>benefits</a:t>
          </a:r>
          <a:endParaRPr lang="en-GB" sz="1600" kern="1200" dirty="0"/>
        </a:p>
      </dsp:txBody>
      <dsp:txXfrm rot="-5400000">
        <a:off x="2825594" y="166361"/>
        <a:ext cx="4977059" cy="854354"/>
      </dsp:txXfrm>
    </dsp:sp>
    <dsp:sp modelId="{5573DB0A-D335-45B2-964C-7D616BB879F7}">
      <dsp:nvSpPr>
        <dsp:cNvPr id="0" name=""/>
        <dsp:cNvSpPr/>
      </dsp:nvSpPr>
      <dsp:spPr>
        <a:xfrm>
          <a:off x="0" y="1793"/>
          <a:ext cx="2825593" cy="1183491"/>
        </a:xfrm>
        <a:prstGeom prst="round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GB" sz="2400" kern="1200" dirty="0">
              <a:ln>
                <a:noFill/>
              </a:ln>
              <a:solidFill>
                <a:srgbClr val="FFFFFF"/>
              </a:solidFill>
            </a:rPr>
            <a:t>Health data</a:t>
          </a:r>
        </a:p>
      </dsp:txBody>
      <dsp:txXfrm>
        <a:off x="57773" y="59566"/>
        <a:ext cx="2710047" cy="1067945"/>
      </dsp:txXfrm>
    </dsp:sp>
    <dsp:sp modelId="{CC958F54-561C-4A9E-B132-9DA81FFEF52C}">
      <dsp:nvSpPr>
        <dsp:cNvPr id="0" name=""/>
        <dsp:cNvSpPr/>
      </dsp:nvSpPr>
      <dsp:spPr>
        <a:xfrm rot="5400000">
          <a:off x="4863836" y="-675434"/>
          <a:ext cx="946792" cy="502327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Font typeface="Wingdings" panose="05000000000000000000" pitchFamily="2" charset="2"/>
            <a:buChar char="§"/>
          </a:pPr>
          <a:r>
            <a:rPr lang="en-US" sz="1600" kern="1200" dirty="0"/>
            <a:t>For example, to enable the employer to deduct trade union subscriptions or church tax from salary</a:t>
          </a:r>
          <a:endParaRPr lang="en-GB" sz="1600" kern="1200" dirty="0"/>
        </a:p>
      </dsp:txBody>
      <dsp:txXfrm rot="-5400000">
        <a:off x="2825594" y="1409027"/>
        <a:ext cx="4977059" cy="854354"/>
      </dsp:txXfrm>
    </dsp:sp>
    <dsp:sp modelId="{CFDDCCEF-A564-478E-B4B0-F2A77BCEA9C7}">
      <dsp:nvSpPr>
        <dsp:cNvPr id="0" name=""/>
        <dsp:cNvSpPr/>
      </dsp:nvSpPr>
      <dsp:spPr>
        <a:xfrm>
          <a:off x="0" y="1244458"/>
          <a:ext cx="2825593" cy="1183491"/>
        </a:xfrm>
        <a:prstGeom prst="round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GB" sz="2400" kern="1200" dirty="0">
              <a:ln>
                <a:noFill/>
              </a:ln>
              <a:solidFill>
                <a:srgbClr val="FFFFFF"/>
              </a:solidFill>
            </a:rPr>
            <a:t>Religious or trade</a:t>
          </a:r>
          <a:r>
            <a:rPr lang="en-GB" sz="2400" kern="1200" baseline="0" dirty="0">
              <a:ln>
                <a:noFill/>
              </a:ln>
              <a:solidFill>
                <a:srgbClr val="FFFFFF"/>
              </a:solidFill>
            </a:rPr>
            <a:t> union membership</a:t>
          </a:r>
          <a:endParaRPr lang="en-GB" sz="2400" kern="1200" dirty="0">
            <a:ln>
              <a:noFill/>
            </a:ln>
            <a:solidFill>
              <a:srgbClr val="FFFFFF"/>
            </a:solidFill>
          </a:endParaRPr>
        </a:p>
      </dsp:txBody>
      <dsp:txXfrm>
        <a:off x="57773" y="1302231"/>
        <a:ext cx="2710047" cy="1067945"/>
      </dsp:txXfrm>
    </dsp:sp>
    <dsp:sp modelId="{3416CDFC-6EAA-4C75-A491-98F2B665C46C}">
      <dsp:nvSpPr>
        <dsp:cNvPr id="0" name=""/>
        <dsp:cNvSpPr/>
      </dsp:nvSpPr>
      <dsp:spPr>
        <a:xfrm rot="5400000">
          <a:off x="4863836" y="567231"/>
          <a:ext cx="946792" cy="502327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Font typeface="Wingdings" panose="05000000000000000000" pitchFamily="2" charset="2"/>
            <a:buChar char="§"/>
          </a:pPr>
          <a:r>
            <a:rPr lang="en-US" sz="1600" kern="1200" dirty="0"/>
            <a:t>For example, in connection with the investigation of fraud by employee</a:t>
          </a:r>
          <a:endParaRPr lang="en-GB" sz="1600" kern="1200" dirty="0"/>
        </a:p>
      </dsp:txBody>
      <dsp:txXfrm rot="-5400000">
        <a:off x="2825594" y="2651693"/>
        <a:ext cx="4977059" cy="854354"/>
      </dsp:txXfrm>
    </dsp:sp>
    <dsp:sp modelId="{34F1AA85-37E3-40FB-A194-91083A08D9A9}">
      <dsp:nvSpPr>
        <dsp:cNvPr id="0" name=""/>
        <dsp:cNvSpPr/>
      </dsp:nvSpPr>
      <dsp:spPr>
        <a:xfrm>
          <a:off x="0" y="2483041"/>
          <a:ext cx="2825593" cy="1183491"/>
        </a:xfrm>
        <a:prstGeom prst="round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GB" sz="2400" kern="1200" dirty="0">
              <a:ln>
                <a:noFill/>
              </a:ln>
              <a:solidFill>
                <a:srgbClr val="FFFFFF"/>
              </a:solidFill>
            </a:rPr>
            <a:t>Criminal offence</a:t>
          </a:r>
        </a:p>
      </dsp:txBody>
      <dsp:txXfrm>
        <a:off x="57773" y="2540814"/>
        <a:ext cx="2710047" cy="106794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865B2-601F-412A-ADB7-9FE1185B0472}" type="datetimeFigureOut">
              <a:rPr lang="fi-FI" smtClean="0"/>
              <a:t>18.9.2023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0FEE8B-3FBB-41AD-B46D-D307B124CD29}" type="slidenum">
              <a:rPr lang="fi-FI" smtClean="0"/>
              <a:t>‹#›</a:t>
            </a:fld>
            <a:endParaRPr lang="fi-FI"/>
          </a:p>
        </p:txBody>
      </p:sp>
    </p:spTree>
    <p:extLst>
      <p:ext uri="{BB962C8B-B14F-4D97-AF65-F5344CB8AC3E}">
        <p14:creationId xmlns:p14="http://schemas.microsoft.com/office/powerpoint/2010/main" val="733355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uria.europa.eu/juris/document/document.jsf?docid=138782&amp;doclang=E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Quote from in </a:t>
            </a:r>
            <a:r>
              <a:rPr lang="de-DE" dirty="0">
                <a:hlinkClick r:id="rId3"/>
              </a:rPr>
              <a:t>Google v. Spain </a:t>
            </a:r>
            <a:r>
              <a:rPr lang="de-DE" dirty="0"/>
              <a:t>at 31 </a:t>
            </a:r>
          </a:p>
          <a:p>
            <a:r>
              <a:rPr lang="de-DE" dirty="0"/>
              <a:t>(2013)</a:t>
            </a:r>
          </a:p>
        </p:txBody>
      </p:sp>
      <p:sp>
        <p:nvSpPr>
          <p:cNvPr id="4" name="Slide Number Placeholder 3"/>
          <p:cNvSpPr>
            <a:spLocks noGrp="1"/>
          </p:cNvSpPr>
          <p:nvPr>
            <p:ph type="sldNum" sz="quarter" idx="5"/>
          </p:nvPr>
        </p:nvSpPr>
        <p:spPr/>
        <p:txBody>
          <a:bodyPr/>
          <a:lstStyle/>
          <a:p>
            <a:fld id="{0A3C37BE-C303-496D-B5CD-85F2937540FC}" type="slidenum">
              <a:rPr lang="de-DE" smtClean="0"/>
              <a:t>2</a:t>
            </a:fld>
            <a:endParaRPr lang="de-DE"/>
          </a:p>
        </p:txBody>
      </p:sp>
    </p:spTree>
    <p:extLst>
      <p:ext uri="{BB962C8B-B14F-4D97-AF65-F5344CB8AC3E}">
        <p14:creationId xmlns:p14="http://schemas.microsoft.com/office/powerpoint/2010/main" val="593104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No</a:t>
            </a:r>
            <a:r>
              <a:rPr lang="de-DE" dirty="0"/>
              <a:t>: </a:t>
            </a:r>
            <a:r>
              <a:rPr lang="en-GB" dirty="0"/>
              <a:t>Completion of the purchase contract is not dependent upon building such profiles. Even if profiling is specifically mentioned in the contract, this fact alone does not make it ‘necessary’ for the performance of the contract. If the on-line retailer wants to carry out such profiling, it needs to rely on a different legal basis</a:t>
            </a:r>
            <a:endParaRPr lang="fi-FI" dirty="0"/>
          </a:p>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19</a:t>
            </a:fld>
            <a:endParaRPr lang="fi-FI"/>
          </a:p>
        </p:txBody>
      </p:sp>
    </p:spTree>
    <p:extLst>
      <p:ext uri="{BB962C8B-B14F-4D97-AF65-F5344CB8AC3E}">
        <p14:creationId xmlns:p14="http://schemas.microsoft.com/office/powerpoint/2010/main" val="2773076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2842110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buNone/>
            </a:pPr>
            <a:r>
              <a:rPr lang="en-GB" sz="1200" kern="0" dirty="0">
                <a:solidFill>
                  <a:schemeClr val="tx1"/>
                </a:solidFill>
              </a:rPr>
              <a:t>Examples (Recitals 47–50)</a:t>
            </a:r>
          </a:p>
          <a:p>
            <a:pPr lvl="2">
              <a:buFont typeface="Wingdings" panose="05000000000000000000" pitchFamily="2" charset="2"/>
              <a:buChar char="§"/>
            </a:pPr>
            <a:r>
              <a:rPr lang="en-GB" kern="0" dirty="0">
                <a:solidFill>
                  <a:schemeClr val="tx1"/>
                </a:solidFill>
              </a:rPr>
              <a:t>Processing for direct marketing purposes or preventing fraud</a:t>
            </a:r>
          </a:p>
          <a:p>
            <a:pPr lvl="2">
              <a:buFont typeface="Wingdings" panose="05000000000000000000" pitchFamily="2" charset="2"/>
              <a:buChar char="§"/>
            </a:pPr>
            <a:r>
              <a:rPr lang="en-GB" kern="0" dirty="0">
                <a:solidFill>
                  <a:schemeClr val="tx1"/>
                </a:solidFill>
              </a:rPr>
              <a:t>Transmission of personal data within a group of undertakings for internal administrative purposes, including client and employee data</a:t>
            </a:r>
          </a:p>
          <a:p>
            <a:pPr lvl="2">
              <a:buFont typeface="Wingdings" panose="05000000000000000000" pitchFamily="2" charset="2"/>
              <a:buChar char="§"/>
            </a:pPr>
            <a:r>
              <a:rPr lang="en-GB" kern="0" dirty="0">
                <a:solidFill>
                  <a:schemeClr val="tx1"/>
                </a:solidFill>
              </a:rPr>
              <a:t>Processing for the purposes of ensuring network and information security, including preventing unauthorised access to e-communications networks and stopping damage to computer and e-communication systems</a:t>
            </a:r>
          </a:p>
          <a:p>
            <a:pPr lvl="2">
              <a:buFont typeface="Wingdings" panose="05000000000000000000" pitchFamily="2" charset="2"/>
              <a:buChar char="§"/>
            </a:pPr>
            <a:r>
              <a:rPr lang="en-GB" kern="0" dirty="0">
                <a:solidFill>
                  <a:schemeClr val="tx1"/>
                </a:solidFill>
              </a:rPr>
              <a:t>Reporting possible criminal acts or threats to public security to a competent authority</a:t>
            </a:r>
          </a:p>
          <a:p>
            <a:endParaRPr lang="en-US" dirty="0"/>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628620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758805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2223859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593" indent="-173593">
              <a:buFont typeface="Arial" panose="020B0604020202020204" pitchFamily="34" charset="0"/>
              <a:buChar char="•"/>
            </a:pPr>
            <a:endParaRPr lang="fr-BE"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2455719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407452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23130"/>
                </a:solidFill>
                <a:effectLst/>
                <a:latin typeface="Segoe UI" panose="020B0502040204020203" pitchFamily="34" charset="0"/>
              </a:rPr>
              <a:t>The Health Insurance Portability and Accountability Act (HIPAA): This law regulates the privacy and security of health information.</a:t>
            </a:r>
            <a:br>
              <a:rPr lang="en-GB" b="0" i="0" dirty="0">
                <a:solidFill>
                  <a:srgbClr val="323130"/>
                </a:solidFill>
                <a:effectLst/>
                <a:latin typeface="Segoe UI" panose="020B0502040204020203" pitchFamily="34" charset="0"/>
              </a:rPr>
            </a:br>
            <a:endParaRPr lang="en-GB" b="0" i="0" dirty="0">
              <a:solidFill>
                <a:srgbClr val="323130"/>
              </a:solidFill>
              <a:effectLst/>
              <a:latin typeface="Segoe UI" panose="020B0502040204020203" pitchFamily="34" charset="0"/>
            </a:endParaRPr>
          </a:p>
          <a:p>
            <a:pPr algn="l">
              <a:buFont typeface="+mj-lt"/>
              <a:buAutoNum type="arabicPeriod"/>
            </a:pPr>
            <a:r>
              <a:rPr lang="en-GB" b="0" i="0" dirty="0">
                <a:solidFill>
                  <a:srgbClr val="323130"/>
                </a:solidFill>
                <a:effectLst/>
                <a:latin typeface="Segoe UI" panose="020B0502040204020203" pitchFamily="34" charset="0"/>
              </a:rPr>
              <a:t>The Gramm-Leach-Bliley Act (GLBA): This law requires financial institutions to protect the privacy and security of consumer financial information.</a:t>
            </a:r>
            <a:br>
              <a:rPr lang="en-GB" b="0" i="0" dirty="0">
                <a:solidFill>
                  <a:srgbClr val="323130"/>
                </a:solidFill>
                <a:effectLst/>
                <a:latin typeface="Segoe UI" panose="020B0502040204020203" pitchFamily="34" charset="0"/>
              </a:rPr>
            </a:br>
            <a:endParaRPr lang="en-GB" b="0" i="0" dirty="0">
              <a:solidFill>
                <a:srgbClr val="323130"/>
              </a:solidFill>
              <a:effectLst/>
              <a:latin typeface="Segoe UI" panose="020B0502040204020203" pitchFamily="34" charset="0"/>
            </a:endParaRPr>
          </a:p>
          <a:p>
            <a:pPr algn="l">
              <a:buFont typeface="+mj-lt"/>
              <a:buAutoNum type="arabicPeriod"/>
            </a:pPr>
            <a:r>
              <a:rPr lang="en-GB" b="0" i="0" dirty="0">
                <a:solidFill>
                  <a:srgbClr val="323130"/>
                </a:solidFill>
                <a:effectLst/>
                <a:latin typeface="Segoe UI" panose="020B0502040204020203" pitchFamily="34" charset="0"/>
              </a:rPr>
              <a:t>The Children's Online Privacy Protection Act (COPPA): This law imposes certain requirements on websites and online services that collect personal information from children under 13 years of age.</a:t>
            </a:r>
            <a:br>
              <a:rPr lang="en-GB" b="0" i="0" dirty="0">
                <a:solidFill>
                  <a:srgbClr val="323130"/>
                </a:solidFill>
                <a:effectLst/>
                <a:latin typeface="Segoe UI" panose="020B0502040204020203" pitchFamily="34" charset="0"/>
              </a:rPr>
            </a:br>
            <a:endParaRPr lang="en-GB" b="0" i="0" dirty="0">
              <a:solidFill>
                <a:srgbClr val="323130"/>
              </a:solidFill>
              <a:effectLst/>
              <a:latin typeface="Segoe UI" panose="020B0502040204020203" pitchFamily="34" charset="0"/>
            </a:endParaRPr>
          </a:p>
          <a:p>
            <a:pPr algn="l">
              <a:buFont typeface="+mj-lt"/>
              <a:buAutoNum type="arabicPeriod"/>
            </a:pPr>
            <a:r>
              <a:rPr lang="en-GB" b="0" i="0" dirty="0">
                <a:solidFill>
                  <a:srgbClr val="323130"/>
                </a:solidFill>
                <a:effectLst/>
                <a:latin typeface="Segoe UI" panose="020B0502040204020203" pitchFamily="34" charset="0"/>
              </a:rPr>
              <a:t>The Fair Credit Reporting Act (FCRA): This law regulates the collection, use, and disclosure of consumer credit information by credit reporting agencies.</a:t>
            </a:r>
          </a:p>
          <a:p>
            <a:endParaRPr lang="fi-FI" dirty="0"/>
          </a:p>
          <a:p>
            <a:endParaRPr lang="fi-FI" dirty="0"/>
          </a:p>
          <a:p>
            <a:r>
              <a:rPr lang="fi-FI" dirty="0"/>
              <a:t>Note many US state laws will be in </a:t>
            </a:r>
            <a:r>
              <a:rPr lang="fi-FI" dirty="0" err="1"/>
              <a:t>effect</a:t>
            </a:r>
            <a:r>
              <a:rPr lang="fi-FI" dirty="0"/>
              <a:t>: Utah, </a:t>
            </a:r>
            <a:r>
              <a:rPr lang="fi-FI" dirty="0" err="1"/>
              <a:t>Connecticvaut</a:t>
            </a:r>
            <a:r>
              <a:rPr lang="fi-FI" dirty="0"/>
              <a:t>, </a:t>
            </a:r>
            <a:r>
              <a:rPr lang="fi-FI" dirty="0" err="1"/>
              <a:t>Coloarado</a:t>
            </a:r>
            <a:r>
              <a:rPr lang="fi-FI" dirty="0"/>
              <a:t>, </a:t>
            </a:r>
            <a:r>
              <a:rPr lang="fi-FI" dirty="0" err="1"/>
              <a:t>Virgina</a:t>
            </a:r>
            <a:r>
              <a:rPr lang="fi-FI" dirty="0"/>
              <a:t> </a:t>
            </a:r>
          </a:p>
        </p:txBody>
      </p:sp>
      <p:sp>
        <p:nvSpPr>
          <p:cNvPr id="4" name="Slide Number Placeholder 3"/>
          <p:cNvSpPr>
            <a:spLocks noGrp="1"/>
          </p:cNvSpPr>
          <p:nvPr>
            <p:ph type="sldNum" sz="quarter" idx="5"/>
          </p:nvPr>
        </p:nvSpPr>
        <p:spPr/>
        <p:txBody>
          <a:bodyPr/>
          <a:lstStyle/>
          <a:p>
            <a:fld id="{0A3C37BE-C303-496D-B5CD-85F2937540FC}" type="slidenum">
              <a:rPr lang="fi-FI" smtClean="0"/>
              <a:t>32</a:t>
            </a:fld>
            <a:endParaRPr lang="fi-FI"/>
          </a:p>
        </p:txBody>
      </p:sp>
    </p:spTree>
    <p:extLst>
      <p:ext uri="{BB962C8B-B14F-4D97-AF65-F5344CB8AC3E}">
        <p14:creationId xmlns:p14="http://schemas.microsoft.com/office/powerpoint/2010/main" val="481294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329943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6078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Company X will still be considered a controller, given its decision to make use of this particular cloud service provider in order to process personal data for its purposes. Insofar as the cloud service provider does not process the personal data for its own purposes and stores the data solely on behalf of its customers and in accordance with instructions, the service provider will be considered as a processor.</a:t>
            </a:r>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5</a:t>
            </a:fld>
            <a:endParaRPr lang="fi-FI"/>
          </a:p>
        </p:txBody>
      </p:sp>
    </p:spTree>
    <p:extLst>
      <p:ext uri="{BB962C8B-B14F-4D97-AF65-F5344CB8AC3E}">
        <p14:creationId xmlns:p14="http://schemas.microsoft.com/office/powerpoint/2010/main" val="2685836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911588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000000"/>
                </a:solidFill>
                <a:latin typeface="EUAlbertina"/>
              </a:rPr>
              <a:t>1.This Regulation applies to the processing of personal data in the context of the activities of an establishment of a controller or a processor in the Union, regardless of whether the processing takes place in the Union or not. </a:t>
            </a:r>
          </a:p>
          <a:p>
            <a:r>
              <a:rPr lang="en-GB" sz="1800" b="0" i="0" u="none" strike="noStrike" baseline="0" dirty="0">
                <a:solidFill>
                  <a:srgbClr val="000000"/>
                </a:solidFill>
                <a:latin typeface="EUAlbertina"/>
              </a:rPr>
              <a:t>2.This Regulation applies to the processing of personal data of data subjects who are in the Union by a controller or processor not established in the Union, where the processing activities are related to: (a) the offering of goods or services, irrespective of whether a payment of the data subject is required, to such data subjects in the Union; or (b) the monitoring of their behaviour as far as their behaviour takes place within the Union. 3.This Regulation applies to the processing of personal data by a controller not established in the Union, but in a place where Member State law applies by virtue of public international law. </a:t>
            </a:r>
            <a:endParaRPr lang="en-US" dirty="0"/>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154624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Company X will still be considered a controller, given its decision to make use of this particular cloud service provider in order to process personal data for its purposes. Insofar as the cloud service provider does not process the personal data for its own purposes and stores the data solely on behalf of its customers and in accordance with instructions, the service provider will be considered as a processor.</a:t>
            </a:r>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6</a:t>
            </a:fld>
            <a:endParaRPr lang="fi-FI"/>
          </a:p>
        </p:txBody>
      </p:sp>
    </p:spTree>
    <p:extLst>
      <p:ext uri="{BB962C8B-B14F-4D97-AF65-F5344CB8AC3E}">
        <p14:creationId xmlns:p14="http://schemas.microsoft.com/office/powerpoint/2010/main" val="3847859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b="0" i="0" dirty="0">
                <a:solidFill>
                  <a:srgbClr val="404040"/>
                </a:solidFill>
                <a:effectLst/>
                <a:latin typeface="Arial Body"/>
              </a:rPr>
              <a:t>In its interim judgement, the Belgian Court dismissed the majority of IAB’s, but it decided to withhold its ruling and referred two preliminary questions to the CJEU:</a:t>
            </a:r>
            <a:endParaRPr lang="en-GB" dirty="0">
              <a:solidFill>
                <a:srgbClr val="374151"/>
              </a:solidFill>
              <a:latin typeface="Arial Body"/>
            </a:endParaRPr>
          </a:p>
          <a:p>
            <a:pPr>
              <a:buFont typeface="+mj-lt"/>
              <a:buAutoNum type="arabicPeriod"/>
            </a:pPr>
            <a:r>
              <a:rPr lang="en-GB" dirty="0">
                <a:solidFill>
                  <a:srgbClr val="374151"/>
                </a:solidFill>
                <a:latin typeface="Arial Body"/>
              </a:rPr>
              <a:t>Do </a:t>
            </a:r>
            <a:r>
              <a:rPr lang="en-GB" b="0" i="0" dirty="0">
                <a:solidFill>
                  <a:srgbClr val="374151"/>
                </a:solidFill>
                <a:effectLst/>
                <a:latin typeface="Arial Body"/>
              </a:rPr>
              <a:t>TC Strings constitute personal data under GDPR?</a:t>
            </a:r>
          </a:p>
          <a:p>
            <a:pPr marL="742950" lvl="1" indent="-285750">
              <a:buFont typeface="+mj-lt"/>
              <a:buAutoNum type="arabicPeriod"/>
            </a:pPr>
            <a:r>
              <a:rPr lang="en-GB" b="0" i="0" dirty="0">
                <a:solidFill>
                  <a:srgbClr val="374151"/>
                </a:solidFill>
                <a:effectLst/>
                <a:latin typeface="Arial Body"/>
              </a:rPr>
              <a:t>If used by a standard-setting sectoral organization (IBA Europe)?</a:t>
            </a:r>
          </a:p>
          <a:p>
            <a:pPr marL="742950" lvl="1" indent="-285750">
              <a:buFont typeface="+mj-lt"/>
              <a:buAutoNum type="arabicPeriod"/>
            </a:pPr>
            <a:r>
              <a:rPr lang="en-GB" dirty="0"/>
              <a:t>Does it make a difference in that regard if the implementation of the standard means that this string is available together with an IP address?</a:t>
            </a:r>
            <a:endParaRPr lang="en-GB" b="0" i="0" dirty="0">
              <a:solidFill>
                <a:srgbClr val="374151"/>
              </a:solidFill>
              <a:effectLst/>
              <a:latin typeface="Arial Body"/>
            </a:endParaRPr>
          </a:p>
          <a:p>
            <a:pPr marL="742950" lvl="1" indent="-285750">
              <a:buFont typeface="+mj-lt"/>
              <a:buAutoNum type="arabicPeriod"/>
            </a:pPr>
            <a:r>
              <a:rPr lang="en-GB" b="0" i="0" dirty="0">
                <a:solidFill>
                  <a:srgbClr val="374151"/>
                </a:solidFill>
                <a:effectLst/>
                <a:latin typeface="Arial Body"/>
              </a:rPr>
              <a:t>Does the first two questions </a:t>
            </a:r>
            <a:r>
              <a:rPr lang="en-GB" dirty="0">
                <a:solidFill>
                  <a:srgbClr val="374151"/>
                </a:solidFill>
                <a:latin typeface="Arial Body"/>
              </a:rPr>
              <a:t>lead to a different conclusions if  </a:t>
            </a:r>
            <a:r>
              <a:rPr lang="en-GB" b="0" i="0" dirty="0">
                <a:solidFill>
                  <a:srgbClr val="374151"/>
                </a:solidFill>
                <a:effectLst/>
                <a:latin typeface="Arial Body"/>
              </a:rPr>
              <a:t>the sectoral organization doesn't itself have legal access to the personal data that are processed within this standard by its members? </a:t>
            </a:r>
          </a:p>
          <a:p>
            <a:pPr>
              <a:buFont typeface="+mj-lt"/>
              <a:buAutoNum type="arabicPeriod"/>
            </a:pPr>
            <a:r>
              <a:rPr lang="en-GB" b="0" i="0" dirty="0">
                <a:solidFill>
                  <a:srgbClr val="374151"/>
                </a:solidFill>
                <a:effectLst/>
                <a:latin typeface="Arial Body"/>
              </a:rPr>
              <a:t>Should standard-setting sectoral organizations be GDPR controllers if they offer its members consent management standards?</a:t>
            </a:r>
          </a:p>
          <a:p>
            <a:pPr marL="742950" lvl="1" indent="-285750">
              <a:buFont typeface="+mj-lt"/>
              <a:buAutoNum type="arabicPeriod"/>
            </a:pPr>
            <a:r>
              <a:rPr lang="en-GB" b="0" i="0" dirty="0">
                <a:solidFill>
                  <a:srgbClr val="374151"/>
                </a:solidFill>
                <a:effectLst/>
                <a:latin typeface="Arial Body"/>
              </a:rPr>
              <a:t>Does the first question </a:t>
            </a:r>
            <a:r>
              <a:rPr lang="en-GB" dirty="0">
                <a:solidFill>
                  <a:srgbClr val="374151"/>
                </a:solidFill>
                <a:latin typeface="Arial Body"/>
              </a:rPr>
              <a:t>lead to a different conclusion if  </a:t>
            </a:r>
            <a:r>
              <a:rPr lang="en-GB" b="0" i="0" dirty="0">
                <a:solidFill>
                  <a:srgbClr val="374151"/>
                </a:solidFill>
                <a:effectLst/>
                <a:latin typeface="Arial Body"/>
              </a:rPr>
              <a:t>the sectoral organization doesn't itself have legal access to the personal data that are processed within this standard by its members?</a:t>
            </a:r>
          </a:p>
          <a:p>
            <a:pPr marL="742950" lvl="1" indent="-285750">
              <a:buFont typeface="+mj-lt"/>
              <a:buAutoNum type="arabicPeriod"/>
            </a:pPr>
            <a:r>
              <a:rPr lang="en-GB" b="0" i="0" dirty="0">
                <a:solidFill>
                  <a:srgbClr val="374151"/>
                </a:solidFill>
                <a:effectLst/>
                <a:latin typeface="Arial Body"/>
              </a:rPr>
              <a:t>Does this extend to third-party processing of user preferences?</a:t>
            </a:r>
            <a:endParaRPr lang="en-GB" dirty="0">
              <a:solidFill>
                <a:srgbClr val="374151"/>
              </a:solidFill>
              <a:latin typeface="Arial Body"/>
            </a:endParaRPr>
          </a:p>
          <a:p>
            <a:pPr marL="562950" indent="-285750">
              <a:buFont typeface="Arial" panose="020B0604020202020204" pitchFamily="34" charset="0"/>
              <a:buChar char="•"/>
            </a:pPr>
            <a:r>
              <a:rPr lang="en-GB" dirty="0">
                <a:latin typeface="Arial Body"/>
              </a:rPr>
              <a:t>The CJEU has not yet had an opportunity to rule on the matter</a:t>
            </a:r>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8</a:t>
            </a:fld>
            <a:endParaRPr lang="fi-FI"/>
          </a:p>
        </p:txBody>
      </p:sp>
    </p:spTree>
    <p:extLst>
      <p:ext uri="{BB962C8B-B14F-4D97-AF65-F5344CB8AC3E}">
        <p14:creationId xmlns:p14="http://schemas.microsoft.com/office/powerpoint/2010/main" val="2188477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What is the </a:t>
            </a:r>
            <a:r>
              <a:rPr lang="de-DE" dirty="0" err="1"/>
              <a:t>rule</a:t>
            </a:r>
            <a:r>
              <a:rPr lang="de-DE" dirty="0"/>
              <a:t> </a:t>
            </a:r>
            <a:r>
              <a:rPr lang="de-DE" dirty="0" err="1"/>
              <a:t>here</a:t>
            </a:r>
            <a:r>
              <a:rPr lang="de-DE" dirty="0"/>
              <a:t>?</a:t>
            </a:r>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10</a:t>
            </a:fld>
            <a:endParaRPr lang="fi-FI"/>
          </a:p>
        </p:txBody>
      </p:sp>
    </p:spTree>
    <p:extLst>
      <p:ext uri="{BB962C8B-B14F-4D97-AF65-F5344CB8AC3E}">
        <p14:creationId xmlns:p14="http://schemas.microsoft.com/office/powerpoint/2010/main" val="52462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0000" lvl="3">
              <a:spcBef>
                <a:spcPct val="20000"/>
              </a:spcBef>
              <a:buClr>
                <a:srgbClr val="CC4A44"/>
              </a:buClr>
            </a:pPr>
            <a:r>
              <a:rPr lang="en-GB" sz="1200" kern="0" dirty="0">
                <a:solidFill>
                  <a:srgbClr val="343D41"/>
                </a:solidFill>
              </a:rPr>
              <a:t>MS are allowed to maintain or introduce national provisions to further specify the application of these rules</a:t>
            </a:r>
          </a:p>
          <a:p>
            <a:pPr marL="270000" lvl="3">
              <a:spcBef>
                <a:spcPct val="20000"/>
              </a:spcBef>
              <a:buClr>
                <a:srgbClr val="CC4A44"/>
              </a:buClr>
            </a:pPr>
            <a:r>
              <a:rPr lang="en-GB" sz="1200" kern="0" dirty="0">
                <a:solidFill>
                  <a:srgbClr val="343D41"/>
                </a:solidFill>
              </a:rPr>
              <a:t>(Recital 8)</a:t>
            </a:r>
          </a:p>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11</a:t>
            </a:fld>
            <a:endParaRPr lang="fi-FI" dirty="0"/>
          </a:p>
        </p:txBody>
      </p:sp>
    </p:spTree>
    <p:extLst>
      <p:ext uri="{BB962C8B-B14F-4D97-AF65-F5344CB8AC3E}">
        <p14:creationId xmlns:p14="http://schemas.microsoft.com/office/powerpoint/2010/main" val="3198300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3288205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057461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Any processing of the data subject’s address in this context will require a different legal basis than Article 6(1)(b).</a:t>
            </a:r>
            <a:endParaRPr lang="fi-FI" dirty="0"/>
          </a:p>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18</a:t>
            </a:fld>
            <a:endParaRPr lang="fi-FI" dirty="0"/>
          </a:p>
        </p:txBody>
      </p:sp>
    </p:spTree>
    <p:extLst>
      <p:ext uri="{BB962C8B-B14F-4D97-AF65-F5344CB8AC3E}">
        <p14:creationId xmlns:p14="http://schemas.microsoft.com/office/powerpoint/2010/main" val="185219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47BC-D377-2456-CE63-20FE242707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C8D899CC-0534-BEB5-52C2-BF013A037D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A2A6E9C2-66FE-B271-8EB3-A819F65DB405}"/>
              </a:ext>
            </a:extLst>
          </p:cNvPr>
          <p:cNvSpPr>
            <a:spLocks noGrp="1"/>
          </p:cNvSpPr>
          <p:nvPr>
            <p:ph type="dt" sz="half" idx="10"/>
          </p:nvPr>
        </p:nvSpPr>
        <p:spPr/>
        <p:txBody>
          <a:bodyPr/>
          <a:lstStyle/>
          <a:p>
            <a:fld id="{E9B4A9AA-C955-41AD-A77B-555AD91FB6C2}" type="datetimeFigureOut">
              <a:rPr lang="fi-FI" smtClean="0"/>
              <a:t>18.9.2023</a:t>
            </a:fld>
            <a:endParaRPr lang="fi-FI"/>
          </a:p>
        </p:txBody>
      </p:sp>
      <p:sp>
        <p:nvSpPr>
          <p:cNvPr id="5" name="Footer Placeholder 4">
            <a:extLst>
              <a:ext uri="{FF2B5EF4-FFF2-40B4-BE49-F238E27FC236}">
                <a16:creationId xmlns:a16="http://schemas.microsoft.com/office/drawing/2014/main" id="{FAB0C674-88C7-4502-C11F-D2BE3AAE6A57}"/>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57AC9CB-9325-1228-308E-6D95DC1CF307}"/>
              </a:ext>
            </a:extLst>
          </p:cNvPr>
          <p:cNvSpPr>
            <a:spLocks noGrp="1"/>
          </p:cNvSpPr>
          <p:nvPr>
            <p:ph type="sldNum" sz="quarter" idx="12"/>
          </p:nvPr>
        </p:nvSpPr>
        <p:spPr/>
        <p:txBody>
          <a:bodyPr/>
          <a:lstStyle/>
          <a:p>
            <a:fld id="{D29B12C0-D0F3-4AD4-81D9-C7DEC5AACCA9}" type="slidenum">
              <a:rPr lang="fi-FI" smtClean="0"/>
              <a:t>‹#›</a:t>
            </a:fld>
            <a:endParaRPr lang="fi-FI"/>
          </a:p>
        </p:txBody>
      </p:sp>
    </p:spTree>
    <p:extLst>
      <p:ext uri="{BB962C8B-B14F-4D97-AF65-F5344CB8AC3E}">
        <p14:creationId xmlns:p14="http://schemas.microsoft.com/office/powerpoint/2010/main" val="917718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CF9E4-C243-9742-D483-B4073B44F336}"/>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0FEE5DB4-D81A-3B0F-0173-00B2B088AF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10CDBD9C-6E7C-DD21-DBCB-F7354D53069F}"/>
              </a:ext>
            </a:extLst>
          </p:cNvPr>
          <p:cNvSpPr>
            <a:spLocks noGrp="1"/>
          </p:cNvSpPr>
          <p:nvPr>
            <p:ph type="dt" sz="half" idx="10"/>
          </p:nvPr>
        </p:nvSpPr>
        <p:spPr/>
        <p:txBody>
          <a:bodyPr/>
          <a:lstStyle/>
          <a:p>
            <a:fld id="{E9B4A9AA-C955-41AD-A77B-555AD91FB6C2}" type="datetimeFigureOut">
              <a:rPr lang="fi-FI" smtClean="0"/>
              <a:t>18.9.2023</a:t>
            </a:fld>
            <a:endParaRPr lang="fi-FI"/>
          </a:p>
        </p:txBody>
      </p:sp>
      <p:sp>
        <p:nvSpPr>
          <p:cNvPr id="5" name="Footer Placeholder 4">
            <a:extLst>
              <a:ext uri="{FF2B5EF4-FFF2-40B4-BE49-F238E27FC236}">
                <a16:creationId xmlns:a16="http://schemas.microsoft.com/office/drawing/2014/main" id="{BD90B1CA-51B8-43D6-1613-3FB35240285B}"/>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322E0F1-DA6C-F7FA-F4B3-2E22281D8FB4}"/>
              </a:ext>
            </a:extLst>
          </p:cNvPr>
          <p:cNvSpPr>
            <a:spLocks noGrp="1"/>
          </p:cNvSpPr>
          <p:nvPr>
            <p:ph type="sldNum" sz="quarter" idx="12"/>
          </p:nvPr>
        </p:nvSpPr>
        <p:spPr/>
        <p:txBody>
          <a:bodyPr/>
          <a:lstStyle/>
          <a:p>
            <a:fld id="{D29B12C0-D0F3-4AD4-81D9-C7DEC5AACCA9}" type="slidenum">
              <a:rPr lang="fi-FI" smtClean="0"/>
              <a:t>‹#›</a:t>
            </a:fld>
            <a:endParaRPr lang="fi-FI"/>
          </a:p>
        </p:txBody>
      </p:sp>
    </p:spTree>
    <p:extLst>
      <p:ext uri="{BB962C8B-B14F-4D97-AF65-F5344CB8AC3E}">
        <p14:creationId xmlns:p14="http://schemas.microsoft.com/office/powerpoint/2010/main" val="3036396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25C1C2-93DE-FCCD-F814-BE452A45A6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63BAE560-7071-1192-C41A-1A97911042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F98B55FE-1936-E031-57D5-18BD4F552C62}"/>
              </a:ext>
            </a:extLst>
          </p:cNvPr>
          <p:cNvSpPr>
            <a:spLocks noGrp="1"/>
          </p:cNvSpPr>
          <p:nvPr>
            <p:ph type="dt" sz="half" idx="10"/>
          </p:nvPr>
        </p:nvSpPr>
        <p:spPr/>
        <p:txBody>
          <a:bodyPr/>
          <a:lstStyle/>
          <a:p>
            <a:fld id="{E9B4A9AA-C955-41AD-A77B-555AD91FB6C2}" type="datetimeFigureOut">
              <a:rPr lang="fi-FI" smtClean="0"/>
              <a:t>18.9.2023</a:t>
            </a:fld>
            <a:endParaRPr lang="fi-FI"/>
          </a:p>
        </p:txBody>
      </p:sp>
      <p:sp>
        <p:nvSpPr>
          <p:cNvPr id="5" name="Footer Placeholder 4">
            <a:extLst>
              <a:ext uri="{FF2B5EF4-FFF2-40B4-BE49-F238E27FC236}">
                <a16:creationId xmlns:a16="http://schemas.microsoft.com/office/drawing/2014/main" id="{7DCD0857-058B-7A9A-C439-B30BFFA398F9}"/>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26B8EA2-BDAC-F950-042C-606FDB7A6844}"/>
              </a:ext>
            </a:extLst>
          </p:cNvPr>
          <p:cNvSpPr>
            <a:spLocks noGrp="1"/>
          </p:cNvSpPr>
          <p:nvPr>
            <p:ph type="sldNum" sz="quarter" idx="12"/>
          </p:nvPr>
        </p:nvSpPr>
        <p:spPr/>
        <p:txBody>
          <a:bodyPr/>
          <a:lstStyle/>
          <a:p>
            <a:fld id="{D29B12C0-D0F3-4AD4-81D9-C7DEC5AACCA9}" type="slidenum">
              <a:rPr lang="fi-FI" smtClean="0"/>
              <a:t>‹#›</a:t>
            </a:fld>
            <a:endParaRPr lang="fi-FI"/>
          </a:p>
        </p:txBody>
      </p:sp>
    </p:spTree>
    <p:extLst>
      <p:ext uri="{BB962C8B-B14F-4D97-AF65-F5344CB8AC3E}">
        <p14:creationId xmlns:p14="http://schemas.microsoft.com/office/powerpoint/2010/main" val="159958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288831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1231-2BD2-0970-957D-FBE03B38E25B}"/>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8E584F02-6A93-5DF3-A991-9FBE2DA97F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BB93389C-FC83-4F28-CB6E-0B91448E0939}"/>
              </a:ext>
            </a:extLst>
          </p:cNvPr>
          <p:cNvSpPr>
            <a:spLocks noGrp="1"/>
          </p:cNvSpPr>
          <p:nvPr>
            <p:ph type="dt" sz="half" idx="10"/>
          </p:nvPr>
        </p:nvSpPr>
        <p:spPr/>
        <p:txBody>
          <a:bodyPr/>
          <a:lstStyle/>
          <a:p>
            <a:fld id="{E9B4A9AA-C955-41AD-A77B-555AD91FB6C2}" type="datetimeFigureOut">
              <a:rPr lang="fi-FI" smtClean="0"/>
              <a:t>18.9.2023</a:t>
            </a:fld>
            <a:endParaRPr lang="fi-FI"/>
          </a:p>
        </p:txBody>
      </p:sp>
      <p:sp>
        <p:nvSpPr>
          <p:cNvPr id="5" name="Footer Placeholder 4">
            <a:extLst>
              <a:ext uri="{FF2B5EF4-FFF2-40B4-BE49-F238E27FC236}">
                <a16:creationId xmlns:a16="http://schemas.microsoft.com/office/drawing/2014/main" id="{E83D53E4-A46B-7E8E-992C-4C7D6028C4BC}"/>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AF720A51-CF4E-C73C-1F82-E74D1B6CC227}"/>
              </a:ext>
            </a:extLst>
          </p:cNvPr>
          <p:cNvSpPr>
            <a:spLocks noGrp="1"/>
          </p:cNvSpPr>
          <p:nvPr>
            <p:ph type="sldNum" sz="quarter" idx="12"/>
          </p:nvPr>
        </p:nvSpPr>
        <p:spPr/>
        <p:txBody>
          <a:bodyPr/>
          <a:lstStyle/>
          <a:p>
            <a:fld id="{D29B12C0-D0F3-4AD4-81D9-C7DEC5AACCA9}" type="slidenum">
              <a:rPr lang="fi-FI" smtClean="0"/>
              <a:t>‹#›</a:t>
            </a:fld>
            <a:endParaRPr lang="fi-FI"/>
          </a:p>
        </p:txBody>
      </p:sp>
    </p:spTree>
    <p:extLst>
      <p:ext uri="{BB962C8B-B14F-4D97-AF65-F5344CB8AC3E}">
        <p14:creationId xmlns:p14="http://schemas.microsoft.com/office/powerpoint/2010/main" val="368161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7758C-3396-F828-4F7D-FC3AD90EFF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60ECF67D-0744-5C0E-21A2-0BCE773DDD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F8F23B-8523-CD2F-2905-F8AD189D3673}"/>
              </a:ext>
            </a:extLst>
          </p:cNvPr>
          <p:cNvSpPr>
            <a:spLocks noGrp="1"/>
          </p:cNvSpPr>
          <p:nvPr>
            <p:ph type="dt" sz="half" idx="10"/>
          </p:nvPr>
        </p:nvSpPr>
        <p:spPr/>
        <p:txBody>
          <a:bodyPr/>
          <a:lstStyle/>
          <a:p>
            <a:fld id="{E9B4A9AA-C955-41AD-A77B-555AD91FB6C2}" type="datetimeFigureOut">
              <a:rPr lang="fi-FI" smtClean="0"/>
              <a:t>18.9.2023</a:t>
            </a:fld>
            <a:endParaRPr lang="fi-FI"/>
          </a:p>
        </p:txBody>
      </p:sp>
      <p:sp>
        <p:nvSpPr>
          <p:cNvPr id="5" name="Footer Placeholder 4">
            <a:extLst>
              <a:ext uri="{FF2B5EF4-FFF2-40B4-BE49-F238E27FC236}">
                <a16:creationId xmlns:a16="http://schemas.microsoft.com/office/drawing/2014/main" id="{BF950C97-DA8B-6D1E-7932-463DFC79443B}"/>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8F049911-2CD7-4D5F-FE9C-F5A58D39CE89}"/>
              </a:ext>
            </a:extLst>
          </p:cNvPr>
          <p:cNvSpPr>
            <a:spLocks noGrp="1"/>
          </p:cNvSpPr>
          <p:nvPr>
            <p:ph type="sldNum" sz="quarter" idx="12"/>
          </p:nvPr>
        </p:nvSpPr>
        <p:spPr/>
        <p:txBody>
          <a:bodyPr/>
          <a:lstStyle/>
          <a:p>
            <a:fld id="{D29B12C0-D0F3-4AD4-81D9-C7DEC5AACCA9}" type="slidenum">
              <a:rPr lang="fi-FI" smtClean="0"/>
              <a:t>‹#›</a:t>
            </a:fld>
            <a:endParaRPr lang="fi-FI"/>
          </a:p>
        </p:txBody>
      </p:sp>
    </p:spTree>
    <p:extLst>
      <p:ext uri="{BB962C8B-B14F-4D97-AF65-F5344CB8AC3E}">
        <p14:creationId xmlns:p14="http://schemas.microsoft.com/office/powerpoint/2010/main" val="268550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D195C-82A7-D26D-37F2-B3CE8344820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8B0B32A5-520B-9188-336F-B6038DEF37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B9ABBF51-7C7F-6FF3-3D1D-546810B5D7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CA49E324-4E7D-0360-BF4B-3BDD3645DA4D}"/>
              </a:ext>
            </a:extLst>
          </p:cNvPr>
          <p:cNvSpPr>
            <a:spLocks noGrp="1"/>
          </p:cNvSpPr>
          <p:nvPr>
            <p:ph type="dt" sz="half" idx="10"/>
          </p:nvPr>
        </p:nvSpPr>
        <p:spPr/>
        <p:txBody>
          <a:bodyPr/>
          <a:lstStyle/>
          <a:p>
            <a:fld id="{E9B4A9AA-C955-41AD-A77B-555AD91FB6C2}" type="datetimeFigureOut">
              <a:rPr lang="fi-FI" smtClean="0"/>
              <a:t>18.9.2023</a:t>
            </a:fld>
            <a:endParaRPr lang="fi-FI"/>
          </a:p>
        </p:txBody>
      </p:sp>
      <p:sp>
        <p:nvSpPr>
          <p:cNvPr id="6" name="Footer Placeholder 5">
            <a:extLst>
              <a:ext uri="{FF2B5EF4-FFF2-40B4-BE49-F238E27FC236}">
                <a16:creationId xmlns:a16="http://schemas.microsoft.com/office/drawing/2014/main" id="{04165D2C-5097-8308-6AB2-714220F39ED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03201C4-F5AC-B5BD-489D-AD47E56EFA89}"/>
              </a:ext>
            </a:extLst>
          </p:cNvPr>
          <p:cNvSpPr>
            <a:spLocks noGrp="1"/>
          </p:cNvSpPr>
          <p:nvPr>
            <p:ph type="sldNum" sz="quarter" idx="12"/>
          </p:nvPr>
        </p:nvSpPr>
        <p:spPr/>
        <p:txBody>
          <a:bodyPr/>
          <a:lstStyle/>
          <a:p>
            <a:fld id="{D29B12C0-D0F3-4AD4-81D9-C7DEC5AACCA9}" type="slidenum">
              <a:rPr lang="fi-FI" smtClean="0"/>
              <a:t>‹#›</a:t>
            </a:fld>
            <a:endParaRPr lang="fi-FI"/>
          </a:p>
        </p:txBody>
      </p:sp>
    </p:spTree>
    <p:extLst>
      <p:ext uri="{BB962C8B-B14F-4D97-AF65-F5344CB8AC3E}">
        <p14:creationId xmlns:p14="http://schemas.microsoft.com/office/powerpoint/2010/main" val="298436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81CF8-B91E-58D4-8A6F-13CFFE5BCAC6}"/>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858209F1-5E9F-2146-547E-DC4A5EBEC7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C5A34B-226B-25E8-8A79-7FE836C6C0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22BF00ED-0296-30C6-21CB-C34D2147A2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B71077-85F3-BB81-8FD9-4E106B9994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DD4885B9-3371-0580-E364-36E4C3572F74}"/>
              </a:ext>
            </a:extLst>
          </p:cNvPr>
          <p:cNvSpPr>
            <a:spLocks noGrp="1"/>
          </p:cNvSpPr>
          <p:nvPr>
            <p:ph type="dt" sz="half" idx="10"/>
          </p:nvPr>
        </p:nvSpPr>
        <p:spPr/>
        <p:txBody>
          <a:bodyPr/>
          <a:lstStyle/>
          <a:p>
            <a:fld id="{E9B4A9AA-C955-41AD-A77B-555AD91FB6C2}" type="datetimeFigureOut">
              <a:rPr lang="fi-FI" smtClean="0"/>
              <a:t>18.9.2023</a:t>
            </a:fld>
            <a:endParaRPr lang="fi-FI"/>
          </a:p>
        </p:txBody>
      </p:sp>
      <p:sp>
        <p:nvSpPr>
          <p:cNvPr id="8" name="Footer Placeholder 7">
            <a:extLst>
              <a:ext uri="{FF2B5EF4-FFF2-40B4-BE49-F238E27FC236}">
                <a16:creationId xmlns:a16="http://schemas.microsoft.com/office/drawing/2014/main" id="{36B634D3-C1A3-37BC-0441-259351C3E668}"/>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8DD8111E-E72C-5C40-EC25-3A9959BA681D}"/>
              </a:ext>
            </a:extLst>
          </p:cNvPr>
          <p:cNvSpPr>
            <a:spLocks noGrp="1"/>
          </p:cNvSpPr>
          <p:nvPr>
            <p:ph type="sldNum" sz="quarter" idx="12"/>
          </p:nvPr>
        </p:nvSpPr>
        <p:spPr/>
        <p:txBody>
          <a:bodyPr/>
          <a:lstStyle/>
          <a:p>
            <a:fld id="{D29B12C0-D0F3-4AD4-81D9-C7DEC5AACCA9}" type="slidenum">
              <a:rPr lang="fi-FI" smtClean="0"/>
              <a:t>‹#›</a:t>
            </a:fld>
            <a:endParaRPr lang="fi-FI"/>
          </a:p>
        </p:txBody>
      </p:sp>
    </p:spTree>
    <p:extLst>
      <p:ext uri="{BB962C8B-B14F-4D97-AF65-F5344CB8AC3E}">
        <p14:creationId xmlns:p14="http://schemas.microsoft.com/office/powerpoint/2010/main" val="2271561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78D1D-AF11-82AC-43E8-D591D3484A48}"/>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22C0E041-02EC-8926-A7A4-207F417D9784}"/>
              </a:ext>
            </a:extLst>
          </p:cNvPr>
          <p:cNvSpPr>
            <a:spLocks noGrp="1"/>
          </p:cNvSpPr>
          <p:nvPr>
            <p:ph type="dt" sz="half" idx="10"/>
          </p:nvPr>
        </p:nvSpPr>
        <p:spPr/>
        <p:txBody>
          <a:bodyPr/>
          <a:lstStyle/>
          <a:p>
            <a:fld id="{E9B4A9AA-C955-41AD-A77B-555AD91FB6C2}" type="datetimeFigureOut">
              <a:rPr lang="fi-FI" smtClean="0"/>
              <a:t>18.9.2023</a:t>
            </a:fld>
            <a:endParaRPr lang="fi-FI"/>
          </a:p>
        </p:txBody>
      </p:sp>
      <p:sp>
        <p:nvSpPr>
          <p:cNvPr id="4" name="Footer Placeholder 3">
            <a:extLst>
              <a:ext uri="{FF2B5EF4-FFF2-40B4-BE49-F238E27FC236}">
                <a16:creationId xmlns:a16="http://schemas.microsoft.com/office/drawing/2014/main" id="{C22B4659-B69E-44A8-47E2-5E688CC5B136}"/>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932406B7-D796-D5EB-F899-780C1352BBC6}"/>
              </a:ext>
            </a:extLst>
          </p:cNvPr>
          <p:cNvSpPr>
            <a:spLocks noGrp="1"/>
          </p:cNvSpPr>
          <p:nvPr>
            <p:ph type="sldNum" sz="quarter" idx="12"/>
          </p:nvPr>
        </p:nvSpPr>
        <p:spPr/>
        <p:txBody>
          <a:bodyPr/>
          <a:lstStyle/>
          <a:p>
            <a:fld id="{D29B12C0-D0F3-4AD4-81D9-C7DEC5AACCA9}" type="slidenum">
              <a:rPr lang="fi-FI" smtClean="0"/>
              <a:t>‹#›</a:t>
            </a:fld>
            <a:endParaRPr lang="fi-FI"/>
          </a:p>
        </p:txBody>
      </p:sp>
    </p:spTree>
    <p:extLst>
      <p:ext uri="{BB962C8B-B14F-4D97-AF65-F5344CB8AC3E}">
        <p14:creationId xmlns:p14="http://schemas.microsoft.com/office/powerpoint/2010/main" val="2394498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AFBA1F-0F47-E1A2-C52D-114B74CE64BA}"/>
              </a:ext>
            </a:extLst>
          </p:cNvPr>
          <p:cNvSpPr>
            <a:spLocks noGrp="1"/>
          </p:cNvSpPr>
          <p:nvPr>
            <p:ph type="dt" sz="half" idx="10"/>
          </p:nvPr>
        </p:nvSpPr>
        <p:spPr/>
        <p:txBody>
          <a:bodyPr/>
          <a:lstStyle/>
          <a:p>
            <a:fld id="{E9B4A9AA-C955-41AD-A77B-555AD91FB6C2}" type="datetimeFigureOut">
              <a:rPr lang="fi-FI" smtClean="0"/>
              <a:t>18.9.2023</a:t>
            </a:fld>
            <a:endParaRPr lang="fi-FI"/>
          </a:p>
        </p:txBody>
      </p:sp>
      <p:sp>
        <p:nvSpPr>
          <p:cNvPr id="3" name="Footer Placeholder 2">
            <a:extLst>
              <a:ext uri="{FF2B5EF4-FFF2-40B4-BE49-F238E27FC236}">
                <a16:creationId xmlns:a16="http://schemas.microsoft.com/office/drawing/2014/main" id="{08E487A6-4D2A-35E8-D5C2-E2DCBFF8B3C8}"/>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D1D880EA-619A-B20B-CD00-198F1F49F215}"/>
              </a:ext>
            </a:extLst>
          </p:cNvPr>
          <p:cNvSpPr>
            <a:spLocks noGrp="1"/>
          </p:cNvSpPr>
          <p:nvPr>
            <p:ph type="sldNum" sz="quarter" idx="12"/>
          </p:nvPr>
        </p:nvSpPr>
        <p:spPr/>
        <p:txBody>
          <a:bodyPr/>
          <a:lstStyle/>
          <a:p>
            <a:fld id="{D29B12C0-D0F3-4AD4-81D9-C7DEC5AACCA9}" type="slidenum">
              <a:rPr lang="fi-FI" smtClean="0"/>
              <a:t>‹#›</a:t>
            </a:fld>
            <a:endParaRPr lang="fi-FI"/>
          </a:p>
        </p:txBody>
      </p:sp>
    </p:spTree>
    <p:extLst>
      <p:ext uri="{BB962C8B-B14F-4D97-AF65-F5344CB8AC3E}">
        <p14:creationId xmlns:p14="http://schemas.microsoft.com/office/powerpoint/2010/main" val="3538191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C5CFC-19E2-850E-7375-37DB232866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5135CB31-7738-835D-B1F4-3E60D39685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B808E139-C8D3-5C9D-D612-0D5102709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81A0F-3E87-789E-9B93-F1768D6B2495}"/>
              </a:ext>
            </a:extLst>
          </p:cNvPr>
          <p:cNvSpPr>
            <a:spLocks noGrp="1"/>
          </p:cNvSpPr>
          <p:nvPr>
            <p:ph type="dt" sz="half" idx="10"/>
          </p:nvPr>
        </p:nvSpPr>
        <p:spPr/>
        <p:txBody>
          <a:bodyPr/>
          <a:lstStyle/>
          <a:p>
            <a:fld id="{E9B4A9AA-C955-41AD-A77B-555AD91FB6C2}" type="datetimeFigureOut">
              <a:rPr lang="fi-FI" smtClean="0"/>
              <a:t>18.9.2023</a:t>
            </a:fld>
            <a:endParaRPr lang="fi-FI"/>
          </a:p>
        </p:txBody>
      </p:sp>
      <p:sp>
        <p:nvSpPr>
          <p:cNvPr id="6" name="Footer Placeholder 5">
            <a:extLst>
              <a:ext uri="{FF2B5EF4-FFF2-40B4-BE49-F238E27FC236}">
                <a16:creationId xmlns:a16="http://schemas.microsoft.com/office/drawing/2014/main" id="{A957D14A-31A9-B580-7B9F-C295ED285C13}"/>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2FB1C191-F0AC-2611-E25A-D99A8A580623}"/>
              </a:ext>
            </a:extLst>
          </p:cNvPr>
          <p:cNvSpPr>
            <a:spLocks noGrp="1"/>
          </p:cNvSpPr>
          <p:nvPr>
            <p:ph type="sldNum" sz="quarter" idx="12"/>
          </p:nvPr>
        </p:nvSpPr>
        <p:spPr/>
        <p:txBody>
          <a:bodyPr/>
          <a:lstStyle/>
          <a:p>
            <a:fld id="{D29B12C0-D0F3-4AD4-81D9-C7DEC5AACCA9}" type="slidenum">
              <a:rPr lang="fi-FI" smtClean="0"/>
              <a:t>‹#›</a:t>
            </a:fld>
            <a:endParaRPr lang="fi-FI"/>
          </a:p>
        </p:txBody>
      </p:sp>
    </p:spTree>
    <p:extLst>
      <p:ext uri="{BB962C8B-B14F-4D97-AF65-F5344CB8AC3E}">
        <p14:creationId xmlns:p14="http://schemas.microsoft.com/office/powerpoint/2010/main" val="1762129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FB136-AF9D-180E-C57F-672ADEE9F2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FFC8E7DB-7712-74D3-F70A-9E891C13DA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7BB22008-B157-6CCA-0868-9A1C06B6D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D4E82D-B2F4-8DE8-2BCD-D06F1F9D6A81}"/>
              </a:ext>
            </a:extLst>
          </p:cNvPr>
          <p:cNvSpPr>
            <a:spLocks noGrp="1"/>
          </p:cNvSpPr>
          <p:nvPr>
            <p:ph type="dt" sz="half" idx="10"/>
          </p:nvPr>
        </p:nvSpPr>
        <p:spPr/>
        <p:txBody>
          <a:bodyPr/>
          <a:lstStyle/>
          <a:p>
            <a:fld id="{E9B4A9AA-C955-41AD-A77B-555AD91FB6C2}" type="datetimeFigureOut">
              <a:rPr lang="fi-FI" smtClean="0"/>
              <a:t>18.9.2023</a:t>
            </a:fld>
            <a:endParaRPr lang="fi-FI"/>
          </a:p>
        </p:txBody>
      </p:sp>
      <p:sp>
        <p:nvSpPr>
          <p:cNvPr id="6" name="Footer Placeholder 5">
            <a:extLst>
              <a:ext uri="{FF2B5EF4-FFF2-40B4-BE49-F238E27FC236}">
                <a16:creationId xmlns:a16="http://schemas.microsoft.com/office/drawing/2014/main" id="{56AEA855-BFD8-7A2D-18EF-DEE59D228824}"/>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B675AD2D-FAB6-24C2-DF67-B023E53519FD}"/>
              </a:ext>
            </a:extLst>
          </p:cNvPr>
          <p:cNvSpPr>
            <a:spLocks noGrp="1"/>
          </p:cNvSpPr>
          <p:nvPr>
            <p:ph type="sldNum" sz="quarter" idx="12"/>
          </p:nvPr>
        </p:nvSpPr>
        <p:spPr/>
        <p:txBody>
          <a:bodyPr/>
          <a:lstStyle/>
          <a:p>
            <a:fld id="{D29B12C0-D0F3-4AD4-81D9-C7DEC5AACCA9}" type="slidenum">
              <a:rPr lang="fi-FI" smtClean="0"/>
              <a:t>‹#›</a:t>
            </a:fld>
            <a:endParaRPr lang="fi-FI"/>
          </a:p>
        </p:txBody>
      </p:sp>
    </p:spTree>
    <p:extLst>
      <p:ext uri="{BB962C8B-B14F-4D97-AF65-F5344CB8AC3E}">
        <p14:creationId xmlns:p14="http://schemas.microsoft.com/office/powerpoint/2010/main" val="561441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487E8C-D46E-14A1-6CE3-28F6F9EFE3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D4C84423-80D0-9CBA-298A-DBFC88F390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C3DDA521-527C-890E-8A68-14FFBE7FC3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4A9AA-C955-41AD-A77B-555AD91FB6C2}" type="datetimeFigureOut">
              <a:rPr lang="fi-FI" smtClean="0"/>
              <a:t>18.9.2023</a:t>
            </a:fld>
            <a:endParaRPr lang="fi-FI"/>
          </a:p>
        </p:txBody>
      </p:sp>
      <p:sp>
        <p:nvSpPr>
          <p:cNvPr id="5" name="Footer Placeholder 4">
            <a:extLst>
              <a:ext uri="{FF2B5EF4-FFF2-40B4-BE49-F238E27FC236}">
                <a16:creationId xmlns:a16="http://schemas.microsoft.com/office/drawing/2014/main" id="{01472BBD-9175-C699-237E-B91BA6ECE0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98C1A949-5854-75E0-B554-B9CC87F59E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9B12C0-D0F3-4AD4-81D9-C7DEC5AACCA9}" type="slidenum">
              <a:rPr lang="fi-FI" smtClean="0"/>
              <a:t>‹#›</a:t>
            </a:fld>
            <a:endParaRPr lang="fi-FI"/>
          </a:p>
        </p:txBody>
      </p:sp>
    </p:spTree>
    <p:extLst>
      <p:ext uri="{BB962C8B-B14F-4D97-AF65-F5344CB8AC3E}">
        <p14:creationId xmlns:p14="http://schemas.microsoft.com/office/powerpoint/2010/main" val="1763431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edpb.europa.eu/sites/default/files/files/file1/edpb_guidelines-art_6-1-b-adopted_after_public_consultation_en.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dpb.europa.eu/sites/default/files/files/file1/edpb_guidelines-art_6-1-b-adopted_after_public_consultation_en.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11.xml"/><Relationship Id="rId9" Type="http://schemas.microsoft.com/office/2007/relationships/diagramDrawing" Target="../diagrams/drawing2.xml"/></Relationships>
</file>

<file path=ppt/slides/_rels/slide2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2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iapp.org/media/pdf/resource_center/us_state_privacy_laws_report.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dpb.europa.eu/system/files/2021-07/eppb_guidelines_202007_controllerprocessor_final_en.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E250-8D87-63BB-DFE9-D14ED86A0211}"/>
              </a:ext>
            </a:extLst>
          </p:cNvPr>
          <p:cNvSpPr>
            <a:spLocks noGrp="1"/>
          </p:cNvSpPr>
          <p:nvPr>
            <p:ph type="ctrTitle"/>
          </p:nvPr>
        </p:nvSpPr>
        <p:spPr/>
        <p:txBody>
          <a:bodyPr/>
          <a:lstStyle/>
          <a:p>
            <a:endParaRPr lang="fi-FI"/>
          </a:p>
        </p:txBody>
      </p:sp>
      <p:sp>
        <p:nvSpPr>
          <p:cNvPr id="3" name="Subtitle 2">
            <a:extLst>
              <a:ext uri="{FF2B5EF4-FFF2-40B4-BE49-F238E27FC236}">
                <a16:creationId xmlns:a16="http://schemas.microsoft.com/office/drawing/2014/main" id="{7764B646-8EE7-1EBF-DF9E-B5BD0FCF4E8B}"/>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3691210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D674-9C6E-44C0-9C98-3BDC48D4DE4D}"/>
              </a:ext>
            </a:extLst>
          </p:cNvPr>
          <p:cNvSpPr>
            <a:spLocks noGrp="1"/>
          </p:cNvSpPr>
          <p:nvPr>
            <p:ph type="title"/>
          </p:nvPr>
        </p:nvSpPr>
        <p:spPr/>
        <p:txBody>
          <a:bodyPr/>
          <a:lstStyle/>
          <a:p>
            <a:r>
              <a:rPr lang="de-DE" dirty="0"/>
              <a:t>Let's take a look at the text</a:t>
            </a:r>
            <a:endParaRPr lang="fi-FI" dirty="0"/>
          </a:p>
        </p:txBody>
      </p:sp>
      <p:sp>
        <p:nvSpPr>
          <p:cNvPr id="3" name="Content Placeholder 2">
            <a:extLst>
              <a:ext uri="{FF2B5EF4-FFF2-40B4-BE49-F238E27FC236}">
                <a16:creationId xmlns:a16="http://schemas.microsoft.com/office/drawing/2014/main" id="{9D195F8D-29F9-4F7E-B4CD-961857931A3E}"/>
              </a:ext>
            </a:extLst>
          </p:cNvPr>
          <p:cNvSpPr>
            <a:spLocks noGrp="1"/>
          </p:cNvSpPr>
          <p:nvPr>
            <p:ph idx="1"/>
          </p:nvPr>
        </p:nvSpPr>
        <p:spPr/>
        <p:txBody>
          <a:bodyPr>
            <a:normAutofit/>
          </a:bodyPr>
          <a:lstStyle/>
          <a:p>
            <a:pPr marL="0" indent="0">
              <a:buNone/>
            </a:pPr>
            <a:r>
              <a:rPr lang="en-GB" sz="3200" dirty="0"/>
              <a:t>Article 6: Lawfulness of processing </a:t>
            </a:r>
          </a:p>
          <a:p>
            <a:pPr marL="457200" indent="-457200">
              <a:buAutoNum type="arabicPeriod"/>
            </a:pPr>
            <a:r>
              <a:rPr lang="en-GB" sz="3200" dirty="0"/>
              <a:t>Processing shall be lawful only if and to the extent that at least one of the following applies:</a:t>
            </a:r>
          </a:p>
          <a:p>
            <a:pPr marL="0" indent="0">
              <a:buNone/>
            </a:pPr>
            <a:r>
              <a:rPr lang="en-GB" sz="3200" dirty="0"/>
              <a:t>[…]</a:t>
            </a:r>
            <a:endParaRPr lang="fi-FI" sz="3200" dirty="0"/>
          </a:p>
        </p:txBody>
      </p:sp>
      <p:sp>
        <p:nvSpPr>
          <p:cNvPr id="4" name="Footer Placeholder 3">
            <a:extLst>
              <a:ext uri="{FF2B5EF4-FFF2-40B4-BE49-F238E27FC236}">
                <a16:creationId xmlns:a16="http://schemas.microsoft.com/office/drawing/2014/main" id="{2BB49EFF-EE2F-450B-B56B-D8AFAE95597D}"/>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44474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normAutofit/>
          </a:bodyPr>
          <a:lstStyle/>
          <a:p>
            <a:r>
              <a:rPr lang="fi-FI" sz="3200" dirty="0"/>
              <a:t>Processing is </a:t>
            </a:r>
            <a:r>
              <a:rPr lang="fi-FI" sz="3200" dirty="0" err="1"/>
              <a:t>only</a:t>
            </a:r>
            <a:r>
              <a:rPr lang="fi-FI" sz="3200" dirty="0"/>
              <a:t> </a:t>
            </a:r>
            <a:r>
              <a:rPr lang="en-GB" sz="3200" dirty="0"/>
              <a:t>lawful</a:t>
            </a:r>
            <a:r>
              <a:rPr lang="fi-FI" sz="3200" dirty="0"/>
              <a:t> under 6 </a:t>
            </a:r>
            <a:r>
              <a:rPr lang="fi-FI" sz="3200" dirty="0" err="1"/>
              <a:t>grounds</a:t>
            </a:r>
            <a:endParaRPr lang="de-DE" sz="3200"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p:txBody>
          <a:bodyPr>
            <a:normAutofit lnSpcReduction="10000"/>
          </a:bodyPr>
          <a:lstStyle/>
          <a:p>
            <a:pPr marL="457200" indent="-457200">
              <a:buFont typeface="+mj-lt"/>
              <a:buAutoNum type="arabicPeriod"/>
            </a:pPr>
            <a:r>
              <a:rPr lang="en-GB" dirty="0"/>
              <a:t>Data subject has given </a:t>
            </a:r>
            <a:r>
              <a:rPr lang="en-GB" dirty="0">
                <a:solidFill>
                  <a:schemeClr val="accent2"/>
                </a:solidFill>
              </a:rPr>
              <a:t>consent</a:t>
            </a:r>
          </a:p>
          <a:p>
            <a:pPr marL="457200" indent="-457200">
              <a:buFont typeface="+mj-lt"/>
              <a:buAutoNum type="arabicPeriod"/>
            </a:pPr>
            <a:r>
              <a:rPr lang="en-GB" dirty="0"/>
              <a:t>Necessary for the </a:t>
            </a:r>
            <a:r>
              <a:rPr lang="en-GB" dirty="0">
                <a:solidFill>
                  <a:schemeClr val="accent2"/>
                </a:solidFill>
              </a:rPr>
              <a:t>performance of contract</a:t>
            </a:r>
            <a:r>
              <a:rPr lang="en-GB" dirty="0"/>
              <a:t> or to take steps prior to entering into a contract</a:t>
            </a:r>
          </a:p>
          <a:p>
            <a:pPr marL="457200" indent="-457200">
              <a:buFont typeface="+mj-lt"/>
              <a:buAutoNum type="arabicPeriod"/>
            </a:pPr>
            <a:r>
              <a:rPr lang="en-GB" dirty="0"/>
              <a:t>Necessary to protect </a:t>
            </a:r>
            <a:r>
              <a:rPr lang="en-GB" dirty="0">
                <a:solidFill>
                  <a:schemeClr val="accent2"/>
                </a:solidFill>
              </a:rPr>
              <a:t>vital interests</a:t>
            </a:r>
            <a:r>
              <a:rPr lang="en-GB" dirty="0"/>
              <a:t> of data subject</a:t>
            </a:r>
          </a:p>
          <a:p>
            <a:pPr marL="457200" indent="-457200">
              <a:buFont typeface="+mj-lt"/>
              <a:buAutoNum type="arabicPeriod"/>
            </a:pPr>
            <a:r>
              <a:rPr lang="en-GB" dirty="0"/>
              <a:t>Necessary for </a:t>
            </a:r>
            <a:r>
              <a:rPr lang="en-GB" dirty="0">
                <a:solidFill>
                  <a:schemeClr val="accent2"/>
                </a:solidFill>
              </a:rPr>
              <a:t>legitimate interests</a:t>
            </a:r>
            <a:r>
              <a:rPr lang="en-GB" dirty="0"/>
              <a:t> of controller or 3</a:t>
            </a:r>
            <a:r>
              <a:rPr lang="en-GB" baseline="30000" dirty="0"/>
              <a:t>rd</a:t>
            </a:r>
            <a:r>
              <a:rPr lang="en-GB" dirty="0"/>
              <a:t> party</a:t>
            </a:r>
            <a:endParaRPr lang="en-GB" kern="0" dirty="0">
              <a:solidFill>
                <a:srgbClr val="343D41"/>
              </a:solidFill>
            </a:endParaRPr>
          </a:p>
          <a:p>
            <a:pPr marL="457200" indent="-457200">
              <a:buFont typeface="+mj-lt"/>
              <a:buAutoNum type="arabicPeriod"/>
            </a:pPr>
            <a:r>
              <a:rPr lang="en-GB" kern="0" dirty="0">
                <a:solidFill>
                  <a:srgbClr val="343D41"/>
                </a:solidFill>
              </a:rPr>
              <a:t>Necessary for compliance with </a:t>
            </a:r>
            <a:r>
              <a:rPr lang="en-GB" dirty="0">
                <a:solidFill>
                  <a:schemeClr val="accent2"/>
                </a:solidFill>
              </a:rPr>
              <a:t>legal obligation </a:t>
            </a:r>
            <a:br>
              <a:rPr lang="en-GB" kern="0" dirty="0">
                <a:solidFill>
                  <a:srgbClr val="343D41"/>
                </a:solidFill>
              </a:rPr>
            </a:br>
            <a:r>
              <a:rPr lang="en-GB" kern="0" dirty="0">
                <a:solidFill>
                  <a:srgbClr val="343D41"/>
                </a:solidFill>
              </a:rPr>
              <a:t>to which the controller is subject </a:t>
            </a:r>
          </a:p>
          <a:p>
            <a:pPr marL="457200" indent="-457200">
              <a:buFont typeface="+mj-lt"/>
              <a:buAutoNum type="arabicPeriod"/>
            </a:pPr>
            <a:r>
              <a:rPr lang="en-GB" kern="0" dirty="0">
                <a:solidFill>
                  <a:srgbClr val="343D41"/>
                </a:solidFill>
              </a:rPr>
              <a:t>Necessary for task carried out </a:t>
            </a:r>
            <a:br>
              <a:rPr lang="en-GB" kern="0" dirty="0">
                <a:solidFill>
                  <a:srgbClr val="343D41"/>
                </a:solidFill>
              </a:rPr>
            </a:br>
            <a:r>
              <a:rPr lang="en-GB" kern="0" dirty="0">
                <a:solidFill>
                  <a:srgbClr val="343D41"/>
                </a:solidFill>
              </a:rPr>
              <a:t>in the </a:t>
            </a:r>
            <a:r>
              <a:rPr lang="en-GB" dirty="0">
                <a:solidFill>
                  <a:schemeClr val="accent2"/>
                </a:solidFill>
              </a:rPr>
              <a:t>public interest</a:t>
            </a:r>
            <a:r>
              <a:rPr lang="en-GB" kern="0" dirty="0">
                <a:solidFill>
                  <a:srgbClr val="343D41"/>
                </a:solidFill>
              </a:rPr>
              <a:t> or exercise of </a:t>
            </a:r>
            <a:br>
              <a:rPr lang="en-GB" kern="0" dirty="0">
                <a:solidFill>
                  <a:srgbClr val="343D41"/>
                </a:solidFill>
              </a:rPr>
            </a:br>
            <a:r>
              <a:rPr lang="en-GB" dirty="0">
                <a:solidFill>
                  <a:schemeClr val="accent2"/>
                </a:solidFill>
              </a:rPr>
              <a:t>official authority</a:t>
            </a:r>
          </a:p>
          <a:p>
            <a:pPr marL="0" indent="0">
              <a:buNone/>
            </a:pPr>
            <a:endParaRPr lang="en-GB" dirty="0"/>
          </a:p>
          <a:p>
            <a:pPr marL="457200" lvl="1" indent="0">
              <a:buNone/>
            </a:pPr>
            <a:endParaRPr lang="en-GB" dirty="0"/>
          </a:p>
          <a:p>
            <a:pPr lvl="1"/>
            <a:endParaRPr lang="fi-FI" dirty="0"/>
          </a:p>
          <a:p>
            <a:pPr lvl="1"/>
            <a:endParaRPr lang="en-GB" sz="1200" dirty="0"/>
          </a:p>
          <a:p>
            <a:pPr lvl="1"/>
            <a:endParaRPr lang="en-GB" sz="1200" dirty="0"/>
          </a:p>
          <a:p>
            <a:pPr lvl="1"/>
            <a:endParaRPr lang="en-US" sz="1200" dirty="0"/>
          </a:p>
          <a:p>
            <a:endParaRPr lang="en-US" sz="1600" dirty="0"/>
          </a:p>
        </p:txBody>
      </p:sp>
      <p:sp>
        <p:nvSpPr>
          <p:cNvPr id="5" name="Rectangle 4">
            <a:extLst>
              <a:ext uri="{FF2B5EF4-FFF2-40B4-BE49-F238E27FC236}">
                <a16:creationId xmlns:a16="http://schemas.microsoft.com/office/drawing/2014/main" id="{A007AA18-E083-44FE-9F6E-E97CD7F3C154}"/>
              </a:ext>
            </a:extLst>
          </p:cNvPr>
          <p:cNvSpPr/>
          <p:nvPr/>
        </p:nvSpPr>
        <p:spPr>
          <a:xfrm>
            <a:off x="1283889" y="3243020"/>
            <a:ext cx="4589969" cy="277032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kern="0" dirty="0">
              <a:solidFill>
                <a:srgbClr val="343D41"/>
              </a:solidFill>
            </a:endParaRPr>
          </a:p>
          <a:p>
            <a:pPr algn="ctr"/>
            <a:endParaRPr lang="fi-FI" dirty="0"/>
          </a:p>
        </p:txBody>
      </p:sp>
      <p:sp>
        <p:nvSpPr>
          <p:cNvPr id="7" name="TextBox 6">
            <a:extLst>
              <a:ext uri="{FF2B5EF4-FFF2-40B4-BE49-F238E27FC236}">
                <a16:creationId xmlns:a16="http://schemas.microsoft.com/office/drawing/2014/main" id="{E01487DB-F7B3-4ED4-B53E-31C85BD0A1BC}"/>
              </a:ext>
            </a:extLst>
          </p:cNvPr>
          <p:cNvSpPr txBox="1"/>
          <p:nvPr/>
        </p:nvSpPr>
        <p:spPr>
          <a:xfrm>
            <a:off x="7729811" y="4504830"/>
            <a:ext cx="3789337" cy="276999"/>
          </a:xfrm>
          <a:prstGeom prst="rect">
            <a:avLst/>
          </a:prstGeom>
          <a:noFill/>
        </p:spPr>
        <p:txBody>
          <a:bodyPr wrap="square" rtlCol="0">
            <a:spAutoFit/>
          </a:bodyPr>
          <a:lstStyle/>
          <a:p>
            <a:pPr marL="270000" lvl="3">
              <a:spcBef>
                <a:spcPct val="20000"/>
              </a:spcBef>
              <a:buClr>
                <a:srgbClr val="CC4A44"/>
              </a:buClr>
            </a:pPr>
            <a:r>
              <a:rPr lang="en-GB" sz="1200" kern="0" dirty="0">
                <a:solidFill>
                  <a:srgbClr val="343D41"/>
                </a:solidFill>
              </a:rPr>
              <a:t>Exceptions by Member States allowed!</a:t>
            </a:r>
          </a:p>
        </p:txBody>
      </p:sp>
      <p:sp>
        <p:nvSpPr>
          <p:cNvPr id="8" name="Right Brace 7">
            <a:extLst>
              <a:ext uri="{FF2B5EF4-FFF2-40B4-BE49-F238E27FC236}">
                <a16:creationId xmlns:a16="http://schemas.microsoft.com/office/drawing/2014/main" id="{5792FF38-8BB9-46F8-A799-B1FAF15AD2DD}"/>
              </a:ext>
            </a:extLst>
          </p:cNvPr>
          <p:cNvSpPr/>
          <p:nvPr/>
        </p:nvSpPr>
        <p:spPr bwMode="auto">
          <a:xfrm>
            <a:off x="7297763" y="3886200"/>
            <a:ext cx="432048" cy="1514261"/>
          </a:xfrm>
          <a:prstGeom prst="rightBrace">
            <a:avLst/>
          </a:pr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latin typeface="Georgia" pitchFamily="18" charset="0"/>
            </a:endParaRPr>
          </a:p>
        </p:txBody>
      </p:sp>
    </p:spTree>
    <p:extLst>
      <p:ext uri="{BB962C8B-B14F-4D97-AF65-F5344CB8AC3E}">
        <p14:creationId xmlns:p14="http://schemas.microsoft.com/office/powerpoint/2010/main" val="313007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normAutofit/>
          </a:bodyPr>
          <a:lstStyle/>
          <a:p>
            <a:r>
              <a:rPr lang="en-GB" dirty="0">
                <a:effectLst/>
                <a:ea typeface="Calibri" panose="020F0502020204030204" pitchFamily="34" charset="0"/>
                <a:cs typeface="Arial" panose="020B0604020202020204" pitchFamily="34" charset="0"/>
              </a:rPr>
              <a:t>Legal basis under Article 6</a:t>
            </a:r>
            <a:endParaRPr lang="de-DE" dirty="0"/>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r>
              <a:rPr lang="de-DE" dirty="0"/>
              <a:t>A closer look</a:t>
            </a:r>
            <a:endParaRPr lang="fi-FI" dirty="0"/>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dirty="0"/>
          </a:p>
        </p:txBody>
      </p:sp>
    </p:spTree>
    <p:extLst>
      <p:ext uri="{BB962C8B-B14F-4D97-AF65-F5344CB8AC3E}">
        <p14:creationId xmlns:p14="http://schemas.microsoft.com/office/powerpoint/2010/main" val="82690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2F07E9-1137-4888-AC41-7097968AB71E}"/>
              </a:ext>
            </a:extLst>
          </p:cNvPr>
          <p:cNvSpPr>
            <a:spLocks noGrp="1"/>
          </p:cNvSpPr>
          <p:nvPr>
            <p:ph type="ctrTitle"/>
          </p:nvPr>
        </p:nvSpPr>
        <p:spPr/>
        <p:txBody>
          <a:bodyPr/>
          <a:lstStyle/>
          <a:p>
            <a:r>
              <a:rPr lang="en-GB" dirty="0"/>
              <a:t>Consent	</a:t>
            </a:r>
          </a:p>
        </p:txBody>
      </p:sp>
      <p:sp>
        <p:nvSpPr>
          <p:cNvPr id="6" name="Subtitle 5">
            <a:extLst>
              <a:ext uri="{FF2B5EF4-FFF2-40B4-BE49-F238E27FC236}">
                <a16:creationId xmlns:a16="http://schemas.microsoft.com/office/drawing/2014/main" id="{96114CEF-D427-4021-8BCE-0D503AB42518}"/>
              </a:ext>
            </a:extLst>
          </p:cNvPr>
          <p:cNvSpPr>
            <a:spLocks noGrp="1"/>
          </p:cNvSpPr>
          <p:nvPr>
            <p:ph type="subTitle" idx="1"/>
          </p:nvPr>
        </p:nvSpPr>
        <p:spPr/>
        <p:txBody>
          <a:bodyPr/>
          <a:lstStyle/>
          <a:p>
            <a:endParaRPr lang="en-GB" dirty="0"/>
          </a:p>
        </p:txBody>
      </p:sp>
      <p:sp>
        <p:nvSpPr>
          <p:cNvPr id="4" name="Footer Placeholder 3">
            <a:extLst>
              <a:ext uri="{FF2B5EF4-FFF2-40B4-BE49-F238E27FC236}">
                <a16:creationId xmlns:a16="http://schemas.microsoft.com/office/drawing/2014/main" id="{63E933B6-6E97-4270-93F0-3A00EE7B25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514843">
                  <a:lumMod val="20000"/>
                  <a:lumOff val="80000"/>
                </a:srgbClr>
              </a:solidFill>
              <a:effectLst/>
              <a:uLnTx/>
              <a:uFillTx/>
              <a:latin typeface="Euphemia"/>
              <a:ea typeface="+mn-ea"/>
              <a:cs typeface="+mn-cs"/>
            </a:endParaRPr>
          </a:p>
        </p:txBody>
      </p:sp>
    </p:spTree>
    <p:extLst>
      <p:ext uri="{BB962C8B-B14F-4D97-AF65-F5344CB8AC3E}">
        <p14:creationId xmlns:p14="http://schemas.microsoft.com/office/powerpoint/2010/main" val="219461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2F07E9-1137-4888-AC41-7097968AB71E}"/>
              </a:ext>
            </a:extLst>
          </p:cNvPr>
          <p:cNvSpPr>
            <a:spLocks noGrp="1"/>
          </p:cNvSpPr>
          <p:nvPr>
            <p:ph type="title"/>
          </p:nvPr>
        </p:nvSpPr>
        <p:spPr/>
        <p:txBody>
          <a:bodyPr/>
          <a:lstStyle/>
          <a:p>
            <a:r>
              <a:rPr lang="en-GB" dirty="0"/>
              <a:t>Elements of consent		</a:t>
            </a:r>
          </a:p>
        </p:txBody>
      </p:sp>
      <p:graphicFrame>
        <p:nvGraphicFramePr>
          <p:cNvPr id="3" name="Content Placeholder 2">
            <a:extLst>
              <a:ext uri="{FF2B5EF4-FFF2-40B4-BE49-F238E27FC236}">
                <a16:creationId xmlns:a16="http://schemas.microsoft.com/office/drawing/2014/main" id="{68A3BC98-DA88-49F0-AF0C-068D1164F0A7}"/>
              </a:ext>
            </a:extLst>
          </p:cNvPr>
          <p:cNvGraphicFramePr>
            <a:graphicFrameLocks noGrp="1"/>
          </p:cNvGraphicFramePr>
          <p:nvPr>
            <p:ph idx="1"/>
          </p:nvPr>
        </p:nvGraphicFramePr>
        <p:xfrm>
          <a:off x="1103382" y="1524000"/>
          <a:ext cx="9982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63E933B6-6E97-4270-93F0-3A00EE7B25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514843">
                  <a:lumMod val="20000"/>
                  <a:lumOff val="80000"/>
                </a:srgbClr>
              </a:solidFill>
              <a:effectLst/>
              <a:uLnTx/>
              <a:uFillTx/>
              <a:latin typeface="Euphemia"/>
              <a:ea typeface="+mn-ea"/>
              <a:cs typeface="+mn-cs"/>
            </a:endParaRPr>
          </a:p>
        </p:txBody>
      </p:sp>
    </p:spTree>
    <p:extLst>
      <p:ext uri="{BB962C8B-B14F-4D97-AF65-F5344CB8AC3E}">
        <p14:creationId xmlns:p14="http://schemas.microsoft.com/office/powerpoint/2010/main" val="195503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en-GB" sz="3200" dirty="0"/>
              <a:t>Lawfulness of processing - </a:t>
            </a:r>
            <a:r>
              <a:rPr lang="en-GB" sz="3200" i="1" dirty="0"/>
              <a:t>Consent</a:t>
            </a:r>
          </a:p>
        </p:txBody>
      </p:sp>
      <p:sp>
        <p:nvSpPr>
          <p:cNvPr id="86019" name="Rectangle 3"/>
          <p:cNvSpPr>
            <a:spLocks noGrp="1" noChangeArrowheads="1"/>
          </p:cNvSpPr>
          <p:nvPr>
            <p:ph type="body" idx="1"/>
            <p:custDataLst>
              <p:tags r:id="rId3"/>
            </p:custDataLst>
          </p:nvPr>
        </p:nvSpPr>
        <p:spPr>
          <a:xfrm>
            <a:off x="1104899" y="1360799"/>
            <a:ext cx="9980682" cy="4823941"/>
          </a:xfrm>
        </p:spPr>
        <p:txBody>
          <a:bodyPr>
            <a:normAutofit/>
          </a:bodyPr>
          <a:lstStyle/>
          <a:p>
            <a:r>
              <a:rPr lang="en-GB" dirty="0"/>
              <a:t>Consent must be </a:t>
            </a:r>
          </a:p>
          <a:p>
            <a:pPr lvl="1"/>
            <a:r>
              <a:rPr lang="en-GB" sz="1800" b="1" u="sng" dirty="0">
                <a:solidFill>
                  <a:schemeClr val="accent2"/>
                </a:solidFill>
              </a:rPr>
              <a:t>Actively</a:t>
            </a:r>
            <a:r>
              <a:rPr lang="en-GB" sz="1800" b="1" dirty="0">
                <a:solidFill>
                  <a:schemeClr val="accent2"/>
                </a:solidFill>
              </a:rPr>
              <a:t> </a:t>
            </a:r>
            <a:r>
              <a:rPr lang="en-GB" sz="1800" dirty="0"/>
              <a:t>given </a:t>
            </a:r>
          </a:p>
          <a:p>
            <a:pPr lvl="1"/>
            <a:r>
              <a:rPr lang="en-GB" sz="1800" dirty="0"/>
              <a:t>Clearly distinguishable from other matters</a:t>
            </a:r>
          </a:p>
          <a:p>
            <a:pPr lvl="2"/>
            <a:r>
              <a:rPr lang="en-GB" sz="1600" dirty="0"/>
              <a:t>Not “bundled” with other written agreements or declarations</a:t>
            </a:r>
          </a:p>
          <a:p>
            <a:pPr lvl="1"/>
            <a:r>
              <a:rPr lang="en-GB" sz="1800" dirty="0"/>
              <a:t>Intelligible</a:t>
            </a:r>
          </a:p>
          <a:p>
            <a:pPr lvl="1"/>
            <a:r>
              <a:rPr lang="en-GB" sz="1800" dirty="0"/>
              <a:t>Easily accessible</a:t>
            </a:r>
          </a:p>
          <a:p>
            <a:pPr lvl="1"/>
            <a:r>
              <a:rPr lang="en-GB" sz="1800" dirty="0"/>
              <a:t>Clearly presented (clear and plain language)</a:t>
            </a:r>
          </a:p>
          <a:p>
            <a:pPr lvl="1"/>
            <a:r>
              <a:rPr lang="en-GB" sz="1800" dirty="0"/>
              <a:t>As easily revoked as given (data subject's right to withdraw)</a:t>
            </a:r>
          </a:p>
          <a:p>
            <a:r>
              <a:rPr lang="en-GB" dirty="0"/>
              <a:t>Where consent is relied on, controllers should be able to demonstrate that consent was given by the data subject to the processing</a:t>
            </a:r>
          </a:p>
          <a:p>
            <a:r>
              <a:rPr lang="en-GB" dirty="0"/>
              <a:t>Specific rules will apply to children in relation to information society services</a:t>
            </a:r>
          </a:p>
          <a:p>
            <a:pPr lvl="2"/>
            <a:endParaRPr lang="en-GB" sz="1800" dirty="0"/>
          </a:p>
        </p:txBody>
      </p:sp>
    </p:spTree>
    <p:custDataLst>
      <p:tags r:id="rId1"/>
    </p:custDataLst>
    <p:extLst>
      <p:ext uri="{BB962C8B-B14F-4D97-AF65-F5344CB8AC3E}">
        <p14:creationId xmlns:p14="http://schemas.microsoft.com/office/powerpoint/2010/main" val="425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a:xfrm>
            <a:off x="1077132" y="309966"/>
            <a:ext cx="10008450" cy="86319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r>
              <a:rPr lang="en-GB" sz="3600" dirty="0"/>
              <a:t>Lawfulness of processing - </a:t>
            </a:r>
            <a:r>
              <a:rPr lang="en-GB" sz="3600" i="1" dirty="0"/>
              <a:t>Consent</a:t>
            </a:r>
            <a:endParaRPr lang="en-GB" dirty="0"/>
          </a:p>
        </p:txBody>
      </p:sp>
      <p:sp>
        <p:nvSpPr>
          <p:cNvPr id="86019" name="Rectangle 3"/>
          <p:cNvSpPr>
            <a:spLocks noGrp="1" noChangeArrowheads="1"/>
          </p:cNvSpPr>
          <p:nvPr>
            <p:ph type="body" idx="1"/>
            <p:custDataLst>
              <p:tags r:id="rId3"/>
            </p:custDataLst>
          </p:nvPr>
        </p:nvSpPr>
        <p:spPr>
          <a:xfrm>
            <a:off x="1091775" y="1393796"/>
            <a:ext cx="10008450" cy="4751933"/>
          </a:xfrm>
        </p:spPr>
        <p:txBody>
          <a:bodyPr>
            <a:normAutofit/>
          </a:bodyPr>
          <a:lstStyle/>
          <a:p>
            <a:pPr algn="just"/>
            <a:r>
              <a:rPr lang="en-GB" sz="1800" dirty="0"/>
              <a:t>A clear, affirmative action</a:t>
            </a:r>
          </a:p>
          <a:p>
            <a:pPr algn="just"/>
            <a:r>
              <a:rPr lang="en-GB" sz="1800" dirty="0"/>
              <a:t>A written, electronic or oral statement</a:t>
            </a:r>
          </a:p>
          <a:p>
            <a:pPr lvl="1" algn="just"/>
            <a:r>
              <a:rPr lang="en-GB" dirty="0"/>
              <a:t>Ticking box on website</a:t>
            </a:r>
          </a:p>
          <a:p>
            <a:pPr lvl="1" algn="just"/>
            <a:r>
              <a:rPr lang="en-GB" dirty="0"/>
              <a:t>Choosing technical settings</a:t>
            </a:r>
          </a:p>
          <a:p>
            <a:pPr lvl="1" algn="just"/>
            <a:r>
              <a:rPr lang="en-GB" dirty="0"/>
              <a:t>Other statement or conduct</a:t>
            </a:r>
          </a:p>
          <a:p>
            <a:pPr algn="just"/>
            <a:r>
              <a:rPr lang="en-GB" sz="1800" dirty="0"/>
              <a:t>Consent is NOT</a:t>
            </a:r>
          </a:p>
          <a:p>
            <a:pPr lvl="1" algn="just"/>
            <a:r>
              <a:rPr lang="en-GB" dirty="0"/>
              <a:t>Silence (implied)</a:t>
            </a:r>
          </a:p>
          <a:p>
            <a:pPr lvl="1" algn="just"/>
            <a:r>
              <a:rPr lang="en-GB" dirty="0"/>
              <a:t>Pre-ticked boxes</a:t>
            </a:r>
          </a:p>
          <a:p>
            <a:pPr algn="just"/>
            <a:r>
              <a:rPr lang="en-GB" sz="1800" dirty="0"/>
              <a:t>Consent must be given (and demonstrated to have been given) for all purposes of the processing</a:t>
            </a:r>
          </a:p>
          <a:p>
            <a:pPr marL="0" indent="0" algn="ctr">
              <a:buNone/>
            </a:pPr>
            <a:r>
              <a:rPr lang="fr-BE" sz="2400" b="1" dirty="0">
                <a:solidFill>
                  <a:schemeClr val="accent2"/>
                </a:solidFill>
                <a:sym typeface="Wingdings" panose="05000000000000000000" pitchFamily="2" charset="2"/>
              </a:rPr>
              <a:t>Consent is a very </a:t>
            </a:r>
            <a:r>
              <a:rPr lang="en-GB" sz="2400" b="1" dirty="0">
                <a:solidFill>
                  <a:schemeClr val="accent2"/>
                </a:solidFill>
                <a:sym typeface="Wingdings" panose="05000000000000000000" pitchFamily="2" charset="2"/>
              </a:rPr>
              <a:t>difficult</a:t>
            </a:r>
            <a:r>
              <a:rPr lang="fr-BE" sz="2400" b="1" dirty="0">
                <a:solidFill>
                  <a:schemeClr val="accent2"/>
                </a:solidFill>
                <a:sym typeface="Wingdings" panose="05000000000000000000" pitchFamily="2" charset="2"/>
              </a:rPr>
              <a:t> basis to rely on!</a:t>
            </a:r>
            <a:endParaRPr lang="fr-BE" sz="2400" b="1" dirty="0">
              <a:solidFill>
                <a:schemeClr val="accent2"/>
              </a:solidFill>
            </a:endParaRPr>
          </a:p>
          <a:p>
            <a:pPr lvl="2"/>
            <a:endParaRPr lang="en-GB" sz="1800" dirty="0"/>
          </a:p>
        </p:txBody>
      </p:sp>
    </p:spTree>
    <p:custDataLst>
      <p:tags r:id="rId1"/>
    </p:custDataLst>
    <p:extLst>
      <p:ext uri="{BB962C8B-B14F-4D97-AF65-F5344CB8AC3E}">
        <p14:creationId xmlns:p14="http://schemas.microsoft.com/office/powerpoint/2010/main" val="31892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lstStyle/>
          <a:p>
            <a:r>
              <a:rPr lang="de-DE" dirty="0"/>
              <a:t>Contract </a:t>
            </a:r>
            <a:endParaRPr lang="fi-FI" dirty="0"/>
          </a:p>
        </p:txBody>
      </p:sp>
      <p:sp>
        <p:nvSpPr>
          <p:cNvPr id="5" name="Subtitle 4">
            <a:extLst>
              <a:ext uri="{FF2B5EF4-FFF2-40B4-BE49-F238E27FC236}">
                <a16:creationId xmlns:a16="http://schemas.microsoft.com/office/drawing/2014/main" id="{B1146BE8-980D-4412-A2A5-F0367A5CA85B}"/>
              </a:ext>
            </a:extLst>
          </p:cNvPr>
          <p:cNvSpPr>
            <a:spLocks noGrp="1"/>
          </p:cNvSpPr>
          <p:nvPr>
            <p:ph type="subTitle" idx="1"/>
          </p:nvPr>
        </p:nvSpPr>
        <p:spPr/>
        <p:txBody>
          <a:bodyPr/>
          <a:lstStyle/>
          <a:p>
            <a:endParaRPr lang="fi-FI" dirty="0"/>
          </a:p>
        </p:txBody>
      </p:sp>
      <p:sp>
        <p:nvSpPr>
          <p:cNvPr id="4" name="Footer Placeholder 3">
            <a:extLst>
              <a:ext uri="{FF2B5EF4-FFF2-40B4-BE49-F238E27FC236}">
                <a16:creationId xmlns:a16="http://schemas.microsoft.com/office/drawing/2014/main" id="{82E5A9AC-BCDD-4482-AC9C-D105EF48F79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2740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6315-E15B-4AA4-9B56-6DC330CD9703}"/>
              </a:ext>
            </a:extLst>
          </p:cNvPr>
          <p:cNvSpPr>
            <a:spLocks noGrp="1"/>
          </p:cNvSpPr>
          <p:nvPr>
            <p:ph type="title"/>
          </p:nvPr>
        </p:nvSpPr>
        <p:spPr/>
        <p:txBody>
          <a:bodyPr/>
          <a:lstStyle/>
          <a:p>
            <a:r>
              <a:rPr lang="de-DE" dirty="0"/>
              <a:t>Contract </a:t>
            </a:r>
            <a:r>
              <a:rPr lang="en-GB" dirty="0"/>
              <a:t>Example 1 </a:t>
            </a:r>
            <a:endParaRPr lang="fi-FI" dirty="0"/>
          </a:p>
        </p:txBody>
      </p:sp>
      <p:sp>
        <p:nvSpPr>
          <p:cNvPr id="3" name="Content Placeholder 2">
            <a:extLst>
              <a:ext uri="{FF2B5EF4-FFF2-40B4-BE49-F238E27FC236}">
                <a16:creationId xmlns:a16="http://schemas.microsoft.com/office/drawing/2014/main" id="{F9498480-5034-46E0-B98F-424300ACCA8D}"/>
              </a:ext>
            </a:extLst>
          </p:cNvPr>
          <p:cNvSpPr>
            <a:spLocks noGrp="1"/>
          </p:cNvSpPr>
          <p:nvPr>
            <p:ph idx="1"/>
          </p:nvPr>
        </p:nvSpPr>
        <p:spPr/>
        <p:txBody>
          <a:bodyPr>
            <a:normAutofit fontScale="92500" lnSpcReduction="10000"/>
          </a:bodyPr>
          <a:lstStyle/>
          <a:p>
            <a:r>
              <a:rPr lang="en-GB" dirty="0"/>
              <a:t>A data subject buys items from an online retailer. </a:t>
            </a:r>
          </a:p>
          <a:p>
            <a:r>
              <a:rPr lang="en-GB" dirty="0"/>
              <a:t>The data subject wants to pay by credit card and for the products to be delivered to their home address. In order to fulfil the contract, the retailer must process the data subject’s credit card information and billing address for payment purposes and the data subject’s home address for delivery. </a:t>
            </a:r>
          </a:p>
          <a:p>
            <a:r>
              <a:rPr lang="en-GB" dirty="0"/>
              <a:t>Thus, Article 6(1)(b) is applicable as a legal basis for these processing activities. </a:t>
            </a:r>
          </a:p>
          <a:p>
            <a:r>
              <a:rPr lang="en-GB" dirty="0"/>
              <a:t>However, if the customer has opted for shipment to a pick-up point, the processing of the data subject’s home address is no longer necessary for the performance of the purchase contract. </a:t>
            </a:r>
          </a:p>
          <a:p>
            <a:r>
              <a:rPr lang="en-GB" dirty="0">
                <a:sym typeface="Wingdings" panose="05000000000000000000" pitchFamily="2" charset="2"/>
              </a:rPr>
              <a:t> What follows? </a:t>
            </a:r>
            <a:endParaRPr lang="fi-FI" dirty="0"/>
          </a:p>
        </p:txBody>
      </p:sp>
      <p:sp>
        <p:nvSpPr>
          <p:cNvPr id="4" name="Footer Placeholder 3">
            <a:extLst>
              <a:ext uri="{FF2B5EF4-FFF2-40B4-BE49-F238E27FC236}">
                <a16:creationId xmlns:a16="http://schemas.microsoft.com/office/drawing/2014/main" id="{F4EDC06E-E790-4A98-8F25-D0C89607CEB3}"/>
              </a:ext>
            </a:extLst>
          </p:cNvPr>
          <p:cNvSpPr>
            <a:spLocks noGrp="1"/>
          </p:cNvSpPr>
          <p:nvPr>
            <p:ph type="ftr" sz="quarter" idx="11"/>
          </p:nvPr>
        </p:nvSpPr>
        <p:spPr/>
        <p:txBody>
          <a:bodyPr/>
          <a:lstStyle/>
          <a:p>
            <a:endParaRPr lang="fi-FI" dirty="0"/>
          </a:p>
        </p:txBody>
      </p:sp>
      <p:sp>
        <p:nvSpPr>
          <p:cNvPr id="5" name="TextBox 4">
            <a:extLst>
              <a:ext uri="{FF2B5EF4-FFF2-40B4-BE49-F238E27FC236}">
                <a16:creationId xmlns:a16="http://schemas.microsoft.com/office/drawing/2014/main" id="{05A71D34-8A46-4A3E-87CA-FDDB352E1FFD}"/>
              </a:ext>
            </a:extLst>
          </p:cNvPr>
          <p:cNvSpPr txBox="1"/>
          <p:nvPr/>
        </p:nvSpPr>
        <p:spPr>
          <a:xfrm>
            <a:off x="612396" y="6241409"/>
            <a:ext cx="10712742" cy="369332"/>
          </a:xfrm>
          <a:prstGeom prst="rect">
            <a:avLst/>
          </a:prstGeom>
          <a:noFill/>
        </p:spPr>
        <p:txBody>
          <a:bodyPr wrap="square" rtlCol="0">
            <a:spAutoFit/>
          </a:bodyPr>
          <a:lstStyle/>
          <a:p>
            <a:r>
              <a:rPr lang="en-GB" dirty="0">
                <a:hlinkClick r:id="rId3"/>
              </a:rPr>
              <a:t>edpb_guidelines-art_6-1-b-adopted_after_public_consultation_en.pdf (europa.eu)</a:t>
            </a:r>
            <a:endParaRPr lang="fi-FI" dirty="0"/>
          </a:p>
        </p:txBody>
      </p:sp>
    </p:spTree>
    <p:extLst>
      <p:ext uri="{BB962C8B-B14F-4D97-AF65-F5344CB8AC3E}">
        <p14:creationId xmlns:p14="http://schemas.microsoft.com/office/powerpoint/2010/main" val="272679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6315-E15B-4AA4-9B56-6DC330CD9703}"/>
              </a:ext>
            </a:extLst>
          </p:cNvPr>
          <p:cNvSpPr>
            <a:spLocks noGrp="1"/>
          </p:cNvSpPr>
          <p:nvPr>
            <p:ph type="title"/>
          </p:nvPr>
        </p:nvSpPr>
        <p:spPr/>
        <p:txBody>
          <a:bodyPr/>
          <a:lstStyle/>
          <a:p>
            <a:r>
              <a:rPr lang="de-DE" dirty="0"/>
              <a:t>Contract </a:t>
            </a:r>
            <a:r>
              <a:rPr lang="en-GB" dirty="0"/>
              <a:t>Example 2 </a:t>
            </a:r>
            <a:endParaRPr lang="fi-FI" dirty="0"/>
          </a:p>
        </p:txBody>
      </p:sp>
      <p:sp>
        <p:nvSpPr>
          <p:cNvPr id="3" name="Content Placeholder 2">
            <a:extLst>
              <a:ext uri="{FF2B5EF4-FFF2-40B4-BE49-F238E27FC236}">
                <a16:creationId xmlns:a16="http://schemas.microsoft.com/office/drawing/2014/main" id="{F9498480-5034-46E0-B98F-424300ACCA8D}"/>
              </a:ext>
            </a:extLst>
          </p:cNvPr>
          <p:cNvSpPr>
            <a:spLocks noGrp="1"/>
          </p:cNvSpPr>
          <p:nvPr>
            <p:ph idx="1"/>
          </p:nvPr>
        </p:nvSpPr>
        <p:spPr/>
        <p:txBody>
          <a:bodyPr/>
          <a:lstStyle/>
          <a:p>
            <a:r>
              <a:rPr lang="en-GB" dirty="0"/>
              <a:t>The same online retailer wishes to build profiles of the user’s tastes and lifestyle choices based on their visits to the website. </a:t>
            </a:r>
          </a:p>
          <a:p>
            <a:r>
              <a:rPr lang="en-GB" dirty="0"/>
              <a:t>Can this be based on contract? </a:t>
            </a:r>
          </a:p>
          <a:p>
            <a:r>
              <a:rPr lang="en-GB" dirty="0"/>
              <a:t>Can you think of other examples?</a:t>
            </a:r>
          </a:p>
        </p:txBody>
      </p:sp>
      <p:sp>
        <p:nvSpPr>
          <p:cNvPr id="4" name="Footer Placeholder 3">
            <a:extLst>
              <a:ext uri="{FF2B5EF4-FFF2-40B4-BE49-F238E27FC236}">
                <a16:creationId xmlns:a16="http://schemas.microsoft.com/office/drawing/2014/main" id="{F4EDC06E-E790-4A98-8F25-D0C89607CEB3}"/>
              </a:ext>
            </a:extLst>
          </p:cNvPr>
          <p:cNvSpPr>
            <a:spLocks noGrp="1"/>
          </p:cNvSpPr>
          <p:nvPr>
            <p:ph type="ftr" sz="quarter" idx="11"/>
          </p:nvPr>
        </p:nvSpPr>
        <p:spPr/>
        <p:txBody>
          <a:bodyPr/>
          <a:lstStyle/>
          <a:p>
            <a:endParaRPr lang="fi-FI" dirty="0"/>
          </a:p>
        </p:txBody>
      </p:sp>
      <p:sp>
        <p:nvSpPr>
          <p:cNvPr id="5" name="TextBox 4">
            <a:extLst>
              <a:ext uri="{FF2B5EF4-FFF2-40B4-BE49-F238E27FC236}">
                <a16:creationId xmlns:a16="http://schemas.microsoft.com/office/drawing/2014/main" id="{05A71D34-8A46-4A3E-87CA-FDDB352E1FFD}"/>
              </a:ext>
            </a:extLst>
          </p:cNvPr>
          <p:cNvSpPr txBox="1"/>
          <p:nvPr/>
        </p:nvSpPr>
        <p:spPr>
          <a:xfrm>
            <a:off x="612396" y="6241409"/>
            <a:ext cx="10712742" cy="369332"/>
          </a:xfrm>
          <a:prstGeom prst="rect">
            <a:avLst/>
          </a:prstGeom>
          <a:noFill/>
        </p:spPr>
        <p:txBody>
          <a:bodyPr wrap="square" rtlCol="0">
            <a:spAutoFit/>
          </a:bodyPr>
          <a:lstStyle/>
          <a:p>
            <a:r>
              <a:rPr lang="en-GB" dirty="0">
                <a:hlinkClick r:id="rId3"/>
              </a:rPr>
              <a:t>edpb_guidelines-art_6-1-b-adopted_after_public_consultation_en.pdf (europa.eu)</a:t>
            </a:r>
            <a:endParaRPr lang="fi-FI" dirty="0"/>
          </a:p>
        </p:txBody>
      </p:sp>
    </p:spTree>
    <p:extLst>
      <p:ext uri="{BB962C8B-B14F-4D97-AF65-F5344CB8AC3E}">
        <p14:creationId xmlns:p14="http://schemas.microsoft.com/office/powerpoint/2010/main" val="236812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122F2-9B75-403F-8AF2-6B10AB707418}"/>
              </a:ext>
            </a:extLst>
          </p:cNvPr>
          <p:cNvSpPr>
            <a:spLocks noGrp="1"/>
          </p:cNvSpPr>
          <p:nvPr>
            <p:ph type="ctrTitle"/>
          </p:nvPr>
        </p:nvSpPr>
        <p:spPr>
          <a:xfrm>
            <a:off x="1004416" y="2513158"/>
            <a:ext cx="5734050" cy="2219691"/>
          </a:xfrm>
        </p:spPr>
        <p:txBody>
          <a:bodyPr>
            <a:noAutofit/>
          </a:bodyPr>
          <a:lstStyle/>
          <a:p>
            <a:pPr>
              <a:lnSpc>
                <a:spcPct val="107000"/>
              </a:lnSpc>
              <a:spcAft>
                <a:spcPts val="800"/>
              </a:spcAft>
            </a:pPr>
            <a:r>
              <a:rPr lang="en-GB" dirty="0">
                <a:effectLst/>
                <a:ea typeface="Calibri" panose="020F0502020204030204" pitchFamily="34" charset="0"/>
                <a:cs typeface="Arial" panose="020B0604020202020204" pitchFamily="34" charset="0"/>
              </a:rPr>
              <a:t>Everything is forbidden, unless it is allowed</a:t>
            </a:r>
            <a:endParaRPr lang="fi-FI" dirty="0">
              <a:effectLst/>
              <a:ea typeface="Calibri" panose="020F0502020204030204" pitchFamily="34" charset="0"/>
              <a:cs typeface="Arial" panose="020B0604020202020204" pitchFamily="34" charset="0"/>
            </a:endParaRPr>
          </a:p>
        </p:txBody>
      </p:sp>
      <p:pic>
        <p:nvPicPr>
          <p:cNvPr id="5" name="CCF9BC60-706C-433B-8CC4-F42B460F73D3">
            <a:extLst>
              <a:ext uri="{FF2B5EF4-FFF2-40B4-BE49-F238E27FC236}">
                <a16:creationId xmlns:a16="http://schemas.microsoft.com/office/drawing/2014/main" id="{8C6D71E1-C910-4A34-94D9-AB6F7A4CB1F5}"/>
              </a:ext>
            </a:extLst>
          </p:cNvPr>
          <p:cNvPicPr>
            <a:picLocks noGrp="1"/>
          </p:cNvPicPr>
          <p:nvPr>
            <p:ph type="pic" sz="quarter" idx="13"/>
          </p:nvPr>
        </p:nvPicPr>
        <p:blipFill>
          <a:blip r:embed="rId3">
            <a:extLst>
              <a:ext uri="{28A0092B-C50C-407E-A947-70E740481C1C}">
                <a14:useLocalDpi xmlns:a14="http://schemas.microsoft.com/office/drawing/2010/main" val="0"/>
              </a:ext>
            </a:extLst>
          </a:blip>
          <a:srcRect t="27247" b="27247"/>
          <a:stretch>
            <a:fillRect/>
          </a:stretch>
        </p:blipFill>
        <p:spPr bwMode="auto">
          <a:xfrm>
            <a:off x="6981825" y="1311275"/>
            <a:ext cx="5210175" cy="4208463"/>
          </a:xfrm>
          <a:prstGeom prst="rect">
            <a:avLst/>
          </a:prstGeom>
          <a:noFill/>
          <a:ln>
            <a:noFill/>
          </a:ln>
        </p:spPr>
      </p:pic>
    </p:spTree>
    <p:extLst>
      <p:ext uri="{BB962C8B-B14F-4D97-AF65-F5344CB8AC3E}">
        <p14:creationId xmlns:p14="http://schemas.microsoft.com/office/powerpoint/2010/main" val="270608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2F07E9-1137-4888-AC41-7097968AB71E}"/>
              </a:ext>
            </a:extLst>
          </p:cNvPr>
          <p:cNvSpPr>
            <a:spLocks noGrp="1"/>
          </p:cNvSpPr>
          <p:nvPr>
            <p:ph type="ctrTitle"/>
          </p:nvPr>
        </p:nvSpPr>
        <p:spPr/>
        <p:txBody>
          <a:bodyPr/>
          <a:lstStyle/>
          <a:p>
            <a:r>
              <a:rPr lang="en-GB" dirty="0"/>
              <a:t>Legitimate </a:t>
            </a:r>
            <a:r>
              <a:rPr lang="en-GB" dirty="0" err="1"/>
              <a:t>INterests</a:t>
            </a:r>
            <a:endParaRPr lang="en-GB" dirty="0"/>
          </a:p>
        </p:txBody>
      </p:sp>
      <p:sp>
        <p:nvSpPr>
          <p:cNvPr id="6" name="Subtitle 5">
            <a:extLst>
              <a:ext uri="{FF2B5EF4-FFF2-40B4-BE49-F238E27FC236}">
                <a16:creationId xmlns:a16="http://schemas.microsoft.com/office/drawing/2014/main" id="{96114CEF-D427-4021-8BCE-0D503AB42518}"/>
              </a:ext>
            </a:extLst>
          </p:cNvPr>
          <p:cNvSpPr>
            <a:spLocks noGrp="1"/>
          </p:cNvSpPr>
          <p:nvPr>
            <p:ph type="subTitle" idx="1"/>
          </p:nvPr>
        </p:nvSpPr>
        <p:spPr/>
        <p:txBody>
          <a:bodyPr/>
          <a:lstStyle/>
          <a:p>
            <a:endParaRPr lang="en-GB" dirty="0"/>
          </a:p>
        </p:txBody>
      </p:sp>
      <p:sp>
        <p:nvSpPr>
          <p:cNvPr id="4" name="Footer Placeholder 3">
            <a:extLst>
              <a:ext uri="{FF2B5EF4-FFF2-40B4-BE49-F238E27FC236}">
                <a16:creationId xmlns:a16="http://schemas.microsoft.com/office/drawing/2014/main" id="{63E933B6-6E97-4270-93F0-3A00EE7B25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14843">
                  <a:lumMod val="20000"/>
                  <a:lumOff val="80000"/>
                </a:srgbClr>
              </a:solidFill>
              <a:effectLst/>
              <a:uLnTx/>
              <a:uFillTx/>
              <a:latin typeface="Euphemia"/>
              <a:ea typeface="+mn-ea"/>
              <a:cs typeface="+mn-cs"/>
            </a:endParaRPr>
          </a:p>
        </p:txBody>
      </p:sp>
    </p:spTree>
    <p:extLst>
      <p:ext uri="{BB962C8B-B14F-4D97-AF65-F5344CB8AC3E}">
        <p14:creationId xmlns:p14="http://schemas.microsoft.com/office/powerpoint/2010/main" val="288970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en-GB" sz="3200" dirty="0"/>
              <a:t>Why legitimate interests (rationale)</a:t>
            </a:r>
            <a:endParaRPr lang="en-GB" sz="3200" i="1" dirty="0"/>
          </a:p>
        </p:txBody>
      </p:sp>
      <p:graphicFrame>
        <p:nvGraphicFramePr>
          <p:cNvPr id="16" name="Diagram 15"/>
          <p:cNvGraphicFramePr/>
          <p:nvPr/>
        </p:nvGraphicFramePr>
        <p:xfrm>
          <a:off x="1104900" y="1482017"/>
          <a:ext cx="9980682" cy="47849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8" name="Group 17"/>
          <p:cNvGrpSpPr/>
          <p:nvPr/>
        </p:nvGrpSpPr>
        <p:grpSpPr>
          <a:xfrm rot="5400000">
            <a:off x="9021717" y="3116344"/>
            <a:ext cx="290019" cy="339268"/>
            <a:chOff x="5350967" y="1766946"/>
            <a:chExt cx="453155" cy="530106"/>
          </a:xfrm>
        </p:grpSpPr>
        <p:sp>
          <p:nvSpPr>
            <p:cNvPr id="19" name="Right Arrow 18"/>
            <p:cNvSpPr/>
            <p:nvPr/>
          </p:nvSpPr>
          <p:spPr>
            <a:xfrm>
              <a:off x="5350967" y="1766946"/>
              <a:ext cx="453155" cy="530106"/>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20" name="Right Arrow 4"/>
            <p:cNvSpPr/>
            <p:nvPr/>
          </p:nvSpPr>
          <p:spPr>
            <a:xfrm>
              <a:off x="5350967" y="1872967"/>
              <a:ext cx="317209" cy="318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endParaRPr lang="en-US" sz="1400">
                <a:solidFill>
                  <a:srgbClr val="FFFFFF"/>
                </a:solidFill>
              </a:endParaRPr>
            </a:p>
          </p:txBody>
        </p:sp>
      </p:grpSp>
    </p:spTree>
    <p:custDataLst>
      <p:tags r:id="rId1"/>
    </p:custDataLst>
    <p:extLst>
      <p:ext uri="{BB962C8B-B14F-4D97-AF65-F5344CB8AC3E}">
        <p14:creationId xmlns:p14="http://schemas.microsoft.com/office/powerpoint/2010/main" val="330838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lstStyle/>
          <a:p>
            <a:r>
              <a:rPr lang="en-GB" dirty="0"/>
              <a:t>Legitimate interests</a:t>
            </a:r>
          </a:p>
        </p:txBody>
      </p:sp>
      <p:sp>
        <p:nvSpPr>
          <p:cNvPr id="86019" name="Rectangle 3"/>
          <p:cNvSpPr>
            <a:spLocks noGrp="1" noChangeArrowheads="1"/>
          </p:cNvSpPr>
          <p:nvPr>
            <p:ph type="body" idx="1"/>
            <p:custDataLst>
              <p:tags r:id="rId3"/>
            </p:custDataLst>
          </p:nvPr>
        </p:nvSpPr>
        <p:spPr>
          <a:xfrm>
            <a:off x="1104899" y="1412777"/>
            <a:ext cx="9980680" cy="4895949"/>
          </a:xfrm>
        </p:spPr>
        <p:txBody>
          <a:bodyPr>
            <a:normAutofit/>
          </a:bodyPr>
          <a:lstStyle/>
          <a:p>
            <a:r>
              <a:rPr lang="en-GB" sz="2400" dirty="0"/>
              <a:t>Public authorities are </a:t>
            </a:r>
            <a:r>
              <a:rPr lang="en-GB" sz="2400" b="1" dirty="0"/>
              <a:t>unable </a:t>
            </a:r>
            <a:r>
              <a:rPr lang="en-GB" sz="2400" dirty="0"/>
              <a:t>to rely on "legitimate interests" to legitimise data processing carried out in the discharge of their functions</a:t>
            </a:r>
          </a:p>
          <a:p>
            <a:r>
              <a:rPr lang="en-GB" sz="2400" dirty="0"/>
              <a:t>Controllers that rely on "legitimate interests" should maintain a record of the assessment to demonstrate that they have given proper consideration to the rights and freedoms of data subjects</a:t>
            </a:r>
          </a:p>
          <a:p>
            <a:r>
              <a:rPr lang="en-GB" sz="2400" dirty="0"/>
              <a:t>When relying on "legitimate interests": must be set out in the information notices</a:t>
            </a:r>
          </a:p>
          <a:p>
            <a:pPr lvl="2"/>
            <a:endParaRPr lang="en-GB" sz="2400" dirty="0"/>
          </a:p>
          <a:p>
            <a:pPr lvl="2"/>
            <a:endParaRPr lang="en-GB" sz="1800" dirty="0"/>
          </a:p>
          <a:p>
            <a:pPr lvl="2"/>
            <a:endParaRPr lang="en-GB" sz="1800" dirty="0"/>
          </a:p>
          <a:p>
            <a:pPr lvl="2"/>
            <a:endParaRPr lang="en-GB" sz="1800" dirty="0"/>
          </a:p>
        </p:txBody>
      </p:sp>
      <p:sp>
        <p:nvSpPr>
          <p:cNvPr id="11" name="Rectangle 3"/>
          <p:cNvSpPr txBox="1">
            <a:spLocks noChangeArrowheads="1"/>
          </p:cNvSpPr>
          <p:nvPr>
            <p:custDataLst>
              <p:tags r:id="rId4"/>
            </p:custDataLst>
          </p:nvPr>
        </p:nvSpPr>
        <p:spPr bwMode="auto">
          <a:xfrm>
            <a:off x="7109467" y="1412778"/>
            <a:ext cx="3976112" cy="496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40000"/>
              </a:spcBef>
              <a:spcAft>
                <a:spcPct val="0"/>
              </a:spcAft>
              <a:buClr>
                <a:schemeClr val="accent2"/>
              </a:buClr>
              <a:defRPr sz="1600">
                <a:solidFill>
                  <a:schemeClr val="accent2"/>
                </a:solidFill>
                <a:latin typeface="+mn-lt"/>
                <a:ea typeface="+mn-ea"/>
                <a:cs typeface="+mn-cs"/>
              </a:defRPr>
            </a:lvl1pPr>
            <a:lvl2pPr marL="1588" indent="3175" algn="l" rtl="0" fontAlgn="base">
              <a:spcBef>
                <a:spcPct val="20000"/>
              </a:spcBef>
              <a:spcAft>
                <a:spcPct val="0"/>
              </a:spcAft>
              <a:buClr>
                <a:schemeClr val="accent2"/>
              </a:buClr>
              <a:buFont typeface="Georgia" pitchFamily="18" charset="0"/>
              <a:defRPr sz="1600">
                <a:solidFill>
                  <a:schemeClr val="bg2"/>
                </a:solidFill>
                <a:latin typeface="+mn-lt"/>
              </a:defRPr>
            </a:lvl2pPr>
            <a:lvl3pPr marL="270000" indent="-270000" algn="l" rtl="0" fontAlgn="base">
              <a:spcBef>
                <a:spcPct val="20000"/>
              </a:spcBef>
              <a:spcAft>
                <a:spcPct val="0"/>
              </a:spcAft>
              <a:buClr>
                <a:schemeClr val="accent2"/>
              </a:buClr>
              <a:buFont typeface="Georgia" pitchFamily="18" charset="0"/>
              <a:buChar char="●"/>
              <a:defRPr sz="1600">
                <a:solidFill>
                  <a:schemeClr val="bg2"/>
                </a:solidFill>
                <a:latin typeface="+mn-lt"/>
              </a:defRPr>
            </a:lvl3pPr>
            <a:lvl4pPr marL="540000" indent="-270000" algn="l" rtl="0" fontAlgn="base">
              <a:spcBef>
                <a:spcPct val="20000"/>
              </a:spcBef>
              <a:spcAft>
                <a:spcPct val="0"/>
              </a:spcAft>
              <a:buClr>
                <a:schemeClr val="accent2"/>
              </a:buClr>
              <a:buFont typeface="Georgia" pitchFamily="18" charset="0"/>
              <a:buChar char="•"/>
              <a:defRPr sz="1600">
                <a:solidFill>
                  <a:schemeClr val="bg2"/>
                </a:solidFill>
                <a:latin typeface="+mn-lt"/>
              </a:defRPr>
            </a:lvl4pPr>
            <a:lvl5pPr marL="810000" indent="-270000" algn="l" rtl="0" fontAlgn="base">
              <a:spcBef>
                <a:spcPct val="20000"/>
              </a:spcBef>
              <a:spcAft>
                <a:spcPct val="0"/>
              </a:spcAft>
              <a:buClr>
                <a:schemeClr val="accent2"/>
              </a:buClr>
              <a:buFont typeface="Georgia" pitchFamily="18" charset="0"/>
              <a:buChar char="-"/>
              <a:defRPr sz="1600">
                <a:solidFill>
                  <a:schemeClr val="bg2"/>
                </a:solidFill>
                <a:latin typeface="+mn-lt"/>
              </a:defRPr>
            </a:lvl5pPr>
            <a:lvl6pPr marL="1080000" indent="-270000" algn="l" rtl="0" fontAlgn="base">
              <a:spcBef>
                <a:spcPct val="20000"/>
              </a:spcBef>
              <a:spcAft>
                <a:spcPct val="0"/>
              </a:spcAft>
              <a:buClr>
                <a:schemeClr val="accent2"/>
              </a:buClr>
              <a:buFont typeface="Georgia" pitchFamily="18" charset="0"/>
              <a:buChar char="-"/>
              <a:defRPr sz="1600" baseline="0">
                <a:solidFill>
                  <a:schemeClr val="bg2"/>
                </a:solidFill>
                <a:latin typeface="+mn-lt"/>
              </a:defRPr>
            </a:lvl6pPr>
            <a:lvl7pPr marL="1350000" indent="-270000" algn="l" rtl="0" fontAlgn="base">
              <a:spcBef>
                <a:spcPct val="20000"/>
              </a:spcBef>
              <a:spcAft>
                <a:spcPct val="0"/>
              </a:spcAft>
              <a:buClr>
                <a:schemeClr val="accent2"/>
              </a:buClr>
              <a:buFont typeface="Georgia" pitchFamily="18" charset="0"/>
              <a:buChar char="-"/>
              <a:defRPr sz="1600" baseline="0">
                <a:solidFill>
                  <a:schemeClr val="bg2"/>
                </a:solidFill>
                <a:latin typeface="+mn-lt"/>
              </a:defRPr>
            </a:lvl7pPr>
            <a:lvl8pPr marL="1620000" indent="-270000" algn="l" rtl="0" fontAlgn="base">
              <a:spcBef>
                <a:spcPct val="20000"/>
              </a:spcBef>
              <a:spcAft>
                <a:spcPct val="0"/>
              </a:spcAft>
              <a:buClr>
                <a:schemeClr val="accent2"/>
              </a:buClr>
              <a:buFont typeface="Georgia" pitchFamily="18" charset="0"/>
              <a:buChar char="-"/>
              <a:defRPr sz="1600" baseline="0">
                <a:solidFill>
                  <a:schemeClr val="bg2"/>
                </a:solidFill>
                <a:latin typeface="+mn-lt"/>
              </a:defRPr>
            </a:lvl8pPr>
            <a:lvl9pPr marL="1890000" indent="-270000" algn="l" rtl="0" fontAlgn="base">
              <a:spcBef>
                <a:spcPct val="20000"/>
              </a:spcBef>
              <a:spcAft>
                <a:spcPct val="0"/>
              </a:spcAft>
              <a:buClr>
                <a:schemeClr val="accent2"/>
              </a:buClr>
              <a:buFont typeface="Georgia" pitchFamily="18" charset="0"/>
              <a:buChar char="-"/>
              <a:defRPr sz="1600">
                <a:solidFill>
                  <a:schemeClr val="bg2"/>
                </a:solidFill>
                <a:latin typeface="+mn-lt"/>
              </a:defRPr>
            </a:lvl9pPr>
          </a:lstStyle>
          <a:p>
            <a:pPr lvl="2"/>
            <a:endParaRPr lang="en-GB" sz="1500" kern="0" dirty="0">
              <a:solidFill>
                <a:schemeClr val="tx1"/>
              </a:solidFill>
            </a:endParaRPr>
          </a:p>
          <a:p>
            <a:pPr lvl="2"/>
            <a:endParaRPr lang="en-GB" sz="1500" kern="0" dirty="0">
              <a:solidFill>
                <a:schemeClr val="tx1"/>
              </a:solidFill>
            </a:endParaRPr>
          </a:p>
          <a:p>
            <a:pPr lvl="2"/>
            <a:endParaRPr lang="en-GB" sz="1500" kern="0" dirty="0"/>
          </a:p>
        </p:txBody>
      </p:sp>
    </p:spTree>
    <p:custDataLst>
      <p:tags r:id="rId1"/>
    </p:custDataLst>
    <p:extLst>
      <p:ext uri="{BB962C8B-B14F-4D97-AF65-F5344CB8AC3E}">
        <p14:creationId xmlns:p14="http://schemas.microsoft.com/office/powerpoint/2010/main" val="237127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en-US" sz="3200" dirty="0"/>
              <a:t>When is processing in your legitimate interests?</a:t>
            </a:r>
            <a:endParaRPr lang="en-GB" sz="3200" dirty="0"/>
          </a:p>
        </p:txBody>
      </p:sp>
      <p:sp>
        <p:nvSpPr>
          <p:cNvPr id="86019" name="Rectangle 3"/>
          <p:cNvSpPr>
            <a:spLocks noGrp="1" noChangeArrowheads="1"/>
          </p:cNvSpPr>
          <p:nvPr>
            <p:ph type="body" idx="1"/>
            <p:custDataLst>
              <p:tags r:id="rId3"/>
            </p:custDataLst>
          </p:nvPr>
        </p:nvSpPr>
        <p:spPr>
          <a:xfrm>
            <a:off x="1104899" y="1412777"/>
            <a:ext cx="9980682" cy="4895949"/>
          </a:xfrm>
        </p:spPr>
        <p:txBody>
          <a:bodyPr>
            <a:normAutofit/>
          </a:bodyPr>
          <a:lstStyle/>
          <a:p>
            <a:r>
              <a:rPr lang="en-GB" dirty="0"/>
              <a:t>Employee data</a:t>
            </a:r>
            <a:r>
              <a:rPr lang="en-GB" sz="2200" dirty="0"/>
              <a:t>:</a:t>
            </a:r>
          </a:p>
          <a:p>
            <a:pPr lvl="1"/>
            <a:r>
              <a:rPr lang="en-GB" sz="1800" dirty="0"/>
              <a:t>To assess </a:t>
            </a:r>
            <a:r>
              <a:rPr lang="en-US" sz="1800" dirty="0"/>
              <a:t>the performance of employees</a:t>
            </a:r>
          </a:p>
          <a:p>
            <a:pPr lvl="1"/>
            <a:r>
              <a:rPr lang="en-GB" sz="1800" dirty="0"/>
              <a:t>To </a:t>
            </a:r>
            <a:r>
              <a:rPr lang="en-US" sz="1800" dirty="0"/>
              <a:t>to monitor employees for safety purposes</a:t>
            </a:r>
          </a:p>
          <a:p>
            <a:pPr lvl="1"/>
            <a:r>
              <a:rPr lang="en-US" sz="1800" dirty="0"/>
              <a:t>To ensure network and information security</a:t>
            </a:r>
          </a:p>
          <a:p>
            <a:pPr lvl="1"/>
            <a:r>
              <a:rPr lang="en-US" sz="1800" dirty="0"/>
              <a:t>To report possible criminal acts or threats to a competent authority</a:t>
            </a:r>
          </a:p>
          <a:p>
            <a:pPr lvl="1"/>
            <a:r>
              <a:rPr lang="en-US" sz="1800" dirty="0"/>
              <a:t>To transfer data within the group for internal administrative purposes</a:t>
            </a:r>
          </a:p>
          <a:p>
            <a:pPr lvl="1"/>
            <a:endParaRPr lang="en-GB" sz="1800" dirty="0"/>
          </a:p>
          <a:p>
            <a:r>
              <a:rPr lang="en-GB" dirty="0"/>
              <a:t>Customer data</a:t>
            </a:r>
          </a:p>
          <a:p>
            <a:pPr lvl="1"/>
            <a:r>
              <a:rPr lang="en-GB" sz="1800" dirty="0"/>
              <a:t>For marketing</a:t>
            </a:r>
          </a:p>
          <a:p>
            <a:pPr lvl="1"/>
            <a:r>
              <a:rPr lang="en-GB" sz="1800" dirty="0"/>
              <a:t>To </a:t>
            </a:r>
            <a:r>
              <a:rPr lang="en-US" sz="1800" dirty="0"/>
              <a:t>prevent fraud and to ensure information security</a:t>
            </a:r>
          </a:p>
          <a:p>
            <a:pPr lvl="1"/>
            <a:r>
              <a:rPr lang="en-US" sz="1800" dirty="0"/>
              <a:t>Product/service development</a:t>
            </a:r>
          </a:p>
          <a:p>
            <a:pPr lvl="1"/>
            <a:r>
              <a:rPr lang="en-US" sz="1800" dirty="0"/>
              <a:t>New use of data (Big data analytics)?</a:t>
            </a:r>
          </a:p>
          <a:p>
            <a:pPr lvl="3"/>
            <a:endParaRPr lang="en-US" sz="1800" dirty="0">
              <a:solidFill>
                <a:srgbClr val="00B0F0"/>
              </a:solidFill>
            </a:endParaRPr>
          </a:p>
          <a:p>
            <a:pPr lvl="3"/>
            <a:endParaRPr lang="en-GB" sz="1800" dirty="0"/>
          </a:p>
          <a:p>
            <a:pPr marL="1371600" lvl="3" indent="0">
              <a:buNone/>
            </a:pPr>
            <a:endParaRPr lang="en-US" sz="1800" dirty="0">
              <a:solidFill>
                <a:srgbClr val="00B0F0"/>
              </a:solidFill>
            </a:endParaRPr>
          </a:p>
          <a:p>
            <a:pPr lvl="3"/>
            <a:endParaRPr lang="en-US" sz="1800" dirty="0">
              <a:solidFill>
                <a:srgbClr val="00B0F0"/>
              </a:solidFill>
            </a:endParaRPr>
          </a:p>
          <a:p>
            <a:pPr lvl="3"/>
            <a:endParaRPr lang="en-US" sz="1800" dirty="0">
              <a:solidFill>
                <a:srgbClr val="00B0F0"/>
              </a:solidFill>
            </a:endParaRPr>
          </a:p>
          <a:p>
            <a:pPr lvl="3"/>
            <a:endParaRPr lang="en-GB" sz="1800" dirty="0"/>
          </a:p>
          <a:p>
            <a:pPr lvl="2"/>
            <a:endParaRPr lang="en-GB" sz="1800" dirty="0"/>
          </a:p>
        </p:txBody>
      </p:sp>
    </p:spTree>
    <p:custDataLst>
      <p:tags r:id="rId1"/>
    </p:custDataLst>
    <p:extLst>
      <p:ext uri="{BB962C8B-B14F-4D97-AF65-F5344CB8AC3E}">
        <p14:creationId xmlns:p14="http://schemas.microsoft.com/office/powerpoint/2010/main" val="77191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normAutofit/>
          </a:bodyPr>
          <a:lstStyle/>
          <a:p>
            <a:r>
              <a:rPr lang="en-GB" dirty="0">
                <a:effectLst/>
                <a:ea typeface="Calibri" panose="020F0502020204030204" pitchFamily="34" charset="0"/>
                <a:cs typeface="Arial" panose="020B0604020202020204" pitchFamily="34" charset="0"/>
              </a:rPr>
              <a:t>Legal basis under Article 9</a:t>
            </a:r>
            <a:endParaRPr lang="de-DE" dirty="0"/>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dirty="0"/>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10614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en-GB" sz="3200" dirty="0"/>
              <a:t>Special categories (</a:t>
            </a:r>
            <a:r>
              <a:rPr lang="en-GB" sz="3200" i="1" dirty="0"/>
              <a:t>"sensitive data"</a:t>
            </a:r>
            <a:r>
              <a:rPr lang="en-GB" sz="3200" dirty="0"/>
              <a:t>)</a:t>
            </a:r>
          </a:p>
        </p:txBody>
      </p:sp>
      <p:sp>
        <p:nvSpPr>
          <p:cNvPr id="86019" name="Rectangle 3"/>
          <p:cNvSpPr>
            <a:spLocks noGrp="1" noChangeArrowheads="1"/>
          </p:cNvSpPr>
          <p:nvPr>
            <p:ph type="body" idx="1"/>
            <p:custDataLst>
              <p:tags r:id="rId3"/>
            </p:custDataLst>
          </p:nvPr>
        </p:nvSpPr>
        <p:spPr>
          <a:xfrm>
            <a:off x="1104899" y="1374031"/>
            <a:ext cx="9980682" cy="4895949"/>
          </a:xfrm>
        </p:spPr>
        <p:txBody>
          <a:bodyPr>
            <a:normAutofit/>
          </a:bodyPr>
          <a:lstStyle/>
          <a:p>
            <a:r>
              <a:rPr lang="en-GB" dirty="0"/>
              <a:t>Classes of "sensitive data" are broader </a:t>
            </a:r>
          </a:p>
          <a:p>
            <a:pPr lvl="1"/>
            <a:r>
              <a:rPr lang="en-GB" sz="1800" dirty="0"/>
              <a:t>Includes genetic data and biometric data where processed to uniquely identify a person</a:t>
            </a:r>
          </a:p>
          <a:p>
            <a:r>
              <a:rPr lang="en-GB" sz="2200" dirty="0"/>
              <a:t>But there are wider (concrete) grounds in the area of health and healthcare management</a:t>
            </a:r>
          </a:p>
          <a:p>
            <a:pPr lvl="1"/>
            <a:r>
              <a:rPr lang="en-GB" sz="1800" dirty="0"/>
              <a:t>e.g.: assessment of the working capacity of the employee</a:t>
            </a:r>
          </a:p>
          <a:p>
            <a:r>
              <a:rPr lang="en-GB" dirty="0"/>
              <a:t>Broad ability for Member States to adduce new conditions (including limitations) regarding the processing of genetic, biometric or health data</a:t>
            </a:r>
          </a:p>
          <a:p>
            <a:r>
              <a:rPr lang="en-GB" dirty="0"/>
              <a:t>Photographs will not automatically be considered as sensitive processing - only to the extent they allow the unique identification or authentication of an individual as a biometric (e.g. used as part of an electronic passport)</a:t>
            </a:r>
          </a:p>
          <a:p>
            <a:pPr lvl="2"/>
            <a:endParaRPr lang="en-GB" sz="1800" dirty="0"/>
          </a:p>
        </p:txBody>
      </p:sp>
    </p:spTree>
    <p:custDataLst>
      <p:tags r:id="rId1"/>
    </p:custDataLst>
    <p:extLst>
      <p:ext uri="{BB962C8B-B14F-4D97-AF65-F5344CB8AC3E}">
        <p14:creationId xmlns:p14="http://schemas.microsoft.com/office/powerpoint/2010/main" val="345115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en-GB" sz="3200" dirty="0"/>
              <a:t>Processing of special categories "</a:t>
            </a:r>
            <a:r>
              <a:rPr lang="en-GB" sz="3200" i="1" dirty="0"/>
              <a:t>Sensitive data"</a:t>
            </a:r>
          </a:p>
        </p:txBody>
      </p:sp>
      <p:sp>
        <p:nvSpPr>
          <p:cNvPr id="86019" name="Rectangle 3"/>
          <p:cNvSpPr>
            <a:spLocks noGrp="1" noChangeArrowheads="1"/>
          </p:cNvSpPr>
          <p:nvPr>
            <p:ph type="body" idx="1"/>
            <p:custDataLst>
              <p:tags r:id="rId3"/>
            </p:custDataLst>
          </p:nvPr>
        </p:nvSpPr>
        <p:spPr>
          <a:xfrm>
            <a:off x="1104899" y="1399544"/>
            <a:ext cx="9980682" cy="4823941"/>
          </a:xfrm>
        </p:spPr>
        <p:txBody>
          <a:bodyPr>
            <a:normAutofit/>
          </a:bodyPr>
          <a:lstStyle/>
          <a:p>
            <a:pPr algn="just"/>
            <a:r>
              <a:rPr lang="en-GB" b="1" dirty="0"/>
              <a:t>Prohibited unless</a:t>
            </a:r>
          </a:p>
          <a:p>
            <a:pPr lvl="1"/>
            <a:r>
              <a:rPr lang="en-GB" sz="1800" dirty="0"/>
              <a:t>Data subject has given </a:t>
            </a:r>
            <a:r>
              <a:rPr lang="en-GB" sz="1800" dirty="0">
                <a:solidFill>
                  <a:schemeClr val="accent2"/>
                </a:solidFill>
              </a:rPr>
              <a:t>explicit consent</a:t>
            </a:r>
          </a:p>
          <a:p>
            <a:pPr lvl="1"/>
            <a:r>
              <a:rPr lang="en-GB" sz="1800" dirty="0"/>
              <a:t>Necessary for obligations/rights in </a:t>
            </a:r>
            <a:r>
              <a:rPr lang="en-GB" sz="1800" dirty="0">
                <a:solidFill>
                  <a:schemeClr val="accent2"/>
                </a:solidFill>
              </a:rPr>
              <a:t>employment, social security &amp; social protection law</a:t>
            </a:r>
          </a:p>
          <a:p>
            <a:pPr lvl="1"/>
            <a:r>
              <a:rPr lang="en-GB" sz="1800" dirty="0"/>
              <a:t>Necessary to protect </a:t>
            </a:r>
            <a:r>
              <a:rPr lang="en-GB" sz="1800" dirty="0">
                <a:solidFill>
                  <a:schemeClr val="accent2"/>
                </a:solidFill>
              </a:rPr>
              <a:t>vital interests</a:t>
            </a:r>
            <a:r>
              <a:rPr lang="en-GB" sz="1800" dirty="0"/>
              <a:t> of data subject</a:t>
            </a:r>
          </a:p>
          <a:p>
            <a:pPr lvl="1"/>
            <a:r>
              <a:rPr lang="en-GB" sz="1800" dirty="0"/>
              <a:t>For </a:t>
            </a:r>
            <a:r>
              <a:rPr lang="en-GB" sz="1800" dirty="0">
                <a:solidFill>
                  <a:schemeClr val="accent2"/>
                </a:solidFill>
              </a:rPr>
              <a:t>political, philosophical, religious, trade-union</a:t>
            </a:r>
            <a:r>
              <a:rPr lang="en-GB" sz="1800" dirty="0"/>
              <a:t> purposes by a foundation, association or not-for-profit body</a:t>
            </a:r>
          </a:p>
          <a:p>
            <a:pPr lvl="1"/>
            <a:r>
              <a:rPr lang="en-GB" sz="1800" dirty="0"/>
              <a:t>Data </a:t>
            </a:r>
            <a:r>
              <a:rPr lang="en-GB" sz="1800" dirty="0">
                <a:solidFill>
                  <a:schemeClr val="accent2"/>
                </a:solidFill>
              </a:rPr>
              <a:t>manifestly made public</a:t>
            </a:r>
            <a:r>
              <a:rPr lang="en-GB" sz="1800" dirty="0"/>
              <a:t> by data subject</a:t>
            </a:r>
          </a:p>
          <a:p>
            <a:pPr lvl="1"/>
            <a:r>
              <a:rPr lang="en-GB" sz="1800" dirty="0"/>
              <a:t>Necessary for establishment, exercise or defence of </a:t>
            </a:r>
            <a:r>
              <a:rPr lang="en-GB" sz="1800" dirty="0">
                <a:solidFill>
                  <a:schemeClr val="accent2"/>
                </a:solidFill>
              </a:rPr>
              <a:t>legal claims</a:t>
            </a:r>
          </a:p>
          <a:p>
            <a:pPr lvl="1"/>
            <a:r>
              <a:rPr lang="en-GB" sz="1800" dirty="0"/>
              <a:t>Necessary for </a:t>
            </a:r>
            <a:r>
              <a:rPr lang="en-GB" sz="1800" dirty="0">
                <a:solidFill>
                  <a:schemeClr val="accent2"/>
                </a:solidFill>
              </a:rPr>
              <a:t>substantial public interest </a:t>
            </a:r>
            <a:r>
              <a:rPr lang="en-GB" sz="1800" dirty="0">
                <a:solidFill>
                  <a:srgbClr val="363D41"/>
                </a:solidFill>
              </a:rPr>
              <a:t>(under EU or Member State law)</a:t>
            </a:r>
          </a:p>
          <a:p>
            <a:pPr lvl="1"/>
            <a:r>
              <a:rPr lang="en-GB" sz="1800" dirty="0"/>
              <a:t>Necessary for preventive or occupational </a:t>
            </a:r>
            <a:r>
              <a:rPr lang="en-GB" sz="1800" dirty="0">
                <a:solidFill>
                  <a:schemeClr val="accent2"/>
                </a:solidFill>
              </a:rPr>
              <a:t>medicine</a:t>
            </a:r>
            <a:r>
              <a:rPr lang="en-GB" sz="1800" dirty="0"/>
              <a:t>, assessment of working capacity, medical diagnosis, </a:t>
            </a:r>
            <a:r>
              <a:rPr lang="en-GB" sz="1800" dirty="0">
                <a:solidFill>
                  <a:schemeClr val="accent2"/>
                </a:solidFill>
              </a:rPr>
              <a:t>healthcare</a:t>
            </a:r>
          </a:p>
          <a:p>
            <a:pPr lvl="2"/>
            <a:r>
              <a:rPr lang="en-GB" sz="1600" dirty="0">
                <a:solidFill>
                  <a:schemeClr val="accent2"/>
                </a:solidFill>
              </a:rPr>
              <a:t>Ground to allow health assessment in cars? </a:t>
            </a:r>
          </a:p>
          <a:p>
            <a:pPr lvl="1"/>
            <a:r>
              <a:rPr lang="en-GB" sz="1800" dirty="0"/>
              <a:t>Necessary for </a:t>
            </a:r>
            <a:r>
              <a:rPr lang="en-GB" sz="1800" dirty="0">
                <a:solidFill>
                  <a:schemeClr val="accent2"/>
                </a:solidFill>
              </a:rPr>
              <a:t>public health</a:t>
            </a:r>
          </a:p>
          <a:p>
            <a:pPr lvl="1"/>
            <a:r>
              <a:rPr lang="en-GB" sz="1800" dirty="0"/>
              <a:t>Necessary for archiving, scientific/historical </a:t>
            </a:r>
            <a:r>
              <a:rPr lang="en-GB" sz="1800" dirty="0">
                <a:solidFill>
                  <a:schemeClr val="accent2"/>
                </a:solidFill>
              </a:rPr>
              <a:t>research</a:t>
            </a:r>
            <a:r>
              <a:rPr lang="en-GB" sz="1800" dirty="0"/>
              <a:t> or statistical purposed</a:t>
            </a:r>
          </a:p>
        </p:txBody>
      </p:sp>
    </p:spTree>
    <p:custDataLst>
      <p:tags r:id="rId1"/>
    </p:custDataLst>
    <p:extLst>
      <p:ext uri="{BB962C8B-B14F-4D97-AF65-F5344CB8AC3E}">
        <p14:creationId xmlns:p14="http://schemas.microsoft.com/office/powerpoint/2010/main" val="283941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89B48-85A6-58B5-ABAC-36FD45BA4EF6}"/>
              </a:ext>
            </a:extLst>
          </p:cNvPr>
          <p:cNvSpPr>
            <a:spLocks noGrp="1"/>
          </p:cNvSpPr>
          <p:nvPr>
            <p:ph type="title"/>
          </p:nvPr>
        </p:nvSpPr>
        <p:spPr/>
        <p:txBody>
          <a:bodyPr/>
          <a:lstStyle/>
          <a:p>
            <a:r>
              <a:rPr lang="de-DE" dirty="0"/>
              <a:t>Quizz: What is </a:t>
            </a:r>
            <a:r>
              <a:rPr lang="de-DE" dirty="0" err="1"/>
              <a:t>missing</a:t>
            </a:r>
            <a:r>
              <a:rPr lang="de-DE" dirty="0"/>
              <a:t>? 				</a:t>
            </a:r>
            <a:endParaRPr lang="fi-FI" dirty="0"/>
          </a:p>
        </p:txBody>
      </p:sp>
      <p:sp>
        <p:nvSpPr>
          <p:cNvPr id="3" name="Content Placeholder 2">
            <a:extLst>
              <a:ext uri="{FF2B5EF4-FFF2-40B4-BE49-F238E27FC236}">
                <a16:creationId xmlns:a16="http://schemas.microsoft.com/office/drawing/2014/main" id="{8A54AE90-403B-05F9-AE32-BA0DD1E60F00}"/>
              </a:ext>
            </a:extLst>
          </p:cNvPr>
          <p:cNvSpPr>
            <a:spLocks noGrp="1"/>
          </p:cNvSpPr>
          <p:nvPr>
            <p:ph idx="1"/>
          </p:nvPr>
        </p:nvSpPr>
        <p:spPr/>
        <p:txBody>
          <a:bodyPr/>
          <a:lstStyle/>
          <a:p>
            <a:r>
              <a:rPr lang="de-DE" dirty="0"/>
              <a:t>Which legal </a:t>
            </a:r>
            <a:r>
              <a:rPr lang="de-DE" dirty="0" err="1"/>
              <a:t>grounds</a:t>
            </a:r>
            <a:r>
              <a:rPr lang="de-DE" dirty="0"/>
              <a:t> are in Art. 6, but not in 9?</a:t>
            </a:r>
            <a:endParaRPr lang="fi-FI" dirty="0"/>
          </a:p>
        </p:txBody>
      </p:sp>
    </p:spTree>
    <p:extLst>
      <p:ext uri="{BB962C8B-B14F-4D97-AF65-F5344CB8AC3E}">
        <p14:creationId xmlns:p14="http://schemas.microsoft.com/office/powerpoint/2010/main" val="4095128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200" dirty="0" err="1"/>
              <a:t>Sensitive</a:t>
            </a:r>
            <a:r>
              <a:rPr lang="fi-FI" sz="3200" dirty="0"/>
              <a:t> data in </a:t>
            </a:r>
            <a:r>
              <a:rPr lang="fi-FI" sz="3200" dirty="0" err="1"/>
              <a:t>employment</a:t>
            </a:r>
            <a:r>
              <a:rPr lang="fi-FI" sz="3200" dirty="0"/>
              <a:t> </a:t>
            </a:r>
            <a:r>
              <a:rPr lang="fi-FI" sz="3200" dirty="0" err="1"/>
              <a:t>context</a:t>
            </a:r>
            <a:endParaRPr lang="fi-FI" sz="2400" dirty="0"/>
          </a:p>
        </p:txBody>
      </p:sp>
      <p:sp>
        <p:nvSpPr>
          <p:cNvPr id="3" name="Content Placeholder 2"/>
          <p:cNvSpPr>
            <a:spLocks noGrp="1"/>
          </p:cNvSpPr>
          <p:nvPr>
            <p:ph idx="1"/>
          </p:nvPr>
        </p:nvSpPr>
        <p:spPr/>
        <p:txBody>
          <a:bodyPr/>
          <a:lstStyle/>
          <a:p>
            <a:pPr>
              <a:spcBef>
                <a:spcPts val="0"/>
              </a:spcBef>
            </a:pPr>
            <a:r>
              <a:rPr lang="en-US" dirty="0"/>
              <a:t>The sensitive data most likely to be held by employers, </a:t>
            </a:r>
            <a:r>
              <a:rPr lang="fi-FI" dirty="0" err="1"/>
              <a:t>including</a:t>
            </a:r>
            <a:r>
              <a:rPr lang="fi-FI" dirty="0"/>
              <a:t>:</a:t>
            </a:r>
          </a:p>
        </p:txBody>
      </p:sp>
      <p:graphicFrame>
        <p:nvGraphicFramePr>
          <p:cNvPr id="8" name="Content Placeholder 7"/>
          <p:cNvGraphicFramePr>
            <a:graphicFrameLocks noGrp="1"/>
          </p:cNvGraphicFramePr>
          <p:nvPr/>
        </p:nvGraphicFramePr>
        <p:xfrm>
          <a:off x="1923369" y="2146153"/>
          <a:ext cx="7848872" cy="3672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826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lstStyle/>
          <a:p>
            <a:r>
              <a:rPr lang="de-DE" dirty="0"/>
              <a:t>HOW COULD A SYSTEM BE SET UP? US v. European </a:t>
            </a:r>
            <a:r>
              <a:rPr lang="de-DE" dirty="0" err="1"/>
              <a:t>model</a:t>
            </a:r>
            <a:endParaRPr lang="de-DE" dirty="0"/>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70674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F5E6CE-909C-4D33-A585-864711FBECA2}"/>
              </a:ext>
            </a:extLst>
          </p:cNvPr>
          <p:cNvSpPr>
            <a:spLocks noGrp="1"/>
          </p:cNvSpPr>
          <p:nvPr>
            <p:ph type="title"/>
          </p:nvPr>
        </p:nvSpPr>
        <p:spPr/>
        <p:txBody>
          <a:bodyPr/>
          <a:lstStyle/>
          <a:p>
            <a:r>
              <a:rPr lang="de-DE" dirty="0"/>
              <a:t>Agenda</a:t>
            </a:r>
            <a:endParaRPr lang="fi-FI" dirty="0"/>
          </a:p>
        </p:txBody>
      </p:sp>
      <p:sp>
        <p:nvSpPr>
          <p:cNvPr id="6" name="Content Placeholder 5">
            <a:extLst>
              <a:ext uri="{FF2B5EF4-FFF2-40B4-BE49-F238E27FC236}">
                <a16:creationId xmlns:a16="http://schemas.microsoft.com/office/drawing/2014/main" id="{DB8A7BB6-01B2-4C81-918A-9ABEBB0D53FF}"/>
              </a:ext>
            </a:extLst>
          </p:cNvPr>
          <p:cNvSpPr>
            <a:spLocks noGrp="1"/>
          </p:cNvSpPr>
          <p:nvPr>
            <p:ph idx="1"/>
          </p:nvPr>
        </p:nvSpPr>
        <p:spPr/>
        <p:txBody>
          <a:bodyPr/>
          <a:lstStyle/>
          <a:p>
            <a:r>
              <a:rPr lang="de-DE" dirty="0"/>
              <a:t>Repetition from last </a:t>
            </a:r>
            <a:r>
              <a:rPr lang="de-DE" dirty="0" err="1"/>
              <a:t>lesson</a:t>
            </a:r>
            <a:r>
              <a:rPr lang="de-DE" dirty="0"/>
              <a:t> and some </a:t>
            </a:r>
            <a:r>
              <a:rPr lang="de-DE" dirty="0" err="1"/>
              <a:t>deepening</a:t>
            </a:r>
            <a:endParaRPr lang="de-DE" dirty="0"/>
          </a:p>
          <a:p>
            <a:r>
              <a:rPr lang="de-DE" dirty="0" err="1"/>
              <a:t>Lawfulness</a:t>
            </a:r>
            <a:r>
              <a:rPr lang="de-DE" dirty="0"/>
              <a:t> – Art. 6</a:t>
            </a:r>
          </a:p>
          <a:p>
            <a:r>
              <a:rPr lang="de-DE" dirty="0" err="1"/>
              <a:t>Lawfulness</a:t>
            </a:r>
            <a:r>
              <a:rPr lang="de-DE" dirty="0"/>
              <a:t> – Art. 9</a:t>
            </a:r>
          </a:p>
          <a:p>
            <a:r>
              <a:rPr lang="de-DE" dirty="0"/>
              <a:t>How could a system be </a:t>
            </a:r>
            <a:r>
              <a:rPr lang="de-DE" dirty="0" err="1"/>
              <a:t>set</a:t>
            </a:r>
            <a:r>
              <a:rPr lang="de-DE" dirty="0"/>
              <a:t> up</a:t>
            </a:r>
          </a:p>
          <a:p>
            <a:r>
              <a:rPr lang="de-DE" dirty="0" err="1"/>
              <a:t>Debate</a:t>
            </a:r>
            <a:r>
              <a:rPr lang="de-DE" dirty="0"/>
              <a:t> </a:t>
            </a:r>
          </a:p>
          <a:p>
            <a:endParaRPr lang="fi-FI" dirty="0"/>
          </a:p>
        </p:txBody>
      </p:sp>
    </p:spTree>
    <p:extLst>
      <p:ext uri="{BB962C8B-B14F-4D97-AF65-F5344CB8AC3E}">
        <p14:creationId xmlns:p14="http://schemas.microsoft.com/office/powerpoint/2010/main" val="3039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2F07E9-1137-4888-AC41-7097968AB71E}"/>
              </a:ext>
            </a:extLst>
          </p:cNvPr>
          <p:cNvSpPr>
            <a:spLocks noGrp="1"/>
          </p:cNvSpPr>
          <p:nvPr>
            <p:ph type="ctrTitle"/>
          </p:nvPr>
        </p:nvSpPr>
        <p:spPr/>
        <p:txBody>
          <a:bodyPr/>
          <a:lstStyle/>
          <a:p>
            <a:r>
              <a:rPr lang="en-GB" dirty="0"/>
              <a:t>Rules v. Principle 		</a:t>
            </a:r>
          </a:p>
        </p:txBody>
      </p:sp>
      <p:sp>
        <p:nvSpPr>
          <p:cNvPr id="6" name="Subtitle 5">
            <a:extLst>
              <a:ext uri="{FF2B5EF4-FFF2-40B4-BE49-F238E27FC236}">
                <a16:creationId xmlns:a16="http://schemas.microsoft.com/office/drawing/2014/main" id="{96114CEF-D427-4021-8BCE-0D503AB42518}"/>
              </a:ext>
            </a:extLst>
          </p:cNvPr>
          <p:cNvSpPr>
            <a:spLocks noGrp="1"/>
          </p:cNvSpPr>
          <p:nvPr>
            <p:ph type="subTitle" idx="1"/>
          </p:nvPr>
        </p:nvSpPr>
        <p:spPr/>
        <p:txBody>
          <a:bodyPr/>
          <a:lstStyle/>
          <a:p>
            <a:r>
              <a:rPr lang="en-GB" dirty="0"/>
              <a:t>(just a reminder)</a:t>
            </a:r>
          </a:p>
        </p:txBody>
      </p:sp>
      <p:sp>
        <p:nvSpPr>
          <p:cNvPr id="4" name="Footer Placeholder 3">
            <a:extLst>
              <a:ext uri="{FF2B5EF4-FFF2-40B4-BE49-F238E27FC236}">
                <a16:creationId xmlns:a16="http://schemas.microsoft.com/office/drawing/2014/main" id="{63E933B6-6E97-4270-93F0-3A00EE7B25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14843">
                  <a:lumMod val="20000"/>
                  <a:lumOff val="80000"/>
                </a:srgbClr>
              </a:solidFill>
              <a:effectLst/>
              <a:uLnTx/>
              <a:uFillTx/>
              <a:latin typeface="Euphemia"/>
              <a:ea typeface="+mn-ea"/>
              <a:cs typeface="+mn-cs"/>
            </a:endParaRPr>
          </a:p>
        </p:txBody>
      </p:sp>
    </p:spTree>
    <p:extLst>
      <p:ext uri="{BB962C8B-B14F-4D97-AF65-F5344CB8AC3E}">
        <p14:creationId xmlns:p14="http://schemas.microsoft.com/office/powerpoint/2010/main" val="364129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2F07E9-1137-4888-AC41-7097968AB71E}"/>
              </a:ext>
            </a:extLst>
          </p:cNvPr>
          <p:cNvSpPr>
            <a:spLocks noGrp="1"/>
          </p:cNvSpPr>
          <p:nvPr>
            <p:ph type="ctrTitle"/>
          </p:nvPr>
        </p:nvSpPr>
        <p:spPr/>
        <p:txBody>
          <a:bodyPr>
            <a:normAutofit fontScale="90000"/>
          </a:bodyPr>
          <a:lstStyle/>
          <a:p>
            <a:r>
              <a:rPr lang="en-GB" dirty="0"/>
              <a:t>Completely Sectoral Regulation: </a:t>
            </a:r>
            <a:br>
              <a:rPr lang="en-GB" dirty="0"/>
            </a:br>
            <a:r>
              <a:rPr lang="en-GB" dirty="0"/>
              <a:t>The other approach</a:t>
            </a:r>
          </a:p>
        </p:txBody>
      </p:sp>
      <p:sp>
        <p:nvSpPr>
          <p:cNvPr id="6" name="Subtitle 5">
            <a:extLst>
              <a:ext uri="{FF2B5EF4-FFF2-40B4-BE49-F238E27FC236}">
                <a16:creationId xmlns:a16="http://schemas.microsoft.com/office/drawing/2014/main" id="{96114CEF-D427-4021-8BCE-0D503AB42518}"/>
              </a:ext>
            </a:extLst>
          </p:cNvPr>
          <p:cNvSpPr>
            <a:spLocks noGrp="1"/>
          </p:cNvSpPr>
          <p:nvPr>
            <p:ph type="subTitle" idx="1"/>
          </p:nvPr>
        </p:nvSpPr>
        <p:spPr/>
        <p:txBody>
          <a:bodyPr/>
          <a:lstStyle/>
          <a:p>
            <a:endParaRPr lang="en-GB"/>
          </a:p>
        </p:txBody>
      </p:sp>
      <p:sp>
        <p:nvSpPr>
          <p:cNvPr id="4" name="Footer Placeholder 3">
            <a:extLst>
              <a:ext uri="{FF2B5EF4-FFF2-40B4-BE49-F238E27FC236}">
                <a16:creationId xmlns:a16="http://schemas.microsoft.com/office/drawing/2014/main" id="{63E933B6-6E97-4270-93F0-3A00EE7B25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14843">
                  <a:lumMod val="20000"/>
                  <a:lumOff val="80000"/>
                </a:srgbClr>
              </a:solidFill>
              <a:effectLst/>
              <a:uLnTx/>
              <a:uFillTx/>
              <a:latin typeface="Euphemia"/>
              <a:ea typeface="+mn-ea"/>
              <a:cs typeface="+mn-cs"/>
            </a:endParaRPr>
          </a:p>
        </p:txBody>
      </p:sp>
    </p:spTree>
    <p:extLst>
      <p:ext uri="{BB962C8B-B14F-4D97-AF65-F5344CB8AC3E}">
        <p14:creationId xmlns:p14="http://schemas.microsoft.com/office/powerpoint/2010/main" val="145690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BF236D-B9EB-4BDC-9ACB-4A0F9B31D00E}"/>
              </a:ext>
            </a:extLst>
          </p:cNvPr>
          <p:cNvSpPr>
            <a:spLocks noGrp="1"/>
          </p:cNvSpPr>
          <p:nvPr>
            <p:ph type="title"/>
          </p:nvPr>
        </p:nvSpPr>
        <p:spPr/>
        <p:txBody>
          <a:bodyPr/>
          <a:lstStyle/>
          <a:p>
            <a:r>
              <a:rPr lang="en-GB" dirty="0"/>
              <a:t>America: The sectoral approach (at least at the moment)</a:t>
            </a:r>
          </a:p>
        </p:txBody>
      </p:sp>
      <p:sp>
        <p:nvSpPr>
          <p:cNvPr id="6" name="Content Placeholder 5">
            <a:extLst>
              <a:ext uri="{FF2B5EF4-FFF2-40B4-BE49-F238E27FC236}">
                <a16:creationId xmlns:a16="http://schemas.microsoft.com/office/drawing/2014/main" id="{13A2CF4C-A620-4617-A866-6D18DB4F4A08}"/>
              </a:ext>
            </a:extLst>
          </p:cNvPr>
          <p:cNvSpPr>
            <a:spLocks noGrp="1"/>
          </p:cNvSpPr>
          <p:nvPr>
            <p:ph idx="1"/>
          </p:nvPr>
        </p:nvSpPr>
        <p:spPr/>
        <p:txBody>
          <a:bodyPr>
            <a:normAutofit fontScale="77500" lnSpcReduction="20000"/>
          </a:bodyPr>
          <a:lstStyle/>
          <a:p>
            <a:r>
              <a:rPr lang="en-GB" dirty="0"/>
              <a:t>No comprehensive information law legislation, means no questions of </a:t>
            </a:r>
            <a:r>
              <a:rPr lang="en-GB" i="1" dirty="0" err="1"/>
              <a:t>lex</a:t>
            </a:r>
            <a:r>
              <a:rPr lang="en-GB" i="1" dirty="0"/>
              <a:t> </a:t>
            </a:r>
            <a:r>
              <a:rPr lang="en-GB" i="1" dirty="0" err="1"/>
              <a:t>generalis</a:t>
            </a:r>
            <a:endParaRPr lang="en-GB" dirty="0"/>
          </a:p>
          <a:p>
            <a:r>
              <a:rPr lang="en-GB" dirty="0"/>
              <a:t>Contains sectoral regulation, such as:</a:t>
            </a:r>
          </a:p>
          <a:p>
            <a:pPr lvl="1"/>
            <a:r>
              <a:rPr lang="en-GB" dirty="0"/>
              <a:t>Video Privacy Protection Act 1988</a:t>
            </a:r>
          </a:p>
          <a:p>
            <a:pPr lvl="1"/>
            <a:r>
              <a:rPr lang="en-GB" dirty="0"/>
              <a:t>Children Online Protection Act 1998 (COPPA)</a:t>
            </a:r>
          </a:p>
          <a:p>
            <a:pPr lvl="1"/>
            <a:r>
              <a:rPr lang="en-GB" dirty="0"/>
              <a:t>Controlling the Assault of Non-Solicited Pornography and Marketing Act 2003 (CAN-SPAM)</a:t>
            </a:r>
          </a:p>
          <a:p>
            <a:r>
              <a:rPr lang="en-GB" dirty="0"/>
              <a:t>Even the attempts to introduce wider laws are still very sectoral:</a:t>
            </a:r>
          </a:p>
          <a:p>
            <a:pPr lvl="1"/>
            <a:r>
              <a:rPr lang="en-GB" dirty="0"/>
              <a:t>California Consumer Privacy Act 2018 – limited by both geography (to the state) and subject-matter (consumers)</a:t>
            </a:r>
          </a:p>
          <a:p>
            <a:r>
              <a:rPr lang="en-GB" dirty="0"/>
              <a:t>There have been some pushes for wider laws, and some people claim it is coming soon, but there is room to be sceptical</a:t>
            </a:r>
          </a:p>
          <a:p>
            <a:pPr lvl="1"/>
            <a:r>
              <a:rPr lang="en-GB" dirty="0"/>
              <a:t>Federal competences, industry lobby strength, general political mood </a:t>
            </a:r>
            <a:r>
              <a:rPr lang="en-GB" i="1" dirty="0"/>
              <a:t>etc</a:t>
            </a:r>
            <a:r>
              <a:rPr lang="en-GB" dirty="0"/>
              <a:t>.</a:t>
            </a:r>
          </a:p>
          <a:p>
            <a:r>
              <a:rPr lang="en-GB" dirty="0"/>
              <a:t>That being said, some laws are still extremely wide</a:t>
            </a:r>
          </a:p>
          <a:p>
            <a:pPr lvl="1"/>
            <a:r>
              <a:rPr lang="en-GB" dirty="0"/>
              <a:t>Uniting and Strengthening America by Providing Appropriate Tools Required to Intercept and Obstruct Terrorism Act 2001 (the USA PATRIOT Act)</a:t>
            </a:r>
          </a:p>
        </p:txBody>
      </p:sp>
      <p:sp>
        <p:nvSpPr>
          <p:cNvPr id="4" name="Footer Placeholder 3">
            <a:extLst>
              <a:ext uri="{FF2B5EF4-FFF2-40B4-BE49-F238E27FC236}">
                <a16:creationId xmlns:a16="http://schemas.microsoft.com/office/drawing/2014/main" id="{D5418373-19A0-48E4-8694-9D69F5509B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37772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54950-FC13-E8DF-15BC-0E220509D08D}"/>
              </a:ext>
            </a:extLst>
          </p:cNvPr>
          <p:cNvSpPr>
            <a:spLocks noGrp="1"/>
          </p:cNvSpPr>
          <p:nvPr>
            <p:ph type="title"/>
          </p:nvPr>
        </p:nvSpPr>
        <p:spPr/>
        <p:txBody>
          <a:bodyPr/>
          <a:lstStyle/>
          <a:p>
            <a:r>
              <a:rPr lang="de-DE" dirty="0"/>
              <a:t>Growth of US state privacy laws  + states with </a:t>
            </a:r>
            <a:r>
              <a:rPr lang="de-DE" dirty="0" err="1"/>
              <a:t>enacted</a:t>
            </a:r>
            <a:r>
              <a:rPr lang="de-DE" dirty="0"/>
              <a:t> laws  </a:t>
            </a:r>
            <a:endParaRPr lang="fi-FI" dirty="0"/>
          </a:p>
        </p:txBody>
      </p:sp>
      <p:pic>
        <p:nvPicPr>
          <p:cNvPr id="6" name="Content Placeholder 5">
            <a:extLst>
              <a:ext uri="{FF2B5EF4-FFF2-40B4-BE49-F238E27FC236}">
                <a16:creationId xmlns:a16="http://schemas.microsoft.com/office/drawing/2014/main" id="{FD700C96-E6CF-AEE1-0D29-81CDB3361E53}"/>
              </a:ext>
            </a:extLst>
          </p:cNvPr>
          <p:cNvPicPr>
            <a:picLocks noGrp="1" noChangeAspect="1"/>
          </p:cNvPicPr>
          <p:nvPr>
            <p:ph idx="1"/>
          </p:nvPr>
        </p:nvPicPr>
        <p:blipFill>
          <a:blip r:embed="rId2"/>
          <a:stretch>
            <a:fillRect/>
          </a:stretch>
        </p:blipFill>
        <p:spPr>
          <a:xfrm>
            <a:off x="1473667" y="1600200"/>
            <a:ext cx="6542573" cy="3920391"/>
          </a:xfrm>
        </p:spPr>
      </p:pic>
      <p:sp>
        <p:nvSpPr>
          <p:cNvPr id="7" name="TextBox 6">
            <a:extLst>
              <a:ext uri="{FF2B5EF4-FFF2-40B4-BE49-F238E27FC236}">
                <a16:creationId xmlns:a16="http://schemas.microsoft.com/office/drawing/2014/main" id="{BC01705E-E72A-3282-0CEE-8DAFDD740BEE}"/>
              </a:ext>
            </a:extLst>
          </p:cNvPr>
          <p:cNvSpPr txBox="1"/>
          <p:nvPr/>
        </p:nvSpPr>
        <p:spPr>
          <a:xfrm>
            <a:off x="1605280" y="6339840"/>
            <a:ext cx="8412480" cy="369332"/>
          </a:xfrm>
          <a:prstGeom prst="rect">
            <a:avLst/>
          </a:prstGeom>
          <a:noFill/>
        </p:spPr>
        <p:txBody>
          <a:bodyPr wrap="square" rtlCol="0">
            <a:spAutoFit/>
          </a:bodyPr>
          <a:lstStyle/>
          <a:p>
            <a:r>
              <a:rPr lang="de-DE" dirty="0"/>
              <a:t>Source: IAPP: </a:t>
            </a:r>
            <a:r>
              <a:rPr lang="en-GB" dirty="0">
                <a:hlinkClick r:id="rId3"/>
              </a:rPr>
              <a:t>us_state_privacy_laws_report.pdf (iapp.org)</a:t>
            </a:r>
            <a:endParaRPr lang="fi-FI" dirty="0"/>
          </a:p>
        </p:txBody>
      </p:sp>
      <p:pic>
        <p:nvPicPr>
          <p:cNvPr id="9" name="Picture 8">
            <a:extLst>
              <a:ext uri="{FF2B5EF4-FFF2-40B4-BE49-F238E27FC236}">
                <a16:creationId xmlns:a16="http://schemas.microsoft.com/office/drawing/2014/main" id="{3298BDF4-CF52-781F-0B29-D68956C8E109}"/>
              </a:ext>
            </a:extLst>
          </p:cNvPr>
          <p:cNvPicPr>
            <a:picLocks noChangeAspect="1"/>
          </p:cNvPicPr>
          <p:nvPr/>
        </p:nvPicPr>
        <p:blipFill>
          <a:blip r:embed="rId4"/>
          <a:stretch>
            <a:fillRect/>
          </a:stretch>
        </p:blipFill>
        <p:spPr>
          <a:xfrm>
            <a:off x="7479069" y="1616046"/>
            <a:ext cx="3606513" cy="3920391"/>
          </a:xfrm>
          <a:prstGeom prst="rect">
            <a:avLst/>
          </a:prstGeom>
        </p:spPr>
      </p:pic>
    </p:spTree>
    <p:extLst>
      <p:ext uri="{BB962C8B-B14F-4D97-AF65-F5344CB8AC3E}">
        <p14:creationId xmlns:p14="http://schemas.microsoft.com/office/powerpoint/2010/main" val="80846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0"/>
            <a:ext cx="9980682" cy="1096962"/>
          </a:xfrm>
        </p:spPr>
        <p:txBody>
          <a:bodyPr>
            <a:normAutofit/>
          </a:bodyPr>
          <a:lstStyle/>
          <a:p>
            <a:r>
              <a:rPr lang="fi-FI" sz="3200" dirty="0"/>
              <a:t>Data </a:t>
            </a:r>
            <a:r>
              <a:rPr lang="fi-FI" sz="3200" dirty="0" err="1"/>
              <a:t>Protection</a:t>
            </a:r>
            <a:r>
              <a:rPr lang="fi-FI" sz="3200" dirty="0"/>
              <a:t> </a:t>
            </a:r>
            <a:r>
              <a:rPr lang="fi-FI" sz="3200" dirty="0" err="1"/>
              <a:t>Landscape</a:t>
            </a:r>
            <a:r>
              <a:rPr lang="fi-FI" sz="3200" dirty="0"/>
              <a:t> in Europe</a:t>
            </a:r>
          </a:p>
        </p:txBody>
      </p:sp>
      <p:sp>
        <p:nvSpPr>
          <p:cNvPr id="3" name="Content Placeholder 2"/>
          <p:cNvSpPr>
            <a:spLocks noGrp="1"/>
          </p:cNvSpPr>
          <p:nvPr>
            <p:ph idx="1"/>
          </p:nvPr>
        </p:nvSpPr>
        <p:spPr>
          <a:xfrm>
            <a:off x="1104900" y="1521608"/>
            <a:ext cx="8229600" cy="4535487"/>
          </a:xfrm>
        </p:spPr>
        <p:txBody>
          <a:bodyPr>
            <a:normAutofit/>
          </a:bodyPr>
          <a:lstStyle/>
          <a:p>
            <a:r>
              <a:rPr lang="en-US" dirty="0">
                <a:solidFill>
                  <a:schemeClr val="tx2"/>
                </a:solidFill>
              </a:rPr>
              <a:t>The GDPR became applicable on </a:t>
            </a:r>
            <a:r>
              <a:rPr lang="en-US" b="1" dirty="0">
                <a:solidFill>
                  <a:schemeClr val="tx2"/>
                </a:solidFill>
              </a:rPr>
              <a:t>25 May 2018 </a:t>
            </a:r>
          </a:p>
          <a:p>
            <a:r>
              <a:rPr lang="en-US" dirty="0">
                <a:solidFill>
                  <a:schemeClr val="tx2"/>
                </a:solidFill>
              </a:rPr>
              <a:t>The GDPR replaces the national laws and regulations based on the EU Data Protection Directive (46/95/EC) </a:t>
            </a:r>
          </a:p>
          <a:p>
            <a:r>
              <a:rPr lang="en-US" dirty="0">
                <a:solidFill>
                  <a:schemeClr val="tx2"/>
                </a:solidFill>
              </a:rPr>
              <a:t>The GDPR is directly applicable in each member state and has led to a greater degree of data protection harmonization across EU nations, nonetheless, Member States have retained significant rights to legislate in certain areas</a:t>
            </a:r>
            <a:endParaRPr lang="fi-FI" dirty="0">
              <a:solidFill>
                <a:schemeClr val="tx2"/>
              </a:solidFill>
            </a:endParaRPr>
          </a:p>
        </p:txBody>
      </p:sp>
    </p:spTree>
    <p:extLst>
      <p:ext uri="{BB962C8B-B14F-4D97-AF65-F5344CB8AC3E}">
        <p14:creationId xmlns:p14="http://schemas.microsoft.com/office/powerpoint/2010/main" val="292725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Why a regulation?</a:t>
            </a:r>
          </a:p>
        </p:txBody>
      </p:sp>
      <p:sp>
        <p:nvSpPr>
          <p:cNvPr id="3" name="Content Placeholder 2"/>
          <p:cNvSpPr>
            <a:spLocks noGrp="1"/>
          </p:cNvSpPr>
          <p:nvPr>
            <p:ph idx="1"/>
          </p:nvPr>
        </p:nvSpPr>
        <p:spPr>
          <a:xfrm>
            <a:off x="1104900" y="1615414"/>
            <a:ext cx="8229600" cy="4535487"/>
          </a:xfrm>
        </p:spPr>
        <p:txBody>
          <a:bodyPr/>
          <a:lstStyle/>
          <a:p>
            <a:pPr marL="270000" lvl="2" indent="-270000"/>
            <a:r>
              <a:rPr lang="en-GB" sz="2000" dirty="0"/>
              <a:t>As a regulation, the GDPR has </a:t>
            </a:r>
            <a:r>
              <a:rPr lang="en-GB" sz="2000" dirty="0">
                <a:solidFill>
                  <a:schemeClr val="accent2"/>
                </a:solidFill>
              </a:rPr>
              <a:t>direct legal effect throughout the EU </a:t>
            </a:r>
            <a:r>
              <a:rPr lang="en-GB" sz="2000" dirty="0"/>
              <a:t>without requiring transposition into national legislation</a:t>
            </a:r>
          </a:p>
          <a:p>
            <a:pPr marL="727200" lvl="3" indent="-270000"/>
            <a:r>
              <a:rPr lang="en-GB" sz="2000" dirty="0"/>
              <a:t>Coordination and consistency</a:t>
            </a:r>
          </a:p>
          <a:p>
            <a:pPr marL="727200" lvl="3" indent="-270000"/>
            <a:r>
              <a:rPr lang="en-GB" sz="2000" dirty="0"/>
              <a:t>Raised the bar to provide better privacy protection for individuals</a:t>
            </a:r>
          </a:p>
          <a:p>
            <a:pPr marL="270000" lvl="2" indent="-270000"/>
            <a:r>
              <a:rPr lang="en-GB" sz="2000" dirty="0"/>
              <a:t>Updated the law to better address contemporary privacy challenges</a:t>
            </a:r>
          </a:p>
          <a:p>
            <a:pPr marL="270000" lvl="2" indent="-270000"/>
            <a:r>
              <a:rPr lang="en-GB" sz="2000" dirty="0"/>
              <a:t>In theory, this will reduce the administrative burden ("one-stop shop")</a:t>
            </a:r>
          </a:p>
          <a:p>
            <a:pPr marL="0" lvl="2" indent="0">
              <a:buNone/>
            </a:pPr>
            <a:endParaRPr lang="en-GB" sz="2000" dirty="0"/>
          </a:p>
          <a:p>
            <a:pPr marL="0" lvl="2" indent="0">
              <a:buNone/>
            </a:pPr>
            <a:r>
              <a:rPr lang="en-GB" sz="2000" dirty="0"/>
              <a:t>NOTE: There are still many opening clauses for member states (e.g. HR)</a:t>
            </a:r>
          </a:p>
          <a:p>
            <a:endParaRPr lang="en-GB" dirty="0"/>
          </a:p>
        </p:txBody>
      </p:sp>
    </p:spTree>
    <p:extLst>
      <p:ext uri="{BB962C8B-B14F-4D97-AF65-F5344CB8AC3E}">
        <p14:creationId xmlns:p14="http://schemas.microsoft.com/office/powerpoint/2010/main" val="297574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900" y="1531464"/>
            <a:ext cx="4104456" cy="4535487"/>
          </a:xfrm>
        </p:spPr>
        <p:txBody>
          <a:bodyPr>
            <a:normAutofit fontScale="92500" lnSpcReduction="10000"/>
          </a:bodyPr>
          <a:lstStyle/>
          <a:p>
            <a:r>
              <a:rPr lang="en-US" b="1" dirty="0">
                <a:solidFill>
                  <a:schemeClr val="tx2"/>
                </a:solidFill>
              </a:rPr>
              <a:t>Strictest regulation in US, Canada and Europe </a:t>
            </a:r>
          </a:p>
          <a:p>
            <a:r>
              <a:rPr lang="en-US" dirty="0">
                <a:solidFill>
                  <a:schemeClr val="tx2"/>
                </a:solidFill>
              </a:rPr>
              <a:t>However, almost everywhere: </a:t>
            </a:r>
          </a:p>
          <a:p>
            <a:pPr marL="695325" lvl="2" indent="-342900"/>
            <a:r>
              <a:rPr lang="en-US" sz="2000" dirty="0">
                <a:solidFill>
                  <a:schemeClr val="tx2"/>
                </a:solidFill>
              </a:rPr>
              <a:t>China, Japan</a:t>
            </a:r>
          </a:p>
          <a:p>
            <a:pPr marL="695325" lvl="2" indent="-342900"/>
            <a:r>
              <a:rPr lang="en-US" sz="2000" dirty="0">
                <a:solidFill>
                  <a:schemeClr val="tx2"/>
                </a:solidFill>
              </a:rPr>
              <a:t>Brazil, Mexico</a:t>
            </a:r>
          </a:p>
          <a:p>
            <a:pPr marL="695325" lvl="2" indent="-342900"/>
            <a:r>
              <a:rPr lang="en-US" sz="2000" dirty="0">
                <a:solidFill>
                  <a:schemeClr val="tx2"/>
                </a:solidFill>
              </a:rPr>
              <a:t>Australia, NZ</a:t>
            </a:r>
          </a:p>
          <a:p>
            <a:r>
              <a:rPr lang="en-US" dirty="0">
                <a:solidFill>
                  <a:schemeClr val="tx2"/>
                </a:solidFill>
              </a:rPr>
              <a:t>Privacy Laws are not the only ones relevant!</a:t>
            </a:r>
          </a:p>
          <a:p>
            <a:pPr marL="695325" lvl="2" indent="-342900"/>
            <a:r>
              <a:rPr lang="en-US" sz="2000" dirty="0">
                <a:solidFill>
                  <a:schemeClr val="tx2"/>
                </a:solidFill>
              </a:rPr>
              <a:t>Laws on regulating the exchange of non-personal data (Europe)</a:t>
            </a:r>
          </a:p>
          <a:p>
            <a:pPr marL="695325" lvl="2" indent="-342900"/>
            <a:r>
              <a:rPr lang="en-US" sz="2000" dirty="0">
                <a:solidFill>
                  <a:schemeClr val="tx2"/>
                </a:solidFill>
              </a:rPr>
              <a:t>Laws on data localization (Russia, South Korea)</a:t>
            </a:r>
          </a:p>
          <a:p>
            <a:pPr marL="342900" indent="-342900">
              <a:buFont typeface="Arial" panose="020B0604020202020204" pitchFamily="34" charset="0"/>
              <a:buChar char="•"/>
            </a:pPr>
            <a:endParaRPr lang="fi-FI" sz="1800" dirty="0">
              <a:solidFill>
                <a:srgbClr val="002060"/>
              </a:solidFill>
            </a:endParaRPr>
          </a:p>
        </p:txBody>
      </p:sp>
      <p:sp>
        <p:nvSpPr>
          <p:cNvPr id="8" name="Content Placeholder 2"/>
          <p:cNvSpPr txBox="1">
            <a:spLocks/>
          </p:cNvSpPr>
          <p:nvPr/>
        </p:nvSpPr>
        <p:spPr bwMode="auto">
          <a:xfrm>
            <a:off x="6095241" y="1531464"/>
            <a:ext cx="4137372"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40000"/>
              </a:spcBef>
              <a:spcAft>
                <a:spcPct val="0"/>
              </a:spcAft>
              <a:buClr>
                <a:schemeClr val="accent2"/>
              </a:buClr>
              <a:defRPr sz="2200">
                <a:solidFill>
                  <a:schemeClr val="accent2"/>
                </a:solidFill>
                <a:latin typeface="+mn-lt"/>
                <a:ea typeface="+mn-ea"/>
                <a:cs typeface="+mn-cs"/>
              </a:defRPr>
            </a:lvl1pPr>
            <a:lvl2pPr marL="1588" indent="3175" algn="l" rtl="0" fontAlgn="base">
              <a:spcBef>
                <a:spcPct val="20000"/>
              </a:spcBef>
              <a:spcAft>
                <a:spcPct val="0"/>
              </a:spcAft>
              <a:buClr>
                <a:schemeClr val="accent2"/>
              </a:buClr>
              <a:buFont typeface="Georgia" pitchFamily="18" charset="0"/>
              <a:defRPr sz="2200">
                <a:solidFill>
                  <a:schemeClr val="bg2"/>
                </a:solidFill>
                <a:latin typeface="+mn-lt"/>
              </a:defRPr>
            </a:lvl2pPr>
            <a:lvl3pPr marL="352425" indent="-346075" algn="l" rtl="0" fontAlgn="base">
              <a:spcBef>
                <a:spcPct val="20000"/>
              </a:spcBef>
              <a:spcAft>
                <a:spcPct val="0"/>
              </a:spcAft>
              <a:buClr>
                <a:schemeClr val="accent2"/>
              </a:buClr>
              <a:buFont typeface="Georgia" pitchFamily="18" charset="0"/>
              <a:buChar char="●"/>
              <a:defRPr sz="2200">
                <a:solidFill>
                  <a:schemeClr val="bg2"/>
                </a:solidFill>
                <a:latin typeface="+mn-lt"/>
              </a:defRPr>
            </a:lvl3pPr>
            <a:lvl4pPr marL="704850" indent="-350838" algn="l" rtl="0" fontAlgn="base">
              <a:spcBef>
                <a:spcPct val="20000"/>
              </a:spcBef>
              <a:spcAft>
                <a:spcPct val="0"/>
              </a:spcAft>
              <a:buClr>
                <a:schemeClr val="accent2"/>
              </a:buClr>
              <a:buFont typeface="Georgia" pitchFamily="18" charset="0"/>
              <a:buChar char="•"/>
              <a:defRPr sz="2200">
                <a:solidFill>
                  <a:schemeClr val="bg2"/>
                </a:solidFill>
                <a:latin typeface="+mn-lt"/>
              </a:defRPr>
            </a:lvl4pPr>
            <a:lvl5pPr marL="1079500" indent="-373063" algn="l" rtl="0" fontAlgn="base">
              <a:spcBef>
                <a:spcPct val="20000"/>
              </a:spcBef>
              <a:spcAft>
                <a:spcPct val="0"/>
              </a:spcAft>
              <a:buClr>
                <a:schemeClr val="accent2"/>
              </a:buClr>
              <a:buFont typeface="Georgia" pitchFamily="18" charset="0"/>
              <a:buChar char="-"/>
              <a:defRPr sz="2200">
                <a:solidFill>
                  <a:schemeClr val="bg2"/>
                </a:solidFill>
                <a:latin typeface="+mn-lt"/>
              </a:defRPr>
            </a:lvl5pPr>
            <a:lvl6pPr marL="1440000" indent="-360000" algn="l" rtl="0" fontAlgn="base">
              <a:spcBef>
                <a:spcPct val="20000"/>
              </a:spcBef>
              <a:spcAft>
                <a:spcPct val="0"/>
              </a:spcAft>
              <a:buClr>
                <a:schemeClr val="accent2"/>
              </a:buClr>
              <a:buFont typeface="Georgia" pitchFamily="18" charset="0"/>
              <a:buChar char="-"/>
              <a:defRPr sz="2200" baseline="0">
                <a:solidFill>
                  <a:schemeClr val="bg2"/>
                </a:solidFill>
                <a:latin typeface="+mn-lt"/>
              </a:defRPr>
            </a:lvl6pPr>
            <a:lvl7pPr marL="1800000" indent="-360000" algn="l" rtl="0" fontAlgn="base">
              <a:spcBef>
                <a:spcPct val="20000"/>
              </a:spcBef>
              <a:spcAft>
                <a:spcPct val="0"/>
              </a:spcAft>
              <a:buClr>
                <a:schemeClr val="accent2"/>
              </a:buClr>
              <a:buFont typeface="Georgia" pitchFamily="18" charset="0"/>
              <a:buChar char="-"/>
              <a:defRPr sz="2200" baseline="0">
                <a:solidFill>
                  <a:schemeClr val="bg2"/>
                </a:solidFill>
                <a:latin typeface="+mn-lt"/>
              </a:defRPr>
            </a:lvl7pPr>
            <a:lvl8pPr marL="2160000" indent="-360000" algn="l" rtl="0" fontAlgn="base">
              <a:spcBef>
                <a:spcPct val="20000"/>
              </a:spcBef>
              <a:spcAft>
                <a:spcPct val="0"/>
              </a:spcAft>
              <a:buClr>
                <a:schemeClr val="accent2"/>
              </a:buClr>
              <a:buFont typeface="Georgia" pitchFamily="18" charset="0"/>
              <a:buChar char="-"/>
              <a:defRPr sz="2200" baseline="0">
                <a:solidFill>
                  <a:schemeClr val="bg2"/>
                </a:solidFill>
                <a:latin typeface="+mn-lt"/>
              </a:defRPr>
            </a:lvl8pPr>
            <a:lvl9pPr marL="2520000" indent="-360000" algn="l" rtl="0" fontAlgn="base">
              <a:spcBef>
                <a:spcPct val="20000"/>
              </a:spcBef>
              <a:spcAft>
                <a:spcPct val="0"/>
              </a:spcAft>
              <a:buClr>
                <a:schemeClr val="accent2"/>
              </a:buClr>
              <a:buFont typeface="Georgia" pitchFamily="18" charset="0"/>
              <a:buChar char="-"/>
              <a:defRPr sz="2200">
                <a:solidFill>
                  <a:schemeClr val="bg2"/>
                </a:solidFill>
                <a:latin typeface="+mn-lt"/>
              </a:defRPr>
            </a:lvl9pPr>
          </a:lstStyle>
          <a:p>
            <a:r>
              <a:rPr lang="en-US" sz="2000" b="1" kern="0" dirty="0">
                <a:solidFill>
                  <a:schemeClr val="tx2"/>
                </a:solidFill>
              </a:rPr>
              <a:t>GDPR</a:t>
            </a:r>
          </a:p>
          <a:p>
            <a:pPr marL="342900" indent="-342900">
              <a:buFont typeface="Wingdings" panose="05000000000000000000" pitchFamily="2" charset="2"/>
              <a:buChar char="§"/>
            </a:pPr>
            <a:r>
              <a:rPr lang="en-US" sz="2000" kern="0" dirty="0">
                <a:solidFill>
                  <a:schemeClr val="tx2"/>
                </a:solidFill>
              </a:rPr>
              <a:t>After over 4 years of negotiations, the new EU data protection framework was finally adopted</a:t>
            </a:r>
          </a:p>
          <a:p>
            <a:pPr marL="342900" indent="-342900">
              <a:buFont typeface="Wingdings" panose="05000000000000000000" pitchFamily="2" charset="2"/>
              <a:buChar char="§"/>
            </a:pPr>
            <a:r>
              <a:rPr lang="en-US" sz="2000" kern="0" dirty="0">
                <a:solidFill>
                  <a:schemeClr val="tx2"/>
                </a:solidFill>
              </a:rPr>
              <a:t>Two-year transition period, applicable on </a:t>
            </a:r>
            <a:r>
              <a:rPr lang="en-US" sz="2000" b="1" kern="0" dirty="0">
                <a:solidFill>
                  <a:schemeClr val="tx2"/>
                </a:solidFill>
              </a:rPr>
              <a:t>25 May 2018 </a:t>
            </a:r>
          </a:p>
          <a:p>
            <a:pPr marL="342900" indent="-342900">
              <a:buFont typeface="Wingdings" panose="05000000000000000000" pitchFamily="2" charset="2"/>
              <a:buChar char="§"/>
            </a:pPr>
            <a:r>
              <a:rPr lang="en-US" sz="2000" kern="0" dirty="0">
                <a:solidFill>
                  <a:schemeClr val="tx2"/>
                </a:solidFill>
              </a:rPr>
              <a:t>The GDPR replaces the national laws - it is directly applicable in each member state</a:t>
            </a:r>
          </a:p>
          <a:p>
            <a:endParaRPr lang="fi-FI" sz="1800" kern="0" dirty="0">
              <a:solidFill>
                <a:srgbClr val="002060"/>
              </a:solidFill>
            </a:endParaRPr>
          </a:p>
        </p:txBody>
      </p:sp>
      <p:sp>
        <p:nvSpPr>
          <p:cNvPr id="2" name="Title 1"/>
          <p:cNvSpPr>
            <a:spLocks noGrp="1"/>
          </p:cNvSpPr>
          <p:nvPr>
            <p:ph type="title"/>
          </p:nvPr>
        </p:nvSpPr>
        <p:spPr/>
        <p:txBody>
          <a:bodyPr/>
          <a:lstStyle/>
          <a:p>
            <a:r>
              <a:rPr lang="fi-FI" dirty="0"/>
              <a:t>New Data Protection Landscape regulating Privacy, Security and Data Utilization </a:t>
            </a:r>
          </a:p>
        </p:txBody>
      </p:sp>
    </p:spTree>
    <p:extLst>
      <p:ext uri="{BB962C8B-B14F-4D97-AF65-F5344CB8AC3E}">
        <p14:creationId xmlns:p14="http://schemas.microsoft.com/office/powerpoint/2010/main" val="322179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200" dirty="0"/>
              <a:t>US-</a:t>
            </a:r>
            <a:r>
              <a:rPr lang="fi-FI" sz="3200" dirty="0" err="1"/>
              <a:t>based</a:t>
            </a:r>
            <a:r>
              <a:rPr lang="fi-FI" sz="3200" dirty="0"/>
              <a:t> </a:t>
            </a:r>
            <a:r>
              <a:rPr lang="fi-FI" sz="3200" dirty="0" err="1"/>
              <a:t>companies</a:t>
            </a:r>
            <a:r>
              <a:rPr lang="fi-FI" sz="3200" dirty="0"/>
              <a:t> are </a:t>
            </a:r>
            <a:r>
              <a:rPr lang="fi-FI" sz="3200" dirty="0" err="1"/>
              <a:t>subject</a:t>
            </a:r>
            <a:r>
              <a:rPr lang="fi-FI" sz="3200" dirty="0"/>
              <a:t> to new </a:t>
            </a:r>
            <a:r>
              <a:rPr lang="fi-FI" sz="3200" dirty="0" err="1"/>
              <a:t>rules</a:t>
            </a:r>
            <a:endParaRPr lang="fi-FI" sz="3200" dirty="0"/>
          </a:p>
        </p:txBody>
      </p:sp>
      <p:sp>
        <p:nvSpPr>
          <p:cNvPr id="3" name="Content Placeholder 2"/>
          <p:cNvSpPr>
            <a:spLocks noGrp="1"/>
          </p:cNvSpPr>
          <p:nvPr>
            <p:ph idx="1"/>
          </p:nvPr>
        </p:nvSpPr>
        <p:spPr/>
        <p:txBody>
          <a:bodyPr>
            <a:normAutofit/>
          </a:bodyPr>
          <a:lstStyle/>
          <a:p>
            <a:r>
              <a:rPr lang="en-US" dirty="0">
                <a:solidFill>
                  <a:schemeClr val="tx2"/>
                </a:solidFill>
              </a:rPr>
              <a:t>Applies to processing outside the EU if</a:t>
            </a:r>
          </a:p>
          <a:p>
            <a:pPr lvl="1"/>
            <a:r>
              <a:rPr lang="en-US" sz="2000" dirty="0">
                <a:solidFill>
                  <a:schemeClr val="tx2"/>
                </a:solidFill>
              </a:rPr>
              <a:t>Company </a:t>
            </a:r>
            <a:r>
              <a:rPr lang="en-US" sz="2000" b="1" dirty="0">
                <a:solidFill>
                  <a:schemeClr val="tx2"/>
                </a:solidFill>
              </a:rPr>
              <a:t>offers goods or services</a:t>
            </a:r>
            <a:r>
              <a:rPr lang="en-US" sz="2000" dirty="0">
                <a:solidFill>
                  <a:schemeClr val="tx2"/>
                </a:solidFill>
              </a:rPr>
              <a:t> to individuals in the EU or </a:t>
            </a:r>
            <a:r>
              <a:rPr lang="en-US" sz="2000" b="1" dirty="0">
                <a:solidFill>
                  <a:schemeClr val="tx2"/>
                </a:solidFill>
              </a:rPr>
              <a:t>monitors</a:t>
            </a:r>
            <a:r>
              <a:rPr lang="en-US" sz="2000" dirty="0">
                <a:solidFill>
                  <a:schemeClr val="tx2"/>
                </a:solidFill>
              </a:rPr>
              <a:t> their behavior </a:t>
            </a:r>
          </a:p>
          <a:p>
            <a:r>
              <a:rPr lang="en-US" dirty="0">
                <a:solidFill>
                  <a:schemeClr val="tx2"/>
                </a:solidFill>
              </a:rPr>
              <a:t>Thus, the operators of US-hosted commercial websites or mobile apps may find themselves directly subject to the Regulation, along with a wide array of US-based service providers who support European retailers</a:t>
            </a:r>
            <a:endParaRPr lang="fi-FI" dirty="0">
              <a:solidFill>
                <a:schemeClr val="tx2"/>
              </a:solidFill>
            </a:endParaRPr>
          </a:p>
        </p:txBody>
      </p:sp>
      <p:sp>
        <p:nvSpPr>
          <p:cNvPr id="4" name="Rectangle: Rounded Corners 3">
            <a:extLst>
              <a:ext uri="{FF2B5EF4-FFF2-40B4-BE49-F238E27FC236}">
                <a16:creationId xmlns:a16="http://schemas.microsoft.com/office/drawing/2014/main" id="{5876F209-3BD7-58F3-7417-C532403439BD}"/>
              </a:ext>
            </a:extLst>
          </p:cNvPr>
          <p:cNvSpPr/>
          <p:nvPr/>
        </p:nvSpPr>
        <p:spPr>
          <a:xfrm>
            <a:off x="1198880" y="5161280"/>
            <a:ext cx="9980682" cy="883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Excursus</a:t>
            </a:r>
            <a:r>
              <a:rPr lang="de-DE" dirty="0"/>
              <a:t>: </a:t>
            </a:r>
            <a:r>
              <a:rPr lang="de-DE" dirty="0" err="1"/>
              <a:t>Applicability</a:t>
            </a:r>
            <a:r>
              <a:rPr lang="de-DE" dirty="0"/>
              <a:t> of law </a:t>
            </a:r>
            <a:r>
              <a:rPr lang="de-DE" dirty="0">
                <a:sym typeface="Wingdings" panose="05000000000000000000" pitchFamily="2" charset="2"/>
              </a:rPr>
              <a:t> </a:t>
            </a:r>
            <a:r>
              <a:rPr lang="de-DE" dirty="0" err="1">
                <a:sym typeface="Wingdings" panose="05000000000000000000" pitchFamily="2" charset="2"/>
              </a:rPr>
              <a:t>Jurisdiction</a:t>
            </a:r>
            <a:r>
              <a:rPr lang="de-DE" dirty="0">
                <a:sym typeface="Wingdings" panose="05000000000000000000" pitchFamily="2" charset="2"/>
              </a:rPr>
              <a:t> </a:t>
            </a:r>
            <a:endParaRPr lang="fi-FI" dirty="0"/>
          </a:p>
        </p:txBody>
      </p:sp>
    </p:spTree>
    <p:extLst>
      <p:ext uri="{BB962C8B-B14F-4D97-AF65-F5344CB8AC3E}">
        <p14:creationId xmlns:p14="http://schemas.microsoft.com/office/powerpoint/2010/main" val="58578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243132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Debate – </a:t>
            </a:r>
            <a:r>
              <a:rPr lang="en-GB" dirty="0" err="1"/>
              <a:t>Leibnitzland</a:t>
            </a:r>
            <a:r>
              <a:rPr lang="en-GB" dirty="0"/>
              <a:t> decides on a new law</a:t>
            </a:r>
            <a:endParaRPr lang="en-US" dirty="0"/>
          </a:p>
        </p:txBody>
      </p:sp>
      <p:sp>
        <p:nvSpPr>
          <p:cNvPr id="3" name="Content Placeholder 2"/>
          <p:cNvSpPr>
            <a:spLocks noGrp="1"/>
          </p:cNvSpPr>
          <p:nvPr>
            <p:ph idx="1"/>
          </p:nvPr>
        </p:nvSpPr>
        <p:spPr>
          <a:xfrm>
            <a:off x="1104900" y="1600200"/>
            <a:ext cx="9982200" cy="4572000"/>
          </a:xfrm>
        </p:spPr>
        <p:txBody>
          <a:bodyPr>
            <a:normAutofit/>
          </a:bodyPr>
          <a:lstStyle/>
          <a:p>
            <a:pPr marL="342900" indent="-342900">
              <a:buFont typeface="Arial" panose="020B0604020202020204" pitchFamily="34" charset="0"/>
              <a:buChar char="•"/>
            </a:pPr>
            <a:r>
              <a:rPr lang="en-US" sz="2400" dirty="0"/>
              <a:t>Should we go for an omnibus or a sectorial approach? </a:t>
            </a:r>
          </a:p>
          <a:p>
            <a:pPr marL="342900" indent="-342900">
              <a:buFont typeface="Arial" panose="020B0604020202020204" pitchFamily="34" charset="0"/>
              <a:buChar char="•"/>
            </a:pPr>
            <a:r>
              <a:rPr lang="en-US" sz="2400" dirty="0"/>
              <a:t>Form groups of 2 (3 if needed).</a:t>
            </a:r>
          </a:p>
          <a:p>
            <a:pPr marL="342900" indent="-342900">
              <a:buFont typeface="Arial" panose="020B0604020202020204" pitchFamily="34" charset="0"/>
              <a:buChar char="•"/>
            </a:pPr>
            <a:r>
              <a:rPr lang="en-US" sz="2400" dirty="0"/>
              <a:t>Prepare arguments for and against the sectorial </a:t>
            </a:r>
            <a:r>
              <a:rPr lang="en-US" sz="2400" dirty="0">
                <a:sym typeface="Wingdings" panose="05000000000000000000" pitchFamily="2" charset="2"/>
              </a:rPr>
              <a:t> omnibus approach</a:t>
            </a:r>
          </a:p>
          <a:p>
            <a:pPr marL="342900" indent="-342900">
              <a:buFont typeface="Arial" panose="020B0604020202020204" pitchFamily="34" charset="0"/>
              <a:buChar char="•"/>
            </a:pPr>
            <a:r>
              <a:rPr lang="en-US" sz="2400" dirty="0">
                <a:sym typeface="Wingdings" panose="05000000000000000000" pitchFamily="2" charset="2"/>
              </a:rPr>
              <a:t>You have 10 min to prepare and will be ask to present against another team.</a:t>
            </a:r>
          </a:p>
          <a:p>
            <a:pPr marL="342900" indent="-342900">
              <a:buFont typeface="Arial" panose="020B0604020202020204" pitchFamily="34" charset="0"/>
              <a:buChar char="•"/>
            </a:pPr>
            <a:r>
              <a:rPr lang="en-US" sz="2400" dirty="0">
                <a:sym typeface="Wingdings" panose="05000000000000000000" pitchFamily="2" charset="2"/>
              </a:rPr>
              <a:t>You will be asked to take one or the other side, so prepare both</a:t>
            </a:r>
            <a:endParaRPr lang="en-US" sz="2400" dirty="0"/>
          </a:p>
        </p:txBody>
      </p:sp>
    </p:spTree>
    <p:extLst>
      <p:ext uri="{BB962C8B-B14F-4D97-AF65-F5344CB8AC3E}">
        <p14:creationId xmlns:p14="http://schemas.microsoft.com/office/powerpoint/2010/main" val="165192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D685EC-8B7B-4514-8A99-4774E111C354}"/>
              </a:ext>
            </a:extLst>
          </p:cNvPr>
          <p:cNvSpPr>
            <a:spLocks noGrp="1"/>
          </p:cNvSpPr>
          <p:nvPr>
            <p:ph type="title"/>
          </p:nvPr>
        </p:nvSpPr>
        <p:spPr/>
        <p:txBody>
          <a:bodyPr/>
          <a:lstStyle/>
          <a:p>
            <a:r>
              <a:rPr lang="de-DE" dirty="0"/>
              <a:t>Repetition  (8 min)	</a:t>
            </a:r>
            <a:endParaRPr lang="fi-FI" dirty="0"/>
          </a:p>
        </p:txBody>
      </p:sp>
      <p:sp>
        <p:nvSpPr>
          <p:cNvPr id="6" name="Content Placeholder 5">
            <a:extLst>
              <a:ext uri="{FF2B5EF4-FFF2-40B4-BE49-F238E27FC236}">
                <a16:creationId xmlns:a16="http://schemas.microsoft.com/office/drawing/2014/main" id="{A7D5966A-6A8C-45D8-B925-9BBEE216AD85}"/>
              </a:ext>
            </a:extLst>
          </p:cNvPr>
          <p:cNvSpPr>
            <a:spLocks noGrp="1"/>
          </p:cNvSpPr>
          <p:nvPr>
            <p:ph idx="1"/>
          </p:nvPr>
        </p:nvSpPr>
        <p:spPr/>
        <p:txBody>
          <a:bodyPr>
            <a:normAutofit lnSpcReduction="10000"/>
          </a:bodyPr>
          <a:lstStyle/>
          <a:p>
            <a:pPr marL="0" indent="0">
              <a:buNone/>
            </a:pPr>
            <a:r>
              <a:rPr lang="de-DE" dirty="0"/>
              <a:t>Please turn to your </a:t>
            </a:r>
            <a:r>
              <a:rPr lang="de-DE" dirty="0" err="1"/>
              <a:t>neighbour</a:t>
            </a:r>
            <a:r>
              <a:rPr lang="de-DE" dirty="0"/>
              <a:t> and find the answer to the following questions:</a:t>
            </a:r>
          </a:p>
          <a:p>
            <a:pPr marL="457200" indent="-457200">
              <a:buAutoNum type="arabicPeriod"/>
            </a:pPr>
            <a:r>
              <a:rPr lang="fi-FI" dirty="0"/>
              <a:t>What is accountability?</a:t>
            </a:r>
          </a:p>
          <a:p>
            <a:pPr marL="457200" indent="-457200">
              <a:buAutoNum type="arabicPeriod"/>
            </a:pPr>
            <a:r>
              <a:rPr lang="fi-FI" dirty="0"/>
              <a:t>Why is it </a:t>
            </a:r>
            <a:r>
              <a:rPr lang="fi-FI" dirty="0" err="1"/>
              <a:t>important</a:t>
            </a:r>
            <a:r>
              <a:rPr lang="fi-FI" dirty="0"/>
              <a:t>?</a:t>
            </a:r>
          </a:p>
          <a:p>
            <a:pPr marL="457200" indent="-457200">
              <a:buAutoNum type="arabicPeriod"/>
            </a:pPr>
            <a:r>
              <a:rPr lang="fi-FI" dirty="0"/>
              <a:t>What is a DPIA?</a:t>
            </a:r>
          </a:p>
          <a:p>
            <a:pPr marL="457200" indent="-457200">
              <a:buAutoNum type="arabicPeriod"/>
            </a:pPr>
            <a:r>
              <a:rPr lang="fi-FI" dirty="0"/>
              <a:t>Name a </a:t>
            </a:r>
            <a:r>
              <a:rPr lang="fi-FI" dirty="0" err="1"/>
              <a:t>few</a:t>
            </a:r>
            <a:r>
              <a:rPr lang="fi-FI" dirty="0"/>
              <a:t> </a:t>
            </a:r>
            <a:r>
              <a:rPr lang="fi-FI" dirty="0" err="1"/>
              <a:t>principles</a:t>
            </a:r>
            <a:r>
              <a:rPr lang="fi-FI" dirty="0"/>
              <a:t> of the GDPR</a:t>
            </a:r>
          </a:p>
          <a:p>
            <a:pPr marL="457200" indent="-457200">
              <a:buAutoNum type="arabicPeriod"/>
            </a:pPr>
            <a:r>
              <a:rPr lang="fi-FI" dirty="0"/>
              <a:t>What is personal data? Why does it </a:t>
            </a:r>
            <a:r>
              <a:rPr lang="fi-FI" dirty="0" err="1"/>
              <a:t>matter</a:t>
            </a:r>
            <a:r>
              <a:rPr lang="fi-FI" dirty="0"/>
              <a:t>?</a:t>
            </a:r>
          </a:p>
          <a:p>
            <a:pPr marL="457200" indent="-457200">
              <a:buAutoNum type="arabicPeriod"/>
            </a:pPr>
            <a:r>
              <a:rPr lang="fi-FI" dirty="0"/>
              <a:t>What is a controller? Why does it </a:t>
            </a:r>
            <a:r>
              <a:rPr lang="fi-FI" dirty="0" err="1"/>
              <a:t>matter</a:t>
            </a:r>
            <a:r>
              <a:rPr lang="fi-FI" dirty="0"/>
              <a:t>? </a:t>
            </a:r>
          </a:p>
          <a:p>
            <a:pPr marL="457200" indent="-457200">
              <a:buAutoNum type="arabicPeriod"/>
            </a:pPr>
            <a:r>
              <a:rPr lang="fi-FI" dirty="0"/>
              <a:t>What is </a:t>
            </a:r>
            <a:r>
              <a:rPr lang="fi-FI" dirty="0" err="1"/>
              <a:t>sensitive</a:t>
            </a:r>
            <a:r>
              <a:rPr lang="fi-FI" dirty="0"/>
              <a:t> data?</a:t>
            </a:r>
          </a:p>
        </p:txBody>
      </p:sp>
    </p:spTree>
    <p:extLst>
      <p:ext uri="{BB962C8B-B14F-4D97-AF65-F5344CB8AC3E}">
        <p14:creationId xmlns:p14="http://schemas.microsoft.com/office/powerpoint/2010/main" val="354798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4E8F-F7C7-4330-8D12-1238418CF710}"/>
              </a:ext>
            </a:extLst>
          </p:cNvPr>
          <p:cNvSpPr>
            <a:spLocks noGrp="1"/>
          </p:cNvSpPr>
          <p:nvPr>
            <p:ph type="ctrTitle"/>
          </p:nvPr>
        </p:nvSpPr>
        <p:spPr/>
        <p:txBody>
          <a:bodyPr>
            <a:normAutofit/>
          </a:bodyPr>
          <a:lstStyle/>
          <a:p>
            <a:pPr>
              <a:spcBef>
                <a:spcPts val="0"/>
              </a:spcBef>
              <a:defRPr/>
            </a:pPr>
            <a:r>
              <a:rPr lang="de-DE" sz="4000" spc="-1" dirty="0">
                <a:solidFill>
                  <a:srgbClr val="514843"/>
                </a:solidFill>
                <a:latin typeface="Plantagenet Cherokee"/>
                <a:ea typeface="+mn-ea"/>
                <a:cs typeface="+mn-cs"/>
              </a:rPr>
              <a:t>Any Questions?</a:t>
            </a:r>
          </a:p>
        </p:txBody>
      </p:sp>
      <p:pic>
        <p:nvPicPr>
          <p:cNvPr id="6" name="Picture Placeholder 5" descr="Quizzical burrowing owl looking forward">
            <a:extLst>
              <a:ext uri="{FF2B5EF4-FFF2-40B4-BE49-F238E27FC236}">
                <a16:creationId xmlns:a16="http://schemas.microsoft.com/office/drawing/2014/main" id="{1BB293F8-3BC9-47C0-ABE2-F69E00BE06C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6990" r="6990"/>
          <a:stretch>
            <a:fillRect/>
          </a:stretch>
        </p:blipFill>
        <p:spPr/>
      </p:pic>
    </p:spTree>
    <p:extLst>
      <p:ext uri="{BB962C8B-B14F-4D97-AF65-F5344CB8AC3E}">
        <p14:creationId xmlns:p14="http://schemas.microsoft.com/office/powerpoint/2010/main" val="416064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D685EC-8B7B-4514-8A99-4774E111C354}"/>
              </a:ext>
            </a:extLst>
          </p:cNvPr>
          <p:cNvSpPr>
            <a:spLocks noGrp="1"/>
          </p:cNvSpPr>
          <p:nvPr>
            <p:ph type="title"/>
          </p:nvPr>
        </p:nvSpPr>
        <p:spPr/>
        <p:txBody>
          <a:bodyPr/>
          <a:lstStyle/>
          <a:p>
            <a:r>
              <a:rPr lang="de-DE" dirty="0"/>
              <a:t>Repetition(2)</a:t>
            </a:r>
            <a:endParaRPr lang="fi-FI" dirty="0"/>
          </a:p>
        </p:txBody>
      </p:sp>
      <p:sp>
        <p:nvSpPr>
          <p:cNvPr id="6" name="Content Placeholder 5">
            <a:extLst>
              <a:ext uri="{FF2B5EF4-FFF2-40B4-BE49-F238E27FC236}">
                <a16:creationId xmlns:a16="http://schemas.microsoft.com/office/drawing/2014/main" id="{A7D5966A-6A8C-45D8-B925-9BBEE216AD85}"/>
              </a:ext>
            </a:extLst>
          </p:cNvPr>
          <p:cNvSpPr>
            <a:spLocks noGrp="1"/>
          </p:cNvSpPr>
          <p:nvPr>
            <p:ph idx="1"/>
          </p:nvPr>
        </p:nvSpPr>
        <p:spPr/>
        <p:txBody>
          <a:bodyPr/>
          <a:lstStyle/>
          <a:p>
            <a:pPr marL="0" indent="0">
              <a:buNone/>
            </a:pPr>
            <a:r>
              <a:rPr lang="de-DE" dirty="0"/>
              <a:t>Read the cases </a:t>
            </a:r>
            <a:r>
              <a:rPr lang="de-DE" dirty="0" err="1"/>
              <a:t>alone</a:t>
            </a:r>
            <a:r>
              <a:rPr lang="de-DE" dirty="0"/>
              <a:t> – and </a:t>
            </a:r>
            <a:r>
              <a:rPr lang="de-DE" dirty="0" err="1"/>
              <a:t>decide</a:t>
            </a:r>
            <a:r>
              <a:rPr lang="de-DE" dirty="0"/>
              <a:t> on the roles</a:t>
            </a:r>
          </a:p>
          <a:p>
            <a:pPr marL="0" indent="0">
              <a:buNone/>
            </a:pPr>
            <a:endParaRPr lang="fi-FI" dirty="0"/>
          </a:p>
        </p:txBody>
      </p:sp>
      <p:sp>
        <p:nvSpPr>
          <p:cNvPr id="2" name="Rectangle: Rounded Corners 1">
            <a:extLst>
              <a:ext uri="{FF2B5EF4-FFF2-40B4-BE49-F238E27FC236}">
                <a16:creationId xmlns:a16="http://schemas.microsoft.com/office/drawing/2014/main" id="{7C98A60C-438F-42FD-8A87-3ABFD5072100}"/>
              </a:ext>
            </a:extLst>
          </p:cNvPr>
          <p:cNvSpPr/>
          <p:nvPr/>
        </p:nvSpPr>
        <p:spPr>
          <a:xfrm>
            <a:off x="1103382" y="2208401"/>
            <a:ext cx="9980682" cy="3634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A large cloud storage provider offers its customers the ability to store large volumes of personal data. The service is completely standardised, with customers having little or no ability to customise the service. The terms of the contract are determined and drawn up unilaterally by the cloud service provider, provided to the customer on a “take it or leave it basis”. Company X decides to make use of the cloud provider to store personal data concerning its customers</a:t>
            </a:r>
            <a:endParaRPr lang="fi-FI" sz="2400" dirty="0"/>
          </a:p>
        </p:txBody>
      </p:sp>
    </p:spTree>
    <p:extLst>
      <p:ext uri="{BB962C8B-B14F-4D97-AF65-F5344CB8AC3E}">
        <p14:creationId xmlns:p14="http://schemas.microsoft.com/office/powerpoint/2010/main" val="154088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D685EC-8B7B-4514-8A99-4774E111C354}"/>
              </a:ext>
            </a:extLst>
          </p:cNvPr>
          <p:cNvSpPr>
            <a:spLocks noGrp="1"/>
          </p:cNvSpPr>
          <p:nvPr>
            <p:ph type="title"/>
          </p:nvPr>
        </p:nvSpPr>
        <p:spPr/>
        <p:txBody>
          <a:bodyPr/>
          <a:lstStyle/>
          <a:p>
            <a:r>
              <a:rPr lang="de-DE" dirty="0"/>
              <a:t>Repetition(3): Read the cases </a:t>
            </a:r>
            <a:r>
              <a:rPr lang="de-DE" dirty="0" err="1"/>
              <a:t>alone</a:t>
            </a:r>
            <a:r>
              <a:rPr lang="de-DE" dirty="0"/>
              <a:t> – and </a:t>
            </a:r>
            <a:r>
              <a:rPr lang="de-DE" dirty="0" err="1"/>
              <a:t>decide</a:t>
            </a:r>
            <a:r>
              <a:rPr lang="de-DE" dirty="0"/>
              <a:t> on the roles</a:t>
            </a:r>
            <a:endParaRPr lang="fi-FI" dirty="0"/>
          </a:p>
        </p:txBody>
      </p:sp>
      <p:sp>
        <p:nvSpPr>
          <p:cNvPr id="3" name="Rectangle: Rounded Corners 2">
            <a:extLst>
              <a:ext uri="{FF2B5EF4-FFF2-40B4-BE49-F238E27FC236}">
                <a16:creationId xmlns:a16="http://schemas.microsoft.com/office/drawing/2014/main" id="{70B3EB88-6430-46CD-A1D6-986F9FBEDC76}"/>
              </a:ext>
            </a:extLst>
          </p:cNvPr>
          <p:cNvSpPr/>
          <p:nvPr/>
        </p:nvSpPr>
        <p:spPr>
          <a:xfrm>
            <a:off x="1103382" y="1600201"/>
            <a:ext cx="9980682" cy="4817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lphaUcParenR"/>
            </a:pPr>
            <a:r>
              <a:rPr lang="en-GB" dirty="0"/>
              <a:t>A travel agency sends personal data of its customers to the airline and a chain of hotels, with a view to making reservations for a travel package. The airline and the hotel confirm the availability of the seats and rooms requested. The travel agency issues the travel documents and vouchers for its customers. Each of the actors processes the data for carrying out their own activities and using their own means. </a:t>
            </a:r>
          </a:p>
          <a:p>
            <a:pPr marL="285750" indent="-285750" algn="ctr">
              <a:buFont typeface="Wingdings" panose="05000000000000000000" pitchFamily="2" charset="2"/>
              <a:buChar char="è"/>
            </a:pPr>
            <a:r>
              <a:rPr lang="en-GB" dirty="0">
                <a:sym typeface="Wingdings" panose="05000000000000000000" pitchFamily="2" charset="2"/>
              </a:rPr>
              <a:t>WHO IS THE CONTROLLER HERE?</a:t>
            </a:r>
            <a:r>
              <a:rPr lang="en-GB" dirty="0"/>
              <a:t> </a:t>
            </a:r>
          </a:p>
          <a:p>
            <a:pPr marL="285750" indent="-285750" algn="ctr">
              <a:buFont typeface="Wingdings" panose="05000000000000000000" pitchFamily="2" charset="2"/>
              <a:buChar char="è"/>
            </a:pPr>
            <a:endParaRPr lang="en-GB" dirty="0"/>
          </a:p>
          <a:p>
            <a:pPr algn="ctr"/>
            <a:r>
              <a:rPr lang="en-GB" dirty="0"/>
              <a:t>B) The travel agency, the hotel chain and the airline then decide to participate jointly in setting up an internet-based common platform for the common purpose of providing package travel deals. They agree on the essential means to be used, such as which data will be stored, how reservations will be allocated and confirmed, and who can have access to the information stored. Furthermore, they decide to share the data of their customers in order to carry out joint marketing actions. </a:t>
            </a:r>
          </a:p>
          <a:p>
            <a:pPr algn="ctr"/>
            <a:r>
              <a:rPr lang="en-GB" dirty="0">
                <a:sym typeface="Wingdings" panose="05000000000000000000" pitchFamily="2" charset="2"/>
              </a:rPr>
              <a:t> WHO IS THE CONTROLLER IN THIS CASE</a:t>
            </a:r>
            <a:r>
              <a:rPr lang="en-GB" dirty="0"/>
              <a:t>? </a:t>
            </a:r>
            <a:br>
              <a:rPr lang="en-GB" dirty="0"/>
            </a:br>
            <a:endParaRPr lang="fi-FI" dirty="0"/>
          </a:p>
        </p:txBody>
      </p:sp>
      <p:sp>
        <p:nvSpPr>
          <p:cNvPr id="4" name="TextBox 3">
            <a:extLst>
              <a:ext uri="{FF2B5EF4-FFF2-40B4-BE49-F238E27FC236}">
                <a16:creationId xmlns:a16="http://schemas.microsoft.com/office/drawing/2014/main" id="{523E1CFC-E4FB-493A-8D75-89EBC5293E96}"/>
              </a:ext>
            </a:extLst>
          </p:cNvPr>
          <p:cNvSpPr txBox="1"/>
          <p:nvPr/>
        </p:nvSpPr>
        <p:spPr>
          <a:xfrm>
            <a:off x="1887523" y="6475286"/>
            <a:ext cx="9345336" cy="369332"/>
          </a:xfrm>
          <a:prstGeom prst="rect">
            <a:avLst/>
          </a:prstGeom>
          <a:noFill/>
        </p:spPr>
        <p:txBody>
          <a:bodyPr wrap="square" rtlCol="0">
            <a:spAutoFit/>
          </a:bodyPr>
          <a:lstStyle/>
          <a:p>
            <a:r>
              <a:rPr lang="fi-FI" dirty="0">
                <a:hlinkClick r:id="rId3"/>
              </a:rPr>
              <a:t>SOURCE: eppb_guidelines_202007_controllerprocessor_final_en.pdf (europa.eu)</a:t>
            </a:r>
            <a:endParaRPr lang="fi-FI" dirty="0"/>
          </a:p>
        </p:txBody>
      </p:sp>
    </p:spTree>
    <p:extLst>
      <p:ext uri="{BB962C8B-B14F-4D97-AF65-F5344CB8AC3E}">
        <p14:creationId xmlns:p14="http://schemas.microsoft.com/office/powerpoint/2010/main" val="72686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F86FF-899A-E28E-8887-D78807086E0F}"/>
              </a:ext>
            </a:extLst>
          </p:cNvPr>
          <p:cNvSpPr>
            <a:spLocks noGrp="1"/>
          </p:cNvSpPr>
          <p:nvPr>
            <p:ph type="title"/>
          </p:nvPr>
        </p:nvSpPr>
        <p:spPr/>
        <p:txBody>
          <a:bodyPr/>
          <a:lstStyle/>
          <a:p>
            <a:r>
              <a:rPr lang="de-DE" dirty="0"/>
              <a:t>Repetition (4): Personal data </a:t>
            </a:r>
            <a:br>
              <a:rPr lang="de-DE" dirty="0"/>
            </a:br>
            <a:r>
              <a:rPr lang="fi-FI" sz="2800" dirty="0"/>
              <a:t>Case C-604/22: </a:t>
            </a:r>
            <a:r>
              <a:rPr lang="en-GB" sz="2800" dirty="0"/>
              <a:t>Request for a preliminary ruling </a:t>
            </a:r>
            <a:endParaRPr lang="fi-FI" dirty="0"/>
          </a:p>
        </p:txBody>
      </p:sp>
      <p:sp>
        <p:nvSpPr>
          <p:cNvPr id="3" name="Content Placeholder 2">
            <a:extLst>
              <a:ext uri="{FF2B5EF4-FFF2-40B4-BE49-F238E27FC236}">
                <a16:creationId xmlns:a16="http://schemas.microsoft.com/office/drawing/2014/main" id="{7455F016-C0FF-06C3-332E-35B31D5C2907}"/>
              </a:ext>
            </a:extLst>
          </p:cNvPr>
          <p:cNvSpPr>
            <a:spLocks noGrp="1"/>
          </p:cNvSpPr>
          <p:nvPr>
            <p:ph idx="1"/>
          </p:nvPr>
        </p:nvSpPr>
        <p:spPr/>
        <p:txBody>
          <a:bodyPr>
            <a:normAutofit fontScale="92500" lnSpcReduction="20000"/>
          </a:bodyPr>
          <a:lstStyle/>
          <a:p>
            <a:pPr marL="0" indent="0">
              <a:buNone/>
            </a:pPr>
            <a:r>
              <a:rPr lang="en-US" b="1" dirty="0"/>
              <a:t>F</a:t>
            </a:r>
            <a:r>
              <a:rPr lang="en-US" b="1" i="0" dirty="0">
                <a:effectLst/>
              </a:rPr>
              <a:t>acts and the procedure in the main proceedings:</a:t>
            </a:r>
            <a:endParaRPr lang="en-US" dirty="0"/>
          </a:p>
          <a:p>
            <a:pPr marL="285750" indent="-285750">
              <a:buFont typeface="Arial" panose="020B0604020202020204" pitchFamily="34" charset="0"/>
              <a:buChar char="•"/>
            </a:pPr>
            <a:r>
              <a:rPr lang="en-US" dirty="0"/>
              <a:t>IAB Europe (Interactive Advertising Bureau Europe, the appellant) has developed a Transparency and Consent Framework (TCF), which allows users' preferences for advertising purposes </a:t>
            </a:r>
            <a:r>
              <a:rPr lang="en-US" dirty="0">
                <a:sym typeface="Wingdings" panose="05000000000000000000" pitchFamily="2" charset="2"/>
              </a:rPr>
              <a:t> </a:t>
            </a:r>
            <a:r>
              <a:rPr lang="en-US" dirty="0"/>
              <a:t>a string of numeric characters with the relevant user preferences</a:t>
            </a:r>
          </a:p>
          <a:p>
            <a:pPr marL="465750" lvl="1" indent="-285750">
              <a:buFont typeface="Arial" panose="020B0604020202020204" pitchFamily="34" charset="0"/>
              <a:buChar char="•"/>
            </a:pPr>
            <a:r>
              <a:rPr lang="en-US" dirty="0"/>
              <a:t>TCF was developed to promote GDPR compliance in the process, but the TC Strings can be linked to users' IP addresses, which turns it into an item of personal data. </a:t>
            </a:r>
          </a:p>
          <a:p>
            <a:pPr marL="285750" indent="-285750">
              <a:buFont typeface="Arial" panose="020B0604020202020204" pitchFamily="34" charset="0"/>
              <a:buChar char="•"/>
            </a:pPr>
            <a:r>
              <a:rPr lang="en-US" dirty="0"/>
              <a:t>In February 2022, the Belgian Data Protection Authority (the respondent) issued a decision that IAB is a data controller and the TC String (a string of numeric characters with the relevant user preferences) is not in accordance with the GDPR </a:t>
            </a:r>
          </a:p>
          <a:p>
            <a:pPr marL="465750" lvl="1" indent="-285750">
              <a:buFont typeface="Arial" panose="020B0604020202020204" pitchFamily="34" charset="0"/>
              <a:buChar char="•"/>
            </a:pPr>
            <a:r>
              <a:rPr lang="en-US" dirty="0"/>
              <a:t>As a result of the infringement, IAB Europe was fined 250.000 € and ordered to comply with the GDPR</a:t>
            </a:r>
          </a:p>
          <a:p>
            <a:pPr marL="645750" lvl="2" indent="-285750">
              <a:buFont typeface="Arial" panose="020B0604020202020204" pitchFamily="34" charset="0"/>
              <a:buChar char="•"/>
            </a:pPr>
            <a:r>
              <a:rPr lang="en-US" dirty="0"/>
              <a:t>IAB Europe appealed the Belgian DPA's decision </a:t>
            </a:r>
          </a:p>
        </p:txBody>
      </p:sp>
    </p:spTree>
    <p:extLst>
      <p:ext uri="{BB962C8B-B14F-4D97-AF65-F5344CB8AC3E}">
        <p14:creationId xmlns:p14="http://schemas.microsoft.com/office/powerpoint/2010/main" val="1718066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F86FF-899A-E28E-8887-D78807086E0F}"/>
              </a:ext>
            </a:extLst>
          </p:cNvPr>
          <p:cNvSpPr>
            <a:spLocks noGrp="1"/>
          </p:cNvSpPr>
          <p:nvPr>
            <p:ph type="title"/>
          </p:nvPr>
        </p:nvSpPr>
        <p:spPr/>
        <p:txBody>
          <a:bodyPr/>
          <a:lstStyle/>
          <a:p>
            <a:r>
              <a:rPr lang="de-DE" dirty="0"/>
              <a:t>Repetition (5): Personal data </a:t>
            </a:r>
            <a:br>
              <a:rPr lang="de-DE" dirty="0"/>
            </a:br>
            <a:r>
              <a:rPr lang="fi-FI" sz="2800" dirty="0"/>
              <a:t>Case C-604/22: </a:t>
            </a:r>
            <a:r>
              <a:rPr lang="en-GB" sz="2800" dirty="0"/>
              <a:t>Request for a preliminary ruling </a:t>
            </a:r>
            <a:endParaRPr lang="fi-FI" dirty="0"/>
          </a:p>
        </p:txBody>
      </p:sp>
      <p:sp>
        <p:nvSpPr>
          <p:cNvPr id="3" name="Content Placeholder 2">
            <a:extLst>
              <a:ext uri="{FF2B5EF4-FFF2-40B4-BE49-F238E27FC236}">
                <a16:creationId xmlns:a16="http://schemas.microsoft.com/office/drawing/2014/main" id="{7455F016-C0FF-06C3-332E-35B31D5C2907}"/>
              </a:ext>
            </a:extLst>
          </p:cNvPr>
          <p:cNvSpPr>
            <a:spLocks noGrp="1"/>
          </p:cNvSpPr>
          <p:nvPr>
            <p:ph idx="1"/>
          </p:nvPr>
        </p:nvSpPr>
        <p:spPr/>
        <p:txBody>
          <a:bodyPr>
            <a:normAutofit/>
          </a:bodyPr>
          <a:lstStyle/>
          <a:p>
            <a:pPr marL="180000" lvl="1" indent="0">
              <a:buNone/>
            </a:pPr>
            <a:r>
              <a:rPr lang="en-US" sz="2000" b="1" dirty="0"/>
              <a:t>Essential Arguments</a:t>
            </a:r>
          </a:p>
          <a:p>
            <a:pPr marL="465750" lvl="1" indent="-285750">
              <a:buFont typeface="Arial" panose="020B0604020202020204" pitchFamily="34" charset="0"/>
              <a:buChar char="•"/>
            </a:pPr>
            <a:r>
              <a:rPr lang="en-US" sz="2000" dirty="0"/>
              <a:t>IAB Europe: </a:t>
            </a:r>
          </a:p>
          <a:p>
            <a:pPr marL="922950" lvl="2" indent="-285750">
              <a:buFont typeface="Arial" panose="020B0604020202020204" pitchFamily="34" charset="0"/>
              <a:buChar char="•"/>
            </a:pPr>
            <a:r>
              <a:rPr lang="en-US" sz="1800" dirty="0"/>
              <a:t>We are not using personal data. Only the other participants in the TCF, not IBA Europe,  can combine the TC String with and IP address to turn it into an item of persona data.</a:t>
            </a:r>
          </a:p>
          <a:p>
            <a:pPr marL="922950" lvl="2" indent="-285750">
              <a:buFont typeface="Arial" panose="020B0604020202020204" pitchFamily="34" charset="0"/>
              <a:buChar char="•"/>
            </a:pPr>
            <a:r>
              <a:rPr lang="en-US" sz="1800" dirty="0"/>
              <a:t>IAB Europe says they are not a controller for processing of TC Strings. </a:t>
            </a:r>
          </a:p>
          <a:p>
            <a:pPr marL="465750" lvl="1" indent="-285750">
              <a:buFont typeface="Arial" panose="020B0604020202020204" pitchFamily="34" charset="0"/>
              <a:buChar char="•"/>
            </a:pPr>
            <a:r>
              <a:rPr lang="en-US" sz="2000" dirty="0"/>
              <a:t>Belgian DPA </a:t>
            </a:r>
          </a:p>
          <a:p>
            <a:pPr marL="922950" lvl="2" indent="-285750">
              <a:buFont typeface="Arial" panose="020B0604020202020204" pitchFamily="34" charset="0"/>
              <a:buChar char="•"/>
            </a:pPr>
            <a:r>
              <a:rPr lang="en-US" sz="1800" dirty="0"/>
              <a:t>TC Strings do constitute personal data because the TC Strings were linked to identifiable users (IP addresses).</a:t>
            </a:r>
          </a:p>
          <a:p>
            <a:pPr marL="922950" lvl="2" indent="-285750">
              <a:buFont typeface="Arial" panose="020B0604020202020204" pitchFamily="34" charset="0"/>
              <a:buChar char="•"/>
            </a:pPr>
            <a:r>
              <a:rPr lang="en-US" sz="1800" dirty="0"/>
              <a:t>IAB Europe is a data controller because it determines the purposes and means of processing, and for example how TC Strings are generated, modified and read.</a:t>
            </a:r>
          </a:p>
          <a:p>
            <a:pPr marL="180000" lvl="1" indent="0">
              <a:buNone/>
            </a:pPr>
            <a:endParaRPr lang="en-US" sz="2000" b="1" dirty="0"/>
          </a:p>
          <a:p>
            <a:pPr marL="180000" lvl="1" indent="0">
              <a:buNone/>
            </a:pPr>
            <a:r>
              <a:rPr lang="en-US" sz="2000" b="1" dirty="0"/>
              <a:t>Procedure: Preliminary ruling submitted, ruling outstanding </a:t>
            </a:r>
          </a:p>
          <a:p>
            <a:pPr marL="637200" lvl="2" indent="0">
              <a:buNone/>
            </a:pPr>
            <a:endParaRPr lang="fi-FI" sz="1800" dirty="0"/>
          </a:p>
          <a:p>
            <a:endParaRPr lang="fi-FI" dirty="0"/>
          </a:p>
        </p:txBody>
      </p:sp>
    </p:spTree>
    <p:extLst>
      <p:ext uri="{BB962C8B-B14F-4D97-AF65-F5344CB8AC3E}">
        <p14:creationId xmlns:p14="http://schemas.microsoft.com/office/powerpoint/2010/main" val="27812085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normAutofit/>
          </a:bodyPr>
          <a:lstStyle/>
          <a:p>
            <a:r>
              <a:rPr lang="en-GB" dirty="0" err="1">
                <a:effectLst/>
                <a:ea typeface="Calibri" panose="020F0502020204030204" pitchFamily="34" charset="0"/>
                <a:cs typeface="Arial" panose="020B0604020202020204" pitchFamily="34" charset="0"/>
              </a:rPr>
              <a:t>INtro</a:t>
            </a:r>
            <a:endParaRPr lang="de-DE" dirty="0"/>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64684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10.xml><?xml version="1.0" encoding="utf-8"?>
<p:tagLst xmlns:a="http://schemas.openxmlformats.org/drawingml/2006/main" xmlns:r="http://schemas.openxmlformats.org/officeDocument/2006/relationships" xmlns:p="http://schemas.openxmlformats.org/presentationml/2006/main">
  <p:tag name="BB_DELETETEXT" val="YES"/>
</p:tagLst>
</file>

<file path=ppt/tags/tag11.xml><?xml version="1.0" encoding="utf-8"?>
<p:tagLst xmlns:a="http://schemas.openxmlformats.org/drawingml/2006/main" xmlns:r="http://schemas.openxmlformats.org/officeDocument/2006/relationships" xmlns:p="http://schemas.openxmlformats.org/presentationml/2006/main">
  <p:tag name="BB_DELETETEXT" val="YES"/>
</p:tagLst>
</file>

<file path=ppt/tags/tag12.xml><?xml version="1.0" encoding="utf-8"?>
<p:tagLst xmlns:a="http://schemas.openxmlformats.org/drawingml/2006/main" xmlns:r="http://schemas.openxmlformats.org/officeDocument/2006/relationships" xmlns:p="http://schemas.openxmlformats.org/presentationml/2006/main">
  <p:tag name="BB_DELETETEXT" val="YES"/>
</p:tagLst>
</file>

<file path=ppt/tags/tag13.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14.xml><?xml version="1.0" encoding="utf-8"?>
<p:tagLst xmlns:a="http://schemas.openxmlformats.org/drawingml/2006/main" xmlns:r="http://schemas.openxmlformats.org/officeDocument/2006/relationships" xmlns:p="http://schemas.openxmlformats.org/presentationml/2006/main">
  <p:tag name="BB_DELETETEXT" val="YES"/>
</p:tagLst>
</file>

<file path=ppt/tags/tag15.xml><?xml version="1.0" encoding="utf-8"?>
<p:tagLst xmlns:a="http://schemas.openxmlformats.org/drawingml/2006/main" xmlns:r="http://schemas.openxmlformats.org/officeDocument/2006/relationships" xmlns:p="http://schemas.openxmlformats.org/presentationml/2006/main">
  <p:tag name="BB_DELETETEXT" val="YES"/>
</p:tagLst>
</file>

<file path=ppt/tags/tag16.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17.xml><?xml version="1.0" encoding="utf-8"?>
<p:tagLst xmlns:a="http://schemas.openxmlformats.org/drawingml/2006/main" xmlns:r="http://schemas.openxmlformats.org/officeDocument/2006/relationships" xmlns:p="http://schemas.openxmlformats.org/presentationml/2006/main">
  <p:tag name="BB_DELETETEXT" val="YES"/>
</p:tagLst>
</file>

<file path=ppt/tags/tag18.xml><?xml version="1.0" encoding="utf-8"?>
<p:tagLst xmlns:a="http://schemas.openxmlformats.org/drawingml/2006/main" xmlns:r="http://schemas.openxmlformats.org/officeDocument/2006/relationships" xmlns:p="http://schemas.openxmlformats.org/presentationml/2006/main">
  <p:tag name="BB_DELETETEXT" val="YES"/>
</p:tagLst>
</file>

<file path=ppt/tags/tag19.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2.xml><?xml version="1.0" encoding="utf-8"?>
<p:tagLst xmlns:a="http://schemas.openxmlformats.org/drawingml/2006/main" xmlns:r="http://schemas.openxmlformats.org/officeDocument/2006/relationships" xmlns:p="http://schemas.openxmlformats.org/presentationml/2006/main">
  <p:tag name="BB_DELETETEXT" val="YES"/>
</p:tagLst>
</file>

<file path=ppt/tags/tag20.xml><?xml version="1.0" encoding="utf-8"?>
<p:tagLst xmlns:a="http://schemas.openxmlformats.org/drawingml/2006/main" xmlns:r="http://schemas.openxmlformats.org/officeDocument/2006/relationships" xmlns:p="http://schemas.openxmlformats.org/presentationml/2006/main">
  <p:tag name="BB_DELETETEXT" val="YES"/>
</p:tagLst>
</file>

<file path=ppt/tags/tag21.xml><?xml version="1.0" encoding="utf-8"?>
<p:tagLst xmlns:a="http://schemas.openxmlformats.org/drawingml/2006/main" xmlns:r="http://schemas.openxmlformats.org/officeDocument/2006/relationships" xmlns:p="http://schemas.openxmlformats.org/presentationml/2006/main">
  <p:tag name="BB_DELETETEXT" val="YES"/>
</p:tagLst>
</file>

<file path=ppt/tags/tag3.xml><?xml version="1.0" encoding="utf-8"?>
<p:tagLst xmlns:a="http://schemas.openxmlformats.org/drawingml/2006/main" xmlns:r="http://schemas.openxmlformats.org/officeDocument/2006/relationships" xmlns:p="http://schemas.openxmlformats.org/presentationml/2006/main">
  <p:tag name="BB_DELETETEXT" val="YES"/>
</p:tagLst>
</file>

<file path=ppt/tags/tag4.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5.xml><?xml version="1.0" encoding="utf-8"?>
<p:tagLst xmlns:a="http://schemas.openxmlformats.org/drawingml/2006/main" xmlns:r="http://schemas.openxmlformats.org/officeDocument/2006/relationships" xmlns:p="http://schemas.openxmlformats.org/presentationml/2006/main">
  <p:tag name="BB_DELETETEXT" val="YES"/>
</p:tagLst>
</file>

<file path=ppt/tags/tag6.xml><?xml version="1.0" encoding="utf-8"?>
<p:tagLst xmlns:a="http://schemas.openxmlformats.org/drawingml/2006/main" xmlns:r="http://schemas.openxmlformats.org/officeDocument/2006/relationships" xmlns:p="http://schemas.openxmlformats.org/presentationml/2006/main">
  <p:tag name="BB_DELETETEXT" val="YES"/>
</p:tagLst>
</file>

<file path=ppt/tags/tag7.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8.xml><?xml version="1.0" encoding="utf-8"?>
<p:tagLst xmlns:a="http://schemas.openxmlformats.org/drawingml/2006/main" xmlns:r="http://schemas.openxmlformats.org/officeDocument/2006/relationships" xmlns:p="http://schemas.openxmlformats.org/presentationml/2006/main">
  <p:tag name="BB_DELETETEXT" val="YES"/>
</p:tagLst>
</file>

<file path=ppt/tags/tag9.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3159</Words>
  <Application>Microsoft Office PowerPoint</Application>
  <PresentationFormat>Widescreen</PresentationFormat>
  <Paragraphs>262</Paragraphs>
  <Slides>40</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Arial Body</vt:lpstr>
      <vt:lpstr>Calibri</vt:lpstr>
      <vt:lpstr>Calibri Light</vt:lpstr>
      <vt:lpstr>EUAlbertina</vt:lpstr>
      <vt:lpstr>Euphemia</vt:lpstr>
      <vt:lpstr>Georgia</vt:lpstr>
      <vt:lpstr>Plantagenet Cherokee</vt:lpstr>
      <vt:lpstr>Segoe UI</vt:lpstr>
      <vt:lpstr>Wingdings</vt:lpstr>
      <vt:lpstr>Office Theme</vt:lpstr>
      <vt:lpstr>PowerPoint Presentation</vt:lpstr>
      <vt:lpstr>Everything is forbidden, unless it is allowed</vt:lpstr>
      <vt:lpstr>Agenda</vt:lpstr>
      <vt:lpstr>Repetition  (8 min) </vt:lpstr>
      <vt:lpstr>Repetition(2)</vt:lpstr>
      <vt:lpstr>Repetition(3): Read the cases alone – and decide on the roles</vt:lpstr>
      <vt:lpstr>Repetition (4): Personal data  Case C-604/22: Request for a preliminary ruling </vt:lpstr>
      <vt:lpstr>Repetition (5): Personal data  Case C-604/22: Request for a preliminary ruling </vt:lpstr>
      <vt:lpstr>INtro</vt:lpstr>
      <vt:lpstr>Let's take a look at the text</vt:lpstr>
      <vt:lpstr>Processing is only lawful under 6 grounds</vt:lpstr>
      <vt:lpstr>Legal basis under Article 6</vt:lpstr>
      <vt:lpstr>Consent </vt:lpstr>
      <vt:lpstr>Elements of consent  </vt:lpstr>
      <vt:lpstr>Lawfulness of processing - Consent</vt:lpstr>
      <vt:lpstr>       Lawfulness of processing - Consent</vt:lpstr>
      <vt:lpstr>Contract </vt:lpstr>
      <vt:lpstr>Contract Example 1 </vt:lpstr>
      <vt:lpstr>Contract Example 2 </vt:lpstr>
      <vt:lpstr>Legitimate INterests</vt:lpstr>
      <vt:lpstr>Why legitimate interests (rationale)</vt:lpstr>
      <vt:lpstr>Legitimate interests</vt:lpstr>
      <vt:lpstr>When is processing in your legitimate interests?</vt:lpstr>
      <vt:lpstr>Legal basis under Article 9</vt:lpstr>
      <vt:lpstr>Special categories ("sensitive data")</vt:lpstr>
      <vt:lpstr>Processing of special categories "Sensitive data"</vt:lpstr>
      <vt:lpstr>Quizz: What is missing?     </vt:lpstr>
      <vt:lpstr>Sensitive data in employment context</vt:lpstr>
      <vt:lpstr>HOW COULD A SYSTEM BE SET UP? US v. European model</vt:lpstr>
      <vt:lpstr>Rules v. Principle   </vt:lpstr>
      <vt:lpstr>Completely Sectoral Regulation:  The other approach</vt:lpstr>
      <vt:lpstr>America: The sectoral approach (at least at the moment)</vt:lpstr>
      <vt:lpstr>Growth of US state privacy laws  + states with enacted laws  </vt:lpstr>
      <vt:lpstr>Data Protection Landscape in Europe</vt:lpstr>
      <vt:lpstr>Why a regulation?</vt:lpstr>
      <vt:lpstr>New Data Protection Landscape regulating Privacy, Security and Data Utilization </vt:lpstr>
      <vt:lpstr>US-based companies are subject to new rules</vt:lpstr>
      <vt:lpstr>Activity</vt:lpstr>
      <vt:lpstr>Debate – Leibnitzland decides on a new law</vt:lpstr>
      <vt:lpstr>Any Questions?</vt:lpstr>
    </vt:vector>
  </TitlesOfParts>
  <Company>Bird and Bird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Tobias Bräutigam</dc:creator>
  <cp:lastModifiedBy>Tobias Bräutigam</cp:lastModifiedBy>
  <cp:revision>1</cp:revision>
  <dcterms:created xsi:type="dcterms:W3CDTF">2023-09-18T08:53:37Z</dcterms:created>
  <dcterms:modified xsi:type="dcterms:W3CDTF">2023-09-18T08:54:11Z</dcterms:modified>
</cp:coreProperties>
</file>