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57" r:id="rId5"/>
    <p:sldId id="261" r:id="rId6"/>
    <p:sldId id="286" r:id="rId7"/>
    <p:sldId id="262" r:id="rId8"/>
    <p:sldId id="287" r:id="rId9"/>
    <p:sldId id="263" r:id="rId10"/>
    <p:sldId id="282" r:id="rId11"/>
    <p:sldId id="283" r:id="rId12"/>
    <p:sldId id="274" r:id="rId13"/>
    <p:sldId id="264" r:id="rId14"/>
    <p:sldId id="271" r:id="rId15"/>
    <p:sldId id="288" r:id="rId16"/>
    <p:sldId id="265" r:id="rId17"/>
    <p:sldId id="272" r:id="rId18"/>
    <p:sldId id="266" r:id="rId19"/>
    <p:sldId id="267" r:id="rId20"/>
    <p:sldId id="269" r:id="rId21"/>
    <p:sldId id="276" r:id="rId22"/>
    <p:sldId id="268" r:id="rId23"/>
    <p:sldId id="277" r:id="rId24"/>
    <p:sldId id="284" r:id="rId25"/>
    <p:sldId id="285" r:id="rId26"/>
  </p:sldIdLst>
  <p:sldSz cx="9144000" cy="5715000" type="screen16x10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htinen Eeva" initials="LE" lastIdx="5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F363B"/>
    <a:srgbClr val="00965E"/>
    <a:srgbClr val="EE353B"/>
    <a:srgbClr val="FF0000"/>
    <a:srgbClr val="005EB8"/>
    <a:srgbClr val="FF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D497A8-5A8E-1A38-0255-067F7CE6A214}" v="189" dt="2023-09-25T08:24:05.993"/>
    <p1510:client id="{322260C3-53F1-7128-965C-92453DB02CAF}" v="5" dt="2023-09-23T18:56:14.874"/>
    <p1510:client id="{63652EB9-BE82-1EE9-83FD-23B1C83A0024}" v="177" dt="2023-09-24T06:57:12.169"/>
    <p1510:client id="{8E4D3536-0F28-EF93-2569-53E868689766}" v="815" dt="2023-09-25T05:20:52.962"/>
    <p1510:client id="{8E6DA94D-ED20-AE9B-E360-B25511954F94}" v="2378" dt="2023-09-24T17:44:52.869"/>
    <p1510:client id="{BC842B3C-1329-5910-2B04-FB7AB5576EF9}" v="152" dt="2023-09-24T15:22:13.580"/>
    <p1510:client id="{D1188E5A-6497-4387-77DC-B500482CECD8}" v="1281" dt="2023-09-25T08:55:40.400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CC29D-C729-694F-A788-B5007BCA57F6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0BB66-2831-4C42-9675-9DAB39629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43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AFD53-F29D-C94E-BF8B-0D8B7431C95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64E42-DED0-9246-9B1B-B67105F62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9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64E42-DED0-9246-9B1B-B67105F62D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35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Film and stage design: Articles and databases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You can see many databases</a:t>
            </a:r>
          </a:p>
          <a:p>
            <a:r>
              <a:rPr lang="en-US">
                <a:cs typeface="Calibri"/>
              </a:rPr>
              <a:t>-&gt;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164E42-DED0-9246-9B1B-B67105F62D4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48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Maybe later check with your supervisor that you have covered your area well enough!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164E42-DED0-9246-9B1B-B67105F62D4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4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164E42-DED0-9246-9B1B-B67105F62D4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17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How to show examples? Can I have two windows open at the same time?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164E42-DED0-9246-9B1B-B67105F62D4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09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user/aaltouniversity" TargetMode="External"/><Relationship Id="rId13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12" Type="http://schemas.openxmlformats.org/officeDocument/2006/relationships/hyperlink" Target="https://www.linkedin.com/school/aalto-university/" TargetMode="External"/><Relationship Id="rId2" Type="http://schemas.openxmlformats.org/officeDocument/2006/relationships/hyperlink" Target="https://www.facebook.com/AaltoUniversitySchoolOfArtsDesignAndArchitecture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twitter.com/aaltoARTS" TargetMode="External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openxmlformats.org/officeDocument/2006/relationships/hyperlink" Target="https://www.aalto.fi/snapchat/" TargetMode="External"/><Relationship Id="rId4" Type="http://schemas.openxmlformats.org/officeDocument/2006/relationships/hyperlink" Target="https://www.instagram.com/aaltoarts" TargetMode="External"/><Relationship Id="rId9" Type="http://schemas.openxmlformats.org/officeDocument/2006/relationships/image" Target="../media/image7.png"/><Relationship Id="rId1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noProof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31800" y="1820150"/>
            <a:ext cx="7948556" cy="736960"/>
          </a:xfrm>
          <a:prstGeom prst="rect">
            <a:avLst/>
          </a:prstGeom>
        </p:spPr>
        <p:txBody>
          <a:bodyPr lIns="0" rIns="0" anchor="b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1825" y="2857500"/>
            <a:ext cx="7998597" cy="557098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buNone/>
              <a:defRPr sz="2800" b="1" i="0" baseline="0">
                <a:solidFill>
                  <a:schemeClr val="tx1"/>
                </a:solidFill>
                <a:latin typeface="arial" charset="0"/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No Image - Sub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5966385" y="4683765"/>
            <a:ext cx="2464025" cy="32713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350" b="1" i="0" baseline="0">
                <a:solidFill>
                  <a:schemeClr val="tx1"/>
                </a:solidFill>
                <a:latin typeface="arial" charset="0"/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Name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5966385" y="5010897"/>
            <a:ext cx="2464025" cy="32713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350" b="1" i="0" baseline="0">
                <a:solidFill>
                  <a:schemeClr val="tx1"/>
                </a:solidFill>
                <a:latin typeface="arial" charset="0"/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Date</a:t>
            </a:r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8AF3D6EA-3CD4-4E86-96DF-5E9176430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" y="3991297"/>
            <a:ext cx="1911013" cy="167400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87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. Process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4503" y="215137"/>
            <a:ext cx="8489928" cy="11065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Body slide title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7A6B884-331F-40FA-8908-119224136FDB}"/>
              </a:ext>
            </a:extLst>
          </p:cNvPr>
          <p:cNvSpPr>
            <a:spLocks noGrp="1"/>
          </p:cNvSpPr>
          <p:nvPr>
            <p:ph type="dt" sz="half" idx="2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749CABA-9FF3-45EA-9953-7B719CB699D9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F271C0B-E7D3-474B-A483-3CBA7656076F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E99E1A0A-21A7-4FAE-A793-5A2D3147040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5200" y="2761199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0996" indent="-80996" algn="l" defTabSz="514386" rtl="0" eaLnBrk="1" latinLnBrk="0" hangingPunct="1">
              <a:lnSpc>
                <a:spcPct val="100000"/>
              </a:lnSpc>
              <a:buFont typeface="Arial" charset="0"/>
              <a:buChar char="•"/>
              <a:defRPr sz="1400" b="1">
                <a:solidFill>
                  <a:schemeClr val="tx1"/>
                </a:solidFill>
              </a:defRPr>
            </a:lvl1pPr>
            <a:lvl2pPr marL="0" indent="0">
              <a:lnSpc>
                <a:spcPts val="1500"/>
              </a:lnSpc>
              <a:buNone/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  <a:lvl3pPr>
              <a:buClr>
                <a:schemeClr val="bg1"/>
              </a:buClr>
              <a:defRPr sz="788">
                <a:solidFill>
                  <a:schemeClr val="bg1"/>
                </a:solidFill>
              </a:defRPr>
            </a:lvl3pPr>
          </a:lstStyle>
          <a:p>
            <a:pPr marL="80996" lvl="0" indent="-80996" algn="l" defTabSz="514386" rtl="0" eaLnBrk="1" latinLnBrk="0" hangingPunct="1">
              <a:lnSpc>
                <a:spcPts val="975"/>
              </a:lnSpc>
              <a:buFont typeface="Arial" charset="0"/>
              <a:buChar char="•"/>
            </a:pPr>
            <a:r>
              <a:rPr lang="en-GB" noProof="0"/>
              <a:t>Add text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45AA6742-9F2F-4918-BF6F-9E3480A4EF0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39978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0996" marR="0" indent="-80996" algn="l" defTabSz="51438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tx1"/>
                </a:solidFill>
              </a:defRPr>
            </a:lvl1pPr>
            <a:lvl2pPr marL="128577" indent="-128577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0996" marR="0" lvl="0" indent="-80996" algn="l" defTabSz="51438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noProof="0"/>
              <a:t>Add text</a:t>
            </a:r>
          </a:p>
          <a:p>
            <a:pPr marL="80996" lvl="0" indent="-80996" algn="l" defTabSz="51438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en-GB" noProof="0"/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7BDD8BDC-55F6-445F-BB8F-0B0B11659A7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6700" y="147081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2014</a:t>
            </a:r>
          </a:p>
        </p:txBody>
      </p:sp>
      <p:sp>
        <p:nvSpPr>
          <p:cNvPr id="30" name="Text Placeholder 23">
            <a:extLst>
              <a:ext uri="{FF2B5EF4-FFF2-40B4-BE49-F238E27FC236}">
                <a16:creationId xmlns:a16="http://schemas.microsoft.com/office/drawing/2014/main" id="{E0A1D469-0219-42AE-9CC0-1B0250FA798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51478" y="147081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2015</a:t>
            </a:r>
          </a:p>
        </p:txBody>
      </p:sp>
      <p:sp>
        <p:nvSpPr>
          <p:cNvPr id="31" name="Text Placeholder 23">
            <a:extLst>
              <a:ext uri="{FF2B5EF4-FFF2-40B4-BE49-F238E27FC236}">
                <a16:creationId xmlns:a16="http://schemas.microsoft.com/office/drawing/2014/main" id="{1B2EF7DE-F447-4745-B047-DE4A135FFAF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83001" y="147081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2016</a:t>
            </a:r>
          </a:p>
        </p:txBody>
      </p: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2ABB7415-911A-4811-BD51-934A2B46314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27495" y="147081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2017</a:t>
            </a:r>
          </a:p>
        </p:txBody>
      </p:sp>
      <p:sp>
        <p:nvSpPr>
          <p:cNvPr id="33" name="Text Placeholder 23">
            <a:extLst>
              <a:ext uri="{FF2B5EF4-FFF2-40B4-BE49-F238E27FC236}">
                <a16:creationId xmlns:a16="http://schemas.microsoft.com/office/drawing/2014/main" id="{E68BB7DA-B276-4035-8882-E5433B291A2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9018" y="147081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2018</a:t>
            </a:r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7771BECE-587D-46BB-8C6B-825B51F7F2F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71501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0996" marR="0" indent="-80996" algn="l" defTabSz="51438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tx1"/>
                </a:solidFill>
              </a:defRPr>
            </a:lvl1pPr>
            <a:lvl2pPr marL="128577" indent="-128577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0996" marR="0" lvl="0" indent="-80996" algn="l" defTabSz="51438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noProof="0"/>
              <a:t>Add text</a:t>
            </a:r>
          </a:p>
          <a:p>
            <a:pPr marL="80996" lvl="0" indent="-80996" algn="l" defTabSz="51438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en-GB" noProof="0"/>
          </a:p>
        </p:txBody>
      </p:sp>
      <p:sp>
        <p:nvSpPr>
          <p:cNvPr id="35" name="Text Placeholder 5">
            <a:extLst>
              <a:ext uri="{FF2B5EF4-FFF2-40B4-BE49-F238E27FC236}">
                <a16:creationId xmlns:a16="http://schemas.microsoft.com/office/drawing/2014/main" id="{8BDD369A-B9CE-416F-B741-55AEEEDE457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515995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0996" marR="0" indent="-80996" algn="l" defTabSz="51438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tx1"/>
                </a:solidFill>
              </a:defRPr>
            </a:lvl1pPr>
            <a:lvl2pPr marL="128577" indent="-128577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0996" marR="0" lvl="0" indent="-80996" algn="l" defTabSz="51438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noProof="0"/>
              <a:t>Add text</a:t>
            </a:r>
          </a:p>
          <a:p>
            <a:pPr marL="80996" lvl="0" indent="-80996" algn="l" defTabSz="51438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en-GB" noProof="0"/>
          </a:p>
        </p:txBody>
      </p:sp>
      <p:sp>
        <p:nvSpPr>
          <p:cNvPr id="36" name="Text Placeholder 5">
            <a:extLst>
              <a:ext uri="{FF2B5EF4-FFF2-40B4-BE49-F238E27FC236}">
                <a16:creationId xmlns:a16="http://schemas.microsoft.com/office/drawing/2014/main" id="{6CA8D68E-DFEB-4770-879B-6474D0A7951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247518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0996" marR="0" indent="-80996" algn="l" defTabSz="51438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tx1"/>
                </a:solidFill>
              </a:defRPr>
            </a:lvl1pPr>
            <a:lvl2pPr marL="128577" indent="-128577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0996" marR="0" lvl="0" indent="-80996" algn="l" defTabSz="51438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noProof="0"/>
              <a:t>Add text</a:t>
            </a:r>
          </a:p>
          <a:p>
            <a:pPr marL="80996" lvl="0" indent="-80996" algn="l" defTabSz="51438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en-GB" noProof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B620CA16-3655-4C72-80D5-0F4D2DA82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823145"/>
            <a:ext cx="2139677" cy="856801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. Process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9F47391-4AC0-4F7E-BFA1-6D69FD7843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8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FEF0705C-E100-4768-B5FA-237B27E15CFD}"/>
              </a:ext>
            </a:extLst>
          </p:cNvPr>
          <p:cNvSpPr>
            <a:spLocks noGrp="1"/>
          </p:cNvSpPr>
          <p:nvPr>
            <p:ph type="dt" sz="half" idx="25"/>
          </p:nvPr>
        </p:nvSpPr>
        <p:spPr>
          <a:xfrm>
            <a:off x="6678800" y="5191935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17" name="Alatunnisteen paikkamerkki 1">
            <a:extLst>
              <a:ext uri="{FF2B5EF4-FFF2-40B4-BE49-F238E27FC236}">
                <a16:creationId xmlns:a16="http://schemas.microsoft.com/office/drawing/2014/main" id="{84C2D171-9BD9-4BE0-A001-56E727390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63" y="215768"/>
            <a:ext cx="8497093" cy="126297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Body slide title</a:t>
            </a:r>
          </a:p>
        </p:txBody>
      </p:sp>
      <p:pic>
        <p:nvPicPr>
          <p:cNvPr id="18" name="Kuva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823147"/>
            <a:ext cx="2223969" cy="856800"/>
          </a:xfrm>
          <a:prstGeom prst="rect">
            <a:avLst/>
          </a:prstGeom>
        </p:spPr>
      </p:pic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42E4D449-C1D6-47DA-A254-60F05CE069E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294254" y="2760239"/>
            <a:ext cx="1539000" cy="2144463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Point 1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1A7E35EB-44B0-4648-9265-EF51CE6B4F46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2048379" y="276024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Point 2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1FBB48E0-7B7E-4895-B395-8894904862A2}"/>
              </a:ext>
            </a:extLst>
          </p:cNvPr>
          <p:cNvSpPr>
            <a:spLocks noGrp="1"/>
          </p:cNvSpPr>
          <p:nvPr>
            <p:ph type="body" sz="half" idx="22" hasCustomPrompt="1"/>
          </p:nvPr>
        </p:nvSpPr>
        <p:spPr>
          <a:xfrm>
            <a:off x="3788504" y="2760239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Point 3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BBFA2B58-36BA-4DD9-853E-EC0410595452}"/>
              </a:ext>
            </a:extLst>
          </p:cNvPr>
          <p:cNvSpPr>
            <a:spLocks noGrp="1"/>
          </p:cNvSpPr>
          <p:nvPr>
            <p:ph type="body" sz="half" idx="23" hasCustomPrompt="1"/>
          </p:nvPr>
        </p:nvSpPr>
        <p:spPr>
          <a:xfrm>
            <a:off x="5519300" y="2760239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Point 4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5CB4BC11-7E99-4469-8FA2-7A228A9BA904}"/>
              </a:ext>
            </a:extLst>
          </p:cNvPr>
          <p:cNvSpPr>
            <a:spLocks noGrp="1"/>
          </p:cNvSpPr>
          <p:nvPr>
            <p:ph type="body" sz="half" idx="24" hasCustomPrompt="1"/>
          </p:nvPr>
        </p:nvSpPr>
        <p:spPr>
          <a:xfrm>
            <a:off x="7245431" y="2760238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Point 4</a:t>
            </a:r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969601EC-2E2E-4779-9A09-23B4CA415B1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5754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1</a:t>
            </a:r>
          </a:p>
        </p:txBody>
      </p:sp>
      <p:sp>
        <p:nvSpPr>
          <p:cNvPr id="30" name="Text Placeholder 23">
            <a:extLst>
              <a:ext uri="{FF2B5EF4-FFF2-40B4-BE49-F238E27FC236}">
                <a16:creationId xmlns:a16="http://schemas.microsoft.com/office/drawing/2014/main" id="{AB03A13F-944D-442B-8ECF-B018F576A8C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59879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2</a:t>
            </a:r>
          </a:p>
        </p:txBody>
      </p:sp>
      <p:sp>
        <p:nvSpPr>
          <p:cNvPr id="31" name="Text Placeholder 23">
            <a:extLst>
              <a:ext uri="{FF2B5EF4-FFF2-40B4-BE49-F238E27FC236}">
                <a16:creationId xmlns:a16="http://schemas.microsoft.com/office/drawing/2014/main" id="{FF19A0EB-1A33-42F9-ACF6-228372DA704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000004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3</a:t>
            </a:r>
          </a:p>
        </p:txBody>
      </p: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CDCE02D3-8251-4B19-8C98-548B0C3302E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30800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4</a:t>
            </a:r>
          </a:p>
        </p:txBody>
      </p:sp>
      <p:sp>
        <p:nvSpPr>
          <p:cNvPr id="38" name="Text Placeholder 23">
            <a:extLst>
              <a:ext uri="{FF2B5EF4-FFF2-40B4-BE49-F238E27FC236}">
                <a16:creationId xmlns:a16="http://schemas.microsoft.com/office/drawing/2014/main" id="{A19D8F50-040F-421D-9ACB-B6F696D1ACE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6931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0120487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. Closing slide - Social media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" y="0"/>
            <a:ext cx="9143997" cy="5715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20" noProof="0"/>
          </a:p>
        </p:txBody>
      </p:sp>
      <p:sp>
        <p:nvSpPr>
          <p:cNvPr id="12" name="Otsikko 1"/>
          <p:cNvSpPr txBox="1">
            <a:spLocks/>
          </p:cNvSpPr>
          <p:nvPr userDrawn="1"/>
        </p:nvSpPr>
        <p:spPr>
          <a:xfrm>
            <a:off x="3717368" y="3964834"/>
            <a:ext cx="1709289" cy="404836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 kern="1200" spc="-100">
                <a:solidFill>
                  <a:srgbClr val="FFFFFF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pPr algn="ctr"/>
            <a:r>
              <a:rPr lang="en-GB" sz="1800" spc="0" baseline="0" noProof="0">
                <a:solidFill>
                  <a:schemeClr val="tx1"/>
                </a:solidFill>
                <a:latin typeface="Arial"/>
                <a:cs typeface="Arial"/>
              </a:rPr>
              <a:t>aalto.fi</a:t>
            </a:r>
          </a:p>
        </p:txBody>
      </p:sp>
      <p:sp>
        <p:nvSpPr>
          <p:cNvPr id="16" name="Tekstin paikkamerkki 2">
            <a:extLst>
              <a:ext uri="{FF2B5EF4-FFF2-40B4-BE49-F238E27FC236}">
                <a16:creationId xmlns:a16="http://schemas.microsoft.com/office/drawing/2014/main" id="{B67CF44B-9D5D-46DC-B676-986416FB8384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576400" y="1516282"/>
            <a:ext cx="5995987" cy="1451219"/>
          </a:xfrm>
          <a:prstGeom prst="rect">
            <a:avLst/>
          </a:prstGeom>
        </p:spPr>
        <p:txBody>
          <a:bodyPr anchor="b" anchorCtr="0"/>
          <a:lstStyle>
            <a:lvl1pPr marL="0" indent="0" algn="ctr">
              <a:lnSpc>
                <a:spcPct val="100000"/>
              </a:lnSpc>
              <a:buNone/>
              <a:defRPr sz="4000" b="1">
                <a:solidFill>
                  <a:schemeClr val="tx1"/>
                </a:solidFill>
                <a:latin typeface="+mj-lt"/>
              </a:defRPr>
            </a:lvl1pPr>
            <a:lvl2pPr marL="342866" indent="0">
              <a:buNone/>
              <a:defRPr/>
            </a:lvl2pPr>
          </a:lstStyle>
          <a:p>
            <a:pPr lvl="0"/>
            <a:r>
              <a:rPr lang="en-GB" noProof="0"/>
              <a:t>Add text</a:t>
            </a:r>
          </a:p>
        </p:txBody>
      </p:sp>
      <p:pic>
        <p:nvPicPr>
          <p:cNvPr id="13" name="Picture 28">
            <a:hlinkClick r:id="rId2"/>
            <a:extLst>
              <a:ext uri="{FF2B5EF4-FFF2-40B4-BE49-F238E27FC236}">
                <a16:creationId xmlns:a16="http://schemas.microsoft.com/office/drawing/2014/main" id="{5284262C-C2D5-4453-B8BC-00790F87D7C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72065" y="3012528"/>
            <a:ext cx="419100" cy="419100"/>
          </a:xfrm>
          <a:prstGeom prst="rect">
            <a:avLst/>
          </a:prstGeom>
        </p:spPr>
      </p:pic>
      <p:pic>
        <p:nvPicPr>
          <p:cNvPr id="15" name="Picture 29">
            <a:hlinkClick r:id="rId4"/>
            <a:extLst>
              <a:ext uri="{FF2B5EF4-FFF2-40B4-BE49-F238E27FC236}">
                <a16:creationId xmlns:a16="http://schemas.microsoft.com/office/drawing/2014/main" id="{9CE1E98B-1874-4067-9E25-89D32258E38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86316" y="3012528"/>
            <a:ext cx="419100" cy="419100"/>
          </a:xfrm>
          <a:prstGeom prst="rect">
            <a:avLst/>
          </a:prstGeom>
        </p:spPr>
      </p:pic>
      <p:pic>
        <p:nvPicPr>
          <p:cNvPr id="17" name="Picture 30">
            <a:hlinkClick r:id="rId6"/>
            <a:extLst>
              <a:ext uri="{FF2B5EF4-FFF2-40B4-BE49-F238E27FC236}">
                <a16:creationId xmlns:a16="http://schemas.microsoft.com/office/drawing/2014/main" id="{03D56954-72D2-4A03-95BF-11F0166ED252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00567" y="3012528"/>
            <a:ext cx="419100" cy="419100"/>
          </a:xfrm>
          <a:prstGeom prst="rect">
            <a:avLst/>
          </a:prstGeom>
        </p:spPr>
      </p:pic>
      <p:pic>
        <p:nvPicPr>
          <p:cNvPr id="18" name="Picture 31">
            <a:hlinkClick r:id="rId8"/>
            <a:extLst>
              <a:ext uri="{FF2B5EF4-FFF2-40B4-BE49-F238E27FC236}">
                <a16:creationId xmlns:a16="http://schemas.microsoft.com/office/drawing/2014/main" id="{74514C72-90D5-418C-8FAD-9D2727BEB312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14818" y="3012528"/>
            <a:ext cx="419100" cy="419100"/>
          </a:xfrm>
          <a:prstGeom prst="rect">
            <a:avLst/>
          </a:prstGeom>
        </p:spPr>
      </p:pic>
      <p:pic>
        <p:nvPicPr>
          <p:cNvPr id="19" name="Picture 32">
            <a:hlinkClick r:id="rId10"/>
            <a:extLst>
              <a:ext uri="{FF2B5EF4-FFF2-40B4-BE49-F238E27FC236}">
                <a16:creationId xmlns:a16="http://schemas.microsoft.com/office/drawing/2014/main" id="{43930482-D4AE-4EC0-8DB4-CD352BEC26D6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29069" y="2995568"/>
            <a:ext cx="419100" cy="419100"/>
          </a:xfrm>
          <a:prstGeom prst="rect">
            <a:avLst/>
          </a:prstGeom>
        </p:spPr>
      </p:pic>
      <p:pic>
        <p:nvPicPr>
          <p:cNvPr id="20" name="Picture 33">
            <a:hlinkClick r:id="rId12"/>
            <a:extLst>
              <a:ext uri="{FF2B5EF4-FFF2-40B4-BE49-F238E27FC236}">
                <a16:creationId xmlns:a16="http://schemas.microsoft.com/office/drawing/2014/main" id="{2A959AF2-BF42-4587-9A18-C7985167B2B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43319" y="2995568"/>
            <a:ext cx="419100" cy="419100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574702AC-E692-4A21-A16A-1B10D07557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" y="3991297"/>
            <a:ext cx="1911013" cy="167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4277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Header Slide -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013" noProof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442403" y="996335"/>
            <a:ext cx="3869137" cy="634192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100000"/>
              </a:lnSpc>
              <a:defRPr sz="4000" b="1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Headline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42403" y="1979220"/>
            <a:ext cx="3869137" cy="390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800" b="1" i="0" baseline="0">
                <a:solidFill>
                  <a:schemeClr val="tx1"/>
                </a:solidFill>
                <a:latin typeface="arial" charset="0"/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Sub Headline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42403" y="3104594"/>
            <a:ext cx="3869137" cy="32713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 i="0" baseline="0">
                <a:solidFill>
                  <a:schemeClr val="tx1"/>
                </a:solidFill>
                <a:latin typeface="arial" charset="0"/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Name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42403" y="3431723"/>
            <a:ext cx="3869137" cy="3600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 i="0" baseline="0">
                <a:solidFill>
                  <a:schemeClr val="tx1"/>
                </a:solidFill>
                <a:latin typeface="arial" charset="0"/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Date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564419" y="0"/>
            <a:ext cx="4579582" cy="5715000"/>
          </a:xfrm>
          <a:prstGeom prst="rect">
            <a:avLst/>
          </a:prstGeom>
        </p:spPr>
        <p:txBody>
          <a:bodyPr/>
          <a:lstStyle>
            <a:lvl1pPr marL="0" marR="0" indent="0" algn="l" defTabSz="68573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i="0" baseline="0">
                <a:solidFill>
                  <a:schemeClr val="bg1">
                    <a:alpha val="62000"/>
                  </a:schemeClr>
                </a:solidFill>
              </a:defRPr>
            </a:lvl1pPr>
            <a:lvl2pPr marL="342866" indent="0">
              <a:buNone/>
              <a:defRPr sz="2100"/>
            </a:lvl2pPr>
            <a:lvl3pPr marL="685733" indent="0">
              <a:buNone/>
              <a:defRPr sz="1800"/>
            </a:lvl3pPr>
            <a:lvl4pPr marL="1028598" indent="0">
              <a:buNone/>
              <a:defRPr sz="1500"/>
            </a:lvl4pPr>
            <a:lvl5pPr marL="1371465" indent="0">
              <a:buNone/>
              <a:defRPr sz="1500"/>
            </a:lvl5pPr>
            <a:lvl6pPr marL="1714330" indent="0">
              <a:buNone/>
              <a:defRPr sz="1500"/>
            </a:lvl6pPr>
            <a:lvl7pPr marL="2057195" indent="0">
              <a:buNone/>
              <a:defRPr sz="1500"/>
            </a:lvl7pPr>
            <a:lvl8pPr marL="2400060" indent="0">
              <a:buNone/>
              <a:defRPr sz="1500"/>
            </a:lvl8pPr>
            <a:lvl9pPr marL="2742930" indent="0">
              <a:buNone/>
              <a:defRPr sz="1500"/>
            </a:lvl9pPr>
          </a:lstStyle>
          <a:p>
            <a:r>
              <a:rPr lang="en-GB" noProof="0"/>
              <a:t>Click icon to add image.</a:t>
            </a:r>
          </a:p>
          <a:p>
            <a:r>
              <a:rPr lang="en-GB" noProof="0"/>
              <a:t>Fit the image to frame </a:t>
            </a:r>
            <a:br>
              <a:rPr lang="en-GB" noProof="0"/>
            </a:br>
            <a:r>
              <a:rPr lang="en-GB" noProof="0"/>
              <a:t>by choosing: </a:t>
            </a:r>
            <a:br>
              <a:rPr lang="en-GB" noProof="0"/>
            </a:br>
            <a:r>
              <a:rPr lang="en-GB" noProof="0"/>
              <a:t>crop&gt;fit / rajaa&gt;sovita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305A377A-DE43-4681-AD53-931D055E12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" y="3991297"/>
            <a:ext cx="1911013" cy="167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28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97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Body slide - 1 wid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353" y="215948"/>
            <a:ext cx="8492897" cy="11106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Body slide title 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92353" y="1563761"/>
            <a:ext cx="8492897" cy="338828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00" b="1" baseline="0">
                <a:solidFill>
                  <a:schemeClr val="tx1"/>
                </a:solidFill>
              </a:defRPr>
            </a:lvl1pPr>
            <a:lvl2pPr marL="628589" indent="-271437">
              <a:buFont typeface="Arial" panose="020B0604020202020204" pitchFamily="34" charset="0"/>
              <a:buChar char="•"/>
              <a:defRPr sz="2100"/>
            </a:lvl2pPr>
            <a:lvl3pPr marL="804783" indent="-176195">
              <a:buFont typeface="Arial" panose="020B0604020202020204" pitchFamily="34" charset="0"/>
              <a:buChar char="•"/>
              <a:defRPr sz="16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Your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C366827-B13F-41D2-9BB1-86D6952FE74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GB" noProof="0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081CECA-2419-49BC-A865-E26F838DFBF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noProof="0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5CA6814-F1E3-4289-929D-E2AEACCAF6C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8" name="Kuva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823147"/>
            <a:ext cx="2223969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4194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orient="horz" pos="341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Body slide - 2 text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905" y="214300"/>
            <a:ext cx="8497093" cy="1129216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Body slide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87339" y="1681893"/>
            <a:ext cx="4150122" cy="3262458"/>
          </a:xfrm>
          <a:prstGeom prst="rect">
            <a:avLst/>
          </a:prstGeom>
        </p:spPr>
        <p:txBody>
          <a:bodyPr lIns="0" tIns="0" rIns="0" bIns="0"/>
          <a:lstStyle>
            <a:lvl1pPr marL="342866" marR="0" indent="-342866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baseline="0">
                <a:solidFill>
                  <a:schemeClr val="tx1"/>
                </a:solidFill>
              </a:defRPr>
            </a:lvl1pPr>
            <a:lvl2pPr marL="628589" indent="-285720">
              <a:buFont typeface="Arial" panose="020B0604020202020204" pitchFamily="34" charset="0"/>
              <a:buChar char="•"/>
              <a:defRPr sz="2100"/>
            </a:lvl2pPr>
            <a:lvl3pPr marL="804783" indent="-176195">
              <a:buFont typeface="Arial" panose="020B0604020202020204" pitchFamily="34" charset="0"/>
              <a:buChar char="•"/>
              <a:defRPr sz="16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Your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706541" y="1681893"/>
            <a:ext cx="4078684" cy="3262458"/>
          </a:xfrm>
          <a:prstGeom prst="rect">
            <a:avLst/>
          </a:prstGeom>
        </p:spPr>
        <p:txBody>
          <a:bodyPr lIns="0" tIns="0" rIns="0" bIns="0"/>
          <a:lstStyle>
            <a:lvl1pPr marL="342866" marR="0" indent="-342866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baseline="0">
                <a:solidFill>
                  <a:schemeClr val="tx1"/>
                </a:solidFill>
              </a:defRPr>
            </a:lvl1pPr>
            <a:lvl2pPr marL="628589" indent="-285720">
              <a:buFont typeface="Arial" panose="020B0604020202020204" pitchFamily="34" charset="0"/>
              <a:buChar char="•"/>
              <a:defRPr sz="2100"/>
            </a:lvl2pPr>
            <a:lvl3pPr marL="804783" indent="-176195">
              <a:buFont typeface="Arial" panose="020B0604020202020204" pitchFamily="34" charset="0"/>
              <a:buChar char="•"/>
              <a:defRPr sz="16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Your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ACE9B33-D0C7-4AF1-A02A-1559773A78AC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GB" noProof="0"/>
              <a:t>dd.mm.yyyy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F7430A1-7AEB-4722-97B3-51719F60574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noProof="0"/>
              <a:t>Your text here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5B56DD1-CE07-4F8B-9EEB-5CFC86C5CCF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9" name="Kuva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823147"/>
            <a:ext cx="2223969" cy="85680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410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pos="181" userDrawn="1">
          <p15:clr>
            <a:srgbClr val="FBAE40"/>
          </p15:clr>
        </p15:guide>
        <p15:guide id="9" orient="horz" pos="943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Body slide - Black text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816" y="0"/>
            <a:ext cx="4433207" cy="5715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bg1">
                    <a:lumMod val="85000"/>
                    <a:alpha val="62000"/>
                  </a:schemeClr>
                </a:solidFill>
              </a:defRPr>
            </a:lvl1pPr>
            <a:lvl2pPr marL="342866" indent="0">
              <a:buNone/>
              <a:defRPr sz="2100"/>
            </a:lvl2pPr>
            <a:lvl3pPr marL="685733" indent="0">
              <a:buNone/>
              <a:defRPr sz="1800"/>
            </a:lvl3pPr>
            <a:lvl4pPr marL="1028598" indent="0">
              <a:buNone/>
              <a:defRPr sz="1500"/>
            </a:lvl4pPr>
            <a:lvl5pPr marL="1371465" indent="0">
              <a:buNone/>
              <a:defRPr sz="1500"/>
            </a:lvl5pPr>
            <a:lvl6pPr marL="1714330" indent="0">
              <a:buNone/>
              <a:defRPr sz="1500"/>
            </a:lvl6pPr>
            <a:lvl7pPr marL="2057195" indent="0">
              <a:buNone/>
              <a:defRPr sz="1500"/>
            </a:lvl7pPr>
            <a:lvl8pPr marL="2400060" indent="0">
              <a:buNone/>
              <a:defRPr sz="1500"/>
            </a:lvl8pPr>
            <a:lvl9pPr marL="2742930" indent="0">
              <a:buNone/>
              <a:defRPr sz="1500"/>
            </a:lvl9pPr>
          </a:lstStyle>
          <a:p>
            <a:r>
              <a:rPr lang="en-GB" noProof="0"/>
              <a:t>Click icon to add image</a:t>
            </a:r>
            <a:br>
              <a:rPr lang="en-GB" noProof="0"/>
            </a:br>
            <a:br>
              <a:rPr lang="en-GB" noProof="0"/>
            </a:br>
            <a:r>
              <a:rPr lang="en-GB" noProof="0"/>
              <a:t>Fit the image to frame </a:t>
            </a:r>
            <a:br>
              <a:rPr lang="en-GB" noProof="0"/>
            </a:br>
            <a:r>
              <a:rPr lang="en-GB" noProof="0"/>
              <a:t>by choosing: </a:t>
            </a:r>
            <a:br>
              <a:rPr lang="en-GB" noProof="0"/>
            </a:br>
            <a:r>
              <a:rPr lang="en-GB" noProof="0"/>
              <a:t>crop&gt;fit / rajaa&gt;sovita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87363" y="1693836"/>
            <a:ext cx="4052221" cy="3250514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2100" b="1" smtClean="0"/>
            </a:lvl1pPr>
            <a:lvl2pPr marL="342866" indent="0">
              <a:buFontTx/>
              <a:buNone/>
              <a:defRPr sz="2100"/>
            </a:lvl2pPr>
            <a:lvl3pPr marL="628589" indent="0">
              <a:buFontTx/>
              <a:buNone/>
              <a:defRPr sz="16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63" y="223017"/>
            <a:ext cx="4052221" cy="115719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Body slide title</a:t>
            </a: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GB" noProof="0"/>
              <a:t>dd.mm.yyyy</a:t>
            </a:r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noProof="0"/>
              <a:t>Your text here</a:t>
            </a: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12" name="Kuva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823147"/>
            <a:ext cx="2223969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5155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1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Divider -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013" noProof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816" y="0"/>
            <a:ext cx="4433207" cy="5715000"/>
          </a:xfrm>
          <a:prstGeom prst="rect">
            <a:avLst/>
          </a:prstGeom>
        </p:spPr>
        <p:txBody>
          <a:bodyPr/>
          <a:lstStyle>
            <a:lvl1pPr marL="0" marR="0" indent="0" algn="l" defTabSz="68573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baseline="0">
                <a:solidFill>
                  <a:schemeClr val="bg1">
                    <a:alpha val="62000"/>
                  </a:schemeClr>
                </a:solidFill>
              </a:defRPr>
            </a:lvl1pPr>
            <a:lvl2pPr marL="342866" indent="0">
              <a:buNone/>
              <a:defRPr sz="2100"/>
            </a:lvl2pPr>
            <a:lvl3pPr marL="685733" indent="0">
              <a:buNone/>
              <a:defRPr sz="1800"/>
            </a:lvl3pPr>
            <a:lvl4pPr marL="1028598" indent="0">
              <a:buNone/>
              <a:defRPr sz="1500"/>
            </a:lvl4pPr>
            <a:lvl5pPr marL="1371465" indent="0">
              <a:buNone/>
              <a:defRPr sz="1500"/>
            </a:lvl5pPr>
            <a:lvl6pPr marL="1714330" indent="0">
              <a:buNone/>
              <a:defRPr sz="1500"/>
            </a:lvl6pPr>
            <a:lvl7pPr marL="2057195" indent="0">
              <a:buNone/>
              <a:defRPr sz="1500"/>
            </a:lvl7pPr>
            <a:lvl8pPr marL="2400060" indent="0">
              <a:buNone/>
              <a:defRPr sz="1500"/>
            </a:lvl8pPr>
            <a:lvl9pPr marL="2742930" indent="0">
              <a:buNone/>
              <a:defRPr sz="1500"/>
            </a:lvl9pPr>
          </a:lstStyle>
          <a:p>
            <a:r>
              <a:rPr lang="en-GB" noProof="0"/>
              <a:t>Click icon to add image.</a:t>
            </a:r>
            <a:br>
              <a:rPr lang="en-GB" noProof="0"/>
            </a:br>
            <a:br>
              <a:rPr lang="en-GB" noProof="0"/>
            </a:br>
            <a:r>
              <a:rPr lang="en-GB" noProof="0"/>
              <a:t>Fit the image to frame </a:t>
            </a:r>
            <a:br>
              <a:rPr lang="en-GB" noProof="0"/>
            </a:br>
            <a:r>
              <a:rPr lang="en-GB" noProof="0"/>
              <a:t>by choosing: </a:t>
            </a:r>
            <a:br>
              <a:rPr lang="en-GB" noProof="0"/>
            </a:br>
            <a:r>
              <a:rPr lang="en-GB" noProof="0"/>
              <a:t>crop&gt;fit / rajaa&gt;sovita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E326D0-D397-4DCF-88BA-ADD90C3D5C3E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B124AD7-04E5-4E26-A7E3-6E499B81497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39BEBFE-6A3C-4862-B3C0-DF2EC5E8C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CC9C0A2-E518-4F61-BACC-25E3255118C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7338" y="576797"/>
            <a:ext cx="4218160" cy="418620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3300" b="1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Lorem ipsum dolor sit amet, consectetur adipiscing elit. Maecenas velit velit, consequat eget ullamcorper a, maximus ac ex.</a:t>
            </a:r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56A6AEB-A079-4291-A4EE-D35EA57123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823145"/>
            <a:ext cx="2139677" cy="856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160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.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066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noProof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755662" y="1954930"/>
            <a:ext cx="7669159" cy="1502517"/>
          </a:xfrm>
          <a:prstGeom prst="rect">
            <a:avLst/>
          </a:prstGeom>
        </p:spPr>
        <p:txBody>
          <a:bodyPr lIns="0" r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Divider – Headline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7C6C481-D72C-4B89-AA19-AC91EB21FEF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A81A4FB-6563-4C02-8A9B-51D830F1EAB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F6A7C93-158F-48BA-8E95-EC2109A4B4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363CA942-1F5E-4652-A8E1-7ADFDBA83A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823145"/>
            <a:ext cx="2139677" cy="856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5495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. Body slide -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63" y="215946"/>
            <a:ext cx="8497093" cy="11189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Body slide title </a:t>
            </a:r>
          </a:p>
        </p:txBody>
      </p:sp>
      <p:sp>
        <p:nvSpPr>
          <p:cNvPr id="6" name="Table Placeholder 12">
            <a:extLst>
              <a:ext uri="{FF2B5EF4-FFF2-40B4-BE49-F238E27FC236}">
                <a16:creationId xmlns:a16="http://schemas.microsoft.com/office/drawing/2014/main" id="{D90CC8CD-0F46-F240-AF4E-99DE2A9ECF91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287363" y="1526921"/>
            <a:ext cx="8497093" cy="34174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GB" noProof="0"/>
              <a:t>Click icon to add table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8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5191935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pic>
        <p:nvPicPr>
          <p:cNvPr id="10" name="Kuva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823147"/>
            <a:ext cx="2223969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5641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44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. Body slide -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63" y="215946"/>
            <a:ext cx="8497093" cy="11189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Body slide title 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8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5191935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pic>
        <p:nvPicPr>
          <p:cNvPr id="10" name="Kuva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823147"/>
            <a:ext cx="2223969" cy="856800"/>
          </a:xfrm>
          <a:prstGeom prst="rect">
            <a:avLst/>
          </a:prstGeom>
        </p:spPr>
      </p:pic>
      <p:sp>
        <p:nvSpPr>
          <p:cNvPr id="12" name="Chart Placeholder 2">
            <a:extLst>
              <a:ext uri="{FF2B5EF4-FFF2-40B4-BE49-F238E27FC236}">
                <a16:creationId xmlns:a16="http://schemas.microsoft.com/office/drawing/2014/main" id="{E3AEA71F-57E1-4343-B388-A6621315F1FA}"/>
              </a:ext>
            </a:extLst>
          </p:cNvPr>
          <p:cNvSpPr>
            <a:spLocks noGrp="1"/>
          </p:cNvSpPr>
          <p:nvPr>
            <p:ph type="chart" sz="quarter" idx="12" hasCustomPrompt="1"/>
          </p:nvPr>
        </p:nvSpPr>
        <p:spPr>
          <a:xfrm>
            <a:off x="287364" y="1526921"/>
            <a:ext cx="8497082" cy="3417429"/>
          </a:xfrm>
          <a:prstGeom prst="rect">
            <a:avLst/>
          </a:prstGeom>
        </p:spPr>
        <p:txBody>
          <a:bodyPr/>
          <a:lstStyle>
            <a:lvl1pPr marL="0" marR="0" indent="0" algn="ctr" defTabSz="68573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>
                <a:solidFill>
                  <a:schemeClr val="tx1">
                    <a:alpha val="17000"/>
                  </a:schemeClr>
                </a:solidFill>
              </a:defRPr>
            </a:lvl1pPr>
          </a:lstStyle>
          <a:p>
            <a:r>
              <a:rPr lang="en-GB" noProof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31480156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44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78800" y="5387368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8800" y="5191935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/>
              <a:t>dd.mm.yyyy</a:t>
            </a:r>
            <a:endParaRPr lang="en-US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1C150BC1-EEBC-48B9-AEAE-962A54F46F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err="1"/>
              <a:t>Your</a:t>
            </a:r>
            <a:r>
              <a:rPr lang="fi-FI"/>
              <a:t> text </a:t>
            </a:r>
            <a:r>
              <a:rPr lang="fi-FI" err="1"/>
              <a:t>here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375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50" r:id="rId2"/>
    <p:sldLayoutId id="2147483704" r:id="rId3"/>
    <p:sldLayoutId id="2147483707" r:id="rId4"/>
    <p:sldLayoutId id="2147483694" r:id="rId5"/>
    <p:sldLayoutId id="2147483695" r:id="rId6"/>
    <p:sldLayoutId id="2147483702" r:id="rId7"/>
    <p:sldLayoutId id="2147483701" r:id="rId8"/>
    <p:sldLayoutId id="2147483715" r:id="rId9"/>
    <p:sldLayoutId id="2147483691" r:id="rId10"/>
    <p:sldLayoutId id="2147483699" r:id="rId11"/>
    <p:sldLayoutId id="2147483679" r:id="rId12"/>
  </p:sldLayoutIdLst>
  <p:hf sldNum="0" hdr="0" ftr="0" dt="0"/>
  <p:txStyles>
    <p:titleStyle>
      <a:lvl1pPr algn="l" defTabSz="685733" rtl="0" eaLnBrk="1" latinLnBrk="0" hangingPunct="1">
        <a:lnSpc>
          <a:spcPct val="90000"/>
        </a:lnSpc>
        <a:spcBef>
          <a:spcPct val="0"/>
        </a:spcBef>
        <a:buNone/>
        <a:defRPr sz="33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35" indent="-171435" algn="l" defTabSz="685733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00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60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30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95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66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26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94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360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66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33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98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65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30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95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60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30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1" userDrawn="1">
          <p15:clr>
            <a:srgbClr val="F26B43"/>
          </p15:clr>
        </p15:guide>
        <p15:guide id="3" orient="horz" pos="3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alto.fi/fi/oppimiskeskus/verkossa-olevien-kirjastoaineistojen-kaytto" TargetMode="External"/><Relationship Id="rId2" Type="http://schemas.openxmlformats.org/officeDocument/2006/relationships/hyperlink" Target="https://www.aalto.fi/en/harald-herlin-learning-centre/access-to-online-library-resources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ibguides.aalto.fi/c.php?g=410678&amp;p=2798015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libguides.aalto.fi/c.php?g=410654&amp;p=2796903" TargetMode="External"/><Relationship Id="rId5" Type="http://schemas.openxmlformats.org/officeDocument/2006/relationships/hyperlink" Target="https://libguides.aalto.fi/c.php?g=410658&amp;p=2798406" TargetMode="External"/><Relationship Id="rId4" Type="http://schemas.openxmlformats.org/officeDocument/2006/relationships/hyperlink" Target="https://libguides.aalto.fi/c.php?g=410690&amp;p=2796752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libguides.aalto.fi/lendingservices/aaltoprimo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libguides.aalto.fi/lainauspalvelut/aaltoprimo" TargetMode="External"/><Relationship Id="rId2" Type="http://schemas.openxmlformats.org/officeDocument/2006/relationships/hyperlink" Target="https://libguides.aalto.fi/lendingservices/aaltoprimo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libguides.aalto.fi/e-resourcelinking/google-scholar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libguides.aalto.fi/e-aineistolinkitys/google_scholar" TargetMode="External"/><Relationship Id="rId4" Type="http://schemas.openxmlformats.org/officeDocument/2006/relationships/hyperlink" Target="http://libproxy.aalto.fi/login?url=http://scholar.google.com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alto.fi/en/applications-instructions-and-guidelines/request-for-graduation" TargetMode="External"/><Relationship Id="rId2" Type="http://schemas.openxmlformats.org/officeDocument/2006/relationships/hyperlink" Target="https://www.aalto.fi/en/programmes/masters-programme-in-film-and-television/graduation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aalto.fi/fi/hakemukset-ohjeet-ja-saannot/valmistumisen-hakeminen#2-valmist" TargetMode="External"/><Relationship Id="rId4" Type="http://schemas.openxmlformats.org/officeDocument/2006/relationships/hyperlink" Target="https://www.aalto.fi/fi/ohjelmat/elokuvataiteen-maisteriohjelma/valmistuminen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opiskelijapalvelut@aalto.fi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alto.fi/fi/ohjelmat/elokuvataiteen-maisteriohjelma/opinnayte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cs typeface="Arial"/>
              </a:rPr>
              <a:t>MA2 </a:t>
            </a:r>
            <a:r>
              <a:rPr lang="fi-FI" err="1">
                <a:cs typeface="Arial"/>
              </a:rPr>
              <a:t>Seminar</a:t>
            </a:r>
            <a:endParaRPr lang="fi-FI" err="1"/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2"/>
          </p:nvPr>
        </p:nvSpPr>
        <p:spPr/>
        <p:txBody>
          <a:bodyPr lIns="0" tIns="0" rIns="0" bIns="0" anchor="t"/>
          <a:lstStyle/>
          <a:p>
            <a:r>
              <a:rPr lang="fi-FI">
                <a:latin typeface="arial"/>
                <a:cs typeface="arial"/>
              </a:rPr>
              <a:t>Autumn 2023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11"/>
          </p:nvPr>
        </p:nvSpPr>
        <p:spPr/>
        <p:txBody>
          <a:bodyPr lIns="0" tIns="0" rIns="0" bIns="0" anchor="t"/>
          <a:lstStyle/>
          <a:p>
            <a:r>
              <a:rPr lang="fi-FI">
                <a:latin typeface="arial"/>
                <a:cs typeface="arial"/>
              </a:rPr>
              <a:t>Department of Film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half" idx="12"/>
          </p:nvPr>
        </p:nvSpPr>
        <p:spPr/>
        <p:txBody>
          <a:bodyPr lIns="0" tIns="0" rIns="0" bIns="0" anchor="t"/>
          <a:lstStyle/>
          <a:p>
            <a:r>
              <a:rPr lang="fi-FI">
                <a:latin typeface="arial"/>
                <a:cs typeface="arial"/>
              </a:rPr>
              <a:t>Aalto </a:t>
            </a:r>
            <a:r>
              <a:rPr lang="fi-FI" err="1">
                <a:latin typeface="arial"/>
                <a:cs typeface="arial"/>
              </a:rPr>
              <a:t>University</a:t>
            </a:r>
            <a:r>
              <a:rPr lang="fi-FI">
                <a:latin typeface="arial"/>
                <a:cs typeface="arial"/>
              </a:rPr>
              <a:t> School of </a:t>
            </a:r>
            <a:r>
              <a:rPr lang="fi-FI" err="1">
                <a:latin typeface="arial"/>
                <a:cs typeface="arial"/>
              </a:rPr>
              <a:t>Arts</a:t>
            </a:r>
            <a:r>
              <a:rPr lang="fi-FI">
                <a:latin typeface="arial"/>
                <a:cs typeface="arial"/>
              </a:rPr>
              <a:t>, Design and Architecture</a:t>
            </a:r>
            <a:endParaRPr lang="fi-FI"/>
          </a:p>
        </p:txBody>
      </p:sp>
      <p:sp>
        <p:nvSpPr>
          <p:cNvPr id="6" name="Kuvan paikkamerkki 5"/>
          <p:cNvSpPr>
            <a:spLocks noGrp="1"/>
          </p:cNvSpPr>
          <p:nvPr>
            <p:ph type="pic" idx="13"/>
          </p:nvPr>
        </p:nvSpPr>
        <p:spPr/>
      </p:sp>
      <p:cxnSp>
        <p:nvCxnSpPr>
          <p:cNvPr id="7" name="Suora yhdysviiva 6">
            <a:extLst>
              <a:ext uri="{FF2B5EF4-FFF2-40B4-BE49-F238E27FC236}">
                <a16:creationId xmlns:a16="http://schemas.microsoft.com/office/drawing/2014/main" id="{44D42085-CC57-854B-9151-3C66E83D17EE}"/>
              </a:ext>
            </a:extLst>
          </p:cNvPr>
          <p:cNvCxnSpPr/>
          <p:nvPr/>
        </p:nvCxnSpPr>
        <p:spPr>
          <a:xfrm>
            <a:off x="442403" y="1874112"/>
            <a:ext cx="379683" cy="0"/>
          </a:xfrm>
          <a:prstGeom prst="line">
            <a:avLst/>
          </a:prstGeom>
          <a:ln w="571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0309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598FBA2-4664-3A5B-3241-C0050F8B355B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How to find research literature /  </a:t>
            </a:r>
            <a:r>
              <a:rPr lang="en-US" dirty="0" err="1">
                <a:cs typeface="Arial"/>
              </a:rPr>
              <a:t>Tutkimuskirjallisuuden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etsiminen</a:t>
            </a:r>
            <a:endParaRPr lang="en-US" dirty="0" err="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265C63-2AB3-914B-DDDC-6E939FDE3B5C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 lIns="0" tIns="0" rIns="0" bIns="0" anchor="t"/>
          <a:lstStyle/>
          <a:p>
            <a:pPr marL="342265" indent="-342265"/>
            <a:endParaRPr lang="en-US">
              <a:cs typeface="Arial"/>
            </a:endParaRPr>
          </a:p>
          <a:p>
            <a:pPr marL="342265" indent="-342265"/>
            <a:endParaRPr lang="en-US">
              <a:cs typeface="Arial"/>
            </a:endParaRPr>
          </a:p>
          <a:p>
            <a:pPr marL="342265" indent="-342265"/>
            <a:r>
              <a:rPr lang="en-US">
                <a:cs typeface="Arial"/>
              </a:rPr>
              <a:t>Access to online library sources</a:t>
            </a:r>
          </a:p>
          <a:p>
            <a:pPr marL="342265" indent="-342265"/>
            <a:r>
              <a:rPr lang="en-US" sz="1200" b="0">
                <a:ea typeface="+mn-lt"/>
                <a:cs typeface="+mn-lt"/>
                <a:hlinkClick r:id="rId2"/>
              </a:rPr>
              <a:t>https://www.aalto.fi/en/harald-herlin-learning-centre/access-to-online-library-resources</a:t>
            </a:r>
            <a:r>
              <a:rPr lang="en-US" sz="1200" b="0">
                <a:ea typeface="+mn-lt"/>
                <a:cs typeface="+mn-lt"/>
              </a:rPr>
              <a:t> </a:t>
            </a:r>
            <a:endParaRPr lang="en-US">
              <a:cs typeface="Arial"/>
            </a:endParaRPr>
          </a:p>
          <a:p>
            <a:pPr marL="342265" indent="-342265"/>
            <a:endParaRPr lang="en-US">
              <a:cs typeface="Arial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6A90AE-59D2-D522-5509-3FEFE4182437}"/>
              </a:ext>
            </a:extLst>
          </p:cNvPr>
          <p:cNvSpPr>
            <a:spLocks noGrp="1"/>
          </p:cNvSpPr>
          <p:nvPr>
            <p:ph type="body" sz="half" idx="12"/>
          </p:nvPr>
        </p:nvSpPr>
        <p:spPr/>
        <p:txBody>
          <a:bodyPr lIns="0" tIns="0" rIns="0" bIns="0" anchor="t"/>
          <a:lstStyle/>
          <a:p>
            <a:pPr marL="342265" indent="-342265"/>
            <a:endParaRPr lang="en-US">
              <a:cs typeface="Arial"/>
            </a:endParaRPr>
          </a:p>
          <a:p>
            <a:pPr marL="342265" indent="-342265"/>
            <a:endParaRPr lang="en-US">
              <a:cs typeface="Arial"/>
            </a:endParaRPr>
          </a:p>
          <a:p>
            <a:pPr marL="342265" indent="-342265"/>
            <a:r>
              <a:rPr lang="en-US" err="1">
                <a:cs typeface="Arial"/>
              </a:rPr>
              <a:t>Verkossa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olevien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tietoaineistojen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käyttö</a:t>
            </a:r>
            <a:endParaRPr lang="en-US">
              <a:cs typeface="Arial"/>
            </a:endParaRPr>
          </a:p>
          <a:p>
            <a:pPr marL="342265" indent="-342265"/>
            <a:r>
              <a:rPr lang="en-US" sz="1200" b="0">
                <a:ea typeface="+mn-lt"/>
                <a:cs typeface="+mn-lt"/>
                <a:hlinkClick r:id="rId3"/>
              </a:rPr>
              <a:t>https://www.aalto.fi/fi/oppimiskeskus/verkossa-olevien-kirjastoaineistojen-kaytto</a:t>
            </a:r>
            <a:r>
              <a:rPr lang="en-US" sz="1200" b="0">
                <a:ea typeface="+mn-lt"/>
                <a:cs typeface="+mn-lt"/>
              </a:rPr>
              <a:t> </a:t>
            </a:r>
            <a:endParaRPr lang="en-US">
              <a:cs typeface="Arial"/>
            </a:endParaRPr>
          </a:p>
          <a:p>
            <a:pPr marL="342265" indent="-342265"/>
            <a:endParaRPr lang="en-US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3252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4048EF4-8E93-72C9-E123-5F04FEE06DDE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Executing information retrieval / </a:t>
            </a:r>
            <a:r>
              <a:rPr lang="en-US" dirty="0" err="1">
                <a:cs typeface="Arial"/>
              </a:rPr>
              <a:t>Lähteiden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hakeminen</a:t>
            </a:r>
            <a:endParaRPr lang="en-US" dirty="0">
              <a:cs typeface="Arial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381932-4E23-900F-9F97-7687ECA224DF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 lIns="0" tIns="0" rIns="0" bIns="0" anchor="t"/>
          <a:lstStyle/>
          <a:p>
            <a:pPr marL="342265" indent="-342265"/>
            <a:r>
              <a:rPr lang="en-US" b="0">
                <a:ea typeface="+mn-lt"/>
                <a:cs typeface="+mn-lt"/>
                <a:hlinkClick r:id="rId3"/>
              </a:rPr>
              <a:t>https://libguides.aalto.fi/c.php?g=410678&amp;p=2798015</a:t>
            </a:r>
            <a:endParaRPr lang="en-US">
              <a:ea typeface="+mn-lt"/>
              <a:cs typeface="+mn-lt"/>
            </a:endParaRPr>
          </a:p>
          <a:p>
            <a:pPr marL="342265" indent="-342265"/>
            <a:endParaRPr lang="en-US" b="0">
              <a:cs typeface="Arial" panose="020B0604020202020204"/>
            </a:endParaRPr>
          </a:p>
          <a:p>
            <a:pPr marL="342265" indent="-342265"/>
            <a:r>
              <a:rPr lang="en-US" b="0">
                <a:cs typeface="Arial" panose="020B0604020202020204"/>
              </a:rPr>
              <a:t>Film and stage design: Articles and databases</a:t>
            </a:r>
          </a:p>
          <a:p>
            <a:pPr marL="342265" indent="-342265"/>
            <a:r>
              <a:rPr lang="en-US" b="0">
                <a:ea typeface="+mn-lt"/>
                <a:cs typeface="+mn-lt"/>
                <a:hlinkClick r:id="rId4"/>
              </a:rPr>
              <a:t>https://libguides.aalto.fi/c.php?g=410690&amp;p=2796752</a:t>
            </a:r>
            <a:endParaRPr lang="en-US" b="0">
              <a:ea typeface="+mn-lt"/>
              <a:cs typeface="+mn-lt"/>
            </a:endParaRPr>
          </a:p>
          <a:p>
            <a:pPr marL="342265" indent="-342265"/>
            <a:r>
              <a:rPr lang="en-US" b="0">
                <a:cs typeface="Arial" panose="020B0604020202020204"/>
              </a:rPr>
              <a:t>You have access to all databases via Aalto Primo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9F1A5B-A879-5EE0-CD5A-A869290D24E7}"/>
              </a:ext>
            </a:extLst>
          </p:cNvPr>
          <p:cNvSpPr>
            <a:spLocks noGrp="1"/>
          </p:cNvSpPr>
          <p:nvPr>
            <p:ph type="body" sz="half" idx="12"/>
          </p:nvPr>
        </p:nvSpPr>
        <p:spPr/>
        <p:txBody>
          <a:bodyPr lIns="0" tIns="0" rIns="0" bIns="0" anchor="t"/>
          <a:lstStyle/>
          <a:p>
            <a:pPr marL="342265" indent="-342265"/>
            <a:r>
              <a:rPr lang="en-US" b="0">
                <a:ea typeface="+mn-lt"/>
                <a:cs typeface="+mn-lt"/>
                <a:hlinkClick r:id="rId5"/>
              </a:rPr>
              <a:t>https://libguides.aalto.fi/c.php?g=410658&amp;p=2798406</a:t>
            </a:r>
            <a:endParaRPr lang="en-US">
              <a:ea typeface="+mn-lt"/>
              <a:cs typeface="+mn-lt"/>
            </a:endParaRPr>
          </a:p>
          <a:p>
            <a:pPr marL="342265" indent="-342265"/>
            <a:endParaRPr lang="en-US" b="0">
              <a:cs typeface="Arial" panose="020B0604020202020204"/>
            </a:endParaRPr>
          </a:p>
          <a:p>
            <a:pPr marL="342265" indent="-342265"/>
            <a:r>
              <a:rPr lang="en-US" b="0" err="1">
                <a:cs typeface="Arial" panose="020B0604020202020204"/>
              </a:rPr>
              <a:t>Elokuva</a:t>
            </a:r>
            <a:r>
              <a:rPr lang="en-US" b="0">
                <a:cs typeface="Arial" panose="020B0604020202020204"/>
              </a:rPr>
              <a:t> ja </a:t>
            </a:r>
            <a:r>
              <a:rPr lang="en-US" b="0" err="1">
                <a:cs typeface="Arial" panose="020B0604020202020204"/>
              </a:rPr>
              <a:t>lavastus</a:t>
            </a:r>
            <a:r>
              <a:rPr lang="en-US" b="0">
                <a:cs typeface="Arial" panose="020B0604020202020204"/>
              </a:rPr>
              <a:t>: </a:t>
            </a:r>
            <a:r>
              <a:rPr lang="en-US" b="0" err="1">
                <a:cs typeface="Arial" panose="020B0604020202020204"/>
              </a:rPr>
              <a:t>Lähteet</a:t>
            </a:r>
            <a:r>
              <a:rPr lang="en-US" b="0">
                <a:cs typeface="Arial" panose="020B0604020202020204"/>
              </a:rPr>
              <a:t> ja </a:t>
            </a:r>
            <a:r>
              <a:rPr lang="en-US" b="0" err="1">
                <a:cs typeface="Arial" panose="020B0604020202020204"/>
              </a:rPr>
              <a:t>tietokannat</a:t>
            </a:r>
          </a:p>
          <a:p>
            <a:pPr marL="342265" indent="-342265"/>
            <a:r>
              <a:rPr lang="en-US" b="0">
                <a:ea typeface="+mn-lt"/>
                <a:cs typeface="+mn-lt"/>
                <a:hlinkClick r:id="rId6"/>
              </a:rPr>
              <a:t>https://libguides.aalto.fi/c.php?g=410654&amp;p=2796903</a:t>
            </a:r>
          </a:p>
          <a:p>
            <a:pPr marL="342265" indent="-342265"/>
            <a:r>
              <a:rPr lang="en-US" b="0" err="1">
                <a:ea typeface="+mn-lt"/>
                <a:cs typeface="+mn-lt"/>
              </a:rPr>
              <a:t>Kaikkiin</a:t>
            </a:r>
            <a:r>
              <a:rPr lang="en-US" b="0">
                <a:ea typeface="+mn-lt"/>
                <a:cs typeface="+mn-lt"/>
              </a:rPr>
              <a:t> </a:t>
            </a:r>
            <a:r>
              <a:rPr lang="en-US" b="0" err="1">
                <a:ea typeface="+mn-lt"/>
                <a:cs typeface="+mn-lt"/>
              </a:rPr>
              <a:t>tietokantoihin</a:t>
            </a:r>
            <a:r>
              <a:rPr lang="en-US" b="0">
                <a:ea typeface="+mn-lt"/>
                <a:cs typeface="+mn-lt"/>
              </a:rPr>
              <a:t> </a:t>
            </a:r>
            <a:r>
              <a:rPr lang="en-US" b="0" err="1">
                <a:ea typeface="+mn-lt"/>
                <a:cs typeface="+mn-lt"/>
              </a:rPr>
              <a:t>pääset</a:t>
            </a:r>
            <a:r>
              <a:rPr lang="en-US" b="0">
                <a:ea typeface="+mn-lt"/>
                <a:cs typeface="+mn-lt"/>
              </a:rPr>
              <a:t> Aalto Primon </a:t>
            </a:r>
            <a:r>
              <a:rPr lang="en-US" b="0" err="1">
                <a:ea typeface="+mn-lt"/>
                <a:cs typeface="+mn-lt"/>
              </a:rPr>
              <a:t>kautta</a:t>
            </a:r>
          </a:p>
        </p:txBody>
      </p:sp>
    </p:spTree>
    <p:extLst>
      <p:ext uri="{BB962C8B-B14F-4D97-AF65-F5344CB8AC3E}">
        <p14:creationId xmlns:p14="http://schemas.microsoft.com/office/powerpoint/2010/main" val="1824510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FD2B91D-C1CE-4C3E-096F-9FA8B76706FB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How to retrieve sources for MA Thesis: The smart way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98611-57B2-08C7-A762-CBEB0F9CCABA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 lIns="0" tIns="0" rIns="0" bIns="0" anchor="t"/>
          <a:lstStyle/>
          <a:p>
            <a:pPr marL="342265" indent="-342265"/>
            <a:r>
              <a:rPr lang="en-US" dirty="0">
                <a:cs typeface="Arial"/>
              </a:rPr>
              <a:t>Use Aalto Primo and/or Google Scholar</a:t>
            </a:r>
          </a:p>
          <a:p>
            <a:pPr marL="342265" indent="-342265"/>
            <a:r>
              <a:rPr lang="en-US" dirty="0">
                <a:cs typeface="Arial"/>
              </a:rPr>
              <a:t>Information retrieval portal</a:t>
            </a:r>
          </a:p>
          <a:p>
            <a:pPr marL="342265" indent="-342265"/>
            <a:endParaRPr lang="en-US" dirty="0">
              <a:cs typeface="Arial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CBF1E1-577C-9F8D-7D8A-FC74505A2AF7}"/>
              </a:ext>
            </a:extLst>
          </p:cNvPr>
          <p:cNvSpPr>
            <a:spLocks noGrp="1"/>
          </p:cNvSpPr>
          <p:nvPr>
            <p:ph type="body" sz="half" idx="12"/>
          </p:nvPr>
        </p:nvSpPr>
        <p:spPr/>
        <p:txBody>
          <a:bodyPr lIns="0" tIns="0" rIns="0" bIns="0" anchor="t"/>
          <a:lstStyle/>
          <a:p>
            <a:pPr marL="342265" indent="-342265"/>
            <a:r>
              <a:rPr lang="en-US" err="1">
                <a:cs typeface="Arial"/>
              </a:rPr>
              <a:t>Käytä</a:t>
            </a:r>
            <a:r>
              <a:rPr lang="en-US" dirty="0">
                <a:cs typeface="Arial"/>
              </a:rPr>
              <a:t> Aalto </a:t>
            </a:r>
            <a:r>
              <a:rPr lang="en-US" err="1">
                <a:cs typeface="Arial"/>
              </a:rPr>
              <a:t>Primoa</a:t>
            </a:r>
            <a:r>
              <a:rPr lang="en-US" dirty="0">
                <a:cs typeface="Arial"/>
              </a:rPr>
              <a:t> ja/tai Google </a:t>
            </a:r>
            <a:r>
              <a:rPr lang="en-US" err="1">
                <a:cs typeface="Arial"/>
              </a:rPr>
              <a:t>Scholaria</a:t>
            </a:r>
            <a:endParaRPr lang="en-US">
              <a:cs typeface="Arial"/>
            </a:endParaRPr>
          </a:p>
          <a:p>
            <a:pPr marL="342265" indent="-342265"/>
            <a:r>
              <a:rPr lang="en-US" dirty="0" err="1">
                <a:cs typeface="Arial"/>
              </a:rPr>
              <a:t>Tiedonhakuportaali</a:t>
            </a:r>
          </a:p>
          <a:p>
            <a:pPr marL="342265" indent="-342265"/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10057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BE0B128-5BC8-4BAF-222F-BCB3A97FAF94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>
                <a:cs typeface="Arial"/>
              </a:rPr>
              <a:t>Aalto Primo: primo.aalto.fi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70888A-B0F4-577C-E9D7-3EC84AE78CE3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 lIns="0" tIns="0" rIns="0" bIns="0" anchor="t"/>
          <a:lstStyle/>
          <a:p>
            <a:pPr marL="342265" indent="-342265"/>
            <a:r>
              <a:rPr lang="en-US">
                <a:cs typeface="Arial"/>
              </a:rPr>
              <a:t>Information retrieval portal</a:t>
            </a:r>
          </a:p>
          <a:p>
            <a:pPr marL="342265" indent="-342265"/>
            <a:endParaRPr lang="en-US">
              <a:cs typeface="Arial"/>
            </a:endParaRPr>
          </a:p>
          <a:p>
            <a:pPr marL="342265" indent="-342265"/>
            <a:r>
              <a:rPr lang="en-US">
                <a:cs typeface="Arial"/>
              </a:rPr>
              <a:t>Search tips</a:t>
            </a:r>
          </a:p>
          <a:p>
            <a:pPr marL="342265" indent="-342265"/>
            <a:r>
              <a:rPr lang="en-US" b="0">
                <a:ea typeface="+mn-lt"/>
                <a:cs typeface="+mn-lt"/>
                <a:hlinkClick r:id="rId3"/>
              </a:rPr>
              <a:t>https://libguides.aalto.fi/lendingservices/aaltoprimo</a:t>
            </a:r>
            <a:endParaRPr lang="en-US">
              <a:ea typeface="+mn-lt"/>
              <a:cs typeface="+mn-lt"/>
            </a:endParaRPr>
          </a:p>
          <a:p>
            <a:pPr marL="342265" indent="-342265"/>
            <a:endParaRPr lang="en-US" b="0">
              <a:cs typeface="Arial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94B17C-BD71-B872-04C4-4DA3DF5AD417}"/>
              </a:ext>
            </a:extLst>
          </p:cNvPr>
          <p:cNvSpPr>
            <a:spLocks noGrp="1"/>
          </p:cNvSpPr>
          <p:nvPr>
            <p:ph type="body" sz="half" idx="12"/>
          </p:nvPr>
        </p:nvSpPr>
        <p:spPr/>
        <p:txBody>
          <a:bodyPr lIns="0" tIns="0" rIns="0" bIns="0" anchor="t"/>
          <a:lstStyle/>
          <a:p>
            <a:pPr marL="0" indent="0">
              <a:buNone/>
            </a:pPr>
            <a:r>
              <a:rPr lang="en-US" err="1">
                <a:cs typeface="Arial"/>
              </a:rPr>
              <a:t>Tiedonhakuportaali</a:t>
            </a:r>
            <a:endParaRPr lang="en-US" err="1"/>
          </a:p>
          <a:p>
            <a:pPr marL="0" indent="0">
              <a:buNone/>
            </a:pP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err="1">
                <a:ea typeface="+mn-lt"/>
                <a:cs typeface="+mn-lt"/>
              </a:rPr>
              <a:t>Hakuvinkkejä</a:t>
            </a:r>
          </a:p>
          <a:p>
            <a:pPr marL="0" indent="0">
              <a:buNone/>
            </a:pPr>
            <a:r>
              <a:rPr lang="en-US" b="0">
                <a:ea typeface="+mn-lt"/>
                <a:cs typeface="+mn-lt"/>
              </a:rPr>
              <a:t>https://libguides.aalto.fi/lainauspalvelut/aaltoprimo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881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7EC7EAF-3FE1-9D13-C0F5-2833CDDF5B6A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Testing Aalto Primo: primo.aalto.fi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459C5-9AFE-19DE-2C05-3E158B471FF4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 lIns="0" tIns="0" rIns="0" bIns="0" anchor="t"/>
          <a:lstStyle/>
          <a:p>
            <a:pPr marL="342265" indent="-342265"/>
            <a:r>
              <a:rPr lang="en-US" dirty="0">
                <a:cs typeface="Arial"/>
              </a:rPr>
              <a:t>Information retrieval portal</a:t>
            </a:r>
            <a:endParaRPr lang="en-US" dirty="0"/>
          </a:p>
          <a:p>
            <a:pPr marL="342265" indent="-342265"/>
            <a:r>
              <a:rPr lang="en-US" dirty="0">
                <a:cs typeface="Arial"/>
              </a:rPr>
              <a:t>Find three new articles or other sources to your MA thesis by using Aalto Primo</a:t>
            </a:r>
            <a:endParaRPr lang="en-US"/>
          </a:p>
          <a:p>
            <a:pPr marL="342265" indent="-342265"/>
            <a:r>
              <a:rPr lang="en-US" dirty="0">
                <a:cs typeface="Arial"/>
              </a:rPr>
              <a:t>Search tips</a:t>
            </a:r>
            <a:endParaRPr lang="en-US" b="0" dirty="0">
              <a:cs typeface="Arial"/>
            </a:endParaRPr>
          </a:p>
          <a:p>
            <a:pPr marL="342265" indent="-342265"/>
            <a:r>
              <a:rPr lang="en-US" b="0" dirty="0">
                <a:cs typeface="Arial"/>
                <a:hlinkClick r:id="rId2"/>
              </a:rPr>
              <a:t>https://libguides.aalto.fi/lendingservices/aaltoprimo</a:t>
            </a:r>
            <a:endParaRPr lang="en-US" b="0">
              <a:cs typeface="Arial"/>
            </a:endParaRPr>
          </a:p>
          <a:p>
            <a:pPr marL="342265" indent="-342265"/>
            <a:endParaRPr lang="en-US" dirty="0">
              <a:cs typeface="Arial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8036B8-F1DD-B29C-B9B2-EE8368833880}"/>
              </a:ext>
            </a:extLst>
          </p:cNvPr>
          <p:cNvSpPr>
            <a:spLocks noGrp="1"/>
          </p:cNvSpPr>
          <p:nvPr>
            <p:ph type="body" sz="half" idx="12"/>
          </p:nvPr>
        </p:nvSpPr>
        <p:spPr/>
        <p:txBody>
          <a:bodyPr lIns="0" tIns="0" rIns="0" bIns="0" anchor="t"/>
          <a:lstStyle/>
          <a:p>
            <a:pPr marL="342265" indent="-342265"/>
            <a:r>
              <a:rPr lang="en-US" dirty="0" err="1">
                <a:cs typeface="Arial"/>
              </a:rPr>
              <a:t>Tiedonhakuportaali</a:t>
            </a:r>
          </a:p>
          <a:p>
            <a:pPr marL="342265" indent="-342265"/>
            <a:r>
              <a:rPr lang="en-US">
                <a:cs typeface="Arial"/>
              </a:rPr>
              <a:t>Etsi </a:t>
            </a:r>
            <a:r>
              <a:rPr lang="en-US" err="1">
                <a:cs typeface="Arial"/>
              </a:rPr>
              <a:t>kolme</a:t>
            </a:r>
            <a:r>
              <a:rPr lang="en-US" dirty="0">
                <a:cs typeface="Arial"/>
              </a:rPr>
              <a:t> </a:t>
            </a:r>
            <a:r>
              <a:rPr lang="en-US" err="1">
                <a:cs typeface="Arial"/>
              </a:rPr>
              <a:t>uutta</a:t>
            </a:r>
            <a:r>
              <a:rPr lang="en-US" dirty="0">
                <a:cs typeface="Arial"/>
              </a:rPr>
              <a:t> </a:t>
            </a:r>
            <a:r>
              <a:rPr lang="en-US" err="1">
                <a:cs typeface="Arial"/>
              </a:rPr>
              <a:t>artikkelia</a:t>
            </a:r>
            <a:r>
              <a:rPr lang="en-US" dirty="0">
                <a:cs typeface="Arial"/>
              </a:rPr>
              <a:t> tai </a:t>
            </a:r>
            <a:r>
              <a:rPr lang="en-US" err="1">
                <a:cs typeface="Arial"/>
              </a:rPr>
              <a:t>muuta</a:t>
            </a:r>
            <a:r>
              <a:rPr lang="en-US" dirty="0">
                <a:cs typeface="Arial"/>
              </a:rPr>
              <a:t> </a:t>
            </a:r>
            <a:r>
              <a:rPr lang="en-US" err="1">
                <a:cs typeface="Arial"/>
              </a:rPr>
              <a:t>lähdettä</a:t>
            </a:r>
            <a:r>
              <a:rPr lang="en-US" dirty="0">
                <a:cs typeface="Arial"/>
              </a:rPr>
              <a:t> </a:t>
            </a:r>
            <a:r>
              <a:rPr lang="en-US" err="1">
                <a:cs typeface="Arial"/>
              </a:rPr>
              <a:t>lopputyöhösi</a:t>
            </a:r>
            <a:r>
              <a:rPr lang="en-US" dirty="0">
                <a:cs typeface="Arial"/>
              </a:rPr>
              <a:t> </a:t>
            </a:r>
            <a:r>
              <a:rPr lang="en-US" err="1">
                <a:cs typeface="Arial"/>
              </a:rPr>
              <a:t>käyttäen</a:t>
            </a:r>
            <a:r>
              <a:rPr lang="en-US" dirty="0">
                <a:cs typeface="Arial"/>
              </a:rPr>
              <a:t> Aalto </a:t>
            </a:r>
            <a:r>
              <a:rPr lang="en-US" err="1">
                <a:cs typeface="Arial"/>
              </a:rPr>
              <a:t>Primoa</a:t>
            </a:r>
            <a:endParaRPr lang="en-US">
              <a:cs typeface="Arial"/>
            </a:endParaRPr>
          </a:p>
          <a:p>
            <a:pPr marL="342265" indent="-342265"/>
            <a:r>
              <a:rPr lang="en-US" dirty="0" err="1">
                <a:cs typeface="Arial"/>
              </a:rPr>
              <a:t>Hakuvinkkejä</a:t>
            </a:r>
            <a:endParaRPr lang="en-US" b="0" dirty="0" err="1">
              <a:cs typeface="Arial"/>
            </a:endParaRPr>
          </a:p>
          <a:p>
            <a:pPr marL="342265" indent="-342265"/>
            <a:r>
              <a:rPr lang="en-US" b="0" dirty="0">
                <a:cs typeface="Arial"/>
                <a:hlinkClick r:id="rId3"/>
              </a:rPr>
              <a:t>https://libguides.aalto.fi/lainauspalvelut/aaltoprimo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345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6C49717-56F2-DA2C-51B8-5BB8472CA6DB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>
                <a:cs typeface="Arial"/>
              </a:rPr>
              <a:t>Google Scholar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D7D924-64C4-3A28-D284-6BB7F357BBD4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 lIns="0" tIns="0" rIns="0" bIns="0" anchor="t"/>
          <a:lstStyle/>
          <a:p>
            <a:pPr marL="342265" indent="-342265"/>
            <a:r>
              <a:rPr lang="en-US">
                <a:cs typeface="Arial"/>
              </a:rPr>
              <a:t>Google Scholar is Google's search engine specialized in searching for scholarly information</a:t>
            </a:r>
          </a:p>
          <a:p>
            <a:pPr marL="342265" indent="-342265"/>
            <a:r>
              <a:rPr lang="en-US">
                <a:cs typeface="Arial"/>
              </a:rPr>
              <a:t>The search include direct links to electronic full text articles (links to pdf-files)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8971AE-8572-FF38-F3A8-59D198CC580F}"/>
              </a:ext>
            </a:extLst>
          </p:cNvPr>
          <p:cNvSpPr>
            <a:spLocks noGrp="1"/>
          </p:cNvSpPr>
          <p:nvPr>
            <p:ph type="body" sz="half" idx="12"/>
          </p:nvPr>
        </p:nvSpPr>
        <p:spPr/>
        <p:txBody>
          <a:bodyPr lIns="0" tIns="0" rIns="0" bIns="0" anchor="t"/>
          <a:lstStyle/>
          <a:p>
            <a:pPr marL="342265" indent="-342265"/>
            <a:r>
              <a:rPr lang="en-US" dirty="0">
                <a:cs typeface="Arial"/>
              </a:rPr>
              <a:t>Google Scholar on </a:t>
            </a:r>
            <a:r>
              <a:rPr lang="en-US" dirty="0" err="1">
                <a:cs typeface="Arial"/>
              </a:rPr>
              <a:t>Googlen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tutkimukselliseen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tiedonhakuun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erikoistunut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hakukone</a:t>
            </a:r>
            <a:endParaRPr lang="en-US" dirty="0">
              <a:cs typeface="Arial"/>
            </a:endParaRPr>
          </a:p>
          <a:p>
            <a:pPr marL="342265" indent="-342265"/>
            <a:r>
              <a:rPr lang="en-US" dirty="0">
                <a:cs typeface="Arial"/>
              </a:rPr>
              <a:t>Google </a:t>
            </a:r>
            <a:r>
              <a:rPr lang="en-US" dirty="0" err="1">
                <a:cs typeface="Arial"/>
              </a:rPr>
              <a:t>Scholarin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hakutuloksista</a:t>
            </a:r>
            <a:r>
              <a:rPr lang="en-US" dirty="0">
                <a:cs typeface="Arial"/>
              </a:rPr>
              <a:t> on </a:t>
            </a:r>
            <a:r>
              <a:rPr lang="en-US" dirty="0" err="1">
                <a:cs typeface="Arial"/>
              </a:rPr>
              <a:t>suora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yhteys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kokonaisiin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aineistoihin</a:t>
            </a:r>
            <a:r>
              <a:rPr lang="en-US" dirty="0">
                <a:cs typeface="Arial"/>
              </a:rPr>
              <a:t> (</a:t>
            </a:r>
            <a:r>
              <a:rPr lang="en-US" dirty="0" err="1">
                <a:cs typeface="Arial"/>
              </a:rPr>
              <a:t>linkki</a:t>
            </a:r>
            <a:r>
              <a:rPr lang="en-US" dirty="0">
                <a:cs typeface="Arial"/>
              </a:rPr>
              <a:t> pdf-</a:t>
            </a:r>
            <a:r>
              <a:rPr lang="en-US" dirty="0" err="1">
                <a:cs typeface="Arial"/>
              </a:rPr>
              <a:t>tiedostoihin</a:t>
            </a:r>
            <a:r>
              <a:rPr lang="en-US" dirty="0">
                <a:cs typeface="Aria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52112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79109FE-48F8-EFDC-071E-562B9D253B4D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>
                <a:cs typeface="Arial"/>
              </a:rPr>
              <a:t>Instructions to use Google Scholar at Aalto University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4E61AB-B6D8-9FF0-D889-4D787E5FBEF4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 lIns="0" tIns="0" rIns="0" bIns="0" anchor="t"/>
          <a:lstStyle/>
          <a:p>
            <a:pPr marL="0" indent="0">
              <a:buNone/>
            </a:pPr>
            <a:r>
              <a:rPr lang="en-US">
                <a:cs typeface="Arial"/>
              </a:rPr>
              <a:t>Linking to licensed e-resources:</a:t>
            </a:r>
          </a:p>
          <a:p>
            <a:pPr marL="342265" indent="-342265"/>
            <a:r>
              <a:rPr lang="en-US" sz="1200" b="0">
                <a:solidFill>
                  <a:srgbClr val="0563C1"/>
                </a:solidFill>
                <a:ea typeface="+mn-lt"/>
                <a:cs typeface="+mn-lt"/>
                <a:hlinkClick r:id="rId3"/>
              </a:rPr>
              <a:t>https://libguides.aalto.fi/e-resourcelinking/google-scholar</a:t>
            </a:r>
            <a:r>
              <a:rPr lang="en-US" sz="1200" b="0">
                <a:solidFill>
                  <a:srgbClr val="0563C1"/>
                </a:solidFill>
                <a:ea typeface="+mn-lt"/>
                <a:cs typeface="+mn-lt"/>
              </a:rPr>
              <a:t> </a:t>
            </a:r>
            <a:endParaRPr lang="en-US">
              <a:cs typeface="Arial"/>
            </a:endParaRPr>
          </a:p>
          <a:p>
            <a:pPr marL="457200" indent="-457200">
              <a:buAutoNum type="arabicPeriod"/>
            </a:pPr>
            <a:r>
              <a:rPr lang="en-US">
                <a:cs typeface="Arial"/>
              </a:rPr>
              <a:t>Google Scholar in the Aalto University network (campus area or VPN connection)</a:t>
            </a:r>
          </a:p>
          <a:p>
            <a:pPr marL="457200" indent="-457200">
              <a:buAutoNum type="arabicPeriod"/>
            </a:pPr>
            <a:r>
              <a:rPr lang="en-US">
                <a:cs typeface="Arial"/>
              </a:rPr>
              <a:t>Google Scholar with other internet connections: </a:t>
            </a:r>
            <a:endParaRPr lang="en-US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900" b="0">
                <a:latin typeface="ArialMT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http://libproxy.aalto.fi/login?url=http://scholar.google.com</a:t>
            </a:r>
            <a:r>
              <a:rPr lang="en-US" sz="900" b="0">
                <a:latin typeface="ArialMT"/>
                <a:cs typeface="Arial"/>
              </a:rPr>
              <a:t> </a:t>
            </a:r>
            <a:endParaRPr lang="en-US">
              <a:cs typeface="Arial"/>
            </a:endParaRPr>
          </a:p>
          <a:p>
            <a:pPr marL="342265" indent="-342265">
              <a:buNone/>
            </a:pPr>
            <a:endParaRPr lang="en-US" sz="900" b="0">
              <a:solidFill>
                <a:srgbClr val="2954D1"/>
              </a:solidFill>
              <a:latin typeface="ArialMT"/>
              <a:cs typeface="Arial"/>
            </a:endParaRPr>
          </a:p>
          <a:p>
            <a:pPr marL="0" indent="0">
              <a:buNone/>
            </a:pPr>
            <a:endParaRPr lang="en-US">
              <a:cs typeface="Arial"/>
            </a:endParaRPr>
          </a:p>
          <a:p>
            <a:pPr marL="457200" indent="-457200">
              <a:buAutoNum type="arabicPeriod"/>
            </a:pPr>
            <a:endParaRPr lang="en-US">
              <a:cs typeface="Arial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279B64-FFBB-1A18-7EB5-ECE776B78F1B}"/>
              </a:ext>
            </a:extLst>
          </p:cNvPr>
          <p:cNvSpPr>
            <a:spLocks noGrp="1"/>
          </p:cNvSpPr>
          <p:nvPr>
            <p:ph type="body" sz="half" idx="12"/>
          </p:nvPr>
        </p:nvSpPr>
        <p:spPr>
          <a:xfrm>
            <a:off x="4706541" y="1681893"/>
            <a:ext cx="4089661" cy="3262458"/>
          </a:xfrm>
        </p:spPr>
        <p:txBody>
          <a:bodyPr lIns="0" tIns="0" rIns="0" bIns="0" anchor="t"/>
          <a:lstStyle/>
          <a:p>
            <a:pPr marL="342265" indent="-342265"/>
            <a:r>
              <a:rPr lang="en-US" err="1">
                <a:cs typeface="Arial"/>
              </a:rPr>
              <a:t>Linkitys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lisensoituun</a:t>
            </a:r>
            <a:r>
              <a:rPr lang="en-US">
                <a:cs typeface="Arial"/>
              </a:rPr>
              <a:t> e-</a:t>
            </a:r>
            <a:r>
              <a:rPr lang="en-US" err="1">
                <a:cs typeface="Arial"/>
              </a:rPr>
              <a:t>aineistoon</a:t>
            </a:r>
            <a:endParaRPr lang="en-US">
              <a:cs typeface="Arial"/>
            </a:endParaRPr>
          </a:p>
          <a:p>
            <a:pPr marL="342265" indent="-342265"/>
            <a:r>
              <a:rPr lang="en-US" sz="1200" b="0">
                <a:solidFill>
                  <a:srgbClr val="0563C1"/>
                </a:solidFill>
                <a:ea typeface="+mn-lt"/>
                <a:cs typeface="+mn-lt"/>
                <a:hlinkClick r:id="rId5"/>
              </a:rPr>
              <a:t>https://libguides.aalto.fi/e-aineistolinkitys/google_scholar</a:t>
            </a:r>
            <a:r>
              <a:rPr lang="en-US" sz="1200" b="0">
                <a:solidFill>
                  <a:srgbClr val="0563C1"/>
                </a:solidFill>
                <a:ea typeface="+mn-lt"/>
                <a:cs typeface="+mn-lt"/>
              </a:rPr>
              <a:t> </a:t>
            </a:r>
            <a:endParaRPr lang="en-US">
              <a:cs typeface="Arial"/>
            </a:endParaRPr>
          </a:p>
          <a:p>
            <a:pPr marL="457200" indent="-457200">
              <a:buAutoNum type="arabicPeriod"/>
            </a:pPr>
            <a:r>
              <a:rPr lang="en-US">
                <a:cs typeface="Arial"/>
              </a:rPr>
              <a:t>Google Scholar Aalto-</a:t>
            </a:r>
            <a:r>
              <a:rPr lang="en-US" err="1">
                <a:cs typeface="Arial"/>
              </a:rPr>
              <a:t>yliopiston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verkossa</a:t>
            </a:r>
            <a:r>
              <a:rPr lang="en-US">
                <a:cs typeface="Arial"/>
              </a:rPr>
              <a:t> (</a:t>
            </a:r>
            <a:r>
              <a:rPr lang="en-US" err="1">
                <a:cs typeface="Arial"/>
              </a:rPr>
              <a:t>kampusalueella</a:t>
            </a:r>
            <a:r>
              <a:rPr lang="en-US">
                <a:cs typeface="Arial"/>
              </a:rPr>
              <a:t> tai VPN-</a:t>
            </a:r>
            <a:r>
              <a:rPr lang="en-US" err="1">
                <a:cs typeface="Arial"/>
              </a:rPr>
              <a:t>yhteyden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avulla</a:t>
            </a:r>
            <a:r>
              <a:rPr lang="en-US">
                <a:cs typeface="Arial"/>
              </a:rPr>
              <a:t>)</a:t>
            </a:r>
          </a:p>
          <a:p>
            <a:pPr marL="457200" indent="-457200">
              <a:buAutoNum type="arabicPeriod"/>
            </a:pPr>
            <a:r>
              <a:rPr lang="en-US">
                <a:cs typeface="Arial"/>
              </a:rPr>
              <a:t>Google Scholar </a:t>
            </a:r>
            <a:r>
              <a:rPr lang="en-US" err="1">
                <a:cs typeface="Arial"/>
              </a:rPr>
              <a:t>muilla</a:t>
            </a:r>
            <a:r>
              <a:rPr lang="en-US">
                <a:cs typeface="Arial"/>
              </a:rPr>
              <a:t> internet-</a:t>
            </a:r>
            <a:r>
              <a:rPr lang="en-US" err="1">
                <a:cs typeface="Arial"/>
              </a:rPr>
              <a:t>yhteyksillä</a:t>
            </a:r>
            <a:r>
              <a:rPr lang="en-US">
                <a:cs typeface="Arial"/>
              </a:rPr>
              <a:t>:</a:t>
            </a:r>
          </a:p>
          <a:p>
            <a:pPr marL="342265" indent="-342265"/>
            <a:r>
              <a:rPr lang="en-US" sz="900" b="0">
                <a:solidFill>
                  <a:srgbClr val="2954D1"/>
                </a:solidFill>
                <a:latin typeface="ArialMT"/>
                <a:cs typeface="Arial"/>
                <a:hlinkClick r:id="rId4"/>
              </a:rPr>
              <a:t>http://libproxy.aalto.fi/login?url=http://scholar.google.com</a:t>
            </a:r>
            <a:r>
              <a:rPr lang="en-US" sz="900" b="0">
                <a:solidFill>
                  <a:srgbClr val="2954D1"/>
                </a:solidFill>
                <a:latin typeface="ArialMT"/>
                <a:cs typeface="Arial"/>
              </a:rPr>
              <a:t> </a:t>
            </a:r>
            <a:endParaRPr lang="en-US">
              <a:cs typeface="Arial"/>
            </a:endParaRPr>
          </a:p>
          <a:p>
            <a:pPr marL="0" indent="0">
              <a:buNone/>
            </a:pPr>
            <a:endParaRPr lang="en-US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83746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A2E2BD7-E868-95F2-8AA2-CE98D15E9D16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Testing Google Scholar </a:t>
            </a:r>
            <a:endParaRPr lang="en-US" b="0" dirty="0">
              <a:cs typeface="Arial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39BD71-2622-4DC7-6B44-76760BCDA830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 lIns="0" tIns="0" rIns="0" bIns="0" anchor="t"/>
          <a:lstStyle/>
          <a:p>
            <a:pPr marL="0" indent="0">
              <a:buNone/>
            </a:pPr>
            <a:endParaRPr lang="en-US">
              <a:cs typeface="Arial"/>
            </a:endParaRPr>
          </a:p>
          <a:p>
            <a:pPr marL="342265" indent="-342265"/>
            <a:r>
              <a:rPr lang="en-US">
                <a:cs typeface="Arial"/>
              </a:rPr>
              <a:t>Go to scholar-google-com.libproxy.aalto.fi</a:t>
            </a:r>
          </a:p>
          <a:p>
            <a:pPr marL="342265" indent="-342265"/>
            <a:r>
              <a:rPr lang="en-US" dirty="0">
                <a:cs typeface="Arial"/>
              </a:rPr>
              <a:t>Find three new articles or other sources to your MA thesis by using Google Scholar</a:t>
            </a:r>
            <a:endParaRPr lang="en-US">
              <a:cs typeface="Arial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F54EF3-677C-04B8-4766-9D5D7FDE4B9D}"/>
              </a:ext>
            </a:extLst>
          </p:cNvPr>
          <p:cNvSpPr>
            <a:spLocks noGrp="1"/>
          </p:cNvSpPr>
          <p:nvPr>
            <p:ph type="body" sz="half" idx="12"/>
          </p:nvPr>
        </p:nvSpPr>
        <p:spPr/>
        <p:txBody>
          <a:bodyPr lIns="0" tIns="0" rIns="0" bIns="0" anchor="t"/>
          <a:lstStyle/>
          <a:p>
            <a:pPr marL="342265" indent="-342265"/>
            <a:endParaRPr lang="en-US" dirty="0">
              <a:cs typeface="Arial"/>
            </a:endParaRPr>
          </a:p>
          <a:p>
            <a:pPr marL="342265" indent="-342265"/>
            <a:r>
              <a:rPr lang="en-US">
                <a:cs typeface="Arial"/>
              </a:rPr>
              <a:t>Mene </a:t>
            </a:r>
            <a:r>
              <a:rPr lang="en-US" err="1">
                <a:cs typeface="Arial"/>
              </a:rPr>
              <a:t>osoitteeseen</a:t>
            </a:r>
            <a:r>
              <a:rPr lang="en-US">
                <a:cs typeface="Arial"/>
              </a:rPr>
              <a:t> scholar-google-com.libproxy.aalto.fi</a:t>
            </a:r>
            <a:endParaRPr lang="en-US" b="0">
              <a:cs typeface="Arial"/>
            </a:endParaRPr>
          </a:p>
          <a:p>
            <a:pPr marL="342265" indent="-342265"/>
            <a:r>
              <a:rPr lang="en-US" dirty="0">
                <a:cs typeface="Arial"/>
              </a:rPr>
              <a:t>Etsi </a:t>
            </a:r>
            <a:r>
              <a:rPr lang="en-US" err="1">
                <a:cs typeface="Arial"/>
              </a:rPr>
              <a:t>kolme</a:t>
            </a:r>
            <a:r>
              <a:rPr lang="en-US" dirty="0">
                <a:cs typeface="Arial"/>
              </a:rPr>
              <a:t> </a:t>
            </a:r>
            <a:r>
              <a:rPr lang="en-US" err="1">
                <a:cs typeface="Arial"/>
              </a:rPr>
              <a:t>uutta</a:t>
            </a:r>
            <a:r>
              <a:rPr lang="en-US" dirty="0">
                <a:cs typeface="Arial"/>
              </a:rPr>
              <a:t> </a:t>
            </a:r>
            <a:r>
              <a:rPr lang="en-US" err="1">
                <a:cs typeface="Arial"/>
              </a:rPr>
              <a:t>artikkelia</a:t>
            </a:r>
            <a:r>
              <a:rPr lang="en-US" dirty="0">
                <a:cs typeface="Arial"/>
              </a:rPr>
              <a:t> </a:t>
            </a:r>
            <a:r>
              <a:rPr lang="en-US" err="1">
                <a:cs typeface="Arial"/>
              </a:rPr>
              <a:t>taimuuta</a:t>
            </a:r>
            <a:r>
              <a:rPr lang="en-US" dirty="0">
                <a:cs typeface="Arial"/>
              </a:rPr>
              <a:t> </a:t>
            </a:r>
            <a:r>
              <a:rPr lang="en-US" err="1">
                <a:cs typeface="Arial"/>
              </a:rPr>
              <a:t>lähdettä</a:t>
            </a:r>
            <a:r>
              <a:rPr lang="en-US" dirty="0">
                <a:cs typeface="Arial"/>
              </a:rPr>
              <a:t> </a:t>
            </a:r>
            <a:r>
              <a:rPr lang="en-US" err="1">
                <a:cs typeface="Arial"/>
              </a:rPr>
              <a:t>lopputyöhösi</a:t>
            </a:r>
            <a:r>
              <a:rPr lang="en-US" dirty="0">
                <a:cs typeface="Arial"/>
              </a:rPr>
              <a:t> </a:t>
            </a:r>
            <a:r>
              <a:rPr lang="en-US" err="1">
                <a:cs typeface="Arial"/>
              </a:rPr>
              <a:t>käyttäen</a:t>
            </a:r>
            <a:r>
              <a:rPr lang="en-US" dirty="0">
                <a:cs typeface="Arial"/>
              </a:rPr>
              <a:t> </a:t>
            </a:r>
            <a:r>
              <a:rPr lang="en-US">
                <a:cs typeface="Arial"/>
              </a:rPr>
              <a:t>Google Scholaria</a:t>
            </a:r>
            <a:endParaRPr lang="en-US" b="0" dirty="0" err="1">
              <a:cs typeface="Arial"/>
            </a:endParaRPr>
          </a:p>
          <a:p>
            <a:pPr marL="342265" indent="-342265"/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3629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FD2B91D-C1CE-4C3E-096F-9FA8B76706FB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How to retrieve sources for MA Thesis: The smart way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98611-57B2-08C7-A762-CBEB0F9CCABA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 lIns="0" tIns="0" rIns="0" bIns="0" anchor="t"/>
          <a:lstStyle/>
          <a:p>
            <a:pPr marL="342265" indent="-342265"/>
            <a:r>
              <a:rPr lang="en-US" dirty="0">
                <a:cs typeface="Arial"/>
              </a:rPr>
              <a:t>Use Aalto Primo and/or Google Scholar</a:t>
            </a:r>
          </a:p>
          <a:p>
            <a:pPr marL="342265" indent="-342265"/>
            <a:r>
              <a:rPr lang="en-US" dirty="0">
                <a:cs typeface="Arial"/>
              </a:rPr>
              <a:t>Download Zotero, it is free and easy to use</a:t>
            </a:r>
          </a:p>
          <a:p>
            <a:pPr marL="342265" indent="-342265"/>
            <a:endParaRPr lang="en-US" dirty="0">
              <a:cs typeface="Arial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CBF1E1-577C-9F8D-7D8A-FC74505A2AF7}"/>
              </a:ext>
            </a:extLst>
          </p:cNvPr>
          <p:cNvSpPr>
            <a:spLocks noGrp="1"/>
          </p:cNvSpPr>
          <p:nvPr>
            <p:ph type="body" sz="half" idx="12"/>
          </p:nvPr>
        </p:nvSpPr>
        <p:spPr/>
        <p:txBody>
          <a:bodyPr lIns="0" tIns="0" rIns="0" bIns="0" anchor="t"/>
          <a:lstStyle/>
          <a:p>
            <a:pPr marL="342265" indent="-342265"/>
            <a:r>
              <a:rPr lang="en-US" err="1">
                <a:cs typeface="Arial"/>
              </a:rPr>
              <a:t>Käytä</a:t>
            </a:r>
            <a:r>
              <a:rPr lang="en-US" dirty="0">
                <a:cs typeface="Arial"/>
              </a:rPr>
              <a:t> Aalto </a:t>
            </a:r>
            <a:r>
              <a:rPr lang="en-US" err="1">
                <a:cs typeface="Arial"/>
              </a:rPr>
              <a:t>Primoa</a:t>
            </a:r>
            <a:r>
              <a:rPr lang="en-US" dirty="0">
                <a:cs typeface="Arial"/>
              </a:rPr>
              <a:t> ja/tai Google </a:t>
            </a:r>
            <a:r>
              <a:rPr lang="en-US" err="1">
                <a:cs typeface="Arial"/>
              </a:rPr>
              <a:t>Scholaria</a:t>
            </a:r>
            <a:endParaRPr lang="en-US">
              <a:cs typeface="Arial"/>
            </a:endParaRPr>
          </a:p>
          <a:p>
            <a:pPr marL="342265" indent="-342265"/>
            <a:r>
              <a:rPr lang="en-US" dirty="0">
                <a:cs typeface="Arial"/>
              </a:rPr>
              <a:t>Lataa Zotero, se on </a:t>
            </a:r>
            <a:r>
              <a:rPr lang="en-US" dirty="0" err="1">
                <a:cs typeface="Arial"/>
              </a:rPr>
              <a:t>ilmainen</a:t>
            </a:r>
            <a:r>
              <a:rPr lang="en-US" dirty="0">
                <a:cs typeface="Arial"/>
              </a:rPr>
              <a:t> ja </a:t>
            </a:r>
            <a:r>
              <a:rPr lang="en-US" dirty="0" err="1">
                <a:cs typeface="Arial"/>
              </a:rPr>
              <a:t>helppokäyttöinen</a:t>
            </a:r>
            <a:endParaRPr lang="en-US" dirty="0">
              <a:cs typeface="Arial"/>
            </a:endParaRPr>
          </a:p>
          <a:p>
            <a:pPr marL="0" indent="0">
              <a:buNone/>
            </a:pPr>
            <a:endParaRPr lang="en-US" dirty="0">
              <a:cs typeface="Arial"/>
            </a:endParaRPr>
          </a:p>
          <a:p>
            <a:pPr marL="342265" indent="-342265"/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8873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684C7E7-6C7C-77EA-E77B-A938E22ABD91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Thinking few steps ahead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F8891C-F5FE-49C3-27D6-C6C45FF414E9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 lIns="0" tIns="0" rIns="0" bIns="0" anchor="t"/>
          <a:lstStyle/>
          <a:p>
            <a:pPr marL="342265" indent="-342265"/>
            <a:r>
              <a:rPr lang="en-US" dirty="0">
                <a:cs typeface="Arial"/>
              </a:rPr>
              <a:t>How can you create easily references and bibliography to your MA thesis? </a:t>
            </a:r>
          </a:p>
          <a:p>
            <a:pPr marL="342265" indent="-342265"/>
            <a:r>
              <a:rPr lang="en-US" dirty="0">
                <a:cs typeface="Arial"/>
              </a:rPr>
              <a:t>Hours of work!</a:t>
            </a:r>
          </a:p>
          <a:p>
            <a:pPr marL="342265" indent="-342265"/>
            <a:r>
              <a:rPr lang="en-US" dirty="0">
                <a:cs typeface="Arial"/>
              </a:rPr>
              <a:t>Reference management systems</a:t>
            </a:r>
            <a:endParaRPr lang="en-US"/>
          </a:p>
          <a:p>
            <a:pPr marL="342265" indent="-342265"/>
            <a:r>
              <a:rPr lang="en-US" dirty="0">
                <a:cs typeface="Arial"/>
              </a:rPr>
              <a:t>EndNote, provided by Aalto</a:t>
            </a:r>
          </a:p>
          <a:p>
            <a:pPr marL="342265" indent="-342265"/>
            <a:r>
              <a:rPr lang="en-US" dirty="0">
                <a:cs typeface="Arial"/>
              </a:rPr>
              <a:t>Zotero, free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B3770E-273B-3EA6-D205-B88F588A6B58}"/>
              </a:ext>
            </a:extLst>
          </p:cNvPr>
          <p:cNvSpPr>
            <a:spLocks noGrp="1"/>
          </p:cNvSpPr>
          <p:nvPr>
            <p:ph type="body" sz="half" idx="12"/>
          </p:nvPr>
        </p:nvSpPr>
        <p:spPr/>
        <p:txBody>
          <a:bodyPr lIns="0" tIns="0" rIns="0" bIns="0" anchor="t"/>
          <a:lstStyle/>
          <a:p>
            <a:pPr marL="342265" indent="-342265"/>
            <a:r>
              <a:rPr lang="en-US" dirty="0">
                <a:cs typeface="Arial"/>
              </a:rPr>
              <a:t>Miten </a:t>
            </a:r>
            <a:r>
              <a:rPr lang="en-US" err="1">
                <a:cs typeface="Arial"/>
              </a:rPr>
              <a:t>saat</a:t>
            </a:r>
            <a:r>
              <a:rPr lang="en-US" dirty="0">
                <a:cs typeface="Arial"/>
              </a:rPr>
              <a:t> </a:t>
            </a:r>
            <a:r>
              <a:rPr lang="en-US" err="1">
                <a:cs typeface="Arial"/>
              </a:rPr>
              <a:t>tehtyä</a:t>
            </a:r>
            <a:r>
              <a:rPr lang="en-US" dirty="0">
                <a:cs typeface="Arial"/>
              </a:rPr>
              <a:t> </a:t>
            </a:r>
            <a:r>
              <a:rPr lang="en-US" err="1">
                <a:cs typeface="Arial"/>
              </a:rPr>
              <a:t>viitteet</a:t>
            </a:r>
            <a:r>
              <a:rPr lang="en-US" dirty="0">
                <a:cs typeface="Arial"/>
              </a:rPr>
              <a:t> ja </a:t>
            </a:r>
            <a:r>
              <a:rPr lang="en-US" err="1">
                <a:cs typeface="Arial"/>
              </a:rPr>
              <a:t>lähdeluettelon</a:t>
            </a:r>
            <a:r>
              <a:rPr lang="en-US" dirty="0">
                <a:cs typeface="Arial"/>
              </a:rPr>
              <a:t> </a:t>
            </a:r>
            <a:r>
              <a:rPr lang="en-US" err="1">
                <a:cs typeface="Arial"/>
              </a:rPr>
              <a:t>helposti</a:t>
            </a:r>
            <a:r>
              <a:rPr lang="en-US" dirty="0">
                <a:cs typeface="Arial"/>
              </a:rPr>
              <a:t> </a:t>
            </a:r>
            <a:r>
              <a:rPr lang="en-US" err="1">
                <a:cs typeface="Arial"/>
              </a:rPr>
              <a:t>opinnäytetyöhösi</a:t>
            </a:r>
            <a:r>
              <a:rPr lang="en-US" dirty="0">
                <a:cs typeface="Arial"/>
              </a:rPr>
              <a:t>?</a:t>
            </a:r>
          </a:p>
          <a:p>
            <a:pPr marL="342265" indent="-342265"/>
            <a:r>
              <a:rPr lang="en-US" dirty="0" err="1">
                <a:cs typeface="Arial"/>
              </a:rPr>
              <a:t>Kyseessä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tuntien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työaika</a:t>
            </a:r>
            <a:r>
              <a:rPr lang="en-US" dirty="0">
                <a:cs typeface="Arial"/>
              </a:rPr>
              <a:t>!</a:t>
            </a:r>
          </a:p>
          <a:p>
            <a:pPr marL="342265" indent="-342265"/>
            <a:r>
              <a:rPr lang="en-US" dirty="0" err="1">
                <a:cs typeface="Arial"/>
              </a:rPr>
              <a:t>Viitteidenhallintaohjelmat</a:t>
            </a:r>
            <a:endParaRPr lang="en-US" dirty="0">
              <a:cs typeface="Arial"/>
            </a:endParaRPr>
          </a:p>
          <a:p>
            <a:pPr marL="342265" indent="-342265"/>
            <a:r>
              <a:rPr lang="en-US" dirty="0">
                <a:cs typeface="Arial"/>
              </a:rPr>
              <a:t>EndNote, Aalto </a:t>
            </a:r>
            <a:r>
              <a:rPr lang="en-US" dirty="0" err="1">
                <a:cs typeface="Arial"/>
              </a:rPr>
              <a:t>tarjoaa</a:t>
            </a:r>
            <a:endParaRPr lang="en-US" b="0" dirty="0" err="1">
              <a:cs typeface="Arial"/>
            </a:endParaRPr>
          </a:p>
          <a:p>
            <a:pPr marL="342265" indent="-342265"/>
            <a:r>
              <a:rPr lang="en-US" dirty="0">
                <a:cs typeface="Arial"/>
              </a:rPr>
              <a:t>Zotero, </a:t>
            </a:r>
            <a:r>
              <a:rPr lang="en-US" dirty="0" err="1">
                <a:cs typeface="Arial"/>
              </a:rPr>
              <a:t>ilmainen</a:t>
            </a:r>
            <a:r>
              <a:rPr lang="en-US" dirty="0">
                <a:cs typeface="Arial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777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D517FEE-F45F-0925-35F9-5C6A9D136DA8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>
                <a:cs typeface="Arial"/>
              </a:rPr>
              <a:t>MA2 Seminar Dates Autumn 2023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EECE2-E3FB-16B6-78E7-D0A0568E364E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 lIns="0" tIns="0" rIns="0" bIns="0" anchor="t"/>
          <a:lstStyle/>
          <a:p>
            <a:pPr marL="342265" indent="-342265"/>
            <a:r>
              <a:rPr lang="en-US" sz="2000">
                <a:cs typeface="Arial"/>
              </a:rPr>
              <a:t>25th September </a:t>
            </a:r>
            <a:r>
              <a:rPr lang="en-US" sz="2000" b="0">
                <a:ea typeface="+mn-lt"/>
                <a:cs typeface="+mn-lt"/>
              </a:rPr>
              <a:t>P310 – </a:t>
            </a:r>
            <a:r>
              <a:rPr lang="en-US" sz="2000" b="0" err="1">
                <a:ea typeface="+mn-lt"/>
                <a:cs typeface="+mn-lt"/>
              </a:rPr>
              <a:t>Väre</a:t>
            </a:r>
            <a:endParaRPr lang="en-US" sz="2000" err="1">
              <a:cs typeface="Arial"/>
            </a:endParaRPr>
          </a:p>
          <a:p>
            <a:pPr marL="342265" indent="-342265"/>
            <a:r>
              <a:rPr lang="en-US" sz="2000">
                <a:cs typeface="Arial"/>
              </a:rPr>
              <a:t>9th October </a:t>
            </a:r>
            <a:r>
              <a:rPr lang="en-US" sz="2000" b="0">
                <a:ea typeface="+mn-lt"/>
                <a:cs typeface="+mn-lt"/>
              </a:rPr>
              <a:t>F102 – </a:t>
            </a:r>
            <a:r>
              <a:rPr lang="en-US" sz="2000" b="0" err="1">
                <a:ea typeface="+mn-lt"/>
                <a:cs typeface="+mn-lt"/>
              </a:rPr>
              <a:t>Väre</a:t>
            </a:r>
            <a:endParaRPr lang="en-US" sz="2000" b="0">
              <a:ea typeface="+mn-lt"/>
              <a:cs typeface="+mn-lt"/>
            </a:endParaRPr>
          </a:p>
          <a:p>
            <a:pPr marL="342265" indent="-342265"/>
            <a:r>
              <a:rPr lang="en-US" sz="2000">
                <a:cs typeface="Arial"/>
              </a:rPr>
              <a:t>23rd October </a:t>
            </a:r>
            <a:r>
              <a:rPr lang="en-US" sz="2000" b="0">
                <a:cs typeface="Arial"/>
              </a:rPr>
              <a:t>F102 – </a:t>
            </a:r>
            <a:r>
              <a:rPr lang="en-US" sz="2000" b="0" err="1">
                <a:cs typeface="Arial"/>
              </a:rPr>
              <a:t>Väre</a:t>
            </a:r>
            <a:endParaRPr lang="en-US" sz="2000" b="0">
              <a:cs typeface="Arial"/>
            </a:endParaRPr>
          </a:p>
          <a:p>
            <a:pPr marL="342265" indent="-342265"/>
            <a:r>
              <a:rPr lang="en-US" sz="2000">
                <a:cs typeface="Arial"/>
              </a:rPr>
              <a:t>13th November </a:t>
            </a:r>
            <a:r>
              <a:rPr lang="en-US" sz="2000" b="0">
                <a:cs typeface="Arial"/>
              </a:rPr>
              <a:t>F102 – </a:t>
            </a:r>
            <a:r>
              <a:rPr lang="en-US" sz="2000" b="0" err="1">
                <a:cs typeface="Arial"/>
              </a:rPr>
              <a:t>Väre</a:t>
            </a:r>
            <a:endParaRPr lang="en-US" sz="2000" b="0">
              <a:cs typeface="Arial"/>
            </a:endParaRPr>
          </a:p>
          <a:p>
            <a:pPr marL="342265" indent="-342265"/>
            <a:r>
              <a:rPr lang="en-US" sz="2000">
                <a:cs typeface="Arial"/>
              </a:rPr>
              <a:t>4th December</a:t>
            </a:r>
            <a:r>
              <a:rPr lang="en-US" sz="2000" b="0">
                <a:cs typeface="Arial"/>
              </a:rPr>
              <a:t> F101</a:t>
            </a:r>
            <a:r>
              <a:rPr lang="en-US" sz="2000" b="0">
                <a:ea typeface="+mn-lt"/>
                <a:cs typeface="+mn-lt"/>
              </a:rPr>
              <a:t> – </a:t>
            </a:r>
            <a:r>
              <a:rPr lang="en-US" sz="2000" b="0" err="1">
                <a:ea typeface="+mn-lt"/>
                <a:cs typeface="+mn-lt"/>
              </a:rPr>
              <a:t>Väre</a:t>
            </a:r>
            <a:endParaRPr lang="en-US" sz="2000" b="0">
              <a:ea typeface="+mn-lt"/>
              <a:cs typeface="+mn-lt"/>
            </a:endParaRPr>
          </a:p>
          <a:p>
            <a:pPr marL="342265" indent="-342265"/>
            <a:endParaRPr lang="en-US" sz="2000" b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 b="0">
                <a:ea typeface="+mn-lt"/>
                <a:cs typeface="+mn-lt"/>
              </a:rPr>
              <a:t>*The space is subject to change.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7C66D-C4EE-486C-7F12-637713431621}"/>
              </a:ext>
            </a:extLst>
          </p:cNvPr>
          <p:cNvSpPr>
            <a:spLocks noGrp="1"/>
          </p:cNvSpPr>
          <p:nvPr>
            <p:ph type="body" sz="half" idx="12"/>
          </p:nvPr>
        </p:nvSpPr>
        <p:spPr/>
        <p:txBody>
          <a:bodyPr lIns="0" tIns="0" rIns="0" bIns="0" anchor="t"/>
          <a:lstStyle/>
          <a:p>
            <a:pPr marL="342265" indent="-342265"/>
            <a:r>
              <a:rPr lang="en-US" dirty="0">
                <a:cs typeface="Arial"/>
              </a:rPr>
              <a:t>25.9.2023 </a:t>
            </a:r>
            <a:endParaRPr lang="en-US">
              <a:cs typeface="Arial"/>
            </a:endParaRPr>
          </a:p>
          <a:p>
            <a:pPr marL="342265" indent="-342265"/>
            <a:r>
              <a:rPr lang="en-US" dirty="0">
                <a:cs typeface="Arial"/>
              </a:rPr>
              <a:t>9.10.2023</a:t>
            </a:r>
          </a:p>
          <a:p>
            <a:pPr marL="342265" indent="-342265"/>
            <a:r>
              <a:rPr lang="en-US" dirty="0">
                <a:cs typeface="Arial"/>
              </a:rPr>
              <a:t>23.10.2023</a:t>
            </a:r>
          </a:p>
          <a:p>
            <a:pPr marL="342265" indent="-342265"/>
            <a:r>
              <a:rPr lang="en-US" dirty="0">
                <a:cs typeface="Arial"/>
              </a:rPr>
              <a:t>13.11.2023</a:t>
            </a:r>
          </a:p>
          <a:p>
            <a:pPr marL="342265" indent="-342265"/>
            <a:r>
              <a:rPr lang="en-US" dirty="0">
                <a:cs typeface="Arial"/>
              </a:rPr>
              <a:t>4.12.2023</a:t>
            </a:r>
          </a:p>
          <a:p>
            <a:pPr marL="342265" indent="-342265"/>
            <a:endParaRPr lang="en-US" dirty="0">
              <a:cs typeface="Arial"/>
            </a:endParaRPr>
          </a:p>
          <a:p>
            <a:pPr marL="342265" indent="-342265"/>
            <a:r>
              <a:rPr lang="en-US" sz="2000" b="0" dirty="0">
                <a:cs typeface="Arial"/>
              </a:rPr>
              <a:t>*</a:t>
            </a:r>
            <a:r>
              <a:rPr lang="en-US" sz="2000" b="0" dirty="0" err="1">
                <a:cs typeface="Arial"/>
              </a:rPr>
              <a:t>Opetustila</a:t>
            </a:r>
            <a:r>
              <a:rPr lang="en-US" sz="2000" b="0" dirty="0">
                <a:cs typeface="Arial"/>
              </a:rPr>
              <a:t> </a:t>
            </a:r>
            <a:r>
              <a:rPr lang="en-US" sz="2000" b="0" dirty="0" err="1">
                <a:cs typeface="Arial"/>
              </a:rPr>
              <a:t>saattaa</a:t>
            </a:r>
            <a:r>
              <a:rPr lang="en-US" sz="2000" b="0" dirty="0">
                <a:cs typeface="Arial"/>
              </a:rPr>
              <a:t> </a:t>
            </a:r>
            <a:r>
              <a:rPr lang="en-US" sz="2000" b="0" dirty="0" err="1">
                <a:cs typeface="Arial"/>
              </a:rPr>
              <a:t>muuttua</a:t>
            </a:r>
            <a:r>
              <a:rPr lang="en-US" sz="2000" b="0" dirty="0">
                <a:cs typeface="Arial"/>
              </a:rPr>
              <a:t>.</a:t>
            </a:r>
          </a:p>
          <a:p>
            <a:pPr marL="342265" indent="-342265"/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58848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FD2B91D-C1CE-4C3E-096F-9FA8B76706FB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How to retrieve sources for MA Thesis: The smart way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98611-57B2-08C7-A762-CBEB0F9CCABA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 lIns="0" tIns="0" rIns="0" bIns="0" anchor="t"/>
          <a:lstStyle/>
          <a:p>
            <a:pPr marL="342265" indent="-342265"/>
            <a:r>
              <a:rPr lang="en-US" dirty="0">
                <a:cs typeface="Arial"/>
              </a:rPr>
              <a:t>Use Aalto Primo and/or Google Scholar</a:t>
            </a:r>
          </a:p>
          <a:p>
            <a:pPr marL="342265" indent="-342265"/>
            <a:r>
              <a:rPr lang="en-US" dirty="0">
                <a:cs typeface="Arial"/>
              </a:rPr>
              <a:t>Download Zotero, it is free and easy to use</a:t>
            </a:r>
          </a:p>
          <a:p>
            <a:pPr marL="342265" indent="-342265"/>
            <a:r>
              <a:rPr lang="en-US" dirty="0">
                <a:cs typeface="Arial"/>
              </a:rPr>
              <a:t>Download pdf-files to your own computer using Zotero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CBF1E1-577C-9F8D-7D8A-FC74505A2AF7}"/>
              </a:ext>
            </a:extLst>
          </p:cNvPr>
          <p:cNvSpPr>
            <a:spLocks noGrp="1"/>
          </p:cNvSpPr>
          <p:nvPr>
            <p:ph type="body" sz="half" idx="12"/>
          </p:nvPr>
        </p:nvSpPr>
        <p:spPr/>
        <p:txBody>
          <a:bodyPr lIns="0" tIns="0" rIns="0" bIns="0" anchor="t"/>
          <a:lstStyle/>
          <a:p>
            <a:pPr marL="342265" indent="-342265"/>
            <a:r>
              <a:rPr lang="en-US" err="1">
                <a:cs typeface="Arial"/>
              </a:rPr>
              <a:t>Käytä</a:t>
            </a:r>
            <a:r>
              <a:rPr lang="en-US" dirty="0">
                <a:cs typeface="Arial"/>
              </a:rPr>
              <a:t> Aalto </a:t>
            </a:r>
            <a:r>
              <a:rPr lang="en-US" err="1">
                <a:cs typeface="Arial"/>
              </a:rPr>
              <a:t>Primoa</a:t>
            </a:r>
            <a:r>
              <a:rPr lang="en-US" dirty="0">
                <a:cs typeface="Arial"/>
              </a:rPr>
              <a:t> ja/tai Google </a:t>
            </a:r>
            <a:r>
              <a:rPr lang="en-US" err="1">
                <a:cs typeface="Arial"/>
              </a:rPr>
              <a:t>Scholaria</a:t>
            </a:r>
            <a:endParaRPr lang="en-US">
              <a:cs typeface="Arial"/>
            </a:endParaRPr>
          </a:p>
          <a:p>
            <a:pPr marL="342265" indent="-342265"/>
            <a:r>
              <a:rPr lang="en-US" dirty="0">
                <a:cs typeface="Arial"/>
              </a:rPr>
              <a:t>Lataa Zotero, se on </a:t>
            </a:r>
            <a:r>
              <a:rPr lang="en-US" dirty="0" err="1">
                <a:cs typeface="Arial"/>
              </a:rPr>
              <a:t>ilmainen</a:t>
            </a:r>
            <a:r>
              <a:rPr lang="en-US" dirty="0">
                <a:cs typeface="Arial"/>
              </a:rPr>
              <a:t> ja </a:t>
            </a:r>
            <a:r>
              <a:rPr lang="en-US" dirty="0" err="1">
                <a:cs typeface="Arial"/>
              </a:rPr>
              <a:t>helppokäyttöinen</a:t>
            </a:r>
            <a:endParaRPr lang="en-US" dirty="0">
              <a:cs typeface="Arial"/>
            </a:endParaRPr>
          </a:p>
          <a:p>
            <a:pPr marL="342265" indent="-342265"/>
            <a:r>
              <a:rPr lang="en-US" dirty="0">
                <a:cs typeface="Arial"/>
              </a:rPr>
              <a:t>Lataa pdf-</a:t>
            </a:r>
            <a:r>
              <a:rPr lang="en-US" dirty="0" err="1">
                <a:cs typeface="Arial"/>
              </a:rPr>
              <a:t>tiedostot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omalle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koneellesi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Zoteron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avulla</a:t>
            </a:r>
          </a:p>
          <a:p>
            <a:pPr marL="342265" indent="-342265"/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81281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684C7E7-6C7C-77EA-E77B-A938E22ABD91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Peer-work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F8891C-F5FE-49C3-27D6-C6C45FF414E9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 lIns="0" tIns="0" rIns="0" bIns="0" anchor="t"/>
          <a:lstStyle/>
          <a:p>
            <a:pPr marL="342265" indent="-342265"/>
            <a:r>
              <a:rPr lang="en-US" dirty="0">
                <a:cs typeface="Arial"/>
              </a:rPr>
              <a:t>We recommend that each of you partner with a research pair.</a:t>
            </a:r>
          </a:p>
          <a:p>
            <a:pPr marL="342265" indent="-342265"/>
            <a:r>
              <a:rPr lang="en-US" dirty="0"/>
              <a:t>The research partner system is thought as a bidirectional support between students during the writing process.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B3770E-273B-3EA6-D205-B88F588A6B58}"/>
              </a:ext>
            </a:extLst>
          </p:cNvPr>
          <p:cNvSpPr>
            <a:spLocks noGrp="1"/>
          </p:cNvSpPr>
          <p:nvPr>
            <p:ph type="body" sz="half" idx="12"/>
          </p:nvPr>
        </p:nvSpPr>
        <p:spPr/>
        <p:txBody>
          <a:bodyPr lIns="0" tIns="0" rIns="0" bIns="0" anchor="t"/>
          <a:lstStyle/>
          <a:p>
            <a:pPr marL="342265" indent="-342265"/>
            <a:r>
              <a:rPr lang="en-US" dirty="0">
                <a:cs typeface="Arial"/>
              </a:rPr>
              <a:t>On </a:t>
            </a:r>
            <a:r>
              <a:rPr lang="en-US" dirty="0" err="1">
                <a:cs typeface="Arial"/>
              </a:rPr>
              <a:t>suositeltavaa</a:t>
            </a:r>
            <a:r>
              <a:rPr lang="en-US" dirty="0">
                <a:cs typeface="Arial"/>
              </a:rPr>
              <a:t> </a:t>
            </a:r>
            <a:r>
              <a:rPr lang="en-US" dirty="0" err="1">
                <a:cs typeface="Arial"/>
              </a:rPr>
              <a:t>valita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itselleen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tutkimuskumppani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opinnäytetyön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tekemisen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ajaksi</a:t>
            </a:r>
            <a:r>
              <a:rPr lang="en-US" dirty="0">
                <a:cs typeface="Arial"/>
              </a:rPr>
              <a:t>.</a:t>
            </a:r>
          </a:p>
          <a:p>
            <a:pPr marL="342265" indent="-342265"/>
            <a:r>
              <a:rPr lang="en-US" dirty="0" err="1">
                <a:cs typeface="Arial"/>
              </a:rPr>
              <a:t>Ideana</a:t>
            </a:r>
            <a:r>
              <a:rPr lang="en-US" dirty="0">
                <a:cs typeface="Arial"/>
              </a:rPr>
              <a:t> on </a:t>
            </a:r>
            <a:r>
              <a:rPr lang="en-US" dirty="0" err="1">
                <a:cs typeface="Arial"/>
              </a:rPr>
              <a:t>saada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vastavuoroista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tukea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toiselta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opiskelijalta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lopputyön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kirjoittamiseeen</a:t>
            </a:r>
            <a:r>
              <a:rPr lang="en-US" dirty="0"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54897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684C7E7-6C7C-77EA-E77B-A938E22ABD91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>
                <a:cs typeface="Arial"/>
              </a:rPr>
              <a:t>In pairs / </a:t>
            </a:r>
            <a:r>
              <a:rPr lang="en-US" err="1">
                <a:cs typeface="Arial"/>
              </a:rPr>
              <a:t>Parien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muodostamisen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jälkeen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F8891C-F5FE-49C3-27D6-C6C45FF414E9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 lIns="0" tIns="0" rIns="0" bIns="0" anchor="t"/>
          <a:lstStyle/>
          <a:p>
            <a:pPr marL="0" indent="0">
              <a:buNone/>
            </a:pPr>
            <a:r>
              <a:rPr lang="en-US" sz="1600"/>
              <a:t>Now that you have formed a team, please discuss the following topics:</a:t>
            </a:r>
            <a:endParaRPr lang="en-US" sz="1600">
              <a:cs typeface="Arial"/>
            </a:endParaRPr>
          </a:p>
          <a:p>
            <a:pPr marL="457200" indent="-457200">
              <a:buAutoNum type="arabicPeriod"/>
            </a:pPr>
            <a:r>
              <a:rPr lang="en-US" sz="1600"/>
              <a:t>Your expectations for the course.</a:t>
            </a:r>
            <a:endParaRPr lang="en-US" sz="1600">
              <a:cs typeface="Arial"/>
            </a:endParaRPr>
          </a:p>
          <a:p>
            <a:pPr marL="457200" indent="-457200">
              <a:buAutoNum type="arabicPeriod"/>
            </a:pPr>
            <a:r>
              <a:rPr lang="en-US" sz="1600"/>
              <a:t>Your expectations for the research partner systems</a:t>
            </a:r>
            <a:endParaRPr lang="en-US" sz="1600">
              <a:cs typeface="Arial"/>
            </a:endParaRPr>
          </a:p>
          <a:p>
            <a:pPr marL="457200" indent="-457200">
              <a:buAutoNum type="arabicPeriod"/>
            </a:pPr>
            <a:r>
              <a:rPr lang="en-US" sz="1600"/>
              <a:t>Your expectations for the tutors' role</a:t>
            </a:r>
            <a:endParaRPr lang="en-US" sz="1600">
              <a:cs typeface="Arial"/>
            </a:endParaRPr>
          </a:p>
          <a:p>
            <a:pPr marL="457200" indent="-457200">
              <a:buAutoNum type="arabicPeriod"/>
            </a:pPr>
            <a:r>
              <a:rPr lang="en-US" sz="1600"/>
              <a:t>What are you prepared to contribute to this course.</a:t>
            </a:r>
            <a:br>
              <a:rPr lang="en-US"/>
            </a:br>
            <a:endParaRPr lang="en-US">
              <a:cs typeface="Arial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B3770E-273B-3EA6-D205-B88F588A6B58}"/>
              </a:ext>
            </a:extLst>
          </p:cNvPr>
          <p:cNvSpPr>
            <a:spLocks noGrp="1"/>
          </p:cNvSpPr>
          <p:nvPr>
            <p:ph type="body" sz="half" idx="12"/>
          </p:nvPr>
        </p:nvSpPr>
        <p:spPr/>
        <p:txBody>
          <a:bodyPr lIns="0" tIns="0" rIns="0" bIns="0" anchor="t"/>
          <a:lstStyle/>
          <a:p>
            <a:pPr marL="0" indent="0">
              <a:buNone/>
            </a:pPr>
            <a:r>
              <a:rPr lang="en-US" sz="1600" dirty="0" err="1">
                <a:cs typeface="Arial"/>
              </a:rPr>
              <a:t>Keskustelkaa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parin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kanssa</a:t>
            </a:r>
            <a:r>
              <a:rPr lang="en-US" sz="1600" dirty="0">
                <a:cs typeface="Arial"/>
              </a:rPr>
              <a:t> </a:t>
            </a:r>
            <a:r>
              <a:rPr lang="en-US" sz="1600" dirty="0" err="1">
                <a:cs typeface="Arial"/>
              </a:rPr>
              <a:t>seuraavista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teemoista</a:t>
            </a:r>
            <a:r>
              <a:rPr lang="en-US" sz="1600" dirty="0">
                <a:cs typeface="Arial"/>
              </a:rPr>
              <a:t>:</a:t>
            </a:r>
          </a:p>
          <a:p>
            <a:pPr marL="457200" indent="-457200">
              <a:buAutoNum type="arabicPeriod"/>
            </a:pPr>
            <a:r>
              <a:rPr lang="en-US" sz="1600" dirty="0" err="1">
                <a:cs typeface="Arial"/>
              </a:rPr>
              <a:t>Odotukset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kurssin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suhteen</a:t>
            </a:r>
            <a:endParaRPr lang="en-US" sz="1600" dirty="0">
              <a:cs typeface="Arial"/>
            </a:endParaRPr>
          </a:p>
          <a:p>
            <a:pPr marL="457200" indent="-457200">
              <a:buAutoNum type="arabicPeriod"/>
            </a:pPr>
            <a:r>
              <a:rPr lang="en-US" sz="1600" dirty="0" err="1">
                <a:cs typeface="Arial"/>
              </a:rPr>
              <a:t>Odotukset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työskentelystä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tutkimuskumppanin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kanssa</a:t>
            </a:r>
            <a:endParaRPr lang="en-US" sz="1600" dirty="0">
              <a:cs typeface="Arial"/>
            </a:endParaRPr>
          </a:p>
          <a:p>
            <a:pPr marL="457200" indent="-457200">
              <a:buAutoNum type="arabicPeriod"/>
            </a:pPr>
            <a:r>
              <a:rPr lang="en-US" sz="1600" dirty="0" err="1">
                <a:cs typeface="Arial"/>
              </a:rPr>
              <a:t>Odotukset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kurssin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vetäjien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roolista</a:t>
            </a:r>
          </a:p>
          <a:p>
            <a:pPr marL="457200" indent="-457200">
              <a:buAutoNum type="arabicPeriod"/>
            </a:pPr>
            <a:r>
              <a:rPr lang="en-US" sz="1600" dirty="0" err="1">
                <a:cs typeface="Arial"/>
              </a:rPr>
              <a:t>Mitä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olet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itse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valmis</a:t>
            </a:r>
            <a:r>
              <a:rPr lang="en-US" sz="1600" dirty="0">
                <a:cs typeface="Arial"/>
              </a:rPr>
              <a:t> </a:t>
            </a:r>
            <a:r>
              <a:rPr lang="en-US" sz="1600" dirty="0" err="1">
                <a:cs typeface="Arial"/>
              </a:rPr>
              <a:t>antamaan</a:t>
            </a:r>
            <a:r>
              <a:rPr lang="en-US" sz="1600" dirty="0">
                <a:cs typeface="Arial"/>
              </a:rPr>
              <a:t> </a:t>
            </a:r>
            <a:r>
              <a:rPr lang="en-US" sz="1600" dirty="0" err="1">
                <a:cs typeface="Arial"/>
              </a:rPr>
              <a:t>työskentelyyn</a:t>
            </a:r>
          </a:p>
        </p:txBody>
      </p:sp>
    </p:spTree>
    <p:extLst>
      <p:ext uri="{BB962C8B-B14F-4D97-AF65-F5344CB8AC3E}">
        <p14:creationId xmlns:p14="http://schemas.microsoft.com/office/powerpoint/2010/main" val="2268830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6A33786-C20C-8141-BA95-F28B41702BE9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Course Objective &amp; Info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E34AED-DCF3-D08D-76FD-87630E039E1C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 lIns="0" tIns="0" rIns="0" bIns="0" anchor="t"/>
          <a:lstStyle/>
          <a:p>
            <a:pPr marL="342265" indent="-342265"/>
            <a:r>
              <a:rPr lang="en-US" sz="1600" dirty="0">
                <a:cs typeface="Arial"/>
              </a:rPr>
              <a:t>The Master’s Thesis Seminar 2 is course that supports students in the writing and presentation of their MA written thesis.</a:t>
            </a:r>
            <a:endParaRPr lang="en-US" sz="1600" b="0" dirty="0">
              <a:cs typeface="Arial"/>
            </a:endParaRPr>
          </a:p>
          <a:p>
            <a:pPr marL="342265" indent="-342265"/>
            <a:r>
              <a:rPr lang="en-US" sz="1600" dirty="0">
                <a:cs typeface="Arial"/>
              </a:rPr>
              <a:t>The course is </a:t>
            </a:r>
            <a:r>
              <a:rPr lang="en-US" sz="1600" dirty="0" err="1">
                <a:cs typeface="Arial"/>
              </a:rPr>
              <a:t>organised</a:t>
            </a:r>
            <a:r>
              <a:rPr lang="en-US" sz="1600" dirty="0">
                <a:cs typeface="Arial"/>
              </a:rPr>
              <a:t> in contact teaching sessions, combined with assignments and peer work.</a:t>
            </a:r>
            <a:endParaRPr lang="en-US" sz="1600" b="0" dirty="0">
              <a:cs typeface="Arial"/>
            </a:endParaRPr>
          </a:p>
          <a:p>
            <a:pPr marL="342265" indent="-342265"/>
            <a:r>
              <a:rPr lang="en-US" sz="1600" dirty="0">
                <a:cs typeface="Arial"/>
              </a:rPr>
              <a:t>You are invited to share feedback in between the sessions.</a:t>
            </a:r>
            <a:endParaRPr lang="en-US" sz="1600" b="0" dirty="0">
              <a:cs typeface="Arial"/>
            </a:endParaRPr>
          </a:p>
          <a:p>
            <a:pPr marL="342265" indent="-342265"/>
            <a:r>
              <a:rPr lang="en-US" sz="1600" dirty="0">
                <a:cs typeface="Arial"/>
              </a:rPr>
              <a:t>Preferred channels of communication: Aalto email &amp; MyCourses</a:t>
            </a:r>
            <a:endParaRPr lang="en-US" sz="1600" b="0" dirty="0">
              <a:cs typeface="Arial"/>
            </a:endParaRPr>
          </a:p>
          <a:p>
            <a:pPr marL="342265" indent="-342265"/>
            <a:endParaRPr lang="en-US" sz="1600" b="0" dirty="0">
              <a:cs typeface="Arial"/>
            </a:endParaRPr>
          </a:p>
          <a:p>
            <a:pPr marL="342265" indent="-342265"/>
            <a:endParaRPr lang="en-US" dirty="0">
              <a:cs typeface="Arial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6DC738-FDCF-3F77-8CA4-A7CEDA357179}"/>
              </a:ext>
            </a:extLst>
          </p:cNvPr>
          <p:cNvSpPr>
            <a:spLocks noGrp="1"/>
          </p:cNvSpPr>
          <p:nvPr>
            <p:ph type="body" sz="half" idx="12"/>
          </p:nvPr>
        </p:nvSpPr>
        <p:spPr/>
        <p:txBody>
          <a:bodyPr lIns="0" tIns="0" rIns="0" bIns="0" anchor="t"/>
          <a:lstStyle/>
          <a:p>
            <a:pPr marL="342265" indent="-342265"/>
            <a:r>
              <a:rPr lang="en-US" sz="1600" dirty="0" err="1">
                <a:cs typeface="Arial"/>
              </a:rPr>
              <a:t>Tämä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kurssi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tukee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opiskelijoita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opinnäytetyön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kirjoittamisessa</a:t>
            </a:r>
            <a:r>
              <a:rPr lang="en-US" sz="1600" dirty="0">
                <a:cs typeface="Arial"/>
              </a:rPr>
              <a:t> ja </a:t>
            </a:r>
            <a:r>
              <a:rPr lang="en-US" sz="1600" dirty="0" err="1">
                <a:cs typeface="Arial"/>
              </a:rPr>
              <a:t>sen</a:t>
            </a:r>
            <a:r>
              <a:rPr lang="en-US" sz="1600" dirty="0">
                <a:cs typeface="Arial"/>
              </a:rPr>
              <a:t> </a:t>
            </a:r>
            <a:r>
              <a:rPr lang="en-US" sz="1600" dirty="0" err="1">
                <a:cs typeface="Arial"/>
              </a:rPr>
              <a:t>esittämisessä</a:t>
            </a:r>
            <a:endParaRPr lang="en-US" sz="1600" dirty="0">
              <a:cs typeface="Arial"/>
            </a:endParaRPr>
          </a:p>
          <a:p>
            <a:pPr marL="342265" indent="-342265"/>
            <a:r>
              <a:rPr lang="en-US" sz="1600" err="1">
                <a:cs typeface="Arial"/>
              </a:rPr>
              <a:t>Kurssi</a:t>
            </a:r>
            <a:r>
              <a:rPr lang="en-US" sz="1600" dirty="0">
                <a:cs typeface="Arial"/>
              </a:rPr>
              <a:t> </a:t>
            </a:r>
            <a:r>
              <a:rPr lang="en-US" sz="1600" err="1">
                <a:cs typeface="Arial"/>
              </a:rPr>
              <a:t>koostuu</a:t>
            </a:r>
            <a:r>
              <a:rPr lang="en-US" sz="1600" dirty="0">
                <a:cs typeface="Arial"/>
              </a:rPr>
              <a:t> </a:t>
            </a:r>
            <a:r>
              <a:rPr lang="en-US" sz="1600" err="1">
                <a:cs typeface="Arial"/>
              </a:rPr>
              <a:t>lähiopetuksesta</a:t>
            </a:r>
            <a:r>
              <a:rPr lang="en-US" sz="1600" dirty="0">
                <a:cs typeface="Arial"/>
              </a:rPr>
              <a:t>, </a:t>
            </a:r>
            <a:r>
              <a:rPr lang="en-US" sz="1600" err="1">
                <a:cs typeface="Arial"/>
              </a:rPr>
              <a:t>tehtävistä</a:t>
            </a:r>
            <a:r>
              <a:rPr lang="en-US" sz="1600" dirty="0">
                <a:cs typeface="Arial"/>
              </a:rPr>
              <a:t> ja </a:t>
            </a:r>
            <a:r>
              <a:rPr lang="en-US" sz="1600" err="1">
                <a:cs typeface="Arial"/>
              </a:rPr>
              <a:t>vertaistyöskentelystä</a:t>
            </a:r>
            <a:endParaRPr lang="en-US" sz="1600">
              <a:cs typeface="Arial"/>
            </a:endParaRPr>
          </a:p>
          <a:p>
            <a:pPr marL="342265" indent="-342265"/>
            <a:r>
              <a:rPr lang="en-US" sz="1600" dirty="0" err="1">
                <a:cs typeface="Arial"/>
              </a:rPr>
              <a:t>Otamme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mielellämme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palautetta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vastaan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lähiopetuskerroilla</a:t>
            </a:r>
            <a:r>
              <a:rPr lang="en-US" sz="1600" dirty="0">
                <a:cs typeface="Arial"/>
              </a:rPr>
              <a:t> ja </a:t>
            </a:r>
            <a:r>
              <a:rPr lang="en-US" sz="1600" dirty="0" err="1">
                <a:cs typeface="Arial"/>
              </a:rPr>
              <a:t>niiden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välillä</a:t>
            </a:r>
            <a:endParaRPr lang="en-US" sz="1600" dirty="0">
              <a:cs typeface="Arial"/>
            </a:endParaRPr>
          </a:p>
          <a:p>
            <a:pPr marL="342265" indent="-342265"/>
            <a:r>
              <a:rPr lang="en-US" sz="1600" dirty="0" err="1">
                <a:cs typeface="Arial"/>
              </a:rPr>
              <a:t>Suositellut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yhteydenpitokanavat</a:t>
            </a:r>
            <a:r>
              <a:rPr lang="en-US" sz="1600" dirty="0">
                <a:cs typeface="Arial"/>
              </a:rPr>
              <a:t>: Aalto email &amp; MyCourses</a:t>
            </a:r>
          </a:p>
          <a:p>
            <a:pPr marL="0" indent="0">
              <a:buNone/>
            </a:pP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1792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F92E945-B042-5D2D-37E8-40E0EA1C2C5B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Program 25th September 2023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8CB1D3-4033-2F23-E79F-6596346666E6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 lIns="0" tIns="0" rIns="0" bIns="0" anchor="t"/>
          <a:lstStyle/>
          <a:p>
            <a:pPr marL="342265" indent="-342265"/>
            <a:r>
              <a:rPr lang="en-US" dirty="0">
                <a:cs typeface="Arial"/>
              </a:rPr>
              <a:t>15:15-15:40 Introduction</a:t>
            </a:r>
          </a:p>
          <a:p>
            <a:pPr marL="342265" indent="-342265"/>
            <a:r>
              <a:rPr lang="en-US" dirty="0">
                <a:cs typeface="Arial"/>
              </a:rPr>
              <a:t>15:40-16:00 Graduation info</a:t>
            </a:r>
          </a:p>
          <a:p>
            <a:pPr marL="342265" indent="-342265"/>
            <a:r>
              <a:rPr lang="en-US" dirty="0">
                <a:cs typeface="Arial"/>
              </a:rPr>
              <a:t>16:00-16:40 How to retrieve research sources</a:t>
            </a:r>
          </a:p>
          <a:p>
            <a:pPr marL="342265" indent="-342265"/>
            <a:r>
              <a:rPr lang="en-US" dirty="0">
                <a:cs typeface="Arial"/>
              </a:rPr>
              <a:t>16:40-17:00 Assigning research partners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71632D-8307-B79B-573D-6A71798617CA}"/>
              </a:ext>
            </a:extLst>
          </p:cNvPr>
          <p:cNvSpPr>
            <a:spLocks noGrp="1"/>
          </p:cNvSpPr>
          <p:nvPr>
            <p:ph type="body" sz="half" idx="12"/>
          </p:nvPr>
        </p:nvSpPr>
        <p:spPr/>
        <p:txBody>
          <a:bodyPr lIns="0" tIns="0" rIns="0" bIns="0" anchor="t"/>
          <a:lstStyle/>
          <a:p>
            <a:pPr marL="342265" indent="-342265"/>
            <a:r>
              <a:rPr lang="en-US">
                <a:cs typeface="Arial"/>
              </a:rPr>
              <a:t>15:15-15:30 </a:t>
            </a:r>
            <a:r>
              <a:rPr lang="en-US" err="1">
                <a:cs typeface="Arial"/>
              </a:rPr>
              <a:t>Johdanto</a:t>
            </a:r>
          </a:p>
          <a:p>
            <a:pPr marL="342265" indent="-342265"/>
            <a:r>
              <a:rPr lang="en-US">
                <a:cs typeface="Arial"/>
              </a:rPr>
              <a:t>15:30-16:00 Tietoa </a:t>
            </a:r>
            <a:r>
              <a:rPr lang="en-US" err="1">
                <a:cs typeface="Arial"/>
              </a:rPr>
              <a:t>valmistumisesta</a:t>
            </a:r>
            <a:endParaRPr lang="en-US">
              <a:cs typeface="Arial"/>
            </a:endParaRPr>
          </a:p>
          <a:p>
            <a:pPr marL="342265" indent="-342265"/>
            <a:r>
              <a:rPr lang="en-US">
                <a:cs typeface="Arial"/>
              </a:rPr>
              <a:t>16:00-16:40 Kuinka </a:t>
            </a:r>
            <a:r>
              <a:rPr lang="en-US" err="1">
                <a:cs typeface="Arial"/>
              </a:rPr>
              <a:t>löytää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tutkimuskirjallisuutta</a:t>
            </a:r>
            <a:r>
              <a:rPr lang="en-US">
                <a:cs typeface="Arial"/>
              </a:rPr>
              <a:t> ja </a:t>
            </a:r>
            <a:r>
              <a:rPr lang="en-US" err="1">
                <a:cs typeface="Arial"/>
              </a:rPr>
              <a:t>lähdemateriaalia</a:t>
            </a:r>
            <a:endParaRPr lang="en-US">
              <a:cs typeface="Arial"/>
            </a:endParaRPr>
          </a:p>
          <a:p>
            <a:pPr marL="342265" indent="-342265"/>
            <a:r>
              <a:rPr lang="en-US">
                <a:cs typeface="Arial"/>
              </a:rPr>
              <a:t>16:40-17:00 </a:t>
            </a:r>
            <a:r>
              <a:rPr lang="en-US" err="1">
                <a:cs typeface="Arial"/>
              </a:rPr>
              <a:t>Tutkimuskumppanin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löytäminen</a:t>
            </a:r>
            <a:endParaRPr lang="en-US">
              <a:cs typeface="Arial"/>
            </a:endParaRPr>
          </a:p>
          <a:p>
            <a:pPr marL="342265" indent="-342265"/>
            <a:endParaRPr lang="en-US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7269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0D427EF-3CD8-D8C2-477F-7F421E56D8D9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Introduction exercise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1204BE-9829-228E-5447-CF7C3B937E43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 lIns="0" tIns="0" rIns="0" bIns="0" anchor="t"/>
          <a:lstStyle/>
          <a:p>
            <a:pPr marL="342265" indent="-342265"/>
            <a:r>
              <a:rPr lang="en-US" sz="1600" dirty="0">
                <a:cs typeface="Arial"/>
              </a:rPr>
              <a:t>In a few sentences, what is your relationship with writing?</a:t>
            </a:r>
            <a:endParaRPr lang="en-US" sz="1600" b="0" dirty="0">
              <a:cs typeface="Arial"/>
            </a:endParaRPr>
          </a:p>
          <a:p>
            <a:pPr marL="342265" indent="-342265"/>
            <a:r>
              <a:rPr lang="en-US" sz="1600" dirty="0">
                <a:cs typeface="Arial"/>
              </a:rPr>
              <a:t>How do you see the connections between writing and your artistic practice?</a:t>
            </a:r>
            <a:endParaRPr lang="en-US" sz="1600" b="0" dirty="0">
              <a:cs typeface="Arial"/>
            </a:endParaRPr>
          </a:p>
          <a:p>
            <a:pPr marL="342265" indent="-342265"/>
            <a:r>
              <a:rPr lang="en-US" sz="1600" dirty="0">
                <a:cs typeface="Arial"/>
              </a:rPr>
              <a:t>Can you share a memory of writing?</a:t>
            </a:r>
            <a:endParaRPr lang="en-US" sz="1600" b="0" dirty="0">
              <a:cs typeface="Arial"/>
            </a:endParaRPr>
          </a:p>
          <a:p>
            <a:pPr marL="342265" indent="-342265"/>
            <a:r>
              <a:rPr lang="en-US" sz="1600" dirty="0">
                <a:cs typeface="Arial"/>
              </a:rPr>
              <a:t>Take 5 minutes to write down your thoughts and we will take another 15 minutes to share in the class.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C75441-E5B0-5C76-1333-837C761609A6}"/>
              </a:ext>
            </a:extLst>
          </p:cNvPr>
          <p:cNvSpPr>
            <a:spLocks noGrp="1"/>
          </p:cNvSpPr>
          <p:nvPr>
            <p:ph type="body" sz="half" idx="12"/>
          </p:nvPr>
        </p:nvSpPr>
        <p:spPr/>
        <p:txBody>
          <a:bodyPr lIns="0" tIns="0" rIns="0" bIns="0" anchor="t"/>
          <a:lstStyle/>
          <a:p>
            <a:pPr marL="342265" indent="-342265"/>
            <a:r>
              <a:rPr lang="en-US" sz="1600" dirty="0" err="1">
                <a:cs typeface="Arial"/>
              </a:rPr>
              <a:t>Kerro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muutamalla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lauseella</a:t>
            </a:r>
            <a:r>
              <a:rPr lang="en-US" sz="1600" dirty="0">
                <a:cs typeface="Arial"/>
              </a:rPr>
              <a:t>, </a:t>
            </a:r>
            <a:r>
              <a:rPr lang="en-US" sz="1600" dirty="0" err="1">
                <a:cs typeface="Arial"/>
              </a:rPr>
              <a:t>mikä</a:t>
            </a:r>
            <a:r>
              <a:rPr lang="en-US" sz="1600" dirty="0">
                <a:cs typeface="Arial"/>
              </a:rPr>
              <a:t> on </a:t>
            </a:r>
            <a:r>
              <a:rPr lang="en-US" sz="1600" dirty="0" err="1">
                <a:cs typeface="Arial"/>
              </a:rPr>
              <a:t>suhteesi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kirjoittamiseen</a:t>
            </a:r>
            <a:r>
              <a:rPr lang="en-US" sz="1600" dirty="0">
                <a:cs typeface="Arial"/>
              </a:rPr>
              <a:t>.</a:t>
            </a:r>
          </a:p>
          <a:p>
            <a:pPr marL="342265" indent="-342265"/>
            <a:r>
              <a:rPr lang="en-US" sz="1600" dirty="0" err="1">
                <a:cs typeface="Arial"/>
              </a:rPr>
              <a:t>Minkälaisena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näet</a:t>
            </a:r>
            <a:r>
              <a:rPr lang="en-US" sz="1600" dirty="0">
                <a:cs typeface="Arial"/>
              </a:rPr>
              <a:t> </a:t>
            </a:r>
            <a:r>
              <a:rPr lang="en-US" sz="1600" dirty="0" err="1">
                <a:cs typeface="Arial"/>
              </a:rPr>
              <a:t>yhteyden</a:t>
            </a:r>
            <a:r>
              <a:rPr lang="en-US" sz="1600" dirty="0">
                <a:cs typeface="Arial"/>
              </a:rPr>
              <a:t> </a:t>
            </a:r>
            <a:r>
              <a:rPr lang="en-US" sz="1600" dirty="0" err="1">
                <a:cs typeface="Arial"/>
              </a:rPr>
              <a:t>oman</a:t>
            </a:r>
            <a:r>
              <a:rPr lang="en-US" sz="1600" dirty="0">
                <a:cs typeface="Arial"/>
              </a:rPr>
              <a:t> </a:t>
            </a:r>
            <a:r>
              <a:rPr lang="en-US" sz="1600" dirty="0" err="1">
                <a:cs typeface="Arial"/>
              </a:rPr>
              <a:t>kirjoittamisesi</a:t>
            </a:r>
            <a:r>
              <a:rPr lang="en-US" sz="1600" dirty="0">
                <a:cs typeface="Arial"/>
              </a:rPr>
              <a:t> ja </a:t>
            </a:r>
            <a:r>
              <a:rPr lang="en-US" sz="1600" dirty="0" err="1">
                <a:cs typeface="Arial"/>
              </a:rPr>
              <a:t>taiteellisen</a:t>
            </a:r>
            <a:r>
              <a:rPr lang="en-US" sz="1600" dirty="0">
                <a:cs typeface="Arial"/>
              </a:rPr>
              <a:t> </a:t>
            </a:r>
            <a:r>
              <a:rPr lang="en-US" sz="1600" dirty="0" err="1">
                <a:cs typeface="Arial"/>
              </a:rPr>
              <a:t>praktiikkasi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välillä</a:t>
            </a:r>
            <a:r>
              <a:rPr lang="en-US" sz="1600" dirty="0">
                <a:cs typeface="Arial"/>
              </a:rPr>
              <a:t>?</a:t>
            </a:r>
          </a:p>
          <a:p>
            <a:pPr marL="342265" indent="-342265"/>
            <a:r>
              <a:rPr lang="en-US" sz="1600" dirty="0" err="1">
                <a:cs typeface="Arial"/>
              </a:rPr>
              <a:t>Voitko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jakaa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jonkin</a:t>
            </a:r>
            <a:r>
              <a:rPr lang="en-US" sz="1600" dirty="0">
                <a:cs typeface="Arial"/>
              </a:rPr>
              <a:t> </a:t>
            </a:r>
            <a:r>
              <a:rPr lang="en-US" sz="1600" dirty="0" err="1">
                <a:cs typeface="Arial"/>
              </a:rPr>
              <a:t>kirjoittamiseen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liittyvän</a:t>
            </a:r>
            <a:r>
              <a:rPr lang="en-US" sz="1600" dirty="0">
                <a:cs typeface="Arial"/>
              </a:rPr>
              <a:t> </a:t>
            </a:r>
            <a:r>
              <a:rPr lang="en-US" sz="1600" dirty="0" err="1">
                <a:cs typeface="Arial"/>
              </a:rPr>
              <a:t>muiston</a:t>
            </a:r>
            <a:r>
              <a:rPr lang="en-US" sz="1600" dirty="0">
                <a:cs typeface="Arial"/>
              </a:rPr>
              <a:t>?</a:t>
            </a:r>
          </a:p>
          <a:p>
            <a:pPr marL="342265" indent="-342265"/>
            <a:r>
              <a:rPr lang="en-US" sz="1600" dirty="0" err="1">
                <a:cs typeface="Arial"/>
              </a:rPr>
              <a:t>Kirjoita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ajatuksiasi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kirjoittamisesta</a:t>
            </a:r>
            <a:r>
              <a:rPr lang="en-US" sz="1600" dirty="0">
                <a:cs typeface="Arial"/>
              </a:rPr>
              <a:t> 5 </a:t>
            </a:r>
            <a:r>
              <a:rPr lang="en-US" sz="1600" dirty="0" err="1">
                <a:cs typeface="Arial"/>
              </a:rPr>
              <a:t>minuutin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ajan</a:t>
            </a:r>
            <a:r>
              <a:rPr lang="en-US" sz="1600" dirty="0">
                <a:cs typeface="Arial"/>
              </a:rPr>
              <a:t>. </a:t>
            </a:r>
            <a:r>
              <a:rPr lang="en-US" sz="1600" dirty="0" err="1">
                <a:cs typeface="Arial"/>
              </a:rPr>
              <a:t>Jaamme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niitä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luokassa</a:t>
            </a:r>
            <a:r>
              <a:rPr lang="en-US" sz="1600" dirty="0">
                <a:cs typeface="Arial"/>
              </a:rPr>
              <a:t> 15 </a:t>
            </a:r>
            <a:r>
              <a:rPr lang="en-US" sz="1600" dirty="0" err="1">
                <a:cs typeface="Arial"/>
              </a:rPr>
              <a:t>minuutin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ajan</a:t>
            </a:r>
            <a:r>
              <a:rPr lang="en-US" sz="1600" dirty="0"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1289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D92CB74-19BA-0BC4-AB51-332B0EF9CD1A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>
                <a:cs typeface="Arial"/>
              </a:rPr>
              <a:t>The Graduation info / Tietoa </a:t>
            </a:r>
            <a:r>
              <a:rPr lang="en-US" err="1">
                <a:cs typeface="Arial"/>
              </a:rPr>
              <a:t>valmistumisesta</a:t>
            </a:r>
            <a:endParaRPr lang="en-US">
              <a:cs typeface="Arial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E06A2F-8300-B75F-4258-F25A63ABEDA4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 lIns="0" tIns="0" rIns="0" bIns="0" anchor="t"/>
          <a:lstStyle/>
          <a:p>
            <a:pPr marL="342265" indent="-342265"/>
            <a:r>
              <a:rPr lang="en-US">
                <a:cs typeface="Arial"/>
              </a:rPr>
              <a:t>Master's </a:t>
            </a:r>
            <a:r>
              <a:rPr lang="en-US" err="1">
                <a:cs typeface="Arial"/>
              </a:rPr>
              <a:t>Programme</a:t>
            </a:r>
            <a:r>
              <a:rPr lang="en-US">
                <a:cs typeface="Arial"/>
              </a:rPr>
              <a:t> in Film and Television </a:t>
            </a:r>
          </a:p>
          <a:p>
            <a:pPr marL="342265" indent="-342265"/>
            <a:r>
              <a:rPr lang="en-US" sz="1200" b="0">
                <a:solidFill>
                  <a:srgbClr val="0563C1"/>
                </a:solidFill>
                <a:ea typeface="+mn-lt"/>
                <a:cs typeface="+mn-lt"/>
                <a:hlinkClick r:id="rId2"/>
              </a:rPr>
              <a:t>https://www.aalto.fi/en/programmes/masters-programme-in-film-and-television/graduation</a:t>
            </a:r>
            <a:r>
              <a:rPr lang="en-US" sz="1200" b="0">
                <a:solidFill>
                  <a:srgbClr val="0563C1"/>
                </a:solidFill>
                <a:ea typeface="+mn-lt"/>
                <a:cs typeface="+mn-lt"/>
              </a:rPr>
              <a:t> </a:t>
            </a:r>
            <a:endParaRPr lang="en-US">
              <a:cs typeface="Arial"/>
            </a:endParaRPr>
          </a:p>
          <a:p>
            <a:pPr marL="342265" indent="-342265"/>
            <a:endParaRPr lang="en-US" sz="1200" b="0">
              <a:solidFill>
                <a:srgbClr val="0563C1"/>
              </a:solidFill>
              <a:cs typeface="Arial"/>
            </a:endParaRPr>
          </a:p>
          <a:p>
            <a:pPr marL="342265" indent="-342265"/>
            <a:endParaRPr lang="en-US" sz="1200" b="0">
              <a:solidFill>
                <a:srgbClr val="0563C1"/>
              </a:solidFill>
              <a:cs typeface="Arial"/>
            </a:endParaRPr>
          </a:p>
          <a:p>
            <a:pPr marL="342265" indent="-342265"/>
            <a:r>
              <a:rPr lang="en-US">
                <a:cs typeface="Arial"/>
              </a:rPr>
              <a:t>Request for graduation</a:t>
            </a:r>
          </a:p>
          <a:p>
            <a:pPr marL="342265" indent="-342265"/>
            <a:r>
              <a:rPr lang="en-US" sz="1200" b="0">
                <a:ea typeface="+mn-lt"/>
                <a:cs typeface="+mn-lt"/>
                <a:hlinkClick r:id="rId3"/>
              </a:rPr>
              <a:t>https://www.aalto.fi/en/applications-instructions-and-guidelines/request-for-graduation</a:t>
            </a:r>
            <a:r>
              <a:rPr lang="en-US" sz="1200" b="0">
                <a:ea typeface="+mn-lt"/>
                <a:cs typeface="+mn-lt"/>
              </a:rPr>
              <a:t> </a:t>
            </a:r>
            <a:endParaRPr lang="en-US">
              <a:cs typeface="Arial"/>
            </a:endParaRPr>
          </a:p>
          <a:p>
            <a:pPr marL="342265" indent="-342265"/>
            <a:endParaRPr lang="en-US">
              <a:cs typeface="Arial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A4673A-FC64-F63F-C815-5A332D902ABE}"/>
              </a:ext>
            </a:extLst>
          </p:cNvPr>
          <p:cNvSpPr>
            <a:spLocks noGrp="1"/>
          </p:cNvSpPr>
          <p:nvPr>
            <p:ph type="body" sz="half" idx="12"/>
          </p:nvPr>
        </p:nvSpPr>
        <p:spPr/>
        <p:txBody>
          <a:bodyPr lIns="0" tIns="0" rIns="0" bIns="0" anchor="t"/>
          <a:lstStyle/>
          <a:p>
            <a:pPr marL="342265" indent="-342265"/>
            <a:r>
              <a:rPr lang="en-US" err="1">
                <a:cs typeface="Arial"/>
              </a:rPr>
              <a:t>Valmistuminen</a:t>
            </a:r>
            <a:endParaRPr lang="en-US">
              <a:cs typeface="Arial"/>
            </a:endParaRPr>
          </a:p>
          <a:p>
            <a:pPr marL="342265" indent="-342265"/>
            <a:r>
              <a:rPr lang="en-US" sz="1200" b="0">
                <a:solidFill>
                  <a:srgbClr val="0563C1"/>
                </a:solidFill>
                <a:ea typeface="+mn-lt"/>
                <a:cs typeface="+mn-lt"/>
                <a:hlinkClick r:id="rId4"/>
              </a:rPr>
              <a:t>https://www.aalto.fi/fi/ohjelmat/elokuvataiteen-maisteriohjelma/valmistuminen</a:t>
            </a:r>
            <a:r>
              <a:rPr lang="en-US" sz="1200" b="0">
                <a:solidFill>
                  <a:srgbClr val="0563C1"/>
                </a:solidFill>
                <a:ea typeface="+mn-lt"/>
                <a:cs typeface="+mn-lt"/>
              </a:rPr>
              <a:t> </a:t>
            </a:r>
            <a:endParaRPr lang="en-US">
              <a:cs typeface="Arial"/>
            </a:endParaRPr>
          </a:p>
          <a:p>
            <a:pPr marL="342265" indent="-342265"/>
            <a:endParaRPr lang="en-US" sz="1200" b="0">
              <a:solidFill>
                <a:srgbClr val="0563C1"/>
              </a:solidFill>
              <a:cs typeface="Arial"/>
            </a:endParaRPr>
          </a:p>
          <a:p>
            <a:pPr marL="342265" indent="-342265"/>
            <a:endParaRPr lang="en-US" sz="1200" b="0">
              <a:solidFill>
                <a:srgbClr val="0563C1"/>
              </a:solidFill>
              <a:cs typeface="Arial"/>
            </a:endParaRPr>
          </a:p>
          <a:p>
            <a:pPr marL="342265" indent="-342265"/>
            <a:endParaRPr lang="en-US" sz="1200" b="0">
              <a:solidFill>
                <a:srgbClr val="0563C1"/>
              </a:solidFill>
              <a:cs typeface="Arial"/>
            </a:endParaRPr>
          </a:p>
          <a:p>
            <a:pPr marL="342265" indent="-342265"/>
            <a:r>
              <a:rPr lang="en-US" err="1">
                <a:cs typeface="Arial"/>
              </a:rPr>
              <a:t>Valmistumispyynnön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tekeminen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Sisussa</a:t>
            </a:r>
            <a:endParaRPr lang="en-US">
              <a:cs typeface="Arial"/>
            </a:endParaRPr>
          </a:p>
          <a:p>
            <a:pPr marL="342265" indent="-342265"/>
            <a:r>
              <a:rPr lang="en-US" sz="1200" b="0">
                <a:solidFill>
                  <a:srgbClr val="0563C1"/>
                </a:solidFill>
                <a:ea typeface="+mn-lt"/>
                <a:cs typeface="+mn-lt"/>
                <a:hlinkClick r:id="rId5"/>
              </a:rPr>
              <a:t>https://www.aalto.fi/fi/hakemukset-ohjeet-ja-saannot/valmistumisen-hakeminen#2-valmist</a:t>
            </a:r>
            <a:r>
              <a:rPr lang="en-US" sz="1200" b="0">
                <a:solidFill>
                  <a:srgbClr val="0563C1"/>
                </a:solidFill>
                <a:ea typeface="+mn-lt"/>
                <a:cs typeface="+mn-lt"/>
              </a:rPr>
              <a:t> </a:t>
            </a:r>
            <a:r>
              <a:rPr lang="en-US" sz="1200" b="0" err="1">
                <a:solidFill>
                  <a:srgbClr val="0563C1"/>
                </a:solidFill>
                <a:ea typeface="+mn-lt"/>
                <a:cs typeface="+mn-lt"/>
              </a:rPr>
              <a:t>umispyynnon-tekeminen-sisussa</a:t>
            </a:r>
            <a:r>
              <a:rPr lang="en-US" sz="1200" b="0">
                <a:solidFill>
                  <a:srgbClr val="0563C1"/>
                </a:solidFill>
                <a:ea typeface="+mn-lt"/>
                <a:cs typeface="+mn-lt"/>
              </a:rPr>
              <a:t> </a:t>
            </a:r>
            <a:endParaRPr lang="en-US">
              <a:cs typeface="Arial"/>
            </a:endParaRPr>
          </a:p>
          <a:p>
            <a:pPr marL="342265" indent="-342265"/>
            <a:endParaRPr lang="en-US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0769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75BECEC-A2CA-EA0F-ABE8-E7CD1E64F7A4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Important Contact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59F1FC-8D2B-6F06-E21B-8E449989734C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 lIns="0" tIns="0" rIns="0" bIns="0" anchor="t"/>
          <a:lstStyle/>
          <a:p>
            <a:pPr marL="342265" indent="-342265"/>
            <a:r>
              <a:rPr lang="en-US" dirty="0">
                <a:cs typeface="Arial"/>
              </a:rPr>
              <a:t>Learning Services (LES)/ Student Services</a:t>
            </a:r>
          </a:p>
          <a:p>
            <a:pPr marL="342265" indent="-342265"/>
            <a:r>
              <a:rPr lang="en-US" sz="1400" b="0" dirty="0">
                <a:ea typeface="+mn-lt"/>
                <a:cs typeface="+mn-lt"/>
                <a:hlinkClick r:id="rId2"/>
              </a:rPr>
              <a:t>studentservices@aalto.fi</a:t>
            </a:r>
          </a:p>
          <a:p>
            <a:pPr marL="342265" indent="-342265"/>
            <a:r>
              <a:rPr lang="en-US" sz="1400" b="0" dirty="0">
                <a:ea typeface="+mn-lt"/>
                <a:cs typeface="+mn-lt"/>
              </a:rPr>
              <a:t>https://www.aalto.fi/en/services/learning-services</a:t>
            </a:r>
            <a:endParaRPr lang="en-US" sz="1400" b="0" dirty="0">
              <a:cs typeface="Arial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36B662-92F8-D5F3-1CAC-79304B9F9B60}"/>
              </a:ext>
            </a:extLst>
          </p:cNvPr>
          <p:cNvSpPr>
            <a:spLocks noGrp="1"/>
          </p:cNvSpPr>
          <p:nvPr>
            <p:ph type="body" sz="half" idx="12"/>
          </p:nvPr>
        </p:nvSpPr>
        <p:spPr/>
        <p:txBody>
          <a:bodyPr lIns="0" tIns="0" rIns="0" bIns="0" anchor="t"/>
          <a:lstStyle/>
          <a:p>
            <a:pPr marL="342265" indent="-342265"/>
            <a:r>
              <a:rPr lang="en-US" dirty="0" err="1">
                <a:cs typeface="Arial"/>
              </a:rPr>
              <a:t>Oppimispalvelut</a:t>
            </a:r>
            <a:r>
              <a:rPr lang="en-US" dirty="0">
                <a:cs typeface="Arial"/>
              </a:rPr>
              <a:t> (LES)/ Student Services</a:t>
            </a:r>
            <a:endParaRPr lang="en-US" b="0" dirty="0">
              <a:cs typeface="Arial"/>
            </a:endParaRPr>
          </a:p>
          <a:p>
            <a:pPr marL="342265" indent="-342265"/>
            <a:r>
              <a:rPr lang="en-US" sz="1400" b="0" dirty="0">
                <a:cs typeface="Arial"/>
                <a:hlinkClick r:id="rId2"/>
              </a:rPr>
              <a:t>opiskelijapalvelut@aalto.fi</a:t>
            </a:r>
            <a:endParaRPr lang="en-US" sz="1400" b="0" dirty="0">
              <a:cs typeface="Arial"/>
            </a:endParaRPr>
          </a:p>
          <a:p>
            <a:pPr marL="342265" indent="-342265"/>
            <a:r>
              <a:rPr lang="en-US" sz="1400" b="0" dirty="0">
                <a:ea typeface="+mn-lt"/>
                <a:cs typeface="+mn-lt"/>
              </a:rPr>
              <a:t>https://www.aalto.fi/fi/palvelut/oppimispalvelut</a:t>
            </a: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4677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75BECEC-A2CA-EA0F-ABE8-E7CD1E64F7A4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Summary of the graduation process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59F1FC-8D2B-6F06-E21B-8E449989734C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 lIns="0" tIns="0" rIns="0" bIns="0" anchor="t"/>
          <a:lstStyle/>
          <a:p>
            <a:pPr marL="342265" indent="-342265"/>
            <a:r>
              <a:rPr lang="en-US" sz="1600" err="1">
                <a:cs typeface="Arial"/>
              </a:rPr>
              <a:t>Familiarise</a:t>
            </a:r>
            <a:r>
              <a:rPr lang="en-US" sz="1600">
                <a:cs typeface="Arial"/>
              </a:rPr>
              <a:t> with the steps and deadlines and </a:t>
            </a:r>
            <a:r>
              <a:rPr lang="en-US" sz="1600" err="1">
                <a:cs typeface="Arial"/>
              </a:rPr>
              <a:t>organise</a:t>
            </a:r>
            <a:r>
              <a:rPr lang="en-US" sz="1600">
                <a:cs typeface="Arial"/>
              </a:rPr>
              <a:t> your time in conversation with your supervisor(s).</a:t>
            </a:r>
          </a:p>
          <a:p>
            <a:pPr marL="342265" indent="-342265"/>
            <a:r>
              <a:rPr lang="en-US" sz="1600">
                <a:cs typeface="Arial"/>
              </a:rPr>
              <a:t>Remember the thesis process steps, templates and checklist for submitting the thesis. Check the information on the website when needed:</a:t>
            </a:r>
          </a:p>
          <a:p>
            <a:pPr marL="342265" indent="-342265"/>
            <a:r>
              <a:rPr lang="en-US" sz="1600">
                <a:cs typeface="Arial"/>
              </a:rPr>
              <a:t>https://www.aalto.fi/en/programmes/masters-programme-in-film-and-television/thesis</a:t>
            </a:r>
          </a:p>
          <a:p>
            <a:pPr marL="342265" indent="-342265"/>
            <a:endParaRPr lang="en-US">
              <a:cs typeface="Arial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36B662-92F8-D5F3-1CAC-79304B9F9B60}"/>
              </a:ext>
            </a:extLst>
          </p:cNvPr>
          <p:cNvSpPr>
            <a:spLocks noGrp="1"/>
          </p:cNvSpPr>
          <p:nvPr>
            <p:ph type="body" sz="half" idx="12"/>
          </p:nvPr>
        </p:nvSpPr>
        <p:spPr/>
        <p:txBody>
          <a:bodyPr lIns="0" tIns="0" rIns="0" bIns="0" anchor="t"/>
          <a:lstStyle/>
          <a:p>
            <a:pPr marL="342265" indent="-342265"/>
            <a:r>
              <a:rPr lang="en-US" sz="1600" dirty="0" err="1">
                <a:cs typeface="Arial"/>
              </a:rPr>
              <a:t>Tutustu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valmistumiseen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liittyviin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vaiheisiin</a:t>
            </a:r>
            <a:r>
              <a:rPr lang="en-US" sz="1600" dirty="0">
                <a:cs typeface="Arial"/>
              </a:rPr>
              <a:t> ja </a:t>
            </a:r>
            <a:r>
              <a:rPr lang="en-US" sz="1600" dirty="0" err="1">
                <a:cs typeface="Arial"/>
              </a:rPr>
              <a:t>päivämääriin</a:t>
            </a:r>
            <a:r>
              <a:rPr lang="en-US" sz="1600" dirty="0">
                <a:cs typeface="Arial"/>
              </a:rPr>
              <a:t>. </a:t>
            </a:r>
            <a:r>
              <a:rPr lang="en-US" sz="1600" dirty="0" err="1">
                <a:cs typeface="Arial"/>
              </a:rPr>
              <a:t>Suunnittele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aikataulu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yhdessä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ohjaajasi</a:t>
            </a:r>
            <a:r>
              <a:rPr lang="en-US" sz="1600" dirty="0">
                <a:cs typeface="Arial"/>
              </a:rPr>
              <a:t>/</a:t>
            </a:r>
            <a:r>
              <a:rPr lang="en-US" sz="1600" dirty="0" err="1">
                <a:cs typeface="Arial"/>
              </a:rPr>
              <a:t>ohjaajiesi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kanssa</a:t>
            </a:r>
            <a:r>
              <a:rPr lang="en-US" sz="1600" dirty="0">
                <a:cs typeface="Arial"/>
              </a:rPr>
              <a:t>.</a:t>
            </a:r>
          </a:p>
          <a:p>
            <a:pPr marL="342265" indent="-342265"/>
            <a:r>
              <a:rPr lang="en-US" sz="1600" err="1">
                <a:cs typeface="Arial"/>
              </a:rPr>
              <a:t>Muista</a:t>
            </a:r>
            <a:r>
              <a:rPr lang="en-US" sz="1600" dirty="0">
                <a:cs typeface="Arial"/>
              </a:rPr>
              <a:t> </a:t>
            </a:r>
            <a:r>
              <a:rPr lang="en-US" sz="1600" err="1">
                <a:cs typeface="Arial"/>
              </a:rPr>
              <a:t>opinnäytetyön</a:t>
            </a:r>
            <a:r>
              <a:rPr lang="en-US" sz="1600" dirty="0">
                <a:cs typeface="Arial"/>
              </a:rPr>
              <a:t> </a:t>
            </a:r>
            <a:r>
              <a:rPr lang="en-US" sz="1600" err="1">
                <a:cs typeface="Arial"/>
              </a:rPr>
              <a:t>prosessin</a:t>
            </a:r>
            <a:r>
              <a:rPr lang="en-US" sz="1600" dirty="0">
                <a:cs typeface="Arial"/>
              </a:rPr>
              <a:t> </a:t>
            </a:r>
            <a:r>
              <a:rPr lang="en-US" sz="1600" err="1">
                <a:cs typeface="Arial"/>
              </a:rPr>
              <a:t>vaiheet</a:t>
            </a:r>
            <a:r>
              <a:rPr lang="en-US" sz="1600" dirty="0">
                <a:cs typeface="Arial"/>
              </a:rPr>
              <a:t>, </a:t>
            </a:r>
            <a:r>
              <a:rPr lang="en-US" sz="1600" err="1">
                <a:cs typeface="Arial"/>
              </a:rPr>
              <a:t>mallipohjat</a:t>
            </a:r>
            <a:r>
              <a:rPr lang="en-US" sz="1600" dirty="0">
                <a:cs typeface="Arial"/>
              </a:rPr>
              <a:t> ja </a:t>
            </a:r>
            <a:r>
              <a:rPr lang="en-US" sz="1600" err="1">
                <a:cs typeface="Arial"/>
              </a:rPr>
              <a:t>valmistumisen</a:t>
            </a:r>
            <a:r>
              <a:rPr lang="en-US" sz="1600" dirty="0">
                <a:cs typeface="Arial"/>
              </a:rPr>
              <a:t> </a:t>
            </a:r>
            <a:r>
              <a:rPr lang="en-US" sz="1600" err="1">
                <a:cs typeface="Arial"/>
              </a:rPr>
              <a:t>hakemisen</a:t>
            </a:r>
            <a:r>
              <a:rPr lang="en-US" sz="1600" dirty="0">
                <a:cs typeface="Arial"/>
              </a:rPr>
              <a:t> </a:t>
            </a:r>
            <a:r>
              <a:rPr lang="en-US" sz="1600" err="1">
                <a:cs typeface="Arial"/>
              </a:rPr>
              <a:t>vaiheet</a:t>
            </a:r>
            <a:r>
              <a:rPr lang="en-US" sz="1600" dirty="0">
                <a:cs typeface="Arial"/>
              </a:rPr>
              <a:t>. </a:t>
            </a:r>
            <a:r>
              <a:rPr lang="en-US" sz="1600" err="1">
                <a:cs typeface="Arial"/>
              </a:rPr>
              <a:t>Ajantasaisen</a:t>
            </a:r>
            <a:r>
              <a:rPr lang="en-US" sz="1600" dirty="0">
                <a:cs typeface="Arial"/>
              </a:rPr>
              <a:t> </a:t>
            </a:r>
            <a:r>
              <a:rPr lang="en-US" sz="1600" err="1">
                <a:cs typeface="Arial"/>
              </a:rPr>
              <a:t>tiedon</a:t>
            </a:r>
            <a:r>
              <a:rPr lang="en-US" sz="1600" dirty="0">
                <a:cs typeface="Arial"/>
              </a:rPr>
              <a:t> </a:t>
            </a:r>
            <a:r>
              <a:rPr lang="en-US" sz="1600" err="1">
                <a:cs typeface="Arial"/>
              </a:rPr>
              <a:t>löydät</a:t>
            </a:r>
            <a:r>
              <a:rPr lang="en-US" sz="1600" dirty="0">
                <a:cs typeface="Arial"/>
              </a:rPr>
              <a:t> </a:t>
            </a:r>
            <a:r>
              <a:rPr lang="en-US" sz="1600" err="1">
                <a:cs typeface="Arial"/>
              </a:rPr>
              <a:t>sivustolta</a:t>
            </a:r>
            <a:r>
              <a:rPr lang="en-US" sz="1600" dirty="0">
                <a:cs typeface="Arial"/>
              </a:rPr>
              <a:t>: </a:t>
            </a:r>
            <a:endParaRPr lang="en-US" sz="1600" dirty="0">
              <a:ea typeface="+mn-lt"/>
              <a:cs typeface="+mn-lt"/>
            </a:endParaRPr>
          </a:p>
          <a:p>
            <a:pPr marL="342265" indent="-342265"/>
            <a:r>
              <a:rPr lang="en-US" sz="1600" b="0" dirty="0">
                <a:ea typeface="+mn-lt"/>
                <a:cs typeface="+mn-lt"/>
                <a:hlinkClick r:id="rId2"/>
              </a:rPr>
              <a:t>https://www.aalto.fi/fi/ohjelmat/elokuvataiteen-maisteriohjelma/opinnayte</a:t>
            </a:r>
            <a:endParaRPr lang="en-US" sz="1600" dirty="0">
              <a:cs typeface="Arial"/>
            </a:endParaRPr>
          </a:p>
          <a:p>
            <a:pPr marL="342265" indent="-342265"/>
            <a:endParaRPr lang="en-US" b="0" dirty="0">
              <a:cs typeface="Arial"/>
            </a:endParaRPr>
          </a:p>
          <a:p>
            <a:pPr marL="342265" indent="-342265"/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0528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FD2B91D-C1CE-4C3E-096F-9FA8B76706FB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How to retrieve sources for MA Thesis: The smart way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98611-57B2-08C7-A762-CBEB0F9CCABA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 lIns="0" tIns="0" rIns="0" bIns="0" anchor="t"/>
          <a:lstStyle/>
          <a:p>
            <a:pPr marL="342265" indent="-342265"/>
            <a:endParaRPr lang="en-US" dirty="0">
              <a:cs typeface="Arial"/>
            </a:endParaRPr>
          </a:p>
          <a:p>
            <a:pPr marL="342265" indent="-342265"/>
            <a:endParaRPr lang="en-US" dirty="0">
              <a:cs typeface="Arial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CBF1E1-577C-9F8D-7D8A-FC74505A2AF7}"/>
              </a:ext>
            </a:extLst>
          </p:cNvPr>
          <p:cNvSpPr>
            <a:spLocks noGrp="1"/>
          </p:cNvSpPr>
          <p:nvPr>
            <p:ph type="body" sz="half" idx="12"/>
          </p:nvPr>
        </p:nvSpPr>
        <p:spPr/>
        <p:txBody>
          <a:bodyPr lIns="0" tIns="0" rIns="0" bIns="0" anchor="t"/>
          <a:lstStyle/>
          <a:p>
            <a:pPr marL="342265" indent="-342265"/>
            <a:endParaRPr lang="en-US">
              <a:cs typeface="Arial"/>
            </a:endParaRPr>
          </a:p>
          <a:p>
            <a:pPr marL="342265" indent="-342265"/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3510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3">
      <a:dk1>
        <a:sysClr val="windowText" lastClr="000000"/>
      </a:dk1>
      <a:lt1>
        <a:sysClr val="window" lastClr="FFFFFF"/>
      </a:lt1>
      <a:dk2>
        <a:srgbClr val="FFA500"/>
      </a:dk2>
      <a:lt2>
        <a:srgbClr val="FFC866"/>
      </a:lt2>
      <a:accent1>
        <a:srgbClr val="0C0C0C"/>
      </a:accent1>
      <a:accent2>
        <a:srgbClr val="595959"/>
      </a:accent2>
      <a:accent3>
        <a:srgbClr val="A5A5A5"/>
      </a:accent3>
      <a:accent4>
        <a:srgbClr val="D8D8D8"/>
      </a:accent4>
      <a:accent5>
        <a:srgbClr val="F2F2F2"/>
      </a:accent5>
      <a:accent6>
        <a:srgbClr val="FFFFF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alto_ARTS_1610_EN.pptx" id="{1ABC28C5-776F-433C-8005-474E3DDDFBB7}" vid="{85F933D0-313F-41E6-A1ED-BD1EE8765D8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D8067A49724945B01A3FCDF2E7485D" ma:contentTypeVersion="2" ma:contentTypeDescription="Create a new document." ma:contentTypeScope="" ma:versionID="018ac5e784e32aed0794ad18ccdee6a2">
  <xsd:schema xmlns:xsd="http://www.w3.org/2001/XMLSchema" xmlns:xs="http://www.w3.org/2001/XMLSchema" xmlns:p="http://schemas.microsoft.com/office/2006/metadata/properties" xmlns:ns2="1f75d104-e856-40ea-a1e1-b25d46133343" targetNamespace="http://schemas.microsoft.com/office/2006/metadata/properties" ma:root="true" ma:fieldsID="d141ec57cbfff1fab7480baa61827cc3" ns2:_="">
    <xsd:import namespace="1f75d104-e856-40ea-a1e1-b25d461333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75d104-e856-40ea-a1e1-b25d461333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5D776E-1DE8-461A-88A4-80BBB5AB55D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15264BF-ABFC-47F8-ACF7-7E086112A9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DE2692-253C-4FEC-95A5-A22EA651B237}">
  <ds:schemaRefs>
    <ds:schemaRef ds:uri="1f75d104-e856-40ea-a1e1-b25d4613334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On-screen Show (16:10)</PresentationFormat>
  <Slides>22</Slides>
  <Notes>5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Office-teema</vt:lpstr>
      <vt:lpstr>MA2 Seminar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Unigrafia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1388</cp:revision>
  <dcterms:created xsi:type="dcterms:W3CDTF">2023-09-23T15:59:39Z</dcterms:created>
  <dcterms:modified xsi:type="dcterms:W3CDTF">2023-09-25T08:58:07Z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0x01010077D8067A49724945B01A3FCDF2E7485D</vt:lpwstr>
  </property>
</Properties>
</file>