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4" r:id="rId2"/>
    <p:sldId id="265"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75311" autoAdjust="0"/>
  </p:normalViewPr>
  <p:slideViewPr>
    <p:cSldViewPr>
      <p:cViewPr varScale="1">
        <p:scale>
          <a:sx n="52" d="100"/>
          <a:sy n="52" d="100"/>
        </p:scale>
        <p:origin x="184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2813"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E8D732-111D-48B4-9865-3BD64E8B178A}" type="datetimeFigureOut">
              <a:rPr lang="en-US" smtClean="0"/>
              <a:t>11/16/2016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51EA0F-5DF0-43BA-8D61-B322E0849891}" type="slidenum">
              <a:rPr lang="en-US" smtClean="0"/>
              <a:t>‹#›</a:t>
            </a:fld>
            <a:endParaRPr lang="en-US"/>
          </a:p>
        </p:txBody>
      </p:sp>
    </p:spTree>
    <p:extLst>
      <p:ext uri="{BB962C8B-B14F-4D97-AF65-F5344CB8AC3E}">
        <p14:creationId xmlns:p14="http://schemas.microsoft.com/office/powerpoint/2010/main" val="515913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B634CF1-BA75-408A-B5BF-AF1B18688D26}" type="slidenum">
              <a:rPr lang="en-US" altLang="en-US"/>
              <a:pPr eaLnBrk="1" hangingPunct="1">
                <a:spcBef>
                  <a:spcPct val="0"/>
                </a:spcBef>
              </a:pPr>
              <a:t>1</a:t>
            </a:fld>
            <a:endParaRPr lang="en-US" altLang="en-US"/>
          </a:p>
        </p:txBody>
      </p:sp>
      <p:sp>
        <p:nvSpPr>
          <p:cNvPr id="21507"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67" tIns="44440" rIns="90467" bIns="44440" numCol="1" anchor="t" anchorCtr="0" compatLnSpc="1">
            <a:prstTxWarp prst="textNoShape">
              <a:avLst/>
            </a:prstTxWarp>
          </a:bodyPr>
          <a:lstStyle/>
          <a:p>
            <a:pPr defTabSz="931863" eaLnBrk="1" hangingPunct="1">
              <a:spcBef>
                <a:spcPct val="0"/>
              </a:spcBef>
            </a:pPr>
            <a:r>
              <a:rPr lang="en-US" altLang="en-US" dirty="0" smtClean="0"/>
              <a:t>This file presents an assertion-evidence template for making effective slides for scientific presentations. Although much about the layout and typography contrasts sharply with the defaults of PowerPoint, these changes are done so to make the slides more effective at communicating technical information. The design advocated by this template arises from Chapter 4 of </a:t>
            </a:r>
            <a:r>
              <a:rPr lang="en-US" altLang="en-US" i="1" dirty="0" smtClean="0"/>
              <a:t>The Craft of Scientific Presentations, </a:t>
            </a:r>
            <a:r>
              <a:rPr lang="en-US" altLang="en-US" dirty="0" smtClean="0"/>
              <a:t>2</a:t>
            </a:r>
            <a:r>
              <a:rPr lang="en-US" altLang="en-US" baseline="30000" dirty="0" smtClean="0"/>
              <a:t>nd</a:t>
            </a:r>
            <a:r>
              <a:rPr lang="en-US" altLang="en-US" dirty="0" smtClean="0"/>
              <a:t> edition</a:t>
            </a:r>
            <a:r>
              <a:rPr lang="en-US" altLang="en-US" i="1" dirty="0" smtClean="0"/>
              <a:t> </a:t>
            </a:r>
            <a:r>
              <a:rPr lang="en-US" altLang="en-US" dirty="0" smtClean="0"/>
              <a:t>(Springer, 2013). The homepage for this template exists at the following</a:t>
            </a:r>
            <a:r>
              <a:rPr lang="en-US" altLang="en-US" baseline="0" dirty="0" smtClean="0"/>
              <a:t> website</a:t>
            </a:r>
            <a:r>
              <a:rPr lang="en-US" altLang="en-US" dirty="0" smtClean="0"/>
              <a:t>:</a:t>
            </a:r>
          </a:p>
          <a:p>
            <a:pPr defTabSz="931863" eaLnBrk="1" hangingPunct="1">
              <a:spcBef>
                <a:spcPct val="0"/>
              </a:spcBef>
            </a:pPr>
            <a:r>
              <a:rPr lang="en-US" altLang="en-US" dirty="0" smtClean="0"/>
              <a:t>	http://writing.engr.psu.edu/assertion_evidence.html </a:t>
            </a:r>
          </a:p>
          <a:p>
            <a:pPr defTabSz="931863" eaLnBrk="1" hangingPunct="1">
              <a:spcBef>
                <a:spcPct val="0"/>
              </a:spcBef>
            </a:pPr>
            <a:r>
              <a:rPr lang="en-US" altLang="en-US" dirty="0" smtClean="0"/>
              <a:t> Right now you are viewing the notes pages. To work on the slides, click on “Slide” under “View.” </a:t>
            </a:r>
            <a:r>
              <a:rPr lang="en-US" altLang="en-US" baseline="0" dirty="0" smtClean="0"/>
              <a:t> </a:t>
            </a:r>
            <a:r>
              <a:rPr lang="en-US" altLang="en-US" dirty="0" smtClean="0"/>
              <a:t>Tip: When creating a new presentation, </a:t>
            </a:r>
            <a:r>
              <a:rPr lang="en-US" altLang="en-US" b="1" dirty="0" smtClean="0"/>
              <a:t>save</a:t>
            </a:r>
            <a:r>
              <a:rPr lang="en-US" altLang="en-US" dirty="0" smtClean="0"/>
              <a:t> this file </a:t>
            </a:r>
            <a:r>
              <a:rPr lang="en-US" altLang="en-US" b="1" dirty="0" smtClean="0"/>
              <a:t>as</a:t>
            </a:r>
            <a:r>
              <a:rPr lang="en-US" altLang="en-US" dirty="0" smtClean="0"/>
              <a:t> the name of your presentation.  Warning: </a:t>
            </a:r>
            <a:r>
              <a:rPr lang="en-US" altLang="en-US" sz="1200" i="1" dirty="0" smtClean="0"/>
              <a:t>You are more than welcome to use this template for your presentation slides. You may not, though, distribute this template for profit or distribute this template without giving credit to the source:</a:t>
            </a:r>
            <a:r>
              <a:rPr lang="en-US" altLang="en-US" sz="1200" i="1" baseline="0" dirty="0" smtClean="0"/>
              <a:t> http://writing.engr.psu.edu/</a:t>
            </a:r>
            <a:endParaRPr lang="en-US" altLang="en-US" sz="1200" i="1" dirty="0" smtClean="0"/>
          </a:p>
          <a:p>
            <a:pPr defTabSz="931863" eaLnBrk="1" hangingPunct="1">
              <a:spcBef>
                <a:spcPct val="0"/>
              </a:spcBef>
            </a:pPr>
            <a:endParaRPr lang="en-US" altLang="en-US" dirty="0" smtClean="0"/>
          </a:p>
          <a:p>
            <a:pPr eaLnBrk="1" hangingPunct="1">
              <a:spcBef>
                <a:spcPct val="0"/>
              </a:spcBef>
            </a:pPr>
            <a:r>
              <a:rPr lang="en-US" altLang="en-US" dirty="0" smtClean="0"/>
              <a:t>This slide is for the title slide of a presentation. Consider inserting an image that helps</a:t>
            </a:r>
            <a:r>
              <a:rPr lang="en-US" altLang="en-US" baseline="0" dirty="0" smtClean="0"/>
              <a:t> orient the audience to the title. You should not leave this slide until the audience feel comfortable with the title. </a:t>
            </a:r>
            <a:r>
              <a:rPr lang="en-US" altLang="en-US" dirty="0" smtClean="0"/>
              <a:t>Forcing yourself to spend more time with this slide is good because a common mistake in presentations is to leave the title slide too</a:t>
            </a:r>
            <a:r>
              <a:rPr lang="en-US" altLang="en-US" baseline="0" dirty="0" smtClean="0"/>
              <a:t> soon</a:t>
            </a:r>
            <a:r>
              <a:rPr lang="en-US" altLang="en-US" dirty="0" smtClean="0"/>
              <a:t>. Because of this mistake, many in the audience do not have the chance to comprehend the key details of the title. See pages 172-184 in </a:t>
            </a:r>
            <a:r>
              <a:rPr lang="en-US" altLang="en-US" i="1" dirty="0" smtClean="0"/>
              <a:t>The Craft of Scientific Presentations, </a:t>
            </a:r>
            <a:r>
              <a:rPr lang="en-US" altLang="en-US" dirty="0" smtClean="0"/>
              <a:t>2</a:t>
            </a:r>
            <a:r>
              <a:rPr lang="en-US" altLang="en-US" baseline="30000" dirty="0" smtClean="0"/>
              <a:t>nd</a:t>
            </a:r>
            <a:r>
              <a:rPr lang="en-US" altLang="en-US" dirty="0" smtClean="0"/>
              <a:t> ed. (</a:t>
            </a:r>
            <a:r>
              <a:rPr lang="en-US" altLang="en-US" i="1" dirty="0" smtClean="0"/>
              <a:t>CSP</a:t>
            </a:r>
            <a:r>
              <a:rPr lang="en-US" altLang="en-US" dirty="0" smtClean="0"/>
              <a:t>). </a:t>
            </a:r>
          </a:p>
          <a:p>
            <a:pPr eaLnBrk="1" hangingPunct="1">
              <a:spcBef>
                <a:spcPct val="0"/>
              </a:spcBef>
            </a:pPr>
            <a:endParaRPr lang="en-US" altLang="en-US" dirty="0" smtClean="0"/>
          </a:p>
          <a:p>
            <a:pPr eaLnBrk="1" hangingPunct="1">
              <a:spcBef>
                <a:spcPct val="0"/>
              </a:spcBef>
            </a:pPr>
            <a:r>
              <a:rPr lang="en-US" altLang="en-US" dirty="0" smtClean="0"/>
              <a:t>This template shows one layout for the slide. You might want to rearrange the placement of the body’s wording to accommodate a different sized image. On the next slide is a sample title slide. You</a:t>
            </a:r>
            <a:r>
              <a:rPr lang="en-US" altLang="en-US" baseline="0" dirty="0" smtClean="0"/>
              <a:t> should delete the examples after you create your own slides.</a:t>
            </a:r>
            <a:endParaRPr lang="en-US" altLang="en-US" dirty="0" smtClean="0"/>
          </a:p>
        </p:txBody>
      </p:sp>
    </p:spTree>
    <p:extLst>
      <p:ext uri="{BB962C8B-B14F-4D97-AF65-F5344CB8AC3E}">
        <p14:creationId xmlns:p14="http://schemas.microsoft.com/office/powerpoint/2010/main" val="3243943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53058922-8531-48C4-9B68-A7E4619358B9}" type="slidenum">
              <a:rPr lang="en-US" altLang="en-US" sz="1200" b="0">
                <a:solidFill>
                  <a:schemeClr val="tx1"/>
                </a:solidFill>
              </a:rPr>
              <a:pPr eaLnBrk="1" hangingPunct="1"/>
              <a:t>10</a:t>
            </a:fld>
            <a:endParaRPr lang="en-US" altLang="en-US" sz="1200" b="0">
              <a:solidFill>
                <a:schemeClr val="tx1"/>
              </a:solidFill>
            </a:endParaRPr>
          </a:p>
        </p:txBody>
      </p:sp>
      <p:sp>
        <p:nvSpPr>
          <p:cNvPr id="33795"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xfrm>
            <a:off x="685800" y="4343400"/>
            <a:ext cx="5486400"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eaLnBrk="1" hangingPunct="1">
              <a:spcBef>
                <a:spcPct val="0"/>
              </a:spcBef>
            </a:pPr>
            <a:r>
              <a:rPr lang="en-US" altLang="en-US" smtClean="0"/>
              <a:t>Sample slide from the middle of a presentation. Notice how animation works to allow the speaker to present fairly complex connections in a way that the audience can digest. Notice how the arrows show connections—something that bullets could not achieve.</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r>
              <a:rPr lang="en-US" altLang="en-US" sz="1000" smtClean="0"/>
              <a:t>Reference</a:t>
            </a:r>
          </a:p>
          <a:p>
            <a:pPr eaLnBrk="1" hangingPunct="1">
              <a:spcBef>
                <a:spcPct val="0"/>
              </a:spcBef>
            </a:pPr>
            <a:endParaRPr lang="en-US" altLang="en-US" sz="1000" smtClean="0"/>
          </a:p>
          <a:p>
            <a:pPr eaLnBrk="1" hangingPunct="1">
              <a:spcBef>
                <a:spcPct val="0"/>
              </a:spcBef>
            </a:pPr>
            <a:r>
              <a:rPr lang="en-US" altLang="en-US" sz="1000" smtClean="0"/>
              <a:t>This slide is a composite slide from a number of mechanical engineering seniors in ME 4006, a laboratory course at Virginia Tech. These presentations occurred during the Fall 2004 semester.</a:t>
            </a:r>
          </a:p>
          <a:p>
            <a:pPr eaLnBrk="1" hangingPunct="1">
              <a:spcBef>
                <a:spcPct val="0"/>
              </a:spcBef>
            </a:pPr>
            <a:endParaRPr lang="en-US" altLang="en-US" sz="1000" smtClean="0"/>
          </a:p>
        </p:txBody>
      </p:sp>
    </p:spTree>
    <p:extLst>
      <p:ext uri="{BB962C8B-B14F-4D97-AF65-F5344CB8AC3E}">
        <p14:creationId xmlns:p14="http://schemas.microsoft.com/office/powerpoint/2010/main" val="772490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4F2D99DD-F70A-43EC-AE4C-791895FBC002}" type="slidenum">
              <a:rPr lang="en-US" altLang="en-US" sz="1200" b="0">
                <a:solidFill>
                  <a:schemeClr val="tx1"/>
                </a:solidFill>
              </a:rPr>
              <a:pPr eaLnBrk="1" hangingPunct="1"/>
              <a:t>11</a:t>
            </a:fld>
            <a:endParaRPr lang="en-US" altLang="en-US" sz="1200" b="0">
              <a:solidFill>
                <a:schemeClr val="tx1"/>
              </a:solidFill>
            </a:endParaRPr>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Blank slide for drafting a body slide.</a:t>
            </a:r>
          </a:p>
        </p:txBody>
      </p:sp>
    </p:spTree>
    <p:extLst>
      <p:ext uri="{BB962C8B-B14F-4D97-AF65-F5344CB8AC3E}">
        <p14:creationId xmlns:p14="http://schemas.microsoft.com/office/powerpoint/2010/main" val="240583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3E7B02EC-FB75-4F47-8A6F-A73A8A663488}" type="slidenum">
              <a:rPr lang="en-US" altLang="en-US" sz="1200" b="0">
                <a:solidFill>
                  <a:schemeClr val="tx1"/>
                </a:solidFill>
              </a:rPr>
              <a:pPr eaLnBrk="1" hangingPunct="1"/>
              <a:t>12</a:t>
            </a:fld>
            <a:endParaRPr lang="en-US" altLang="en-US" sz="1200" b="0">
              <a:solidFill>
                <a:schemeClr val="tx1"/>
              </a:solidFill>
            </a:endParaRPr>
          </a:p>
        </p:txBody>
      </p:sp>
      <p:sp>
        <p:nvSpPr>
          <p:cNvPr id="35843"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0" tIns="45709" rIns="91420" bIns="45709" numCol="1" anchor="t" anchorCtr="0" compatLnSpc="1">
            <a:prstTxWarp prst="textNoShape">
              <a:avLst/>
            </a:prstTxWarp>
          </a:bodyPr>
          <a:lstStyle/>
          <a:p>
            <a:pPr>
              <a:spcBef>
                <a:spcPct val="0"/>
              </a:spcBef>
            </a:pPr>
            <a:r>
              <a:rPr lang="en-US" altLang="en-US" dirty="0" smtClean="0"/>
              <a:t>Body slide from the third section of the presentation’s middle. For the first body slide of this third section, consider repeating the corresponding image from the mapping slide. Use the headline to say state an assertion about this topic. In the body of the slide, support that headline with images and with needed callouts. See Chapter 4 of </a:t>
            </a:r>
            <a:r>
              <a:rPr lang="en-US" altLang="en-US" i="1" dirty="0"/>
              <a:t>The Craft of Scientific Presentations, 2</a:t>
            </a:r>
            <a:r>
              <a:rPr lang="en-US" altLang="en-US" i="1" baseline="30000" dirty="0"/>
              <a:t>nd</a:t>
            </a:r>
            <a:r>
              <a:rPr lang="en-US" altLang="en-US" i="1" dirty="0"/>
              <a:t> ed</a:t>
            </a:r>
            <a:r>
              <a:rPr lang="en-US" altLang="en-US" dirty="0"/>
              <a:t>.</a:t>
            </a:r>
            <a:r>
              <a:rPr lang="en-US" altLang="en-US" dirty="0" smtClean="0"/>
              <a:t>.</a:t>
            </a:r>
          </a:p>
          <a:p>
            <a:pPr eaLnBrk="1" hangingPunct="1">
              <a:spcBef>
                <a:spcPct val="0"/>
              </a:spcBef>
            </a:pPr>
            <a:endParaRPr lang="en-US" altLang="en-US" dirty="0" smtClean="0"/>
          </a:p>
          <a:p>
            <a:pPr eaLnBrk="1" hangingPunct="1">
              <a:spcBef>
                <a:spcPct val="0"/>
              </a:spcBef>
            </a:pPr>
            <a:r>
              <a:rPr lang="en-US" altLang="en-US" dirty="0" smtClean="0"/>
              <a:t>This slide shows one orientation for the image and text in the body of the slide. Other orientations appear in this template. Choose the orientation that best supports your headline assertion.</a:t>
            </a:r>
          </a:p>
          <a:p>
            <a:pPr eaLnBrk="1" hangingPunct="1">
              <a:spcBef>
                <a:spcPct val="0"/>
              </a:spcBef>
            </a:pPr>
            <a:endParaRPr lang="en-US" altLang="en-US" dirty="0" smtClean="0"/>
          </a:p>
          <a:p>
            <a:pPr eaLnBrk="1" hangingPunct="1">
              <a:spcBef>
                <a:spcPct val="0"/>
              </a:spcBef>
            </a:pPr>
            <a:endParaRPr lang="en-US" altLang="en-US" dirty="0" smtClean="0"/>
          </a:p>
          <a:p>
            <a:pPr eaLnBrk="1" hangingPunct="1">
              <a:spcBef>
                <a:spcPct val="0"/>
              </a:spcBef>
            </a:pPr>
            <a:endParaRPr lang="en-US" altLang="en-US" dirty="0" smtClean="0"/>
          </a:p>
          <a:p>
            <a:pPr eaLnBrk="1" hangingPunct="1">
              <a:spcBef>
                <a:spcPct val="0"/>
              </a:spcBef>
            </a:pPr>
            <a:endParaRPr lang="en-US" altLang="en-US" sz="2400" dirty="0" smtClean="0"/>
          </a:p>
        </p:txBody>
      </p:sp>
    </p:spTree>
    <p:extLst>
      <p:ext uri="{BB962C8B-B14F-4D97-AF65-F5344CB8AC3E}">
        <p14:creationId xmlns:p14="http://schemas.microsoft.com/office/powerpoint/2010/main" val="163366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632E4C2-2EC0-4521-81B3-9002D3E09CAE}" type="slidenum">
              <a:rPr lang="en-US" altLang="en-US">
                <a:solidFill>
                  <a:srgbClr val="000000"/>
                </a:solidFill>
                <a:latin typeface="Times New Roman" panose="02020603050405020304" pitchFamily="18" charset="0"/>
              </a:rPr>
              <a:pPr eaLnBrk="1" hangingPunct="1">
                <a:spcBef>
                  <a:spcPct val="0"/>
                </a:spcBef>
              </a:pPr>
              <a:t>13</a:t>
            </a:fld>
            <a:endParaRPr lang="en-US" altLang="en-US">
              <a:solidFill>
                <a:srgbClr val="000000"/>
              </a:solidFill>
              <a:latin typeface="Times New Roman" panose="02020603050405020304" pitchFamily="18" charset="0"/>
            </a:endParaRPr>
          </a:p>
        </p:txBody>
      </p:sp>
      <p:sp>
        <p:nvSpPr>
          <p:cNvPr id="3686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01700" eaLnBrk="0" hangingPunct="0">
              <a:spcBef>
                <a:spcPct val="30000"/>
              </a:spcBef>
              <a:defRPr sz="1200">
                <a:solidFill>
                  <a:schemeClr val="tx1"/>
                </a:solidFill>
                <a:latin typeface="Calibri" panose="020F0502020204030204" pitchFamily="34" charset="0"/>
              </a:defRPr>
            </a:lvl1pPr>
            <a:lvl2pPr marL="742950" indent="-285750" defTabSz="901700" eaLnBrk="0" hangingPunct="0">
              <a:spcBef>
                <a:spcPct val="30000"/>
              </a:spcBef>
              <a:defRPr sz="1200">
                <a:solidFill>
                  <a:schemeClr val="tx1"/>
                </a:solidFill>
                <a:latin typeface="Calibri" panose="020F0502020204030204" pitchFamily="34" charset="0"/>
              </a:defRPr>
            </a:lvl2pPr>
            <a:lvl3pPr marL="1143000" indent="-228600" defTabSz="901700" eaLnBrk="0" hangingPunct="0">
              <a:spcBef>
                <a:spcPct val="30000"/>
              </a:spcBef>
              <a:defRPr sz="1200">
                <a:solidFill>
                  <a:schemeClr val="tx1"/>
                </a:solidFill>
                <a:latin typeface="Calibri" panose="020F0502020204030204" pitchFamily="34" charset="0"/>
              </a:defRPr>
            </a:lvl3pPr>
            <a:lvl4pPr marL="1600200" indent="-228600" defTabSz="901700" eaLnBrk="0" hangingPunct="0">
              <a:spcBef>
                <a:spcPct val="30000"/>
              </a:spcBef>
              <a:defRPr sz="1200">
                <a:solidFill>
                  <a:schemeClr val="tx1"/>
                </a:solidFill>
                <a:latin typeface="Calibri" panose="020F0502020204030204" pitchFamily="34" charset="0"/>
              </a:defRPr>
            </a:lvl4pPr>
            <a:lvl5pPr marL="2057400" indent="-228600" defTabSz="901700" eaLnBrk="0" hangingPunct="0">
              <a:spcBef>
                <a:spcPct val="30000"/>
              </a:spcBef>
              <a:defRPr sz="1200">
                <a:solidFill>
                  <a:schemeClr val="tx1"/>
                </a:solidFill>
                <a:latin typeface="Calibri" panose="020F0502020204030204" pitchFamily="34" charset="0"/>
              </a:defRPr>
            </a:lvl5pPr>
            <a:lvl6pPr marL="2514600" indent="-228600" defTabSz="9017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017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017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017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D1BB0A61-0BE8-4BE7-9F06-06AF60410D65}" type="slidenum">
              <a:rPr lang="en-US" altLang="en-US" b="0">
                <a:solidFill>
                  <a:srgbClr val="000000"/>
                </a:solidFill>
                <a:latin typeface="Times New Roman" panose="02020603050405020304" pitchFamily="18" charset="0"/>
              </a:rPr>
              <a:pPr algn="r" eaLnBrk="1" hangingPunct="1">
                <a:spcBef>
                  <a:spcPct val="0"/>
                </a:spcBef>
              </a:pPr>
              <a:t>13</a:t>
            </a:fld>
            <a:endParaRPr lang="en-US" altLang="en-US" b="0">
              <a:solidFill>
                <a:srgbClr val="000000"/>
              </a:solidFill>
              <a:latin typeface="Times New Roman" panose="02020603050405020304" pitchFamily="18" charset="0"/>
            </a:endParaRPr>
          </a:p>
        </p:txBody>
      </p:sp>
      <p:sp>
        <p:nvSpPr>
          <p:cNvPr id="3686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Notes Placeholder 2"/>
          <p:cNvSpPr>
            <a:spLocks noGrp="1"/>
          </p:cNvSpPr>
          <p:nvPr>
            <p:ph type="body" idx="1"/>
          </p:nvPr>
        </p:nvSpPr>
        <p:spPr bwMode="auto">
          <a:xfrm>
            <a:off x="646113" y="4271963"/>
            <a:ext cx="5484812" cy="4191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1" tIns="45710" rIns="91421" bIns="45710" numCol="1" anchor="t" anchorCtr="0" compatLnSpc="1">
            <a:prstTxWarp prst="textNoShape">
              <a:avLst/>
            </a:prstTxWarp>
          </a:bodyPr>
          <a:lstStyle/>
          <a:p>
            <a:pPr>
              <a:defRPr/>
            </a:pPr>
            <a:r>
              <a:rPr lang="en-US" altLang="en-US" dirty="0" smtClean="0">
                <a:latin typeface="+mj-lt"/>
              </a:rPr>
              <a:t>This slide was created by Lauren </a:t>
            </a:r>
            <a:r>
              <a:rPr lang="en-US" altLang="en-US" dirty="0" err="1" smtClean="0">
                <a:latin typeface="+mj-lt"/>
              </a:rPr>
              <a:t>Sawarynski</a:t>
            </a:r>
            <a:r>
              <a:rPr lang="en-US" altLang="en-US" dirty="0" smtClean="0">
                <a:latin typeface="+mj-lt"/>
              </a:rPr>
              <a:t>, who earned her B.S. in Bioengineering at Penn State in 2010 and is now in the Physician Assistant Program at Yale Medical School.</a:t>
            </a:r>
          </a:p>
          <a:p>
            <a:pPr>
              <a:defRPr/>
            </a:pPr>
            <a:endParaRPr lang="en-US" altLang="en-US" dirty="0" smtClean="0">
              <a:latin typeface="+mj-lt"/>
            </a:endParaRPr>
          </a:p>
          <a:p>
            <a:pPr>
              <a:defRPr/>
            </a:pPr>
            <a:endParaRPr lang="en-US" altLang="en-US" dirty="0" smtClean="0">
              <a:latin typeface="+mj-lt"/>
            </a:endParaRPr>
          </a:p>
          <a:p>
            <a:pPr>
              <a:defRPr/>
            </a:pPr>
            <a:r>
              <a:rPr lang="en-US" altLang="en-US" sz="1000" dirty="0" smtClean="0">
                <a:latin typeface="+mj-lt"/>
              </a:rPr>
              <a:t>Reference for data:</a:t>
            </a:r>
          </a:p>
          <a:p>
            <a:pPr>
              <a:defRPr/>
            </a:pPr>
            <a:r>
              <a:rPr lang="en-US" altLang="en-US" sz="1000" dirty="0" smtClean="0">
                <a:latin typeface="+mj-lt"/>
              </a:rPr>
              <a:t>J.K. Lai, M.A. Martin, R. </a:t>
            </a:r>
            <a:r>
              <a:rPr lang="en-US" altLang="en-US" sz="1000" dirty="0" err="1" smtClean="0">
                <a:latin typeface="+mj-lt"/>
              </a:rPr>
              <a:t>Meyricke</a:t>
            </a:r>
            <a:r>
              <a:rPr lang="en-US" altLang="en-US" sz="1000" dirty="0" smtClean="0">
                <a:latin typeface="+mj-lt"/>
              </a:rPr>
              <a:t>, T. </a:t>
            </a:r>
            <a:r>
              <a:rPr lang="en-US" altLang="en-US" sz="1000" dirty="0" err="1" smtClean="0">
                <a:latin typeface="+mj-lt"/>
              </a:rPr>
              <a:t>O’neill</a:t>
            </a:r>
            <a:r>
              <a:rPr lang="en-US" altLang="en-US" sz="1000" dirty="0" smtClean="0">
                <a:latin typeface="+mj-lt"/>
              </a:rPr>
              <a:t>, and S. Roberts (2007, February). Factors associated with short-term hospital readmission rates for breast cancer patients in Western Australia: an observational study. </a:t>
            </a:r>
            <a:r>
              <a:rPr lang="en-US" altLang="en-US" sz="1000" i="1" dirty="0" smtClean="0">
                <a:latin typeface="+mj-lt"/>
              </a:rPr>
              <a:t>J Am </a:t>
            </a:r>
            <a:r>
              <a:rPr lang="en-US" altLang="en-US" sz="1000" i="1" dirty="0" err="1" smtClean="0">
                <a:latin typeface="+mj-lt"/>
              </a:rPr>
              <a:t>Coll</a:t>
            </a:r>
            <a:r>
              <a:rPr lang="en-US" altLang="en-US" sz="1000" i="1" dirty="0" smtClean="0">
                <a:latin typeface="+mj-lt"/>
              </a:rPr>
              <a:t> Surg.</a:t>
            </a:r>
            <a:r>
              <a:rPr lang="en-US" altLang="en-US" sz="1000" dirty="0" smtClean="0">
                <a:latin typeface="+mj-lt"/>
              </a:rPr>
              <a:t> 204 (2):193-200. </a:t>
            </a:r>
          </a:p>
        </p:txBody>
      </p:sp>
      <p:sp>
        <p:nvSpPr>
          <p:cNvPr id="3687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1" tIns="45710" rIns="91421" bIns="45710" anchor="b"/>
          <a:lstStyle>
            <a:lvl1pPr defTabSz="901700" eaLnBrk="0" hangingPunct="0">
              <a:spcBef>
                <a:spcPct val="30000"/>
              </a:spcBef>
              <a:defRPr sz="1200">
                <a:solidFill>
                  <a:schemeClr val="tx1"/>
                </a:solidFill>
                <a:latin typeface="Calibri" panose="020F0502020204030204" pitchFamily="34" charset="0"/>
              </a:defRPr>
            </a:lvl1pPr>
            <a:lvl2pPr marL="742950" indent="-285750" defTabSz="901700" eaLnBrk="0" hangingPunct="0">
              <a:spcBef>
                <a:spcPct val="30000"/>
              </a:spcBef>
              <a:defRPr sz="1200">
                <a:solidFill>
                  <a:schemeClr val="tx1"/>
                </a:solidFill>
                <a:latin typeface="Calibri" panose="020F0502020204030204" pitchFamily="34" charset="0"/>
              </a:defRPr>
            </a:lvl2pPr>
            <a:lvl3pPr marL="1143000" indent="-228600" defTabSz="901700" eaLnBrk="0" hangingPunct="0">
              <a:spcBef>
                <a:spcPct val="30000"/>
              </a:spcBef>
              <a:defRPr sz="1200">
                <a:solidFill>
                  <a:schemeClr val="tx1"/>
                </a:solidFill>
                <a:latin typeface="Calibri" panose="020F0502020204030204" pitchFamily="34" charset="0"/>
              </a:defRPr>
            </a:lvl3pPr>
            <a:lvl4pPr marL="1600200" indent="-228600" defTabSz="901700" eaLnBrk="0" hangingPunct="0">
              <a:spcBef>
                <a:spcPct val="30000"/>
              </a:spcBef>
              <a:defRPr sz="1200">
                <a:solidFill>
                  <a:schemeClr val="tx1"/>
                </a:solidFill>
                <a:latin typeface="Calibri" panose="020F0502020204030204" pitchFamily="34" charset="0"/>
              </a:defRPr>
            </a:lvl4pPr>
            <a:lvl5pPr marL="2057400" indent="-228600" defTabSz="901700" eaLnBrk="0" hangingPunct="0">
              <a:spcBef>
                <a:spcPct val="30000"/>
              </a:spcBef>
              <a:defRPr sz="1200">
                <a:solidFill>
                  <a:schemeClr val="tx1"/>
                </a:solidFill>
                <a:latin typeface="Calibri" panose="020F0502020204030204" pitchFamily="34" charset="0"/>
              </a:defRPr>
            </a:lvl5pPr>
            <a:lvl6pPr marL="2514600" indent="-228600" defTabSz="9017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017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017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017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AC784F5-3587-4499-9CC7-25C9B51A109A}" type="slidenum">
              <a:rPr lang="en-US" altLang="en-US">
                <a:solidFill>
                  <a:srgbClr val="000000"/>
                </a:solidFill>
                <a:latin typeface="Times New Roman" panose="02020603050405020304" pitchFamily="18" charset="0"/>
              </a:rPr>
              <a:pPr algn="r" eaLnBrk="1" hangingPunct="1">
                <a:spcBef>
                  <a:spcPct val="0"/>
                </a:spcBef>
              </a:pPr>
              <a:t>13</a:t>
            </a:fld>
            <a:endParaRPr lang="en-US" altLang="en-US">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533610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F19E541B-18BF-4FE6-8690-48364BA2C625}" type="slidenum">
              <a:rPr lang="en-US" altLang="en-US" sz="1200" b="0">
                <a:solidFill>
                  <a:schemeClr val="tx1"/>
                </a:solidFill>
              </a:rPr>
              <a:pPr eaLnBrk="1" hangingPunct="1"/>
              <a:t>14</a:t>
            </a:fld>
            <a:endParaRPr lang="en-US" altLang="en-US" sz="1200" b="0">
              <a:solidFill>
                <a:schemeClr val="tx1"/>
              </a:solidFill>
            </a:endParaRPr>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Blank slide for drafting a body slide.</a:t>
            </a:r>
          </a:p>
        </p:txBody>
      </p:sp>
    </p:spTree>
    <p:extLst>
      <p:ext uri="{BB962C8B-B14F-4D97-AF65-F5344CB8AC3E}">
        <p14:creationId xmlns:p14="http://schemas.microsoft.com/office/powerpoint/2010/main" val="19087927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AFC6425D-EBD0-4F05-BAAB-A9F650A0A876}" type="slidenum">
              <a:rPr lang="en-US" altLang="en-US" sz="1200" b="0">
                <a:solidFill>
                  <a:schemeClr val="tx1"/>
                </a:solidFill>
              </a:rPr>
              <a:pPr eaLnBrk="1" hangingPunct="1"/>
              <a:t>15</a:t>
            </a:fld>
            <a:endParaRPr lang="en-US" altLang="en-US" sz="1200" b="0">
              <a:solidFill>
                <a:schemeClr val="tx1"/>
              </a:solidFill>
            </a:endParaRPr>
          </a:p>
        </p:txBody>
      </p:sp>
      <p:sp>
        <p:nvSpPr>
          <p:cNvPr id="38915"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0" tIns="45709" rIns="91420" bIns="45709" numCol="1" anchor="t" anchorCtr="0" compatLnSpc="1">
            <a:prstTxWarp prst="textNoShape">
              <a:avLst/>
            </a:prstTxWarp>
          </a:bodyPr>
          <a:lstStyle/>
          <a:p>
            <a:pPr eaLnBrk="1" hangingPunct="1">
              <a:spcBef>
                <a:spcPct val="0"/>
              </a:spcBef>
            </a:pPr>
            <a:r>
              <a:rPr lang="en-US" altLang="en-US" dirty="0" smtClean="0"/>
              <a:t>Conclusion slide. Use the headline (no more than two lines) to state your most important conclusion. Begin the headline with </a:t>
            </a:r>
            <a:r>
              <a:rPr lang="en-US" altLang="en-US" i="1" dirty="0" smtClean="0"/>
              <a:t>In summary</a:t>
            </a:r>
            <a:r>
              <a:rPr lang="en-US" altLang="en-US" dirty="0" smtClean="0"/>
              <a:t> or </a:t>
            </a:r>
            <a:r>
              <a:rPr lang="en-US" altLang="en-US" i="1" dirty="0" smtClean="0"/>
              <a:t>In conclusion</a:t>
            </a:r>
            <a:r>
              <a:rPr lang="en-US" altLang="en-US" dirty="0" smtClean="0"/>
              <a:t> to ensure that the audience knows they have come to the presentation’s end. Support that headline with an image and parallel points. </a:t>
            </a:r>
          </a:p>
          <a:p>
            <a:pPr eaLnBrk="1" hangingPunct="1">
              <a:spcBef>
                <a:spcPct val="0"/>
              </a:spcBef>
            </a:pPr>
            <a:endParaRPr lang="en-US" altLang="en-US" dirty="0" smtClean="0"/>
          </a:p>
          <a:p>
            <a:pPr eaLnBrk="1" hangingPunct="1">
              <a:spcBef>
                <a:spcPct val="0"/>
              </a:spcBef>
            </a:pPr>
            <a:r>
              <a:rPr lang="en-US" altLang="en-US" dirty="0" smtClean="0"/>
              <a:t>This slide should be your last slide. Audiences lose patience when they believe that they have come to the end, but other slides follow. </a:t>
            </a:r>
          </a:p>
          <a:p>
            <a:pPr eaLnBrk="1" hangingPunct="1">
              <a:spcBef>
                <a:spcPct val="0"/>
              </a:spcBef>
            </a:pPr>
            <a:endParaRPr lang="en-US" altLang="en-US" dirty="0" smtClean="0"/>
          </a:p>
          <a:p>
            <a:pPr>
              <a:spcBef>
                <a:spcPct val="0"/>
              </a:spcBef>
            </a:pPr>
            <a:r>
              <a:rPr lang="en-US" altLang="en-US" dirty="0" smtClean="0"/>
              <a:t>Notice that the word </a:t>
            </a:r>
            <a:r>
              <a:rPr lang="en-US" altLang="en-US" i="1" dirty="0" smtClean="0"/>
              <a:t>Questions</a:t>
            </a:r>
            <a:r>
              <a:rPr lang="en-US" altLang="en-US" dirty="0" smtClean="0"/>
              <a:t> appears at the bottom of this slide. That strategy is much more effective than burning a slide with just the word </a:t>
            </a:r>
            <a:r>
              <a:rPr lang="en-US" altLang="en-US" i="1" dirty="0" smtClean="0"/>
              <a:t>Questions</a:t>
            </a:r>
            <a:r>
              <a:rPr lang="en-US" altLang="en-US" dirty="0" smtClean="0"/>
              <a:t>. This slide allows the audience to look at the most important slide of the presentation during the question period. See </a:t>
            </a:r>
            <a:r>
              <a:rPr lang="en-US" altLang="en-US" i="1" dirty="0"/>
              <a:t>The Craft of Scientific Presentations, 2</a:t>
            </a:r>
            <a:r>
              <a:rPr lang="en-US" altLang="en-US" i="1" baseline="30000" dirty="0"/>
              <a:t>nd</a:t>
            </a:r>
            <a:r>
              <a:rPr lang="en-US" altLang="en-US" i="1" dirty="0"/>
              <a:t> ed</a:t>
            </a:r>
            <a:r>
              <a:rPr lang="en-US" altLang="en-US" dirty="0"/>
              <a:t>.</a:t>
            </a:r>
            <a:r>
              <a:rPr lang="en-US" altLang="en-US" i="1" dirty="0" smtClean="0"/>
              <a:t>, </a:t>
            </a:r>
            <a:r>
              <a:rPr lang="en-US" altLang="en-US" dirty="0" smtClean="0"/>
              <a:t>pages 182-183. </a:t>
            </a:r>
          </a:p>
        </p:txBody>
      </p:sp>
    </p:spTree>
    <p:extLst>
      <p:ext uri="{BB962C8B-B14F-4D97-AF65-F5344CB8AC3E}">
        <p14:creationId xmlns:p14="http://schemas.microsoft.com/office/powerpoint/2010/main" val="1530445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C2AD282F-FD00-48F1-8AEB-61D2F33CA0BF}" type="slidenum">
              <a:rPr lang="en-US" altLang="en-US" sz="1200" b="0">
                <a:solidFill>
                  <a:schemeClr val="tx1"/>
                </a:solidFill>
              </a:rPr>
              <a:pPr eaLnBrk="1" hangingPunct="1"/>
              <a:t>16</a:t>
            </a:fld>
            <a:endParaRPr lang="en-US" altLang="en-US" sz="1200" b="0">
              <a:solidFill>
                <a:schemeClr val="tx1"/>
              </a:solidFill>
            </a:endParaRPr>
          </a:p>
        </p:txBody>
      </p:sp>
      <p:sp>
        <p:nvSpPr>
          <p:cNvPr id="39939"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2" tIns="45711" rIns="91422" bIns="45711" numCol="1" anchor="t" anchorCtr="0" compatLnSpc="1">
            <a:prstTxWarp prst="textNoShape">
              <a:avLst/>
            </a:prstTxWarp>
          </a:bodyPr>
          <a:lstStyle/>
          <a:p>
            <a:pPr defTabSz="966788" eaLnBrk="1" hangingPunct="1">
              <a:spcBef>
                <a:spcPct val="0"/>
              </a:spcBef>
            </a:pPr>
            <a:r>
              <a:rPr lang="en-US" altLang="en-US" smtClean="0"/>
              <a:t>Sample conclusion slide. Notice how the presenter showed the connection between words blocks on this slide—a strategy that is much more effective than a bullet list, which hides the connections between details.</a:t>
            </a:r>
          </a:p>
          <a:p>
            <a:pPr defTabSz="966788" eaLnBrk="1" hangingPunct="1">
              <a:spcBef>
                <a:spcPct val="0"/>
              </a:spcBef>
            </a:pPr>
            <a:endParaRPr lang="en-US" altLang="en-US" smtClean="0"/>
          </a:p>
          <a:p>
            <a:pPr defTabSz="966788" eaLnBrk="1" hangingPunct="1">
              <a:spcBef>
                <a:spcPct val="0"/>
              </a:spcBef>
            </a:pPr>
            <a:endParaRPr lang="en-US" altLang="en-US" sz="1000" smtClean="0"/>
          </a:p>
          <a:p>
            <a:pPr defTabSz="966788" eaLnBrk="1" hangingPunct="1">
              <a:spcBef>
                <a:spcPct val="0"/>
              </a:spcBef>
            </a:pPr>
            <a:r>
              <a:rPr lang="en-US" altLang="en-US" sz="1000" smtClean="0"/>
              <a:t>Reference:</a:t>
            </a:r>
          </a:p>
          <a:p>
            <a:pPr defTabSz="966788" eaLnBrk="1" hangingPunct="1">
              <a:spcBef>
                <a:spcPct val="0"/>
              </a:spcBef>
            </a:pPr>
            <a:endParaRPr lang="en-US" altLang="en-US" sz="1000" smtClean="0"/>
          </a:p>
          <a:p>
            <a:pPr defTabSz="966788" eaLnBrk="1" hangingPunct="1">
              <a:spcBef>
                <a:spcPct val="0"/>
              </a:spcBef>
            </a:pPr>
            <a:r>
              <a:rPr lang="en-US" altLang="en-US" sz="1000" smtClean="0"/>
              <a:t>Manning Seltzer, “Failure Analysis of the Ice Detector in the Austria 13 Helicopter,” presentation (Hartford, CT: Sikorsky Helicopter, 30 April 2004).</a:t>
            </a:r>
          </a:p>
        </p:txBody>
      </p:sp>
    </p:spTree>
    <p:extLst>
      <p:ext uri="{BB962C8B-B14F-4D97-AF65-F5344CB8AC3E}">
        <p14:creationId xmlns:p14="http://schemas.microsoft.com/office/powerpoint/2010/main" val="38872602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90182FD5-56D9-422B-A7B3-721386D03708}" type="slidenum">
              <a:rPr lang="en-US" altLang="en-US" sz="1200" b="0">
                <a:solidFill>
                  <a:schemeClr val="tx1"/>
                </a:solidFill>
              </a:rPr>
              <a:pPr eaLnBrk="1" hangingPunct="1"/>
              <a:t>17</a:t>
            </a:fld>
            <a:endParaRPr lang="en-US" altLang="en-US" sz="1200" b="0">
              <a:solidFill>
                <a:schemeClr val="tx1"/>
              </a:solidFill>
            </a:endParaRPr>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Blank slide for drafting a body slide.</a:t>
            </a:r>
          </a:p>
        </p:txBody>
      </p:sp>
    </p:spTree>
    <p:extLst>
      <p:ext uri="{BB962C8B-B14F-4D97-AF65-F5344CB8AC3E}">
        <p14:creationId xmlns:p14="http://schemas.microsoft.com/office/powerpoint/2010/main" val="1526419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5BAFB6C-8740-43FC-BF27-7C09F95E9241}" type="slidenum">
              <a:rPr lang="en-US" altLang="en-US"/>
              <a:pPr eaLnBrk="1" hangingPunct="1">
                <a:spcBef>
                  <a:spcPct val="0"/>
                </a:spcBef>
              </a:pPr>
              <a:t>2</a:t>
            </a:fld>
            <a:endParaRPr lang="en-US" altLang="en-US"/>
          </a:p>
        </p:txBody>
      </p:sp>
      <p:sp>
        <p:nvSpPr>
          <p:cNvPr id="22531"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2"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67" tIns="44440" rIns="90467" bIns="44440" numCol="1" anchor="t" anchorCtr="0" compatLnSpc="1">
            <a:prstTxWarp prst="textNoShape">
              <a:avLst/>
            </a:prstTxWarp>
          </a:bodyPr>
          <a:lstStyle/>
          <a:p>
            <a:pPr eaLnBrk="1" hangingPunct="1">
              <a:spcBef>
                <a:spcPct val="0"/>
              </a:spcBef>
            </a:pPr>
            <a:r>
              <a:rPr lang="en-US" altLang="en-US" smtClean="0"/>
              <a:t>Sample title slide.</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r>
              <a:rPr lang="en-US" altLang="en-US" sz="1000" smtClean="0"/>
              <a:t>Reference:</a:t>
            </a:r>
          </a:p>
          <a:p>
            <a:pPr eaLnBrk="1" hangingPunct="1">
              <a:spcBef>
                <a:spcPct val="0"/>
              </a:spcBef>
            </a:pPr>
            <a:endParaRPr lang="en-US" altLang="en-US" sz="1000" smtClean="0"/>
          </a:p>
          <a:p>
            <a:pPr eaLnBrk="1" hangingPunct="1">
              <a:spcBef>
                <a:spcPct val="0"/>
              </a:spcBef>
            </a:pPr>
            <a:r>
              <a:rPr lang="en-US" altLang="en-US" sz="1000" smtClean="0"/>
              <a:t>Katrina Aspmo, Torunn Berg, and Grethe Wibetoe, “Atmospheric Mercury Depletion Events (AMDEs) in Polar Regions During Arctic Spring,” presentation (Oslo, Norway: University of Oslo, 16 June 2004). </a:t>
            </a:r>
          </a:p>
          <a:p>
            <a:pPr eaLnBrk="1" hangingPunct="1">
              <a:spcBef>
                <a:spcPct val="0"/>
              </a:spcBef>
            </a:pPr>
            <a:endParaRPr lang="en-US" altLang="en-US" sz="1000" smtClean="0"/>
          </a:p>
        </p:txBody>
      </p:sp>
    </p:spTree>
    <p:extLst>
      <p:ext uri="{BB962C8B-B14F-4D97-AF65-F5344CB8AC3E}">
        <p14:creationId xmlns:p14="http://schemas.microsoft.com/office/powerpoint/2010/main" val="1416354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03751563-C46E-495D-9D9F-6F4CE413D41E}" type="slidenum">
              <a:rPr lang="en-US" altLang="en-US" sz="1200" b="0">
                <a:solidFill>
                  <a:schemeClr val="tx1"/>
                </a:solidFill>
              </a:rPr>
              <a:pPr eaLnBrk="1" hangingPunct="1"/>
              <a:t>3</a:t>
            </a:fld>
            <a:endParaRPr lang="en-US" altLang="en-US" sz="1200" b="0">
              <a:solidFill>
                <a:schemeClr val="tx1"/>
              </a:solidFill>
            </a:endParaRPr>
          </a:p>
        </p:txBody>
      </p:sp>
      <p:sp>
        <p:nvSpPr>
          <p:cNvPr id="26627"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0" tIns="45709" rIns="91420" bIns="45709" numCol="1" anchor="t" anchorCtr="0" compatLnSpc="1">
            <a:prstTxWarp prst="textNoShape">
              <a:avLst/>
            </a:prstTxWarp>
          </a:bodyPr>
          <a:lstStyle/>
          <a:p>
            <a:pPr eaLnBrk="1" hangingPunct="1">
              <a:spcBef>
                <a:spcPct val="0"/>
              </a:spcBef>
            </a:pPr>
            <a:r>
              <a:rPr lang="en-US" altLang="en-US" dirty="0" smtClean="0"/>
              <a:t>Mapping slide for the presentation (note that a background slide or a slide justifying the importance might precede this slide). A common mistake with mapping slides is to give the audience simply an unmemorable bulleted list of topics (including the names “Introduction” and “Conclusion” and “Questions”). Such a list is quickly forgotten after the slide is removed.</a:t>
            </a:r>
          </a:p>
          <a:p>
            <a:pPr eaLnBrk="1" hangingPunct="1">
              <a:spcBef>
                <a:spcPct val="0"/>
              </a:spcBef>
            </a:pPr>
            <a:endParaRPr lang="en-US" altLang="en-US" dirty="0" smtClean="0"/>
          </a:p>
          <a:p>
            <a:pPr eaLnBrk="1" hangingPunct="1">
              <a:spcBef>
                <a:spcPct val="0"/>
              </a:spcBef>
            </a:pPr>
            <a:r>
              <a:rPr lang="en-US" altLang="en-US" dirty="0" smtClean="0"/>
              <a:t>On a mapping slide, take the opportunity to show a key image or perhaps a representative image for each major section of the presentation. In the second case, each image would be repeated on the first visual of the corresponding section and would remind the audience that they have arrived to a major section of the presentation’s middle. </a:t>
            </a:r>
          </a:p>
          <a:p>
            <a:pPr eaLnBrk="1" hangingPunct="1">
              <a:spcBef>
                <a:spcPct val="0"/>
              </a:spcBef>
            </a:pPr>
            <a:endParaRPr lang="en-US" altLang="en-US" dirty="0" smtClean="0"/>
          </a:p>
          <a:p>
            <a:pPr eaLnBrk="1" hangingPunct="1">
              <a:spcBef>
                <a:spcPct val="0"/>
              </a:spcBef>
            </a:pPr>
            <a:r>
              <a:rPr lang="en-US" altLang="en-US" dirty="0" smtClean="0"/>
              <a:t>In regards to the names “Introduction” and “Conclusion,” every talk has those sections, and the names are ignored by audiences. So why state them? Also, for the divisions that you do have, find a logical and parallel grouping. Note that groups of two’s, three’s, and four’s are much easier to remember and are not so nearly intimidating as groups of five’s, six’s, and seven’s. See the discussion of mapping slides in </a:t>
            </a:r>
            <a:r>
              <a:rPr lang="en-US" altLang="en-US" i="1" dirty="0" smtClean="0"/>
              <a:t>The Craft of Scientific Presentations, 2</a:t>
            </a:r>
            <a:r>
              <a:rPr lang="en-US" altLang="en-US" i="1" baseline="30000" dirty="0" smtClean="0"/>
              <a:t>nd</a:t>
            </a:r>
            <a:r>
              <a:rPr lang="en-US" altLang="en-US" i="1" dirty="0" smtClean="0"/>
              <a:t> ed. (pages 177-181).</a:t>
            </a:r>
          </a:p>
        </p:txBody>
      </p:sp>
    </p:spTree>
    <p:extLst>
      <p:ext uri="{BB962C8B-B14F-4D97-AF65-F5344CB8AC3E}">
        <p14:creationId xmlns:p14="http://schemas.microsoft.com/office/powerpoint/2010/main" val="3938422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1D365EF8-201E-46EF-8576-FD13DE827119}" type="slidenum">
              <a:rPr lang="en-US" altLang="en-US" sz="1200" b="0">
                <a:solidFill>
                  <a:schemeClr val="tx1"/>
                </a:solidFill>
              </a:rPr>
              <a:pPr eaLnBrk="1" hangingPunct="1"/>
              <a:t>4</a:t>
            </a:fld>
            <a:endParaRPr lang="en-US" altLang="en-US" sz="1200" b="0">
              <a:solidFill>
                <a:schemeClr val="tx1"/>
              </a:solidFill>
            </a:endParaRPr>
          </a:p>
        </p:txBody>
      </p:sp>
      <p:sp>
        <p:nvSpPr>
          <p:cNvPr id="27651"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0" tIns="45709" rIns="91420" bIns="45709" numCol="1" anchor="t" anchorCtr="0" compatLnSpc="1">
            <a:prstTxWarp prst="textNoShape">
              <a:avLst/>
            </a:prstTxWarp>
          </a:bodyPr>
          <a:lstStyle/>
          <a:p>
            <a:pPr eaLnBrk="1" hangingPunct="1">
              <a:spcBef>
                <a:spcPct val="0"/>
              </a:spcBef>
            </a:pPr>
            <a:r>
              <a:rPr lang="en-US" altLang="en-US" smtClean="0"/>
              <a:t>Sample mapping slide.</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r>
              <a:rPr lang="en-US" altLang="en-US" sz="1000" smtClean="0"/>
              <a:t>Reference:</a:t>
            </a:r>
          </a:p>
          <a:p>
            <a:pPr eaLnBrk="1" hangingPunct="1">
              <a:spcBef>
                <a:spcPct val="0"/>
              </a:spcBef>
            </a:pPr>
            <a:endParaRPr lang="en-US" altLang="en-US" sz="1000" smtClean="0"/>
          </a:p>
          <a:p>
            <a:pPr eaLnBrk="1" hangingPunct="1">
              <a:spcBef>
                <a:spcPct val="0"/>
              </a:spcBef>
            </a:pPr>
            <a:r>
              <a:rPr lang="en-US" altLang="en-US" sz="1000" smtClean="0"/>
              <a:t>Katrina Aspmo, Torunn Berg, and Grethe Wibetoe, “Atmospheric Mercury Depletion Events (AMDEs) in Polar Regions During Arctic Spring,” presentation (Oslo, Norway: University of Oslo, 16 June 2004). </a:t>
            </a:r>
          </a:p>
          <a:p>
            <a:pPr eaLnBrk="1" hangingPunct="1">
              <a:spcBef>
                <a:spcPct val="0"/>
              </a:spcBef>
            </a:pPr>
            <a:endParaRPr lang="en-US" altLang="en-US" sz="1000" smtClean="0"/>
          </a:p>
        </p:txBody>
      </p:sp>
    </p:spTree>
    <p:extLst>
      <p:ext uri="{BB962C8B-B14F-4D97-AF65-F5344CB8AC3E}">
        <p14:creationId xmlns:p14="http://schemas.microsoft.com/office/powerpoint/2010/main" val="2833711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D1C16B39-5FA4-45BD-968A-9F7BE6505502}" type="slidenum">
              <a:rPr lang="en-US" altLang="en-US" sz="1200" b="0">
                <a:solidFill>
                  <a:schemeClr val="tx1"/>
                </a:solidFill>
              </a:rPr>
              <a:pPr eaLnBrk="1" hangingPunct="1"/>
              <a:t>5</a:t>
            </a:fld>
            <a:endParaRPr lang="en-US" altLang="en-US" sz="1200" b="0">
              <a:solidFill>
                <a:schemeClr val="tx1"/>
              </a:solidFill>
            </a:endParaRPr>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Blank slide for drafting mapping slide</a:t>
            </a:r>
          </a:p>
        </p:txBody>
      </p:sp>
    </p:spTree>
    <p:extLst>
      <p:ext uri="{BB962C8B-B14F-4D97-AF65-F5344CB8AC3E}">
        <p14:creationId xmlns:p14="http://schemas.microsoft.com/office/powerpoint/2010/main" val="219044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7DB5FA9A-9F35-4DD2-8106-16AAEDC57A8D}" type="slidenum">
              <a:rPr lang="en-US" altLang="en-US" sz="1200" b="0">
                <a:solidFill>
                  <a:schemeClr val="tx1"/>
                </a:solidFill>
              </a:rPr>
              <a:pPr eaLnBrk="1" hangingPunct="1"/>
              <a:t>6</a:t>
            </a:fld>
            <a:endParaRPr lang="en-US" altLang="en-US" sz="1200" b="0">
              <a:solidFill>
                <a:schemeClr val="tx1"/>
              </a:solidFill>
            </a:endParaRPr>
          </a:p>
        </p:txBody>
      </p:sp>
      <p:sp>
        <p:nvSpPr>
          <p:cNvPr id="29699"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0" tIns="45709" rIns="91420" bIns="45709" numCol="1" anchor="t" anchorCtr="0" compatLnSpc="1">
            <a:prstTxWarp prst="textNoShape">
              <a:avLst/>
            </a:prstTxWarp>
          </a:bodyPr>
          <a:lstStyle/>
          <a:p>
            <a:pPr eaLnBrk="1" hangingPunct="1">
              <a:spcBef>
                <a:spcPct val="0"/>
              </a:spcBef>
            </a:pPr>
            <a:r>
              <a:rPr lang="en-US" altLang="en-US" dirty="0" smtClean="0"/>
              <a:t>Body slide from the first section of the presentation’s middle. Consider having the first-topic image from the mapping slide repeated here. Use the headline (no more than two lines) to make an assertion about this topic. In the body of the slide, support that headline with images and with words, if necessary. See Chapter 4 of </a:t>
            </a:r>
            <a:r>
              <a:rPr lang="en-US" altLang="en-US" i="1" dirty="0" smtClean="0"/>
              <a:t>The Craft of Scientific Presentations, 2</a:t>
            </a:r>
            <a:r>
              <a:rPr lang="en-US" altLang="en-US" i="1" baseline="30000" dirty="0" smtClean="0"/>
              <a:t>nd</a:t>
            </a:r>
            <a:r>
              <a:rPr lang="en-US" altLang="en-US" i="1" dirty="0" smtClean="0"/>
              <a:t> ed</a:t>
            </a:r>
            <a:r>
              <a:rPr lang="en-US" altLang="en-US" dirty="0" smtClean="0"/>
              <a:t>.</a:t>
            </a:r>
          </a:p>
          <a:p>
            <a:pPr eaLnBrk="1" hangingPunct="1">
              <a:spcBef>
                <a:spcPct val="0"/>
              </a:spcBef>
            </a:pPr>
            <a:endParaRPr lang="en-US" altLang="en-US" dirty="0" smtClean="0"/>
          </a:p>
          <a:p>
            <a:pPr eaLnBrk="1" hangingPunct="1">
              <a:spcBef>
                <a:spcPct val="0"/>
              </a:spcBef>
            </a:pPr>
            <a:r>
              <a:rPr lang="en-US" altLang="en-US" dirty="0" smtClean="0"/>
              <a:t>This slide shows one orientation for the image and text in the body of the slide. Other orientations appear in this template. Choose the one that best supports your headline assertion.</a:t>
            </a:r>
          </a:p>
          <a:p>
            <a:pPr eaLnBrk="1" hangingPunct="1">
              <a:spcBef>
                <a:spcPct val="0"/>
              </a:spcBef>
            </a:pPr>
            <a:endParaRPr lang="en-US" altLang="en-US" dirty="0" smtClean="0"/>
          </a:p>
          <a:p>
            <a:pPr eaLnBrk="1" hangingPunct="1">
              <a:spcBef>
                <a:spcPct val="0"/>
              </a:spcBef>
            </a:pPr>
            <a:r>
              <a:rPr lang="en-US" altLang="en-US" dirty="0" smtClean="0"/>
              <a:t>Some institutions will insist that you place an institutional logo on each slide. Other institutions recommend a logo on the first slide and the last.  If you do place a logo on each slide, make sure that logo is at the bottom of the slide rather than the top. Placing the logo at the top (the place on a slide that receives the most emphasis) shifts the emphasis away from the work.</a:t>
            </a:r>
          </a:p>
          <a:p>
            <a:pPr eaLnBrk="1" hangingPunct="1">
              <a:spcBef>
                <a:spcPct val="0"/>
              </a:spcBef>
            </a:pPr>
            <a:endParaRPr lang="en-US" altLang="en-US" dirty="0" smtClean="0"/>
          </a:p>
          <a:p>
            <a:pPr eaLnBrk="1" hangingPunct="1">
              <a:spcBef>
                <a:spcPct val="0"/>
              </a:spcBef>
            </a:pPr>
            <a:endParaRPr lang="en-US" altLang="en-US" dirty="0" smtClean="0"/>
          </a:p>
          <a:p>
            <a:pPr eaLnBrk="1" hangingPunct="1">
              <a:spcBef>
                <a:spcPct val="0"/>
              </a:spcBef>
            </a:pPr>
            <a:endParaRPr lang="en-US" altLang="en-US" dirty="0" smtClean="0"/>
          </a:p>
          <a:p>
            <a:pPr eaLnBrk="1" hangingPunct="1">
              <a:spcBef>
                <a:spcPct val="0"/>
              </a:spcBef>
            </a:pPr>
            <a:endParaRPr lang="en-US" altLang="en-US" sz="2400" dirty="0" smtClean="0"/>
          </a:p>
        </p:txBody>
      </p:sp>
    </p:spTree>
    <p:extLst>
      <p:ext uri="{BB962C8B-B14F-4D97-AF65-F5344CB8AC3E}">
        <p14:creationId xmlns:p14="http://schemas.microsoft.com/office/powerpoint/2010/main" val="3148993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38667EFC-1D87-4619-8B36-34679FF38160}" type="slidenum">
              <a:rPr lang="en-US" altLang="en-US" sz="1200" b="0">
                <a:solidFill>
                  <a:schemeClr val="tx1"/>
                </a:solidFill>
              </a:rPr>
              <a:pPr eaLnBrk="1" hangingPunct="1"/>
              <a:t>7</a:t>
            </a:fld>
            <a:endParaRPr lang="en-US" altLang="en-US" sz="1200" b="0">
              <a:solidFill>
                <a:schemeClr val="tx1"/>
              </a:solidFill>
            </a:endParaRPr>
          </a:p>
        </p:txBody>
      </p:sp>
      <p:sp>
        <p:nvSpPr>
          <p:cNvPr id="30723"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1" tIns="45706" rIns="91411" bIns="45706" numCol="1" anchor="t" anchorCtr="0" compatLnSpc="1">
            <a:prstTxWarp prst="textNoShape">
              <a:avLst/>
            </a:prstTxWarp>
          </a:bodyPr>
          <a:lstStyle/>
          <a:p>
            <a:pPr defTabSz="966788" eaLnBrk="1" hangingPunct="1">
              <a:spcBef>
                <a:spcPct val="0"/>
              </a:spcBef>
            </a:pPr>
            <a:r>
              <a:rPr lang="en-US" altLang="en-US" smtClean="0"/>
              <a:t>Sample slide from second section of the presentation’s middle. The image was such that there was no need for subordinate descriptions. </a:t>
            </a:r>
          </a:p>
          <a:p>
            <a:pPr defTabSz="966788" eaLnBrk="1" hangingPunct="1">
              <a:spcBef>
                <a:spcPct val="0"/>
              </a:spcBef>
            </a:pPr>
            <a:endParaRPr lang="en-US" altLang="en-US" smtClean="0"/>
          </a:p>
          <a:p>
            <a:pPr defTabSz="966788" eaLnBrk="1" hangingPunct="1">
              <a:spcBef>
                <a:spcPct val="0"/>
              </a:spcBef>
            </a:pPr>
            <a:endParaRPr lang="en-US" altLang="en-US" b="1" smtClean="0"/>
          </a:p>
          <a:p>
            <a:pPr defTabSz="966788" eaLnBrk="1" hangingPunct="1">
              <a:spcBef>
                <a:spcPct val="0"/>
              </a:spcBef>
            </a:pPr>
            <a:r>
              <a:rPr lang="en-US" altLang="en-US" sz="1000" smtClean="0"/>
              <a:t>Reference:</a:t>
            </a:r>
          </a:p>
          <a:p>
            <a:pPr defTabSz="966788" eaLnBrk="1" hangingPunct="1">
              <a:spcBef>
                <a:spcPct val="0"/>
              </a:spcBef>
            </a:pPr>
            <a:endParaRPr lang="en-US" altLang="en-US" sz="1000" smtClean="0"/>
          </a:p>
          <a:p>
            <a:pPr defTabSz="966788" eaLnBrk="1" hangingPunct="1">
              <a:spcBef>
                <a:spcPct val="0"/>
              </a:spcBef>
            </a:pPr>
            <a:r>
              <a:rPr lang="en-US" altLang="en-US" sz="1000" smtClean="0"/>
              <a:t>Jared Rochester, “Three Primary Products of an Explosive,” presentation (Aberdeen, MD: US Army Research Laboratory, 5 December 2005). </a:t>
            </a:r>
          </a:p>
        </p:txBody>
      </p:sp>
    </p:spTree>
    <p:extLst>
      <p:ext uri="{BB962C8B-B14F-4D97-AF65-F5344CB8AC3E}">
        <p14:creationId xmlns:p14="http://schemas.microsoft.com/office/powerpoint/2010/main" val="2046735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B2788C33-1E12-4D90-ABD1-30F9B6FD08B5}" type="slidenum">
              <a:rPr lang="en-US" altLang="en-US" sz="1200" b="0">
                <a:solidFill>
                  <a:schemeClr val="tx1"/>
                </a:solidFill>
              </a:rPr>
              <a:pPr eaLnBrk="1" hangingPunct="1"/>
              <a:t>8</a:t>
            </a:fld>
            <a:endParaRPr lang="en-US" altLang="en-US" sz="1200" b="0">
              <a:solidFill>
                <a:schemeClr val="tx1"/>
              </a:solidFill>
            </a:endParaRPr>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Blank slide for drafting a body slide.</a:t>
            </a:r>
          </a:p>
        </p:txBody>
      </p:sp>
    </p:spTree>
    <p:extLst>
      <p:ext uri="{BB962C8B-B14F-4D97-AF65-F5344CB8AC3E}">
        <p14:creationId xmlns:p14="http://schemas.microsoft.com/office/powerpoint/2010/main" val="298966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fld id="{334A5EAC-DABE-483C-965B-1A742D07DAA6}" type="slidenum">
              <a:rPr lang="en-US" altLang="en-US" sz="1200" b="0">
                <a:solidFill>
                  <a:schemeClr val="tx1"/>
                </a:solidFill>
              </a:rPr>
              <a:pPr eaLnBrk="1" hangingPunct="1"/>
              <a:t>9</a:t>
            </a:fld>
            <a:endParaRPr lang="en-US" altLang="en-US" sz="1200" b="0">
              <a:solidFill>
                <a:schemeClr val="tx1"/>
              </a:solidFill>
            </a:endParaRPr>
          </a:p>
        </p:txBody>
      </p:sp>
      <p:sp>
        <p:nvSpPr>
          <p:cNvPr id="32771" name="Rectangle 2"/>
          <p:cNvSpPr>
            <a:spLocks noGrp="1" noRot="1" noChangeAspect="1" noChangeArrowheads="1" noTextEdit="1"/>
          </p:cNvSpPr>
          <p:nvPr>
            <p:ph type="sldImg"/>
          </p:nvPr>
        </p:nvSpPr>
        <p:spPr bwMode="auto">
          <a:xfrm>
            <a:off x="1160463" y="698500"/>
            <a:ext cx="4538662" cy="3403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0" tIns="45709" rIns="91420" bIns="45709" numCol="1" anchor="t" anchorCtr="0" compatLnSpc="1">
            <a:prstTxWarp prst="textNoShape">
              <a:avLst/>
            </a:prstTxWarp>
          </a:bodyPr>
          <a:lstStyle/>
          <a:p>
            <a:pPr eaLnBrk="1" hangingPunct="1">
              <a:spcBef>
                <a:spcPct val="0"/>
              </a:spcBef>
            </a:pPr>
            <a:r>
              <a:rPr lang="en-US" altLang="en-US" dirty="0" smtClean="0"/>
              <a:t>Body slide from the second section of the presentation’s middle. For the first body slide of this second section, consider repeating the corresponding image (or equation) from the mapping slide. Use the headline to make an assertion about this topic. In the body of the slide, support that headline assertion with images and needed callouts. See Chapter 4 of </a:t>
            </a:r>
            <a:r>
              <a:rPr lang="en-US" altLang="en-US" i="1" dirty="0" smtClean="0"/>
              <a:t>The Craft of Scientific Presentations, 2</a:t>
            </a:r>
            <a:r>
              <a:rPr lang="en-US" altLang="en-US" i="1" baseline="30000" dirty="0" smtClean="0"/>
              <a:t>nd</a:t>
            </a:r>
            <a:r>
              <a:rPr lang="en-US" altLang="en-US" i="1" dirty="0" smtClean="0"/>
              <a:t> ed</a:t>
            </a:r>
            <a:r>
              <a:rPr lang="en-US" altLang="en-US" dirty="0" smtClean="0"/>
              <a:t>.</a:t>
            </a:r>
          </a:p>
          <a:p>
            <a:pPr eaLnBrk="1" hangingPunct="1">
              <a:spcBef>
                <a:spcPct val="0"/>
              </a:spcBef>
            </a:pPr>
            <a:endParaRPr lang="en-US" altLang="en-US" dirty="0" smtClean="0"/>
          </a:p>
          <a:p>
            <a:pPr eaLnBrk="1" hangingPunct="1">
              <a:spcBef>
                <a:spcPct val="0"/>
              </a:spcBef>
            </a:pPr>
            <a:r>
              <a:rPr lang="en-US" altLang="en-US" dirty="0" smtClean="0"/>
              <a:t>This slide shows one orientation for the image and text in the body of the slide. Other orientations appear in this template. Choose the orientation that best supports your headline assertion.</a:t>
            </a:r>
          </a:p>
          <a:p>
            <a:pPr eaLnBrk="1" hangingPunct="1">
              <a:spcBef>
                <a:spcPct val="0"/>
              </a:spcBef>
            </a:pPr>
            <a:endParaRPr lang="en-US" altLang="en-US" dirty="0" smtClean="0"/>
          </a:p>
          <a:p>
            <a:pPr eaLnBrk="1" hangingPunct="1">
              <a:spcBef>
                <a:spcPct val="0"/>
              </a:spcBef>
            </a:pPr>
            <a:endParaRPr lang="en-US" altLang="en-US" dirty="0" smtClean="0"/>
          </a:p>
          <a:p>
            <a:pPr eaLnBrk="1" hangingPunct="1">
              <a:spcBef>
                <a:spcPct val="0"/>
              </a:spcBef>
            </a:pPr>
            <a:endParaRPr lang="en-US" altLang="en-US" dirty="0" smtClean="0"/>
          </a:p>
        </p:txBody>
      </p:sp>
    </p:spTree>
    <p:extLst>
      <p:ext uri="{BB962C8B-B14F-4D97-AF65-F5344CB8AC3E}">
        <p14:creationId xmlns:p14="http://schemas.microsoft.com/office/powerpoint/2010/main" val="372351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 y="53975"/>
            <a:ext cx="7772400" cy="646331"/>
          </a:xfrm>
        </p:spPr>
        <p:txBody>
          <a:bodyPr/>
          <a:lstStyle>
            <a:lvl1pPr>
              <a:defRPr sz="3600"/>
            </a:lvl1pPr>
          </a:lstStyle>
          <a:p>
            <a:r>
              <a:rPr lang="en-US" smtClean="0"/>
              <a:t>Click to edit Master title style</a:t>
            </a:r>
            <a:endParaRPr lang="en-US"/>
          </a:p>
        </p:txBody>
      </p:sp>
      <p:sp>
        <p:nvSpPr>
          <p:cNvPr id="3" name="Subtitle 2"/>
          <p:cNvSpPr>
            <a:spLocks noGrp="1"/>
          </p:cNvSpPr>
          <p:nvPr>
            <p:ph type="subTitle" idx="1"/>
          </p:nvPr>
        </p:nvSpPr>
        <p:spPr>
          <a:xfrm>
            <a:off x="76200" y="2514600"/>
            <a:ext cx="4419600" cy="461665"/>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4226700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vl1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D463299A-589E-41AB-91AB-C28182189A32}" type="slidenum">
              <a:rPr lang="en-US" smtClean="0"/>
              <a:t>‹#›</a:t>
            </a:fld>
            <a:endParaRPr lang="en-US"/>
          </a:p>
        </p:txBody>
      </p:sp>
    </p:spTree>
    <p:extLst>
      <p:ext uri="{BB962C8B-B14F-4D97-AF65-F5344CB8AC3E}">
        <p14:creationId xmlns:p14="http://schemas.microsoft.com/office/powerpoint/2010/main" val="121580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0DAF4B8F-2CB2-4D4A-936A-0528D4CE1465}" type="slidenum">
              <a:rPr lang="en-US" altLang="en-US"/>
              <a:pPr/>
              <a:t>‹#›</a:t>
            </a:fld>
            <a:endParaRPr lang="en-US" altLang="en-US"/>
          </a:p>
        </p:txBody>
      </p:sp>
    </p:spTree>
    <p:extLst>
      <p:ext uri="{BB962C8B-B14F-4D97-AF65-F5344CB8AC3E}">
        <p14:creationId xmlns:p14="http://schemas.microsoft.com/office/powerpoint/2010/main" val="5764858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 y="86380"/>
            <a:ext cx="8915400" cy="523220"/>
          </a:xfrm>
          <a:prstGeom prst="rect">
            <a:avLst/>
          </a:prstGeom>
        </p:spPr>
        <p:txBody>
          <a:bodyPr vert="horz" wrap="square" lIns="91440" tIns="45720" rIns="91440" bIns="45720" rtlCol="0" anchor="t">
            <a:sp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4876800" cy="461665"/>
          </a:xfrm>
          <a:prstGeom prst="rect">
            <a:avLst/>
          </a:prstGeom>
        </p:spPr>
        <p:txBody>
          <a:bodyPr vert="horz" wrap="square" lIns="91440" tIns="45720" rIns="91440" bIns="45720" rtlCol="0">
            <a:spAutoFit/>
          </a:bodyPr>
          <a:lstStyle/>
          <a:p>
            <a:pPr lvl="0"/>
            <a:r>
              <a:rPr lang="en-US" dirty="0" smtClean="0"/>
              <a:t>Click to edit Master text styles</a:t>
            </a:r>
          </a:p>
        </p:txBody>
      </p:sp>
      <p:sp>
        <p:nvSpPr>
          <p:cNvPr id="6" name="Slide Number Placeholder 5"/>
          <p:cNvSpPr>
            <a:spLocks noGrp="1"/>
          </p:cNvSpPr>
          <p:nvPr>
            <p:ph type="sldNum" sz="quarter" idx="4"/>
          </p:nvPr>
        </p:nvSpPr>
        <p:spPr>
          <a:xfrm>
            <a:off x="76200" y="6356350"/>
            <a:ext cx="2133600" cy="365125"/>
          </a:xfrm>
          <a:prstGeom prst="rect">
            <a:avLst/>
          </a:prstGeom>
        </p:spPr>
        <p:txBody>
          <a:bodyPr vert="horz" lIns="91440" tIns="45720" rIns="91440" bIns="45720" rtlCol="0" anchor="b"/>
          <a:lstStyle>
            <a:lvl1pPr algn="l">
              <a:defRPr sz="1400">
                <a:solidFill>
                  <a:schemeClr val="tx1">
                    <a:lumMod val="75000"/>
                    <a:lumOff val="25000"/>
                  </a:schemeClr>
                </a:solidFill>
              </a:defRPr>
            </a:lvl1pPr>
          </a:lstStyle>
          <a:p>
            <a:fld id="{D463299A-589E-41AB-91AB-C28182189A32}" type="slidenum">
              <a:rPr lang="en-US" smtClean="0"/>
              <a:pPr/>
              <a:t>‹#›</a:t>
            </a:fld>
            <a:endParaRPr lang="en-US"/>
          </a:p>
        </p:txBody>
      </p:sp>
    </p:spTree>
    <p:extLst>
      <p:ext uri="{BB962C8B-B14F-4D97-AF65-F5344CB8AC3E}">
        <p14:creationId xmlns:p14="http://schemas.microsoft.com/office/powerpoint/2010/main" val="2221308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spcBef>
          <a:spcPct val="20000"/>
        </a:spcBef>
        <a:buFontTx/>
        <a:buNone/>
        <a:defRPr sz="2400" b="1"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image" Target="../media/image17.jpeg"/><Relationship Id="rId3" Type="http://schemas.openxmlformats.org/officeDocument/2006/relationships/notesSlide" Target="../notesSlides/notesSlide10.xml"/><Relationship Id="rId7" Type="http://schemas.openxmlformats.org/officeDocument/2006/relationships/oleObject" Target="../embeddings/oleObject2.bin"/><Relationship Id="rId12" Type="http://schemas.openxmlformats.org/officeDocument/2006/relationships/image" Target="../media/image15.wmf"/><Relationship Id="rId2" Type="http://schemas.openxmlformats.org/officeDocument/2006/relationships/slideLayout" Target="../slideLayouts/slideLayout3.xml"/><Relationship Id="rId16" Type="http://schemas.openxmlformats.org/officeDocument/2006/relationships/image" Target="../media/image20.jpeg"/><Relationship Id="rId1" Type="http://schemas.openxmlformats.org/officeDocument/2006/relationships/vmlDrawing" Target="../drawings/vmlDrawing1.vml"/><Relationship Id="rId6" Type="http://schemas.openxmlformats.org/officeDocument/2006/relationships/image" Target="../media/image12.w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image" Target="../media/image19.jpeg"/><Relationship Id="rId10" Type="http://schemas.openxmlformats.org/officeDocument/2006/relationships/image" Target="../media/image14.wmf"/><Relationship Id="rId4" Type="http://schemas.openxmlformats.org/officeDocument/2006/relationships/image" Target="../media/image16.png"/><Relationship Id="rId9" Type="http://schemas.openxmlformats.org/officeDocument/2006/relationships/oleObject" Target="../embeddings/oleObject3.bin"/><Relationship Id="rId14" Type="http://schemas.openxmlformats.org/officeDocument/2006/relationships/image" Target="../media/image1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1.xml"/><Relationship Id="rId5" Type="http://schemas.openxmlformats.org/officeDocument/2006/relationships/image" Target="../media/image22.png"/><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24.jpeg"/><Relationship Id="rId4" Type="http://schemas.openxmlformats.org/officeDocument/2006/relationships/hyperlink" Target="http://www.esm.psu.edu/wiki/_detail/research:cjl9:sikorsky_logo.jpg?id=research:cjl9:structural_health_monitoring&amp;cache=cache"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1400">
              <a:solidFill>
                <a:srgbClr val="404040"/>
              </a:solidFill>
            </a:endParaRPr>
          </a:p>
          <a:p>
            <a:pPr eaLnBrk="1" hangingPunct="1">
              <a:spcBef>
                <a:spcPct val="0"/>
              </a:spcBef>
            </a:pPr>
            <a:endParaRPr lang="en-US" altLang="en-US" sz="1400">
              <a:solidFill>
                <a:srgbClr val="404040"/>
              </a:solidFill>
            </a:endParaRPr>
          </a:p>
        </p:txBody>
      </p:sp>
      <p:sp>
        <p:nvSpPr>
          <p:cNvPr id="3075" name="Rectangle 2"/>
          <p:cNvSpPr>
            <a:spLocks noChangeArrowheads="1"/>
          </p:cNvSpPr>
          <p:nvPr/>
        </p:nvSpPr>
        <p:spPr bwMode="auto">
          <a:xfrm>
            <a:off x="152400" y="2895600"/>
            <a:ext cx="3352800" cy="208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tIns="25400" bIns="25400">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000"/>
              <a:t>Name</a:t>
            </a:r>
          </a:p>
          <a:p>
            <a:pPr>
              <a:spcBef>
                <a:spcPct val="0"/>
              </a:spcBef>
            </a:pPr>
            <a:r>
              <a:rPr lang="en-US" altLang="en-US" sz="2000"/>
              <a:t>Name</a:t>
            </a:r>
          </a:p>
          <a:p>
            <a:pPr>
              <a:spcBef>
                <a:spcPct val="0"/>
              </a:spcBef>
            </a:pPr>
            <a:r>
              <a:rPr lang="en-US" altLang="en-US" sz="2000"/>
              <a:t>Name</a:t>
            </a:r>
          </a:p>
          <a:p>
            <a:pPr>
              <a:spcBef>
                <a:spcPct val="50000"/>
              </a:spcBef>
            </a:pPr>
            <a:r>
              <a:rPr lang="en-US" altLang="en-US" sz="1800"/>
              <a:t>Department</a:t>
            </a:r>
          </a:p>
          <a:p>
            <a:pPr>
              <a:spcBef>
                <a:spcPct val="0"/>
              </a:spcBef>
            </a:pPr>
            <a:r>
              <a:rPr lang="en-US" altLang="en-US" sz="1800"/>
              <a:t>Institution</a:t>
            </a:r>
          </a:p>
          <a:p>
            <a:pPr>
              <a:spcBef>
                <a:spcPct val="50000"/>
              </a:spcBef>
            </a:pPr>
            <a:r>
              <a:rPr lang="en-US" altLang="en-US" sz="1800"/>
              <a:t>Date</a:t>
            </a:r>
            <a:endParaRPr lang="en-US" altLang="en-US"/>
          </a:p>
        </p:txBody>
      </p:sp>
      <p:sp>
        <p:nvSpPr>
          <p:cNvPr id="3076" name="Rectangle 3"/>
          <p:cNvSpPr>
            <a:spLocks noChangeArrowheads="1"/>
          </p:cNvSpPr>
          <p:nvPr/>
        </p:nvSpPr>
        <p:spPr bwMode="auto">
          <a:xfrm>
            <a:off x="3733800" y="1781175"/>
            <a:ext cx="5181600" cy="3997325"/>
          </a:xfrm>
          <a:prstGeom prst="rect">
            <a:avLst/>
          </a:prstGeom>
          <a:solidFill>
            <a:schemeClr val="tx1">
              <a:lumMod val="85000"/>
              <a:lumOff val="15000"/>
            </a:schemeClr>
          </a:solidFill>
          <a:ln w="9525">
            <a:solidFill>
              <a:srgbClr val="000000"/>
            </a:solidFill>
            <a:miter lim="800000"/>
            <a:headEnd/>
            <a:tailEnd/>
          </a:ln>
        </p:spPr>
        <p:txBody>
          <a:bodyPr anchor="ct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pPr>
            <a:endParaRPr lang="en-US" altLang="en-US" b="0">
              <a:solidFill>
                <a:srgbClr val="EAEAEA"/>
              </a:solidFill>
            </a:endParaRPr>
          </a:p>
          <a:p>
            <a:pPr algn="ctr">
              <a:spcBef>
                <a:spcPct val="0"/>
              </a:spcBef>
            </a:pPr>
            <a:endParaRPr lang="en-US" altLang="en-US" b="0">
              <a:solidFill>
                <a:srgbClr val="EAEAEA"/>
              </a:solidFill>
            </a:endParaRPr>
          </a:p>
          <a:p>
            <a:pPr algn="ctr">
              <a:spcBef>
                <a:spcPct val="0"/>
              </a:spcBef>
            </a:pPr>
            <a:endParaRPr lang="en-US" altLang="en-US" b="0">
              <a:solidFill>
                <a:srgbClr val="EAEAEA"/>
              </a:solidFill>
            </a:endParaRPr>
          </a:p>
          <a:p>
            <a:pPr algn="ctr">
              <a:spcBef>
                <a:spcPct val="0"/>
              </a:spcBef>
            </a:pPr>
            <a:endParaRPr lang="en-US" altLang="en-US" b="0">
              <a:solidFill>
                <a:srgbClr val="EAEAEA"/>
              </a:solidFill>
            </a:endParaRPr>
          </a:p>
          <a:p>
            <a:pPr>
              <a:spcBef>
                <a:spcPct val="0"/>
              </a:spcBef>
            </a:pPr>
            <a:r>
              <a:rPr lang="en-US" altLang="en-US" sz="2000">
                <a:solidFill>
                  <a:srgbClr val="EAEAEA"/>
                </a:solidFill>
              </a:rPr>
              <a:t>Replace this box with key image to introduce talk’s scope, importance, or background</a:t>
            </a:r>
          </a:p>
          <a:p>
            <a:pPr algn="ctr">
              <a:spcBef>
                <a:spcPct val="0"/>
              </a:spcBef>
            </a:pPr>
            <a:endParaRPr lang="en-US" altLang="en-US" b="0">
              <a:solidFill>
                <a:schemeClr val="tx1"/>
              </a:solidFill>
            </a:endParaRPr>
          </a:p>
          <a:p>
            <a:pPr algn="ctr">
              <a:spcBef>
                <a:spcPct val="0"/>
              </a:spcBef>
            </a:pPr>
            <a:endParaRPr lang="en-US" altLang="en-US" b="0">
              <a:solidFill>
                <a:schemeClr val="tx1"/>
              </a:solidFill>
            </a:endParaRPr>
          </a:p>
          <a:p>
            <a:pPr algn="ctr">
              <a:spcBef>
                <a:spcPct val="0"/>
              </a:spcBef>
            </a:pPr>
            <a:endParaRPr lang="en-US" altLang="en-US" b="0">
              <a:solidFill>
                <a:schemeClr val="tx1"/>
              </a:solidFill>
            </a:endParaRPr>
          </a:p>
          <a:p>
            <a:pPr algn="ctr">
              <a:spcBef>
                <a:spcPct val="0"/>
              </a:spcBef>
            </a:pPr>
            <a:endParaRPr lang="en-US" altLang="en-US" b="0">
              <a:solidFill>
                <a:schemeClr val="tx1"/>
              </a:solidFill>
            </a:endParaRPr>
          </a:p>
          <a:p>
            <a:pPr algn="ctr">
              <a:spcBef>
                <a:spcPct val="0"/>
              </a:spcBef>
            </a:pPr>
            <a:endParaRPr lang="en-US" altLang="en-US" b="0">
              <a:solidFill>
                <a:schemeClr val="tx1"/>
              </a:solidFill>
            </a:endParaRPr>
          </a:p>
        </p:txBody>
      </p:sp>
      <p:sp>
        <p:nvSpPr>
          <p:cNvPr id="3077" name="Text Box 4"/>
          <p:cNvSpPr txBox="1">
            <a:spLocks noChangeArrowheads="1"/>
          </p:cNvSpPr>
          <p:nvPr/>
        </p:nvSpPr>
        <p:spPr bwMode="auto">
          <a:xfrm>
            <a:off x="152400" y="6265863"/>
            <a:ext cx="1025525" cy="466725"/>
          </a:xfrm>
          <a:prstGeom prst="rect">
            <a:avLst/>
          </a:prstGeom>
          <a:solidFill>
            <a:schemeClr val="tx1">
              <a:lumMod val="85000"/>
              <a:lumOff val="15000"/>
            </a:schemeClr>
          </a:solidFill>
          <a:ln w="9525">
            <a:solidFill>
              <a:srgbClr val="000000"/>
            </a:solidFill>
            <a:miter lim="800000"/>
            <a:headEnd/>
            <a:tailEnd/>
          </a:ln>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200" b="0" dirty="0" smtClean="0">
                <a:solidFill>
                  <a:schemeClr val="bg1"/>
                </a:solidFill>
              </a:rPr>
              <a:t>Replace with </a:t>
            </a:r>
          </a:p>
          <a:p>
            <a:pPr>
              <a:defRPr/>
            </a:pPr>
            <a:r>
              <a:rPr lang="en-US" sz="1200" b="0" dirty="0" smtClean="0">
                <a:solidFill>
                  <a:schemeClr val="bg1"/>
                </a:solidFill>
              </a:rPr>
              <a:t>your Logo</a:t>
            </a:r>
          </a:p>
        </p:txBody>
      </p:sp>
      <p:sp>
        <p:nvSpPr>
          <p:cNvPr id="3078" name="Text Box 5"/>
          <p:cNvSpPr txBox="1">
            <a:spLocks noChangeArrowheads="1"/>
          </p:cNvSpPr>
          <p:nvPr/>
        </p:nvSpPr>
        <p:spPr bwMode="auto">
          <a:xfrm>
            <a:off x="76200" y="76200"/>
            <a:ext cx="75025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3600">
                <a:solidFill>
                  <a:srgbClr val="000000"/>
                </a:solidFill>
              </a:rPr>
              <a:t>Title of Presentation in Initial Capitals:</a:t>
            </a:r>
          </a:p>
          <a:p>
            <a:pPr>
              <a:spcBef>
                <a:spcPct val="0"/>
              </a:spcBef>
            </a:pPr>
            <a:r>
              <a:rPr lang="en-US" altLang="en-US" sz="3600">
                <a:solidFill>
                  <a:srgbClr val="000000"/>
                </a:solidFill>
              </a:rPr>
              <a:t>36 Points, Calibri Bold</a:t>
            </a:r>
            <a:r>
              <a:rPr lang="en-US" altLang="en-US" sz="3600">
                <a:solidFill>
                  <a:schemeClr val="tx1"/>
                </a:solidFill>
              </a:rPr>
              <a:t> </a:t>
            </a:r>
          </a:p>
        </p:txBody>
      </p:sp>
    </p:spTree>
    <p:extLst>
      <p:ext uri="{BB962C8B-B14F-4D97-AF65-F5344CB8AC3E}">
        <p14:creationId xmlns:p14="http://schemas.microsoft.com/office/powerpoint/2010/main" val="35115651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Slide Number Placeholder 1"/>
          <p:cNvSpPr>
            <a:spLocks noGrp="1"/>
          </p:cNvSpPr>
          <p:nvPr>
            <p:ph type="sldNum" sz="quarter" idx="10"/>
          </p:nvPr>
        </p:nvSpPr>
        <p:spPr bwMode="auto">
          <a:xfrm>
            <a:off x="76200" y="6477000"/>
            <a:ext cx="2133600" cy="365125"/>
          </a:xfrm>
          <a:ln>
            <a:miter lim="800000"/>
            <a:headEnd/>
            <a:tailEnd/>
          </a:ln>
        </p:spPr>
        <p:txBody>
          <a:bodyPr anchor="t"/>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fld id="{4115755A-EFBD-4A86-BBD4-674297E4E481}" type="slidenum">
              <a:rPr lang="en-US" altLang="en-US" sz="1400">
                <a:solidFill>
                  <a:srgbClr val="262626"/>
                </a:solidFill>
              </a:rPr>
              <a:pPr algn="l" eaLnBrk="1" hangingPunct="1"/>
              <a:t>10</a:t>
            </a:fld>
            <a:endParaRPr lang="en-US" altLang="en-US" sz="1400">
              <a:solidFill>
                <a:srgbClr val="262626"/>
              </a:solidFill>
            </a:endParaRPr>
          </a:p>
        </p:txBody>
      </p:sp>
      <p:sp>
        <p:nvSpPr>
          <p:cNvPr id="13315" name="Text Box 2"/>
          <p:cNvSpPr txBox="1">
            <a:spLocks noChangeArrowheads="1"/>
          </p:cNvSpPr>
          <p:nvPr/>
        </p:nvSpPr>
        <p:spPr bwMode="auto">
          <a:xfrm>
            <a:off x="1447800" y="2438400"/>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endParaRPr lang="en-US" sz="1800" smtClean="0">
              <a:solidFill>
                <a:schemeClr val="tx1">
                  <a:lumMod val="85000"/>
                  <a:lumOff val="15000"/>
                </a:schemeClr>
              </a:solidFill>
            </a:endParaRPr>
          </a:p>
        </p:txBody>
      </p:sp>
      <p:grpSp>
        <p:nvGrpSpPr>
          <p:cNvPr id="2" name="Group 3"/>
          <p:cNvGrpSpPr>
            <a:grpSpLocks/>
          </p:cNvGrpSpPr>
          <p:nvPr/>
        </p:nvGrpSpPr>
        <p:grpSpPr bwMode="auto">
          <a:xfrm>
            <a:off x="2362200" y="3124200"/>
            <a:ext cx="2209800" cy="2652713"/>
            <a:chOff x="1488" y="1968"/>
            <a:chExt cx="1392" cy="1671"/>
          </a:xfrm>
        </p:grpSpPr>
        <p:sp>
          <p:nvSpPr>
            <p:cNvPr id="13354" name="Text Box 4"/>
            <p:cNvSpPr txBox="1">
              <a:spLocks noChangeArrowheads="1"/>
            </p:cNvSpPr>
            <p:nvPr/>
          </p:nvSpPr>
          <p:spPr bwMode="auto">
            <a:xfrm>
              <a:off x="1488" y="23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spcBef>
                  <a:spcPct val="50000"/>
                </a:spcBef>
                <a:defRPr/>
              </a:pPr>
              <a:r>
                <a:rPr lang="en-US" sz="1800" smtClean="0">
                  <a:solidFill>
                    <a:schemeClr val="tx1">
                      <a:lumMod val="85000"/>
                      <a:lumOff val="15000"/>
                    </a:schemeClr>
                  </a:solidFill>
                </a:rPr>
                <a:t>Reynolds Number</a:t>
              </a:r>
            </a:p>
          </p:txBody>
        </p:sp>
        <p:sp>
          <p:nvSpPr>
            <p:cNvPr id="13355" name="Text Box 5"/>
            <p:cNvSpPr txBox="1">
              <a:spLocks noChangeArrowheads="1"/>
            </p:cNvSpPr>
            <p:nvPr/>
          </p:nvSpPr>
          <p:spPr bwMode="auto">
            <a:xfrm>
              <a:off x="1824" y="3408"/>
              <a:ext cx="7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Nu</a:t>
              </a:r>
              <a:r>
                <a:rPr lang="en-US" sz="1800" baseline="-25000" smtClean="0">
                  <a:solidFill>
                    <a:schemeClr val="tx1">
                      <a:lumMod val="85000"/>
                      <a:lumOff val="15000"/>
                    </a:schemeClr>
                  </a:solidFill>
                </a:rPr>
                <a:t>o</a:t>
              </a:r>
              <a:r>
                <a:rPr lang="en-US" sz="1800" smtClean="0">
                  <a:solidFill>
                    <a:schemeClr val="tx1">
                      <a:lumMod val="85000"/>
                      <a:lumOff val="15000"/>
                    </a:schemeClr>
                  </a:solidFill>
                </a:rPr>
                <a:t>, f</a:t>
              </a:r>
              <a:r>
                <a:rPr lang="en-US" sz="1800" baseline="-25000" smtClean="0">
                  <a:solidFill>
                    <a:schemeClr val="tx1">
                      <a:lumMod val="85000"/>
                      <a:lumOff val="15000"/>
                    </a:schemeClr>
                  </a:solidFill>
                </a:rPr>
                <a:t>o</a:t>
              </a:r>
            </a:p>
          </p:txBody>
        </p:sp>
        <p:sp>
          <p:nvSpPr>
            <p:cNvPr id="13356" name="Line 6"/>
            <p:cNvSpPr>
              <a:spLocks noChangeShapeType="1"/>
            </p:cNvSpPr>
            <p:nvPr/>
          </p:nvSpPr>
          <p:spPr bwMode="auto">
            <a:xfrm>
              <a:off x="2112" y="1968"/>
              <a:ext cx="0" cy="288"/>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57" name="Line 7"/>
            <p:cNvSpPr>
              <a:spLocks noChangeShapeType="1"/>
            </p:cNvSpPr>
            <p:nvPr/>
          </p:nvSpPr>
          <p:spPr bwMode="auto">
            <a:xfrm>
              <a:off x="2112" y="2544"/>
              <a:ext cx="0" cy="768"/>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grpSp>
      <p:grpSp>
        <p:nvGrpSpPr>
          <p:cNvPr id="3" name="Group 8"/>
          <p:cNvGrpSpPr>
            <a:grpSpLocks/>
          </p:cNvGrpSpPr>
          <p:nvPr/>
        </p:nvGrpSpPr>
        <p:grpSpPr bwMode="auto">
          <a:xfrm>
            <a:off x="4876800" y="3124200"/>
            <a:ext cx="3810000" cy="3186113"/>
            <a:chOff x="3072" y="1968"/>
            <a:chExt cx="2400" cy="2007"/>
          </a:xfrm>
        </p:grpSpPr>
        <p:sp>
          <p:nvSpPr>
            <p:cNvPr id="13339" name="Text Box 9"/>
            <p:cNvSpPr txBox="1">
              <a:spLocks noChangeArrowheads="1"/>
            </p:cNvSpPr>
            <p:nvPr/>
          </p:nvSpPr>
          <p:spPr bwMode="auto">
            <a:xfrm>
              <a:off x="4944" y="2304"/>
              <a:ext cx="5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T</a:t>
              </a:r>
              <a:r>
                <a:rPr lang="en-US" sz="1800" baseline="-25000" smtClean="0">
                  <a:solidFill>
                    <a:schemeClr val="tx1">
                      <a:lumMod val="85000"/>
                      <a:lumOff val="15000"/>
                    </a:schemeClr>
                  </a:solidFill>
                </a:rPr>
                <a:t>wall</a:t>
              </a:r>
            </a:p>
          </p:txBody>
        </p:sp>
        <p:sp>
          <p:nvSpPr>
            <p:cNvPr id="13340" name="Text Box 10"/>
            <p:cNvSpPr txBox="1">
              <a:spLocks noChangeArrowheads="1"/>
            </p:cNvSpPr>
            <p:nvPr/>
          </p:nvSpPr>
          <p:spPr bwMode="auto">
            <a:xfrm>
              <a:off x="4272" y="2304"/>
              <a:ext cx="37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T</a:t>
              </a:r>
              <a:r>
                <a:rPr lang="en-US" sz="1800" baseline="-25000" smtClean="0">
                  <a:solidFill>
                    <a:schemeClr val="tx1">
                      <a:lumMod val="85000"/>
                      <a:lumOff val="15000"/>
                    </a:schemeClr>
                  </a:solidFill>
                </a:rPr>
                <a:t>inlet</a:t>
              </a:r>
            </a:p>
          </p:txBody>
        </p:sp>
        <p:sp>
          <p:nvSpPr>
            <p:cNvPr id="13341" name="Line 11"/>
            <p:cNvSpPr>
              <a:spLocks noChangeShapeType="1"/>
            </p:cNvSpPr>
            <p:nvPr/>
          </p:nvSpPr>
          <p:spPr bwMode="auto">
            <a:xfrm flipH="1">
              <a:off x="4272" y="2542"/>
              <a:ext cx="816" cy="770"/>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42" name="Line 12"/>
            <p:cNvSpPr>
              <a:spLocks noChangeShapeType="1"/>
            </p:cNvSpPr>
            <p:nvPr/>
          </p:nvSpPr>
          <p:spPr bwMode="auto">
            <a:xfrm>
              <a:off x="4512" y="1968"/>
              <a:ext cx="0" cy="288"/>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43" name="Line 13"/>
            <p:cNvSpPr>
              <a:spLocks noChangeShapeType="1"/>
            </p:cNvSpPr>
            <p:nvPr/>
          </p:nvSpPr>
          <p:spPr bwMode="auto">
            <a:xfrm>
              <a:off x="5184" y="1968"/>
              <a:ext cx="0" cy="288"/>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44" name="Line 14"/>
            <p:cNvSpPr>
              <a:spLocks noChangeShapeType="1"/>
            </p:cNvSpPr>
            <p:nvPr/>
          </p:nvSpPr>
          <p:spPr bwMode="auto">
            <a:xfrm flipH="1">
              <a:off x="4224" y="2544"/>
              <a:ext cx="288" cy="240"/>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45" name="Text Box 15"/>
            <p:cNvSpPr txBox="1">
              <a:spLocks noChangeArrowheads="1"/>
            </p:cNvSpPr>
            <p:nvPr/>
          </p:nvSpPr>
          <p:spPr bwMode="auto">
            <a:xfrm>
              <a:off x="3072" y="2304"/>
              <a:ext cx="90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Heat Flux, q</a:t>
              </a:r>
              <a:r>
                <a:rPr lang="en-US" sz="1800" smtClean="0">
                  <a:solidFill>
                    <a:schemeClr val="tx1">
                      <a:lumMod val="85000"/>
                      <a:lumOff val="15000"/>
                    </a:schemeClr>
                  </a:solidFill>
                  <a:cs typeface="Arial" charset="0"/>
                </a:rPr>
                <a:t>˝</a:t>
              </a:r>
            </a:p>
          </p:txBody>
        </p:sp>
        <p:sp>
          <p:nvSpPr>
            <p:cNvPr id="13346" name="Text Box 16"/>
            <p:cNvSpPr txBox="1">
              <a:spLocks noChangeArrowheads="1"/>
            </p:cNvSpPr>
            <p:nvPr/>
          </p:nvSpPr>
          <p:spPr bwMode="auto">
            <a:xfrm>
              <a:off x="4032" y="3264"/>
              <a:ext cx="19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h</a:t>
              </a:r>
            </a:p>
          </p:txBody>
        </p:sp>
        <p:sp>
          <p:nvSpPr>
            <p:cNvPr id="13347" name="Text Box 17"/>
            <p:cNvSpPr txBox="1">
              <a:spLocks noChangeArrowheads="1"/>
            </p:cNvSpPr>
            <p:nvPr/>
          </p:nvSpPr>
          <p:spPr bwMode="auto">
            <a:xfrm>
              <a:off x="3984" y="3744"/>
              <a:ext cx="3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Nu</a:t>
              </a:r>
            </a:p>
          </p:txBody>
        </p:sp>
        <p:sp>
          <p:nvSpPr>
            <p:cNvPr id="13348" name="Text Box 18"/>
            <p:cNvSpPr txBox="1">
              <a:spLocks noChangeArrowheads="1"/>
            </p:cNvSpPr>
            <p:nvPr/>
          </p:nvSpPr>
          <p:spPr bwMode="auto">
            <a:xfrm>
              <a:off x="3888" y="2736"/>
              <a:ext cx="36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T</a:t>
              </a:r>
              <a:r>
                <a:rPr lang="en-US" sz="1800" baseline="-25000" smtClean="0">
                  <a:solidFill>
                    <a:schemeClr val="tx1">
                      <a:lumMod val="85000"/>
                      <a:lumOff val="15000"/>
                    </a:schemeClr>
                  </a:solidFill>
                </a:rPr>
                <a:t>bulk</a:t>
              </a:r>
            </a:p>
          </p:txBody>
        </p:sp>
        <p:sp>
          <p:nvSpPr>
            <p:cNvPr id="13349" name="Line 19"/>
            <p:cNvSpPr>
              <a:spLocks noChangeShapeType="1"/>
            </p:cNvSpPr>
            <p:nvPr/>
          </p:nvSpPr>
          <p:spPr bwMode="auto">
            <a:xfrm>
              <a:off x="3504" y="2496"/>
              <a:ext cx="480" cy="720"/>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50" name="Line 20"/>
            <p:cNvSpPr>
              <a:spLocks noChangeShapeType="1"/>
            </p:cNvSpPr>
            <p:nvPr/>
          </p:nvSpPr>
          <p:spPr bwMode="auto">
            <a:xfrm>
              <a:off x="4128" y="3484"/>
              <a:ext cx="0" cy="260"/>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51" name="Line 21"/>
            <p:cNvSpPr>
              <a:spLocks noChangeShapeType="1"/>
            </p:cNvSpPr>
            <p:nvPr/>
          </p:nvSpPr>
          <p:spPr bwMode="auto">
            <a:xfrm>
              <a:off x="3504" y="2496"/>
              <a:ext cx="400" cy="277"/>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52" name="Line 22"/>
            <p:cNvSpPr>
              <a:spLocks noChangeShapeType="1"/>
            </p:cNvSpPr>
            <p:nvPr/>
          </p:nvSpPr>
          <p:spPr bwMode="auto">
            <a:xfrm>
              <a:off x="4118" y="2983"/>
              <a:ext cx="10" cy="260"/>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53" name="Line 23"/>
            <p:cNvSpPr>
              <a:spLocks noChangeShapeType="1"/>
            </p:cNvSpPr>
            <p:nvPr/>
          </p:nvSpPr>
          <p:spPr bwMode="auto">
            <a:xfrm>
              <a:off x="3504" y="1968"/>
              <a:ext cx="0" cy="288"/>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grpSp>
      <p:grpSp>
        <p:nvGrpSpPr>
          <p:cNvPr id="4" name="Group 24"/>
          <p:cNvGrpSpPr>
            <a:grpSpLocks/>
          </p:cNvGrpSpPr>
          <p:nvPr/>
        </p:nvGrpSpPr>
        <p:grpSpPr bwMode="auto">
          <a:xfrm>
            <a:off x="76200" y="3124200"/>
            <a:ext cx="2057400" cy="2579688"/>
            <a:chOff x="48" y="1968"/>
            <a:chExt cx="1296" cy="1625"/>
          </a:xfrm>
        </p:grpSpPr>
        <p:sp>
          <p:nvSpPr>
            <p:cNvPr id="13334" name="Text Box 25"/>
            <p:cNvSpPr txBox="1">
              <a:spLocks noChangeArrowheads="1"/>
            </p:cNvSpPr>
            <p:nvPr/>
          </p:nvSpPr>
          <p:spPr bwMode="auto">
            <a:xfrm>
              <a:off x="60" y="3360"/>
              <a:ext cx="128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spcBef>
                  <a:spcPct val="50000"/>
                </a:spcBef>
                <a:defRPr/>
              </a:pPr>
              <a:r>
                <a:rPr lang="en-US" sz="1800" smtClean="0">
                  <a:solidFill>
                    <a:schemeClr val="tx1">
                      <a:lumMod val="85000"/>
                      <a:lumOff val="15000"/>
                    </a:schemeClr>
                  </a:solidFill>
                </a:rPr>
                <a:t>Friction Factor, f</a:t>
              </a:r>
            </a:p>
          </p:txBody>
        </p:sp>
        <p:grpSp>
          <p:nvGrpSpPr>
            <p:cNvPr id="13335" name="Group 26"/>
            <p:cNvGrpSpPr>
              <a:grpSpLocks/>
            </p:cNvGrpSpPr>
            <p:nvPr/>
          </p:nvGrpSpPr>
          <p:grpSpPr bwMode="auto">
            <a:xfrm>
              <a:off x="48" y="1968"/>
              <a:ext cx="1200" cy="1344"/>
              <a:chOff x="48" y="1968"/>
              <a:chExt cx="1200" cy="1344"/>
            </a:xfrm>
          </p:grpSpPr>
          <p:sp>
            <p:nvSpPr>
              <p:cNvPr id="13336" name="Text Box 27"/>
              <p:cNvSpPr txBox="1">
                <a:spLocks noChangeArrowheads="1"/>
              </p:cNvSpPr>
              <p:nvPr/>
            </p:nvSpPr>
            <p:spPr bwMode="auto">
              <a:xfrm>
                <a:off x="48" y="2304"/>
                <a:ext cx="12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Pressure Drop</a:t>
                </a:r>
              </a:p>
            </p:txBody>
          </p:sp>
          <p:sp>
            <p:nvSpPr>
              <p:cNvPr id="13337" name="Line 28"/>
              <p:cNvSpPr>
                <a:spLocks noChangeShapeType="1"/>
              </p:cNvSpPr>
              <p:nvPr/>
            </p:nvSpPr>
            <p:spPr bwMode="auto">
              <a:xfrm>
                <a:off x="576" y="2592"/>
                <a:ext cx="0" cy="720"/>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sp>
            <p:nvSpPr>
              <p:cNvPr id="13338" name="Line 29"/>
              <p:cNvSpPr>
                <a:spLocks noChangeShapeType="1"/>
              </p:cNvSpPr>
              <p:nvPr/>
            </p:nvSpPr>
            <p:spPr bwMode="auto">
              <a:xfrm>
                <a:off x="576" y="1968"/>
                <a:ext cx="0" cy="336"/>
              </a:xfrm>
              <a:prstGeom prst="line">
                <a:avLst/>
              </a:prstGeom>
              <a:noFill/>
              <a:ln w="28575">
                <a:solidFill>
                  <a:srgbClr val="111111"/>
                </a:solidFill>
                <a:round/>
                <a:headEnd/>
                <a:tailEnd type="arrow" w="med" len="med"/>
              </a:ln>
              <a:extLst>
                <a:ext uri="{909E8E84-426E-40DD-AFC4-6F175D3DCCD1}">
                  <a14:hiddenFill xmlns:a14="http://schemas.microsoft.com/office/drawing/2010/main">
                    <a:noFill/>
                  </a14:hiddenFill>
                </a:ext>
              </a:extLst>
            </p:spPr>
            <p:txBody>
              <a:bodyPr/>
              <a:lstStyle/>
              <a:p>
                <a:pPr>
                  <a:defRPr/>
                </a:pPr>
                <a:endParaRPr lang="en-US">
                  <a:solidFill>
                    <a:schemeClr val="tx1">
                      <a:lumMod val="85000"/>
                      <a:lumOff val="15000"/>
                    </a:schemeClr>
                  </a:solidFill>
                </a:endParaRPr>
              </a:p>
            </p:txBody>
          </p:sp>
        </p:grpSp>
      </p:grpSp>
      <p:pic>
        <p:nvPicPr>
          <p:cNvPr id="13319" name="Picture 30" descr="vt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3713" y="6305550"/>
            <a:ext cx="100171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1823" name="Object 2"/>
          <p:cNvGraphicFramePr>
            <a:graphicFrameLocks noChangeAspect="1"/>
          </p:cNvGraphicFramePr>
          <p:nvPr/>
        </p:nvGraphicFramePr>
        <p:xfrm>
          <a:off x="76200" y="5314950"/>
          <a:ext cx="2057400" cy="739775"/>
        </p:xfrm>
        <a:graphic>
          <a:graphicData uri="http://schemas.openxmlformats.org/presentationml/2006/ole">
            <mc:AlternateContent xmlns:mc="http://schemas.openxmlformats.org/markup-compatibility/2006">
              <mc:Choice xmlns:v="urn:schemas-microsoft-com:vml" Requires="v">
                <p:oleObj spid="_x0000_s1034" name="Equation" r:id="rId5" imgW="1270000" imgH="457200" progId="Equation.3">
                  <p:embed/>
                </p:oleObj>
              </mc:Choice>
              <mc:Fallback>
                <p:oleObj name="Equation" r:id="rId5" imgW="12700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 y="5314950"/>
                        <a:ext cx="2057400" cy="739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32"/>
          <p:cNvGrpSpPr>
            <a:grpSpLocks/>
          </p:cNvGrpSpPr>
          <p:nvPr/>
        </p:nvGrpSpPr>
        <p:grpSpPr bwMode="auto">
          <a:xfrm>
            <a:off x="2438400" y="5334000"/>
            <a:ext cx="2819400" cy="1073150"/>
            <a:chOff x="1680" y="3360"/>
            <a:chExt cx="1776" cy="676"/>
          </a:xfrm>
        </p:grpSpPr>
        <p:graphicFrame>
          <p:nvGraphicFramePr>
            <p:cNvPr id="13332" name="Object 4"/>
            <p:cNvGraphicFramePr>
              <a:graphicFrameLocks noChangeAspect="1"/>
            </p:cNvGraphicFramePr>
            <p:nvPr/>
          </p:nvGraphicFramePr>
          <p:xfrm>
            <a:off x="1680" y="3744"/>
            <a:ext cx="1776" cy="292"/>
          </p:xfrm>
          <a:graphic>
            <a:graphicData uri="http://schemas.openxmlformats.org/presentationml/2006/ole">
              <mc:AlternateContent xmlns:mc="http://schemas.openxmlformats.org/markup-compatibility/2006">
                <mc:Choice xmlns:v="urn:schemas-microsoft-com:vml" Requires="v">
                  <p:oleObj spid="_x0000_s1035" name="Equation" r:id="rId7" imgW="1473200" imgH="241300" progId="Equation.3">
                    <p:embed/>
                  </p:oleObj>
                </mc:Choice>
                <mc:Fallback>
                  <p:oleObj name="Equation" r:id="rId7" imgW="14732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0" y="3744"/>
                          <a:ext cx="1776" cy="29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33" name="Object 5"/>
            <p:cNvGraphicFramePr>
              <a:graphicFrameLocks noChangeAspect="1"/>
            </p:cNvGraphicFramePr>
            <p:nvPr/>
          </p:nvGraphicFramePr>
          <p:xfrm>
            <a:off x="1680" y="3360"/>
            <a:ext cx="1440" cy="318"/>
          </p:xfrm>
          <a:graphic>
            <a:graphicData uri="http://schemas.openxmlformats.org/presentationml/2006/ole">
              <mc:AlternateContent xmlns:mc="http://schemas.openxmlformats.org/markup-compatibility/2006">
                <mc:Choice xmlns:v="urn:schemas-microsoft-com:vml" Requires="v">
                  <p:oleObj spid="_x0000_s1036" name="Equation" r:id="rId9" imgW="1091726" imgH="241195" progId="Equation.3">
                    <p:embed/>
                  </p:oleObj>
                </mc:Choice>
                <mc:Fallback>
                  <p:oleObj name="Equation" r:id="rId9" imgW="1091726" imgH="24119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80" y="3360"/>
                          <a:ext cx="1440" cy="3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61827" name="Object 3"/>
          <p:cNvGraphicFramePr>
            <a:graphicFrameLocks noChangeAspect="1"/>
          </p:cNvGraphicFramePr>
          <p:nvPr/>
        </p:nvGraphicFramePr>
        <p:xfrm>
          <a:off x="5926138" y="5961063"/>
          <a:ext cx="1371600" cy="790575"/>
        </p:xfrm>
        <a:graphic>
          <a:graphicData uri="http://schemas.openxmlformats.org/presentationml/2006/ole">
            <mc:AlternateContent xmlns:mc="http://schemas.openxmlformats.org/markup-compatibility/2006">
              <mc:Choice xmlns:v="urn:schemas-microsoft-com:vml" Requires="v">
                <p:oleObj spid="_x0000_s1037" name="Equation" r:id="rId11" imgW="748975" imgH="431613" progId="Equation.3">
                  <p:embed/>
                </p:oleObj>
              </mc:Choice>
              <mc:Fallback>
                <p:oleObj name="Equation" r:id="rId11" imgW="748975" imgH="431613"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26138" y="5961063"/>
                        <a:ext cx="1371600" cy="7905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3" name="Text Box 36"/>
          <p:cNvSpPr txBox="1">
            <a:spLocks noChangeArrowheads="1"/>
          </p:cNvSpPr>
          <p:nvPr/>
        </p:nvSpPr>
        <p:spPr bwMode="auto">
          <a:xfrm>
            <a:off x="76200" y="1447800"/>
            <a:ext cx="1479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Pressure Taps</a:t>
            </a:r>
          </a:p>
        </p:txBody>
      </p:sp>
      <p:sp>
        <p:nvSpPr>
          <p:cNvPr id="13324" name="Text Box 37"/>
          <p:cNvSpPr txBox="1">
            <a:spLocks noChangeArrowheads="1"/>
          </p:cNvSpPr>
          <p:nvPr/>
        </p:nvSpPr>
        <p:spPr bwMode="auto">
          <a:xfrm>
            <a:off x="6781800" y="1447800"/>
            <a:ext cx="1658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Thermocouples</a:t>
            </a:r>
          </a:p>
        </p:txBody>
      </p:sp>
      <p:sp>
        <p:nvSpPr>
          <p:cNvPr id="13325" name="Text Box 38"/>
          <p:cNvSpPr txBox="1">
            <a:spLocks noChangeArrowheads="1"/>
          </p:cNvSpPr>
          <p:nvPr/>
        </p:nvSpPr>
        <p:spPr bwMode="auto">
          <a:xfrm>
            <a:off x="2560638" y="1447800"/>
            <a:ext cx="1530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Venturi Meter</a:t>
            </a:r>
          </a:p>
        </p:txBody>
      </p:sp>
      <p:sp>
        <p:nvSpPr>
          <p:cNvPr id="13326" name="Text Box 39"/>
          <p:cNvSpPr txBox="1">
            <a:spLocks noChangeArrowheads="1"/>
          </p:cNvSpPr>
          <p:nvPr/>
        </p:nvSpPr>
        <p:spPr bwMode="auto">
          <a:xfrm>
            <a:off x="4846638" y="1447800"/>
            <a:ext cx="1146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1800" smtClean="0">
                <a:solidFill>
                  <a:schemeClr val="tx1">
                    <a:lumMod val="85000"/>
                    <a:lumOff val="15000"/>
                  </a:schemeClr>
                </a:solidFill>
              </a:rPr>
              <a:t>Voltmeter</a:t>
            </a:r>
          </a:p>
        </p:txBody>
      </p:sp>
      <p:sp>
        <p:nvSpPr>
          <p:cNvPr id="13327" name="Text Box 40"/>
          <p:cNvSpPr txBox="1">
            <a:spLocks noChangeArrowheads="1"/>
          </p:cNvSpPr>
          <p:nvPr/>
        </p:nvSpPr>
        <p:spPr bwMode="auto">
          <a:xfrm>
            <a:off x="76200" y="76200"/>
            <a:ext cx="90217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800">
                <a:solidFill>
                  <a:srgbClr val="000000"/>
                </a:solidFill>
              </a:rPr>
              <a:t>Normalized friction factors and Nusselt numbers correlated our data with the data of others</a:t>
            </a:r>
          </a:p>
        </p:txBody>
      </p:sp>
      <p:pic>
        <p:nvPicPr>
          <p:cNvPr id="13328" name="Picture 4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 y="1866900"/>
            <a:ext cx="18097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95550" y="1866900"/>
            <a:ext cx="17716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0" name="Picture 4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05350" y="1866900"/>
            <a:ext cx="177165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1" name="Picture 4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34200" y="1873250"/>
            <a:ext cx="177165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203863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1823"/>
                                        </p:tgtEl>
                                        <p:attrNameLst>
                                          <p:attrName>style.visibility</p:attrName>
                                        </p:attrNameLst>
                                      </p:cBhvr>
                                      <p:to>
                                        <p:strVal val="visible"/>
                                      </p:to>
                                    </p:set>
                                  </p:childTnLst>
                                  <p:subTnLst>
                                    <p:set>
                                      <p:cBhvr override="childStyle">
                                        <p:cTn dur="1" fill="hold" display="0" masterRel="nextClick" afterEffect="1"/>
                                        <p:tgtEl>
                                          <p:spTgt spid="161823"/>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18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endParaRPr lang="en-US" altLang="en-US" sz="1400">
              <a:solidFill>
                <a:srgbClr val="404040"/>
              </a:solidFill>
            </a:endParaRPr>
          </a:p>
          <a:p>
            <a:pPr algn="l" eaLnBrk="1" hangingPunct="1"/>
            <a:fld id="{64D5C92B-524D-4380-875C-ABCDB3C61BE5}" type="slidenum">
              <a:rPr lang="en-US" altLang="en-US" sz="1400">
                <a:solidFill>
                  <a:srgbClr val="404040"/>
                </a:solidFill>
              </a:rPr>
              <a:pPr algn="l" eaLnBrk="1" hangingPunct="1"/>
              <a:t>11</a:t>
            </a:fld>
            <a:endParaRPr lang="en-US" altLang="en-US" sz="1400">
              <a:solidFill>
                <a:srgbClr val="404040"/>
              </a:solidFill>
            </a:endParaRPr>
          </a:p>
        </p:txBody>
      </p:sp>
      <p:sp>
        <p:nvSpPr>
          <p:cNvPr id="14339" name="Rectangle 2"/>
          <p:cNvSpPr>
            <a:spLocks noGrp="1" noChangeArrowheads="1"/>
          </p:cNvSpPr>
          <p:nvPr>
            <p:ph type="title" idx="4294967295"/>
          </p:nvPr>
        </p:nvSpPr>
        <p:spPr>
          <a:xfrm>
            <a:off x="76200" y="120650"/>
            <a:ext cx="9023350" cy="519113"/>
          </a:xfrm>
        </p:spPr>
        <p:txBody>
          <a:bodyPr/>
          <a:lstStyle/>
          <a:p>
            <a:pPr eaLnBrk="1" hangingPunct="1"/>
            <a:endParaRPr lang="en-US" altLang="en-US" smtClean="0"/>
          </a:p>
        </p:txBody>
      </p:sp>
      <p:sp>
        <p:nvSpPr>
          <p:cNvPr id="14340" name="Rectangle 3"/>
          <p:cNvSpPr>
            <a:spLocks noGrp="1" noChangeArrowheads="1"/>
          </p:cNvSpPr>
          <p:nvPr>
            <p:ph type="body" idx="4294967295"/>
          </p:nvPr>
        </p:nvSpPr>
        <p:spPr>
          <a:xfrm>
            <a:off x="304800" y="2362200"/>
            <a:ext cx="3505200" cy="457200"/>
          </a:xfrm>
        </p:spPr>
        <p:txBody>
          <a:bodyPr/>
          <a:lstStyle/>
          <a:p>
            <a:pPr marL="0" indent="0" eaLnBrk="1" hangingPunct="1"/>
            <a:endParaRPr lang="en-US" altLang="en-US" smtClean="0"/>
          </a:p>
        </p:txBody>
      </p:sp>
    </p:spTree>
    <p:extLst>
      <p:ext uri="{BB962C8B-B14F-4D97-AF65-F5344CB8AC3E}">
        <p14:creationId xmlns:p14="http://schemas.microsoft.com/office/powerpoint/2010/main" val="2037024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rot="16200000" flipH="1">
            <a:off x="4724400" y="4191000"/>
            <a:ext cx="1066800" cy="9144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flipH="1" flipV="1">
            <a:off x="4724400" y="2209800"/>
            <a:ext cx="1066800" cy="9144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628"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endParaRPr lang="en-US" altLang="en-US" sz="1400">
              <a:solidFill>
                <a:srgbClr val="404040"/>
              </a:solidFill>
            </a:endParaRPr>
          </a:p>
          <a:p>
            <a:pPr algn="l" eaLnBrk="1" hangingPunct="1"/>
            <a:fld id="{05DF4919-0EDE-4C86-906D-F9B2B581C9F6}" type="slidenum">
              <a:rPr lang="en-US" altLang="en-US" sz="1400">
                <a:solidFill>
                  <a:srgbClr val="404040"/>
                </a:solidFill>
              </a:rPr>
              <a:pPr algn="l" eaLnBrk="1" hangingPunct="1"/>
              <a:t>12</a:t>
            </a:fld>
            <a:endParaRPr lang="en-US" altLang="en-US" sz="1400">
              <a:solidFill>
                <a:srgbClr val="404040"/>
              </a:solidFill>
            </a:endParaRPr>
          </a:p>
        </p:txBody>
      </p:sp>
      <p:sp>
        <p:nvSpPr>
          <p:cNvPr id="15365" name="Rectangle 2"/>
          <p:cNvSpPr>
            <a:spLocks noChangeArrowheads="1"/>
          </p:cNvSpPr>
          <p:nvPr/>
        </p:nvSpPr>
        <p:spPr bwMode="auto">
          <a:xfrm>
            <a:off x="5943600" y="1752600"/>
            <a:ext cx="30480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a:solidFill>
                  <a:schemeClr val="tx1">
                    <a:lumMod val="85000"/>
                    <a:lumOff val="15000"/>
                  </a:schemeClr>
                </a:solidFill>
              </a:rPr>
              <a:t>Feature or call-out—no more than two lines</a:t>
            </a:r>
          </a:p>
        </p:txBody>
      </p:sp>
      <p:sp>
        <p:nvSpPr>
          <p:cNvPr id="15366" name="Rectangle 3"/>
          <p:cNvSpPr>
            <a:spLocks noChangeArrowheads="1"/>
          </p:cNvSpPr>
          <p:nvPr/>
        </p:nvSpPr>
        <p:spPr bwMode="auto">
          <a:xfrm>
            <a:off x="152400" y="1873250"/>
            <a:ext cx="4783138" cy="3784600"/>
          </a:xfrm>
          <a:prstGeom prst="rect">
            <a:avLst/>
          </a:prstGeom>
          <a:solidFill>
            <a:schemeClr val="tx1">
              <a:lumMod val="85000"/>
              <a:lumOff val="15000"/>
            </a:schemeClr>
          </a:solidFill>
          <a:ln w="12700">
            <a:solidFill>
              <a:srgbClr val="000000"/>
            </a:solidFill>
            <a:miter lim="800000"/>
            <a:headEnd/>
            <a:tailEnd/>
          </a:ln>
        </p:spPr>
        <p:txBody>
          <a:bodyPr anchor="ctr">
            <a:spAutoFit/>
          </a:bodyPr>
          <a:lstStyle/>
          <a:p>
            <a:pPr algn="ctr" eaLnBrk="0" hangingPunct="0">
              <a:defRPr/>
            </a:pPr>
            <a:endParaRPr lang="en-US" sz="2400" b="0" dirty="0">
              <a:solidFill>
                <a:schemeClr val="tx1">
                  <a:lumMod val="85000"/>
                  <a:lumOff val="15000"/>
                </a:schemeClr>
              </a:solidFill>
            </a:endParaRPr>
          </a:p>
          <a:p>
            <a:pPr algn="ctr" eaLnBrk="0" hangingPunct="0">
              <a:defRPr/>
            </a:pPr>
            <a:endParaRPr lang="en-US" sz="2400" b="0" dirty="0">
              <a:solidFill>
                <a:schemeClr val="tx1">
                  <a:lumMod val="85000"/>
                  <a:lumOff val="15000"/>
                </a:schemeClr>
              </a:solidFill>
            </a:endParaRPr>
          </a:p>
          <a:p>
            <a:pPr algn="ctr" eaLnBrk="0" hangingPunct="0">
              <a:defRPr/>
            </a:pPr>
            <a:endParaRPr lang="en-US" sz="2400" b="0" dirty="0">
              <a:solidFill>
                <a:schemeClr val="tx1">
                  <a:lumMod val="85000"/>
                  <a:lumOff val="15000"/>
                </a:schemeClr>
              </a:solidFill>
            </a:endParaRPr>
          </a:p>
          <a:p>
            <a:pPr algn="ctr" eaLnBrk="0" hangingPunct="0">
              <a:defRPr/>
            </a:pPr>
            <a:endParaRPr lang="en-US" sz="2400" b="0" dirty="0">
              <a:solidFill>
                <a:schemeClr val="tx1">
                  <a:lumMod val="85000"/>
                  <a:lumOff val="15000"/>
                </a:schemeClr>
              </a:solidFill>
            </a:endParaRPr>
          </a:p>
          <a:p>
            <a:pPr algn="ctr" eaLnBrk="0" hangingPunct="0">
              <a:defRPr/>
            </a:pPr>
            <a:r>
              <a:rPr lang="en-US" sz="2400" b="0" dirty="0">
                <a:solidFill>
                  <a:schemeClr val="bg1">
                    <a:lumMod val="95000"/>
                  </a:schemeClr>
                </a:solidFill>
              </a:rPr>
              <a:t>Image supporting above assertion</a:t>
            </a:r>
          </a:p>
          <a:p>
            <a:pPr algn="ctr" eaLnBrk="0" hangingPunct="0">
              <a:defRPr/>
            </a:pPr>
            <a:endParaRPr lang="en-US" sz="2400" b="0" dirty="0">
              <a:solidFill>
                <a:schemeClr val="tx1">
                  <a:lumMod val="85000"/>
                  <a:lumOff val="15000"/>
                </a:schemeClr>
              </a:solidFill>
            </a:endParaRPr>
          </a:p>
          <a:p>
            <a:pPr algn="ctr" eaLnBrk="0" hangingPunct="0">
              <a:defRPr/>
            </a:pPr>
            <a:endParaRPr lang="en-US" sz="2400" b="0" dirty="0">
              <a:solidFill>
                <a:schemeClr val="tx1">
                  <a:lumMod val="85000"/>
                  <a:lumOff val="15000"/>
                </a:schemeClr>
              </a:solidFill>
            </a:endParaRPr>
          </a:p>
          <a:p>
            <a:pPr algn="ctr" eaLnBrk="0" hangingPunct="0">
              <a:defRPr/>
            </a:pPr>
            <a:endParaRPr lang="en-US" sz="2400" b="0" dirty="0">
              <a:solidFill>
                <a:schemeClr val="tx1">
                  <a:lumMod val="85000"/>
                  <a:lumOff val="15000"/>
                </a:schemeClr>
              </a:solidFill>
            </a:endParaRPr>
          </a:p>
          <a:p>
            <a:pPr algn="ctr" eaLnBrk="0" hangingPunct="0">
              <a:defRPr/>
            </a:pPr>
            <a:endParaRPr lang="en-US" sz="2400" b="0" dirty="0">
              <a:solidFill>
                <a:schemeClr val="tx1">
                  <a:lumMod val="85000"/>
                  <a:lumOff val="15000"/>
                </a:schemeClr>
              </a:solidFill>
            </a:endParaRPr>
          </a:p>
          <a:p>
            <a:pPr algn="ctr" eaLnBrk="0" hangingPunct="0">
              <a:defRPr/>
            </a:pPr>
            <a:endParaRPr lang="en-US" sz="2400" b="0" dirty="0">
              <a:solidFill>
                <a:schemeClr val="tx1">
                  <a:lumMod val="85000"/>
                  <a:lumOff val="15000"/>
                </a:schemeClr>
              </a:solidFill>
            </a:endParaRPr>
          </a:p>
        </p:txBody>
      </p:sp>
      <p:sp>
        <p:nvSpPr>
          <p:cNvPr id="15367" name="Text Box 4"/>
          <p:cNvSpPr txBox="1">
            <a:spLocks noChangeArrowheads="1"/>
          </p:cNvSpPr>
          <p:nvPr/>
        </p:nvSpPr>
        <p:spPr bwMode="auto">
          <a:xfrm>
            <a:off x="76200" y="76200"/>
            <a:ext cx="89979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800">
                <a:solidFill>
                  <a:srgbClr val="000000"/>
                </a:solidFill>
              </a:rPr>
              <a:t>This sentence headline makes an assertion </a:t>
            </a:r>
            <a:br>
              <a:rPr lang="en-US" altLang="en-US" sz="2800">
                <a:solidFill>
                  <a:srgbClr val="000000"/>
                </a:solidFill>
              </a:rPr>
            </a:br>
            <a:r>
              <a:rPr lang="en-US" altLang="en-US" sz="2800">
                <a:solidFill>
                  <a:srgbClr val="000000"/>
                </a:solidFill>
              </a:rPr>
              <a:t>on the third topic in no more than two lines</a:t>
            </a:r>
          </a:p>
        </p:txBody>
      </p:sp>
      <p:sp>
        <p:nvSpPr>
          <p:cNvPr id="15368" name="Rectangle 2"/>
          <p:cNvSpPr>
            <a:spLocks noChangeArrowheads="1"/>
          </p:cNvSpPr>
          <p:nvPr/>
        </p:nvSpPr>
        <p:spPr bwMode="auto">
          <a:xfrm>
            <a:off x="5943600" y="4881563"/>
            <a:ext cx="30480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a:solidFill>
                  <a:schemeClr val="tx1">
                    <a:lumMod val="85000"/>
                    <a:lumOff val="15000"/>
                  </a:schemeClr>
                </a:solidFill>
              </a:rPr>
              <a:t>Feature or call-out—no more than two lines</a:t>
            </a:r>
          </a:p>
        </p:txBody>
      </p:sp>
    </p:spTree>
    <p:extLst>
      <p:ext uri="{BB962C8B-B14F-4D97-AF65-F5344CB8AC3E}">
        <p14:creationId xmlns:p14="http://schemas.microsoft.com/office/powerpoint/2010/main" val="136563203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13"/>
          <p:cNvGrpSpPr>
            <a:grpSpLocks/>
          </p:cNvGrpSpPr>
          <p:nvPr/>
        </p:nvGrpSpPr>
        <p:grpSpPr bwMode="auto">
          <a:xfrm>
            <a:off x="301625" y="1981200"/>
            <a:ext cx="8629650" cy="4419600"/>
            <a:chOff x="162" y="1248"/>
            <a:chExt cx="5436" cy="2784"/>
          </a:xfrm>
        </p:grpSpPr>
        <p:grpSp>
          <p:nvGrpSpPr>
            <p:cNvPr id="16413" name="Group 11"/>
            <p:cNvGrpSpPr>
              <a:grpSpLocks/>
            </p:cNvGrpSpPr>
            <p:nvPr/>
          </p:nvGrpSpPr>
          <p:grpSpPr bwMode="auto">
            <a:xfrm>
              <a:off x="162" y="1248"/>
              <a:ext cx="5436" cy="2784"/>
              <a:chOff x="162" y="1248"/>
              <a:chExt cx="5436" cy="2784"/>
            </a:xfrm>
          </p:grpSpPr>
          <p:pic>
            <p:nvPicPr>
              <p:cNvPr id="16415" name="Picture 13"/>
              <p:cNvPicPr>
                <a:picLocks noChangeAspect="1" noChangeArrowheads="1"/>
              </p:cNvPicPr>
              <p:nvPr/>
            </p:nvPicPr>
            <p:blipFill>
              <a:blip r:embed="rId4">
                <a:extLst>
                  <a:ext uri="{28A0092B-C50C-407E-A947-70E740481C1C}">
                    <a14:useLocalDpi xmlns:a14="http://schemas.microsoft.com/office/drawing/2010/main" val="0"/>
                  </a:ext>
                </a:extLst>
              </a:blip>
              <a:srcRect t="13994"/>
              <a:stretch>
                <a:fillRect/>
              </a:stretch>
            </p:blipFill>
            <p:spPr bwMode="auto">
              <a:xfrm>
                <a:off x="162" y="1248"/>
                <a:ext cx="5436" cy="2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16" name="Rectangle 6"/>
              <p:cNvSpPr>
                <a:spLocks noChangeArrowheads="1"/>
              </p:cNvSpPr>
              <p:nvPr/>
            </p:nvSpPr>
            <p:spPr bwMode="auto">
              <a:xfrm>
                <a:off x="816" y="1440"/>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17" name="Rectangle 7"/>
              <p:cNvSpPr>
                <a:spLocks noChangeArrowheads="1"/>
              </p:cNvSpPr>
              <p:nvPr/>
            </p:nvSpPr>
            <p:spPr bwMode="auto">
              <a:xfrm>
                <a:off x="816" y="1836"/>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18" name="Rectangle 8"/>
              <p:cNvSpPr>
                <a:spLocks noChangeArrowheads="1"/>
              </p:cNvSpPr>
              <p:nvPr/>
            </p:nvSpPr>
            <p:spPr bwMode="auto">
              <a:xfrm>
                <a:off x="816" y="2172"/>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19" name="Rectangle 9"/>
              <p:cNvSpPr>
                <a:spLocks noChangeArrowheads="1"/>
              </p:cNvSpPr>
              <p:nvPr/>
            </p:nvSpPr>
            <p:spPr bwMode="auto">
              <a:xfrm>
                <a:off x="816" y="2556"/>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20" name="Rectangle 10"/>
              <p:cNvSpPr>
                <a:spLocks noChangeArrowheads="1"/>
              </p:cNvSpPr>
              <p:nvPr/>
            </p:nvSpPr>
            <p:spPr bwMode="auto">
              <a:xfrm>
                <a:off x="816" y="2892"/>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grpSp>
        <p:sp>
          <p:nvSpPr>
            <p:cNvPr id="16414" name="Line 12"/>
            <p:cNvSpPr>
              <a:spLocks noChangeShapeType="1"/>
            </p:cNvSpPr>
            <p:nvPr/>
          </p:nvSpPr>
          <p:spPr bwMode="auto">
            <a:xfrm>
              <a:off x="4927" y="1392"/>
              <a:ext cx="0" cy="1824"/>
            </a:xfrm>
            <a:prstGeom prst="line">
              <a:avLst/>
            </a:prstGeom>
            <a:noFill/>
            <a:ln w="19050">
              <a:solidFill>
                <a:srgbClr val="B2B2B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60"/>
          <p:cNvGrpSpPr>
            <a:grpSpLocks/>
          </p:cNvGrpSpPr>
          <p:nvPr/>
        </p:nvGrpSpPr>
        <p:grpSpPr bwMode="auto">
          <a:xfrm>
            <a:off x="292100" y="1981200"/>
            <a:ext cx="8629650" cy="4419600"/>
            <a:chOff x="192" y="1248"/>
            <a:chExt cx="5436" cy="2784"/>
          </a:xfrm>
        </p:grpSpPr>
        <p:pic>
          <p:nvPicPr>
            <p:cNvPr id="16402" name="Picture 13"/>
            <p:cNvPicPr>
              <a:picLocks noChangeAspect="1" noChangeArrowheads="1"/>
            </p:cNvPicPr>
            <p:nvPr/>
          </p:nvPicPr>
          <p:blipFill>
            <a:blip r:embed="rId4">
              <a:extLst>
                <a:ext uri="{28A0092B-C50C-407E-A947-70E740481C1C}">
                  <a14:useLocalDpi xmlns:a14="http://schemas.microsoft.com/office/drawing/2010/main" val="0"/>
                </a:ext>
              </a:extLst>
            </a:blip>
            <a:srcRect t="13994"/>
            <a:stretch>
              <a:fillRect/>
            </a:stretch>
          </p:blipFill>
          <p:spPr bwMode="auto">
            <a:xfrm>
              <a:off x="192" y="1248"/>
              <a:ext cx="5436" cy="2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3" name="Rectangle 39"/>
            <p:cNvSpPr>
              <a:spLocks noChangeArrowheads="1"/>
            </p:cNvSpPr>
            <p:nvPr/>
          </p:nvSpPr>
          <p:spPr bwMode="auto">
            <a:xfrm>
              <a:off x="846" y="1440"/>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04" name="Rectangle 40"/>
            <p:cNvSpPr>
              <a:spLocks noChangeArrowheads="1"/>
            </p:cNvSpPr>
            <p:nvPr/>
          </p:nvSpPr>
          <p:spPr bwMode="auto">
            <a:xfrm>
              <a:off x="846" y="1836"/>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05" name="Rectangle 41"/>
            <p:cNvSpPr>
              <a:spLocks noChangeArrowheads="1"/>
            </p:cNvSpPr>
            <p:nvPr/>
          </p:nvSpPr>
          <p:spPr bwMode="auto">
            <a:xfrm>
              <a:off x="846" y="2172"/>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06" name="Rectangle 42"/>
            <p:cNvSpPr>
              <a:spLocks noChangeArrowheads="1"/>
            </p:cNvSpPr>
            <p:nvPr/>
          </p:nvSpPr>
          <p:spPr bwMode="auto">
            <a:xfrm>
              <a:off x="846" y="2556"/>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07" name="Rectangle 43"/>
            <p:cNvSpPr>
              <a:spLocks noChangeArrowheads="1"/>
            </p:cNvSpPr>
            <p:nvPr/>
          </p:nvSpPr>
          <p:spPr bwMode="auto">
            <a:xfrm>
              <a:off x="846" y="2892"/>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08" name="Line 44"/>
            <p:cNvSpPr>
              <a:spLocks noChangeShapeType="1"/>
            </p:cNvSpPr>
            <p:nvPr/>
          </p:nvSpPr>
          <p:spPr bwMode="auto">
            <a:xfrm>
              <a:off x="4957" y="1392"/>
              <a:ext cx="0" cy="1824"/>
            </a:xfrm>
            <a:prstGeom prst="line">
              <a:avLst/>
            </a:prstGeom>
            <a:noFill/>
            <a:ln w="19050">
              <a:solidFill>
                <a:srgbClr val="B2B2B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Rectangle 45"/>
            <p:cNvSpPr>
              <a:spLocks noChangeArrowheads="1"/>
            </p:cNvSpPr>
            <p:nvPr/>
          </p:nvSpPr>
          <p:spPr bwMode="auto">
            <a:xfrm>
              <a:off x="2910" y="1505"/>
              <a:ext cx="314" cy="1711"/>
            </a:xfrm>
            <a:prstGeom prst="rect">
              <a:avLst/>
            </a:prstGeom>
            <a:solidFill>
              <a:srgbClr val="B2B2B2"/>
            </a:solidFill>
            <a:ln w="9525">
              <a:solidFill>
                <a:srgbClr val="B2B2B2"/>
              </a:solidFill>
              <a:miter lim="800000"/>
              <a:headEnd/>
              <a:tailEnd/>
            </a:ln>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10" name="Rectangle 46"/>
            <p:cNvSpPr>
              <a:spLocks noChangeArrowheads="1"/>
            </p:cNvSpPr>
            <p:nvPr/>
          </p:nvSpPr>
          <p:spPr bwMode="auto">
            <a:xfrm>
              <a:off x="3667" y="1595"/>
              <a:ext cx="314" cy="1624"/>
            </a:xfrm>
            <a:prstGeom prst="rect">
              <a:avLst/>
            </a:prstGeom>
            <a:solidFill>
              <a:srgbClr val="B2B2B2"/>
            </a:solidFill>
            <a:ln w="9525">
              <a:solidFill>
                <a:srgbClr val="B2B2B2"/>
              </a:solidFill>
              <a:miter lim="800000"/>
              <a:headEnd/>
              <a:tailEnd/>
            </a:ln>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11" name="Rectangle 47"/>
            <p:cNvSpPr>
              <a:spLocks noChangeArrowheads="1"/>
            </p:cNvSpPr>
            <p:nvPr/>
          </p:nvSpPr>
          <p:spPr bwMode="auto">
            <a:xfrm>
              <a:off x="4416" y="1872"/>
              <a:ext cx="314" cy="1349"/>
            </a:xfrm>
            <a:prstGeom prst="rect">
              <a:avLst/>
            </a:prstGeom>
            <a:solidFill>
              <a:srgbClr val="B2B2B2"/>
            </a:solidFill>
            <a:ln w="9525">
              <a:solidFill>
                <a:srgbClr val="B2B2B2"/>
              </a:solidFill>
              <a:miter lim="800000"/>
              <a:headEnd/>
              <a:tailEnd/>
            </a:ln>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12" name="Rectangle 48"/>
            <p:cNvSpPr>
              <a:spLocks noChangeArrowheads="1"/>
            </p:cNvSpPr>
            <p:nvPr/>
          </p:nvSpPr>
          <p:spPr bwMode="auto">
            <a:xfrm>
              <a:off x="2148" y="1474"/>
              <a:ext cx="314" cy="1748"/>
            </a:xfrm>
            <a:prstGeom prst="rect">
              <a:avLst/>
            </a:prstGeom>
            <a:solidFill>
              <a:srgbClr val="B2B2B2"/>
            </a:solidFill>
            <a:ln w="9525">
              <a:solidFill>
                <a:srgbClr val="B2B2B2"/>
              </a:solidFill>
              <a:miter lim="800000"/>
              <a:headEnd/>
              <a:tailEnd/>
            </a:ln>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grpSp>
      <p:grpSp>
        <p:nvGrpSpPr>
          <p:cNvPr id="5" name="Group 49"/>
          <p:cNvGrpSpPr>
            <a:grpSpLocks/>
          </p:cNvGrpSpPr>
          <p:nvPr/>
        </p:nvGrpSpPr>
        <p:grpSpPr bwMode="auto">
          <a:xfrm>
            <a:off x="304800" y="1981200"/>
            <a:ext cx="8629650" cy="4419600"/>
            <a:chOff x="192" y="1248"/>
            <a:chExt cx="5436" cy="2784"/>
          </a:xfrm>
        </p:grpSpPr>
        <p:pic>
          <p:nvPicPr>
            <p:cNvPr id="16392" name="Picture 13"/>
            <p:cNvPicPr>
              <a:picLocks noChangeAspect="1" noChangeArrowheads="1"/>
            </p:cNvPicPr>
            <p:nvPr/>
          </p:nvPicPr>
          <p:blipFill>
            <a:blip r:embed="rId4">
              <a:extLst>
                <a:ext uri="{28A0092B-C50C-407E-A947-70E740481C1C}">
                  <a14:useLocalDpi xmlns:a14="http://schemas.microsoft.com/office/drawing/2010/main" val="0"/>
                </a:ext>
              </a:extLst>
            </a:blip>
            <a:srcRect t="13994"/>
            <a:stretch>
              <a:fillRect/>
            </a:stretch>
          </p:blipFill>
          <p:spPr bwMode="auto">
            <a:xfrm>
              <a:off x="192" y="1248"/>
              <a:ext cx="5436" cy="2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3" name="Rectangle 51"/>
            <p:cNvSpPr>
              <a:spLocks noChangeArrowheads="1"/>
            </p:cNvSpPr>
            <p:nvPr/>
          </p:nvSpPr>
          <p:spPr bwMode="auto">
            <a:xfrm>
              <a:off x="846" y="1440"/>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394" name="Rectangle 52"/>
            <p:cNvSpPr>
              <a:spLocks noChangeArrowheads="1"/>
            </p:cNvSpPr>
            <p:nvPr/>
          </p:nvSpPr>
          <p:spPr bwMode="auto">
            <a:xfrm>
              <a:off x="846" y="1836"/>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395" name="Rectangle 53"/>
            <p:cNvSpPr>
              <a:spLocks noChangeArrowheads="1"/>
            </p:cNvSpPr>
            <p:nvPr/>
          </p:nvSpPr>
          <p:spPr bwMode="auto">
            <a:xfrm>
              <a:off x="846" y="2172"/>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396" name="Rectangle 54"/>
            <p:cNvSpPr>
              <a:spLocks noChangeArrowheads="1"/>
            </p:cNvSpPr>
            <p:nvPr/>
          </p:nvSpPr>
          <p:spPr bwMode="auto">
            <a:xfrm>
              <a:off x="846" y="2556"/>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397" name="Rectangle 55"/>
            <p:cNvSpPr>
              <a:spLocks noChangeArrowheads="1"/>
            </p:cNvSpPr>
            <p:nvPr/>
          </p:nvSpPr>
          <p:spPr bwMode="auto">
            <a:xfrm>
              <a:off x="846" y="2892"/>
              <a:ext cx="310" cy="2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398" name="Line 56"/>
            <p:cNvSpPr>
              <a:spLocks noChangeShapeType="1"/>
            </p:cNvSpPr>
            <p:nvPr/>
          </p:nvSpPr>
          <p:spPr bwMode="auto">
            <a:xfrm>
              <a:off x="4957" y="1392"/>
              <a:ext cx="0" cy="1824"/>
            </a:xfrm>
            <a:prstGeom prst="line">
              <a:avLst/>
            </a:prstGeom>
            <a:noFill/>
            <a:ln w="19050">
              <a:solidFill>
                <a:srgbClr val="B2B2B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9" name="Rectangle 57"/>
            <p:cNvSpPr>
              <a:spLocks noChangeArrowheads="1"/>
            </p:cNvSpPr>
            <p:nvPr/>
          </p:nvSpPr>
          <p:spPr bwMode="auto">
            <a:xfrm>
              <a:off x="2148" y="1474"/>
              <a:ext cx="314" cy="1748"/>
            </a:xfrm>
            <a:prstGeom prst="rect">
              <a:avLst/>
            </a:prstGeom>
            <a:solidFill>
              <a:srgbClr val="B2B2B2"/>
            </a:solidFill>
            <a:ln w="9525">
              <a:solidFill>
                <a:srgbClr val="B2B2B2"/>
              </a:solidFill>
              <a:miter lim="800000"/>
              <a:headEnd/>
              <a:tailEnd/>
            </a:ln>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00" name="Rectangle 58"/>
            <p:cNvSpPr>
              <a:spLocks noChangeArrowheads="1"/>
            </p:cNvSpPr>
            <p:nvPr/>
          </p:nvSpPr>
          <p:spPr bwMode="auto">
            <a:xfrm>
              <a:off x="2904" y="1511"/>
              <a:ext cx="314" cy="1705"/>
            </a:xfrm>
            <a:prstGeom prst="rect">
              <a:avLst/>
            </a:prstGeom>
            <a:solidFill>
              <a:srgbClr val="B2B2B2"/>
            </a:solidFill>
            <a:ln w="9525">
              <a:solidFill>
                <a:srgbClr val="B2B2B2"/>
              </a:solidFill>
              <a:miter lim="800000"/>
              <a:headEnd/>
              <a:tailEnd/>
            </a:ln>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sp>
          <p:nvSpPr>
            <p:cNvPr id="16401" name="Rectangle 59"/>
            <p:cNvSpPr>
              <a:spLocks noChangeArrowheads="1"/>
            </p:cNvSpPr>
            <p:nvPr/>
          </p:nvSpPr>
          <p:spPr bwMode="auto">
            <a:xfrm>
              <a:off x="3667" y="1595"/>
              <a:ext cx="314" cy="1624"/>
            </a:xfrm>
            <a:prstGeom prst="rect">
              <a:avLst/>
            </a:prstGeom>
            <a:solidFill>
              <a:srgbClr val="B2B2B2"/>
            </a:solidFill>
            <a:ln w="9525">
              <a:solidFill>
                <a:srgbClr val="B2B2B2"/>
              </a:solidFill>
              <a:miter lim="800000"/>
              <a:headEnd/>
              <a:tailEnd/>
            </a:ln>
          </p:spPr>
          <p:txBody>
            <a:bodyPr wrap="none" anchor="ct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2000">
                <a:solidFill>
                  <a:srgbClr val="000000"/>
                </a:solidFill>
              </a:endParaRPr>
            </a:p>
          </p:txBody>
        </p:sp>
      </p:grpSp>
      <p:sp>
        <p:nvSpPr>
          <p:cNvPr id="16389" name="Title 1"/>
          <p:cNvSpPr txBox="1">
            <a:spLocks/>
          </p:cNvSpPr>
          <p:nvPr/>
        </p:nvSpPr>
        <p:spPr bwMode="auto">
          <a:xfrm>
            <a:off x="76200" y="76200"/>
            <a:ext cx="90233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800">
                <a:solidFill>
                  <a:srgbClr val="000000"/>
                </a:solidFill>
              </a:rPr>
              <a:t>Early detection methods can identify small tumors </a:t>
            </a:r>
            <a:br>
              <a:rPr lang="en-US" altLang="en-US" sz="2800">
                <a:solidFill>
                  <a:srgbClr val="000000"/>
                </a:solidFill>
              </a:rPr>
            </a:br>
            <a:r>
              <a:rPr lang="en-US" altLang="en-US" sz="2800">
                <a:solidFill>
                  <a:srgbClr val="000000"/>
                </a:solidFill>
              </a:rPr>
              <a:t>and therefore improve survival rates of patients</a:t>
            </a:r>
          </a:p>
        </p:txBody>
      </p:sp>
      <p:sp>
        <p:nvSpPr>
          <p:cNvPr id="16390" name="Text Box 35"/>
          <p:cNvSpPr txBox="1">
            <a:spLocks noChangeArrowheads="1"/>
          </p:cNvSpPr>
          <p:nvPr/>
        </p:nvSpPr>
        <p:spPr bwMode="auto">
          <a:xfrm>
            <a:off x="76200" y="6477000"/>
            <a:ext cx="13509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eaLnBrk="1" hangingPunct="1">
              <a:defRPr/>
            </a:pPr>
            <a:r>
              <a:rPr lang="en-US" sz="1400" b="0" dirty="0" smtClean="0">
                <a:solidFill>
                  <a:schemeClr val="tx1">
                    <a:lumMod val="75000"/>
                    <a:lumOff val="25000"/>
                  </a:schemeClr>
                </a:solidFill>
              </a:rPr>
              <a:t>[Lai et al., 2007]</a:t>
            </a:r>
          </a:p>
        </p:txBody>
      </p:sp>
      <p:pic>
        <p:nvPicPr>
          <p:cNvPr id="16391"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r="12500" b="22223"/>
          <a:stretch>
            <a:fillRect/>
          </a:stretch>
        </p:blipFill>
        <p:spPr bwMode="auto">
          <a:xfrm>
            <a:off x="8077200" y="6216650"/>
            <a:ext cx="106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5162557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endParaRPr lang="en-US" altLang="en-US" sz="1400">
              <a:solidFill>
                <a:srgbClr val="404040"/>
              </a:solidFill>
            </a:endParaRPr>
          </a:p>
          <a:p>
            <a:pPr algn="l" eaLnBrk="1" hangingPunct="1"/>
            <a:fld id="{DEE2B696-CD78-4BD9-AC63-8BC95BA15F0E}" type="slidenum">
              <a:rPr lang="en-US" altLang="en-US" sz="1400">
                <a:solidFill>
                  <a:srgbClr val="404040"/>
                </a:solidFill>
              </a:rPr>
              <a:pPr algn="l" eaLnBrk="1" hangingPunct="1"/>
              <a:t>14</a:t>
            </a:fld>
            <a:endParaRPr lang="en-US" altLang="en-US" sz="1400">
              <a:solidFill>
                <a:srgbClr val="404040"/>
              </a:solidFill>
            </a:endParaRPr>
          </a:p>
        </p:txBody>
      </p:sp>
      <p:sp>
        <p:nvSpPr>
          <p:cNvPr id="17411" name="Rectangle 2"/>
          <p:cNvSpPr>
            <a:spLocks noGrp="1" noChangeArrowheads="1"/>
          </p:cNvSpPr>
          <p:nvPr>
            <p:ph type="title" idx="4294967295"/>
          </p:nvPr>
        </p:nvSpPr>
        <p:spPr>
          <a:xfrm>
            <a:off x="76200" y="120650"/>
            <a:ext cx="9023350" cy="519113"/>
          </a:xfrm>
        </p:spPr>
        <p:txBody>
          <a:bodyPr/>
          <a:lstStyle/>
          <a:p>
            <a:pPr eaLnBrk="1" hangingPunct="1"/>
            <a:endParaRPr lang="en-US" altLang="en-US" smtClean="0"/>
          </a:p>
        </p:txBody>
      </p:sp>
      <p:sp>
        <p:nvSpPr>
          <p:cNvPr id="17412" name="Rectangle 3"/>
          <p:cNvSpPr>
            <a:spLocks noGrp="1" noChangeArrowheads="1"/>
          </p:cNvSpPr>
          <p:nvPr>
            <p:ph type="body" idx="4294967295"/>
          </p:nvPr>
        </p:nvSpPr>
        <p:spPr>
          <a:xfrm>
            <a:off x="304800" y="2362200"/>
            <a:ext cx="3505200" cy="457200"/>
          </a:xfrm>
        </p:spPr>
        <p:txBody>
          <a:bodyPr/>
          <a:lstStyle/>
          <a:p>
            <a:pPr marL="0" indent="0" eaLnBrk="1" hangingPunct="1"/>
            <a:endParaRPr lang="en-US" altLang="en-US" smtClean="0"/>
          </a:p>
        </p:txBody>
      </p:sp>
    </p:spTree>
    <p:extLst>
      <p:ext uri="{BB962C8B-B14F-4D97-AF65-F5344CB8AC3E}">
        <p14:creationId xmlns:p14="http://schemas.microsoft.com/office/powerpoint/2010/main" val="1764174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bwMode="auto">
          <a:xfrm>
            <a:off x="76200" y="6356350"/>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endParaRPr lang="en-US" altLang="en-US" sz="1400">
              <a:solidFill>
                <a:srgbClr val="404040"/>
              </a:solidFill>
            </a:endParaRPr>
          </a:p>
          <a:p>
            <a:pPr algn="l" eaLnBrk="1" hangingPunct="1"/>
            <a:fld id="{6EF8E0E3-1638-4155-9F9F-8E2EC4322A6A}" type="slidenum">
              <a:rPr lang="en-US" altLang="en-US" sz="1400">
                <a:solidFill>
                  <a:srgbClr val="404040"/>
                </a:solidFill>
              </a:rPr>
              <a:pPr algn="l" eaLnBrk="1" hangingPunct="1"/>
              <a:t>15</a:t>
            </a:fld>
            <a:endParaRPr lang="en-US" altLang="en-US" sz="1400">
              <a:solidFill>
                <a:srgbClr val="404040"/>
              </a:solidFill>
            </a:endParaRPr>
          </a:p>
        </p:txBody>
      </p:sp>
      <p:sp>
        <p:nvSpPr>
          <p:cNvPr id="18435" name="Rectangle 2"/>
          <p:cNvSpPr>
            <a:spLocks noChangeArrowheads="1"/>
          </p:cNvSpPr>
          <p:nvPr/>
        </p:nvSpPr>
        <p:spPr bwMode="auto">
          <a:xfrm>
            <a:off x="76200" y="2438400"/>
            <a:ext cx="3810000"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sz="2400" dirty="0">
                <a:solidFill>
                  <a:schemeClr val="tx1">
                    <a:lumMod val="85000"/>
                    <a:lumOff val="15000"/>
                  </a:schemeClr>
                </a:solidFill>
              </a:rPr>
              <a:t>Supporting point (no more than two lines)</a:t>
            </a:r>
          </a:p>
          <a:p>
            <a:pPr eaLnBrk="0" hangingPunct="0">
              <a:defRPr/>
            </a:pPr>
            <a:endParaRPr lang="en-US" sz="2400" dirty="0">
              <a:solidFill>
                <a:schemeClr val="tx1">
                  <a:lumMod val="85000"/>
                  <a:lumOff val="15000"/>
                </a:schemeClr>
              </a:solidFill>
            </a:endParaRPr>
          </a:p>
          <a:p>
            <a:pPr eaLnBrk="0" hangingPunct="0">
              <a:defRPr/>
            </a:pPr>
            <a:endParaRPr lang="en-US" sz="2400" dirty="0">
              <a:solidFill>
                <a:schemeClr val="tx1">
                  <a:lumMod val="85000"/>
                  <a:lumOff val="15000"/>
                </a:schemeClr>
              </a:solidFill>
            </a:endParaRPr>
          </a:p>
          <a:p>
            <a:pPr eaLnBrk="0" hangingPunct="0">
              <a:defRPr/>
            </a:pPr>
            <a:r>
              <a:rPr lang="en-US" sz="2400" dirty="0">
                <a:solidFill>
                  <a:schemeClr val="tx1">
                    <a:lumMod val="85000"/>
                    <a:lumOff val="15000"/>
                  </a:schemeClr>
                </a:solidFill>
              </a:rPr>
              <a:t>Another supporting point (parallel to the first)</a:t>
            </a:r>
          </a:p>
        </p:txBody>
      </p:sp>
      <p:sp>
        <p:nvSpPr>
          <p:cNvPr id="18436" name="Rectangle 3"/>
          <p:cNvSpPr>
            <a:spLocks noChangeArrowheads="1"/>
          </p:cNvSpPr>
          <p:nvPr/>
        </p:nvSpPr>
        <p:spPr bwMode="auto">
          <a:xfrm>
            <a:off x="4800600" y="2020888"/>
            <a:ext cx="3962400" cy="3213100"/>
          </a:xfrm>
          <a:prstGeom prst="rect">
            <a:avLst/>
          </a:prstGeom>
          <a:solidFill>
            <a:schemeClr val="tx1">
              <a:lumMod val="85000"/>
              <a:lumOff val="15000"/>
            </a:schemeClr>
          </a:solidFill>
          <a:ln w="9525">
            <a:solidFill>
              <a:srgbClr val="000000"/>
            </a:solidFill>
            <a:miter lim="800000"/>
            <a:headEnd/>
            <a:tailEnd/>
          </a:ln>
        </p:spPr>
        <p:txBody>
          <a:bodyPr anchor="ctr">
            <a:spAutoFit/>
          </a:bodyPr>
          <a:lstStyle/>
          <a:p>
            <a:pPr algn="ctr" eaLnBrk="0" hangingPunct="0">
              <a:defRPr/>
            </a:pPr>
            <a:endParaRPr lang="en-US" sz="4800" b="0">
              <a:solidFill>
                <a:srgbClr val="EAEAEA"/>
              </a:solidFill>
            </a:endParaRPr>
          </a:p>
          <a:p>
            <a:pPr algn="ctr" eaLnBrk="0" hangingPunct="0">
              <a:defRPr/>
            </a:pPr>
            <a:r>
              <a:rPr lang="en-US" sz="3600" b="0">
                <a:solidFill>
                  <a:srgbClr val="EAEAEA"/>
                </a:solidFill>
              </a:rPr>
              <a:t>Image that supports conclusion</a:t>
            </a:r>
            <a:endParaRPr lang="en-US" sz="4800" b="0">
              <a:solidFill>
                <a:srgbClr val="EAEAEA"/>
              </a:solidFill>
            </a:endParaRPr>
          </a:p>
          <a:p>
            <a:pPr algn="ctr" eaLnBrk="0" hangingPunct="0">
              <a:defRPr/>
            </a:pPr>
            <a:endParaRPr lang="en-US" sz="4800" b="0">
              <a:solidFill>
                <a:schemeClr val="tx1"/>
              </a:solidFill>
            </a:endParaRPr>
          </a:p>
        </p:txBody>
      </p:sp>
      <p:sp>
        <p:nvSpPr>
          <p:cNvPr id="137220" name="Text Box 4"/>
          <p:cNvSpPr txBox="1">
            <a:spLocks noChangeArrowheads="1"/>
          </p:cNvSpPr>
          <p:nvPr/>
        </p:nvSpPr>
        <p:spPr bwMode="auto">
          <a:xfrm>
            <a:off x="3773488" y="6078538"/>
            <a:ext cx="1616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pPr>
            <a:r>
              <a:rPr lang="en-US" altLang="en-US">
                <a:solidFill>
                  <a:schemeClr val="tx1"/>
                </a:solidFill>
              </a:rPr>
              <a:t>Questions?</a:t>
            </a:r>
          </a:p>
        </p:txBody>
      </p:sp>
      <p:sp>
        <p:nvSpPr>
          <p:cNvPr id="18438" name="Text Box 5"/>
          <p:cNvSpPr txBox="1">
            <a:spLocks noChangeArrowheads="1"/>
          </p:cNvSpPr>
          <p:nvPr/>
        </p:nvSpPr>
        <p:spPr bwMode="auto">
          <a:xfrm>
            <a:off x="76200" y="76200"/>
            <a:ext cx="89979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800">
                <a:solidFill>
                  <a:srgbClr val="000000"/>
                </a:solidFill>
              </a:rPr>
              <a:t>In summary, this sentence headline states the most important assertion of the presentation</a:t>
            </a:r>
          </a:p>
        </p:txBody>
      </p:sp>
      <p:sp>
        <p:nvSpPr>
          <p:cNvPr id="18439" name="Text Box 6"/>
          <p:cNvSpPr txBox="1">
            <a:spLocks noChangeArrowheads="1"/>
          </p:cNvSpPr>
          <p:nvPr/>
        </p:nvSpPr>
        <p:spPr bwMode="auto">
          <a:xfrm>
            <a:off x="8077200" y="6248400"/>
            <a:ext cx="936625" cy="466725"/>
          </a:xfrm>
          <a:prstGeom prst="rect">
            <a:avLst/>
          </a:prstGeom>
          <a:solidFill>
            <a:schemeClr val="tx1">
              <a:lumMod val="85000"/>
              <a:lumOff val="15000"/>
            </a:schemeClr>
          </a:solidFill>
          <a:ln w="9525">
            <a:solidFill>
              <a:srgbClr val="000000"/>
            </a:solidFill>
            <a:miter lim="800000"/>
            <a:headEnd/>
            <a:tailEnd/>
          </a:ln>
        </p:spPr>
        <p:txBody>
          <a:bodyPr wrap="none">
            <a:spAutoFit/>
          </a:bodyPr>
          <a:lstStyle>
            <a:lvl1pPr eaLnBrk="0" hangingPunct="0">
              <a:defRPr sz="2000" b="1">
                <a:solidFill>
                  <a:srgbClr val="000099"/>
                </a:solidFill>
                <a:latin typeface="Calibri" pitchFamily="34" charset="0"/>
              </a:defRPr>
            </a:lvl1pPr>
            <a:lvl2pPr marL="742950" indent="-285750" eaLnBrk="0" hangingPunct="0">
              <a:defRPr sz="2000" b="1">
                <a:solidFill>
                  <a:srgbClr val="000099"/>
                </a:solidFill>
                <a:latin typeface="Calibri" pitchFamily="34" charset="0"/>
              </a:defRPr>
            </a:lvl2pPr>
            <a:lvl3pPr marL="1143000" indent="-228600" eaLnBrk="0" hangingPunct="0">
              <a:defRPr sz="2000" b="1">
                <a:solidFill>
                  <a:srgbClr val="000099"/>
                </a:solidFill>
                <a:latin typeface="Calibri" pitchFamily="34" charset="0"/>
              </a:defRPr>
            </a:lvl3pPr>
            <a:lvl4pPr marL="1600200" indent="-228600" eaLnBrk="0" hangingPunct="0">
              <a:defRPr sz="2000" b="1">
                <a:solidFill>
                  <a:srgbClr val="000099"/>
                </a:solidFill>
                <a:latin typeface="Calibri" pitchFamily="34" charset="0"/>
              </a:defRPr>
            </a:lvl4pPr>
            <a:lvl5pPr marL="2057400" indent="-228600" eaLnBrk="0" hangingPunct="0">
              <a:defRPr sz="2000" b="1">
                <a:solidFill>
                  <a:srgbClr val="000099"/>
                </a:solidFill>
                <a:latin typeface="Calibri" pitchFamily="34" charset="0"/>
              </a:defRPr>
            </a:lvl5pPr>
            <a:lvl6pPr marL="2514600" indent="-228600" eaLnBrk="0" fontAlgn="base" hangingPunct="0">
              <a:spcBef>
                <a:spcPct val="0"/>
              </a:spcBef>
              <a:spcAft>
                <a:spcPct val="0"/>
              </a:spcAft>
              <a:defRPr sz="2000" b="1">
                <a:solidFill>
                  <a:srgbClr val="000099"/>
                </a:solidFill>
                <a:latin typeface="Calibri" pitchFamily="34" charset="0"/>
              </a:defRPr>
            </a:lvl6pPr>
            <a:lvl7pPr marL="2971800" indent="-228600" eaLnBrk="0" fontAlgn="base" hangingPunct="0">
              <a:spcBef>
                <a:spcPct val="0"/>
              </a:spcBef>
              <a:spcAft>
                <a:spcPct val="0"/>
              </a:spcAft>
              <a:defRPr sz="2000" b="1">
                <a:solidFill>
                  <a:srgbClr val="000099"/>
                </a:solidFill>
                <a:latin typeface="Calibri" pitchFamily="34" charset="0"/>
              </a:defRPr>
            </a:lvl7pPr>
            <a:lvl8pPr marL="3429000" indent="-228600" eaLnBrk="0" fontAlgn="base" hangingPunct="0">
              <a:spcBef>
                <a:spcPct val="0"/>
              </a:spcBef>
              <a:spcAft>
                <a:spcPct val="0"/>
              </a:spcAft>
              <a:defRPr sz="2000" b="1">
                <a:solidFill>
                  <a:srgbClr val="000099"/>
                </a:solidFill>
                <a:latin typeface="Calibri" pitchFamily="34" charset="0"/>
              </a:defRPr>
            </a:lvl8pPr>
            <a:lvl9pPr marL="3886200" indent="-228600" eaLnBrk="0" fontAlgn="base" hangingPunct="0">
              <a:spcBef>
                <a:spcPct val="0"/>
              </a:spcBef>
              <a:spcAft>
                <a:spcPct val="0"/>
              </a:spcAft>
              <a:defRPr sz="2000" b="1">
                <a:solidFill>
                  <a:srgbClr val="000099"/>
                </a:solidFill>
                <a:latin typeface="Calibri" pitchFamily="34" charset="0"/>
              </a:defRPr>
            </a:lvl9pPr>
          </a:lstStyle>
          <a:p>
            <a:pPr>
              <a:defRPr/>
            </a:pPr>
            <a:r>
              <a:rPr lang="en-US" sz="2400" b="0" dirty="0" smtClean="0">
                <a:solidFill>
                  <a:schemeClr val="bg1"/>
                </a:solidFill>
              </a:rPr>
              <a:t>Logo</a:t>
            </a:r>
          </a:p>
        </p:txBody>
      </p:sp>
    </p:spTree>
    <p:extLst>
      <p:ext uri="{BB962C8B-B14F-4D97-AF65-F5344CB8AC3E}">
        <p14:creationId xmlns:p14="http://schemas.microsoft.com/office/powerpoint/2010/main" val="22090604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7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bwMode="auto">
          <a:xfrm>
            <a:off x="76200" y="6356350"/>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fld id="{9B71075F-D1C7-4896-AFF6-537817A25EAF}" type="slidenum">
              <a:rPr lang="en-US" altLang="en-US" sz="1400">
                <a:solidFill>
                  <a:srgbClr val="404040"/>
                </a:solidFill>
              </a:rPr>
              <a:pPr algn="l" eaLnBrk="1" hangingPunct="1"/>
              <a:t>16</a:t>
            </a:fld>
            <a:endParaRPr lang="en-US" altLang="en-US" sz="1400">
              <a:solidFill>
                <a:srgbClr val="404040"/>
              </a:solidFill>
            </a:endParaRPr>
          </a:p>
        </p:txBody>
      </p:sp>
      <p:sp>
        <p:nvSpPr>
          <p:cNvPr id="168962" name="Text Box 2"/>
          <p:cNvSpPr txBox="1">
            <a:spLocks noChangeArrowheads="1"/>
          </p:cNvSpPr>
          <p:nvPr/>
        </p:nvSpPr>
        <p:spPr bwMode="auto">
          <a:xfrm>
            <a:off x="3906838" y="6253163"/>
            <a:ext cx="1616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pPr>
            <a:r>
              <a:rPr lang="en-US" altLang="en-US">
                <a:solidFill>
                  <a:schemeClr val="tx1"/>
                </a:solidFill>
              </a:rPr>
              <a:t>Questions?</a:t>
            </a:r>
          </a:p>
        </p:txBody>
      </p:sp>
      <p:sp>
        <p:nvSpPr>
          <p:cNvPr id="19460" name="Rectangle 3"/>
          <p:cNvSpPr>
            <a:spLocks noChangeArrowheads="1"/>
          </p:cNvSpPr>
          <p:nvPr/>
        </p:nvSpPr>
        <p:spPr bwMode="auto">
          <a:xfrm>
            <a:off x="76200" y="2514600"/>
            <a:ext cx="44958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dirty="0">
                <a:solidFill>
                  <a:schemeClr val="tx1">
                    <a:lumMod val="85000"/>
                    <a:lumOff val="15000"/>
                  </a:schemeClr>
                </a:solidFill>
              </a:rPr>
              <a:t>Wires not harnessed to prevent </a:t>
            </a:r>
            <a:br>
              <a:rPr lang="en-US" dirty="0">
                <a:solidFill>
                  <a:schemeClr val="tx1">
                    <a:lumMod val="85000"/>
                    <a:lumOff val="15000"/>
                  </a:schemeClr>
                </a:solidFill>
              </a:rPr>
            </a:br>
            <a:r>
              <a:rPr lang="en-US" dirty="0">
                <a:solidFill>
                  <a:schemeClr val="tx1">
                    <a:lumMod val="85000"/>
                    <a:lumOff val="15000"/>
                  </a:schemeClr>
                </a:solidFill>
              </a:rPr>
              <a:t>contact with housing</a:t>
            </a:r>
          </a:p>
        </p:txBody>
      </p:sp>
      <p:grpSp>
        <p:nvGrpSpPr>
          <p:cNvPr id="2" name="Group 4"/>
          <p:cNvGrpSpPr>
            <a:grpSpLocks/>
          </p:cNvGrpSpPr>
          <p:nvPr/>
        </p:nvGrpSpPr>
        <p:grpSpPr bwMode="auto">
          <a:xfrm>
            <a:off x="109538" y="3503613"/>
            <a:ext cx="3929062" cy="1296987"/>
            <a:chOff x="48" y="2063"/>
            <a:chExt cx="2475" cy="817"/>
          </a:xfrm>
        </p:grpSpPr>
        <p:sp>
          <p:nvSpPr>
            <p:cNvPr id="19466" name="Rectangle 5"/>
            <p:cNvSpPr>
              <a:spLocks noChangeArrowheads="1"/>
            </p:cNvSpPr>
            <p:nvPr/>
          </p:nvSpPr>
          <p:spPr bwMode="auto">
            <a:xfrm>
              <a:off x="48" y="2464"/>
              <a:ext cx="2475"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a:solidFill>
                    <a:schemeClr val="tx1">
                      <a:lumMod val="85000"/>
                      <a:lumOff val="15000"/>
                    </a:schemeClr>
                  </a:solidFill>
                </a:rPr>
                <a:t>Short circuit to ground created </a:t>
              </a:r>
              <a:br>
                <a:rPr lang="en-US">
                  <a:solidFill>
                    <a:schemeClr val="tx1">
                      <a:lumMod val="85000"/>
                      <a:lumOff val="15000"/>
                    </a:schemeClr>
                  </a:solidFill>
                </a:rPr>
              </a:br>
              <a:r>
                <a:rPr lang="en-US">
                  <a:solidFill>
                    <a:schemeClr val="tx1">
                      <a:lumMod val="85000"/>
                      <a:lumOff val="15000"/>
                    </a:schemeClr>
                  </a:solidFill>
                </a:rPr>
                <a:t>where wire contacted housing</a:t>
              </a:r>
            </a:p>
          </p:txBody>
        </p:sp>
        <p:sp>
          <p:nvSpPr>
            <p:cNvPr id="19467" name="AutoShape 6"/>
            <p:cNvSpPr>
              <a:spLocks noChangeArrowheads="1"/>
            </p:cNvSpPr>
            <p:nvPr/>
          </p:nvSpPr>
          <p:spPr bwMode="auto">
            <a:xfrm>
              <a:off x="959" y="2063"/>
              <a:ext cx="166" cy="257"/>
            </a:xfrm>
            <a:prstGeom prst="downArrow">
              <a:avLst>
                <a:gd name="adj1" fmla="val 50000"/>
                <a:gd name="adj2" fmla="val 30218"/>
              </a:avLst>
            </a:prstGeom>
            <a:solidFill>
              <a:schemeClr val="tx1">
                <a:lumMod val="85000"/>
                <a:lumOff val="15000"/>
              </a:schemeClr>
            </a:solidFill>
            <a:ln>
              <a:noFill/>
            </a:ln>
            <a:extLst>
              <a:ext uri="{91240B29-F687-4F45-9708-019B960494DF}">
                <a14:hiddenLine xmlns:a14="http://schemas.microsoft.com/office/drawing/2010/main" w="50800">
                  <a:solidFill>
                    <a:srgbClr val="000000"/>
                  </a:solidFill>
                  <a:miter lim="800000"/>
                  <a:headEnd/>
                  <a:tailEnd/>
                </a14:hiddenLine>
              </a:ext>
            </a:extLst>
          </p:spPr>
          <p:txBody>
            <a:bodyPr anchor="ctr">
              <a:spAutoFit/>
            </a:bodyPr>
            <a:lstStyle/>
            <a:p>
              <a:pPr>
                <a:defRPr/>
              </a:pPr>
              <a:endParaRPr lang="en-US" sz="1800">
                <a:solidFill>
                  <a:schemeClr val="tx1">
                    <a:lumMod val="85000"/>
                    <a:lumOff val="15000"/>
                  </a:schemeClr>
                </a:solidFill>
              </a:endParaRPr>
            </a:p>
          </p:txBody>
        </p:sp>
      </p:grpSp>
      <p:pic>
        <p:nvPicPr>
          <p:cNvPr id="1946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8150" y="1905000"/>
            <a:ext cx="481965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Text Box 8"/>
          <p:cNvSpPr txBox="1">
            <a:spLocks noChangeArrowheads="1"/>
          </p:cNvSpPr>
          <p:nvPr/>
        </p:nvSpPr>
        <p:spPr bwMode="auto">
          <a:xfrm>
            <a:off x="136525" y="11113"/>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endParaRPr lang="en-US" altLang="en-US" sz="1800" b="0">
              <a:solidFill>
                <a:schemeClr val="tx1"/>
              </a:solidFill>
            </a:endParaRPr>
          </a:p>
        </p:txBody>
      </p:sp>
      <p:sp>
        <p:nvSpPr>
          <p:cNvPr id="19464" name="Text Box 9"/>
          <p:cNvSpPr txBox="1">
            <a:spLocks noChangeArrowheads="1"/>
          </p:cNvSpPr>
          <p:nvPr/>
        </p:nvSpPr>
        <p:spPr bwMode="auto">
          <a:xfrm>
            <a:off x="76200" y="120650"/>
            <a:ext cx="89804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US" altLang="en-US" sz="2800">
                <a:solidFill>
                  <a:srgbClr val="000000"/>
                </a:solidFill>
              </a:rPr>
              <a:t>In summary, the detector failed because of a short-circuit created by the abrasion of wire insulation</a:t>
            </a:r>
          </a:p>
        </p:txBody>
      </p:sp>
      <p:pic>
        <p:nvPicPr>
          <p:cNvPr id="19465" name="Picture 4" descr="http://www.esm.psu.edu/wiki/_media/research:cjl9:sikorsky_logo.jpg?w=&amp;h=&amp;cache=cache">
            <a:hlinkClick r:id="rId4" tooltip="research:cjl9:sikorsky_logo.jpg"/>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96100" y="6172200"/>
            <a:ext cx="22479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43238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8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endParaRPr lang="en-US" altLang="en-US" sz="1400">
              <a:solidFill>
                <a:srgbClr val="404040"/>
              </a:solidFill>
            </a:endParaRPr>
          </a:p>
          <a:p>
            <a:pPr algn="l" eaLnBrk="1" hangingPunct="1"/>
            <a:fld id="{28E7A4BC-9E6D-4F16-A779-56CAEE3BA4EC}" type="slidenum">
              <a:rPr lang="en-US" altLang="en-US" sz="1400">
                <a:solidFill>
                  <a:srgbClr val="404040"/>
                </a:solidFill>
              </a:rPr>
              <a:pPr algn="l" eaLnBrk="1" hangingPunct="1"/>
              <a:t>17</a:t>
            </a:fld>
            <a:endParaRPr lang="en-US" altLang="en-US" sz="1400">
              <a:solidFill>
                <a:srgbClr val="404040"/>
              </a:solidFill>
            </a:endParaRPr>
          </a:p>
        </p:txBody>
      </p:sp>
      <p:sp>
        <p:nvSpPr>
          <p:cNvPr id="20483" name="Rectangle 2"/>
          <p:cNvSpPr>
            <a:spLocks noGrp="1" noChangeArrowheads="1"/>
          </p:cNvSpPr>
          <p:nvPr>
            <p:ph type="title" idx="4294967295"/>
          </p:nvPr>
        </p:nvSpPr>
        <p:spPr>
          <a:xfrm>
            <a:off x="76200" y="120650"/>
            <a:ext cx="9023350" cy="519113"/>
          </a:xfrm>
        </p:spPr>
        <p:txBody>
          <a:bodyPr/>
          <a:lstStyle/>
          <a:p>
            <a:pPr eaLnBrk="1" hangingPunct="1"/>
            <a:endParaRPr lang="en-US" altLang="en-US" smtClean="0"/>
          </a:p>
        </p:txBody>
      </p:sp>
      <p:sp>
        <p:nvSpPr>
          <p:cNvPr id="20484" name="Rectangle 3"/>
          <p:cNvSpPr>
            <a:spLocks noGrp="1" noChangeArrowheads="1"/>
          </p:cNvSpPr>
          <p:nvPr>
            <p:ph type="body" idx="4294967295"/>
          </p:nvPr>
        </p:nvSpPr>
        <p:spPr>
          <a:xfrm>
            <a:off x="304800" y="2362200"/>
            <a:ext cx="3505200" cy="457200"/>
          </a:xfrm>
        </p:spPr>
        <p:txBody>
          <a:bodyPr/>
          <a:lstStyle/>
          <a:p>
            <a:pPr marL="0" indent="0" eaLnBrk="1" hangingPunct="1"/>
            <a:endParaRPr lang="en-US" altLang="en-US" smtClean="0"/>
          </a:p>
        </p:txBody>
      </p:sp>
    </p:spTree>
    <p:extLst>
      <p:ext uri="{BB962C8B-B14F-4D97-AF65-F5344CB8AC3E}">
        <p14:creationId xmlns:p14="http://schemas.microsoft.com/office/powerpoint/2010/main" val="1890777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06363" y="2514600"/>
            <a:ext cx="35639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5425" indent="-225425"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2000"/>
              <a:t>Katrine Aspmo</a:t>
            </a:r>
            <a:endParaRPr lang="en-GB" altLang="en-US" sz="2000" baseline="30000"/>
          </a:p>
          <a:p>
            <a:pPr eaLnBrk="1" hangingPunct="1">
              <a:spcBef>
                <a:spcPct val="0"/>
              </a:spcBef>
            </a:pPr>
            <a:r>
              <a:rPr lang="en-GB" altLang="en-US" sz="2000"/>
              <a:t>Torunn Berg</a:t>
            </a:r>
            <a:endParaRPr lang="en-GB" altLang="en-US" sz="2000" baseline="30000"/>
          </a:p>
          <a:p>
            <a:pPr eaLnBrk="1" hangingPunct="1">
              <a:spcBef>
                <a:spcPct val="0"/>
              </a:spcBef>
            </a:pPr>
            <a:r>
              <a:rPr lang="en-US" altLang="en-US" sz="1600"/>
              <a:t>Norwegian Institute for Air Research</a:t>
            </a:r>
            <a:r>
              <a:rPr lang="en-US" altLang="en-US" sz="1700"/>
              <a:t> </a:t>
            </a:r>
          </a:p>
          <a:p>
            <a:pPr eaLnBrk="1" hangingPunct="1">
              <a:spcBef>
                <a:spcPct val="0"/>
              </a:spcBef>
            </a:pPr>
            <a:endParaRPr lang="en-GB" altLang="en-US" sz="1800"/>
          </a:p>
          <a:p>
            <a:pPr eaLnBrk="1" hangingPunct="1">
              <a:spcBef>
                <a:spcPct val="0"/>
              </a:spcBef>
            </a:pPr>
            <a:r>
              <a:rPr lang="en-GB" altLang="en-US" sz="2000"/>
              <a:t>Grethe Wibetoe</a:t>
            </a:r>
          </a:p>
          <a:p>
            <a:pPr eaLnBrk="1" hangingPunct="1">
              <a:spcBef>
                <a:spcPct val="0"/>
              </a:spcBef>
            </a:pPr>
            <a:r>
              <a:rPr lang="en-US" altLang="en-US" sz="1600"/>
              <a:t>University of Oslo, Dept. of Chemistry</a:t>
            </a:r>
          </a:p>
          <a:p>
            <a:pPr>
              <a:spcBef>
                <a:spcPct val="0"/>
              </a:spcBef>
            </a:pPr>
            <a:endParaRPr lang="en-US" altLang="en-US" sz="1800"/>
          </a:p>
          <a:p>
            <a:pPr eaLnBrk="1" hangingPunct="1">
              <a:spcBef>
                <a:spcPct val="0"/>
              </a:spcBef>
            </a:pPr>
            <a:r>
              <a:rPr lang="en-US" altLang="en-US" sz="1600"/>
              <a:t>16 June 2004</a:t>
            </a:r>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5949950"/>
            <a:ext cx="642937"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uio-logo_iten"/>
          <p:cNvPicPr>
            <a:picLocks noChangeAspect="1" noChangeArrowheads="1"/>
          </p:cNvPicPr>
          <p:nvPr/>
        </p:nvPicPr>
        <p:blipFill>
          <a:blip r:embed="rId4">
            <a:extLst>
              <a:ext uri="{28A0092B-C50C-407E-A947-70E740481C1C}">
                <a14:useLocalDpi xmlns:a14="http://schemas.microsoft.com/office/drawing/2010/main" val="0"/>
              </a:ext>
            </a:extLst>
          </a:blip>
          <a:srcRect l="13936" t="16127" r="17613" b="12578"/>
          <a:stretch>
            <a:fillRect/>
          </a:stretch>
        </p:blipFill>
        <p:spPr bwMode="auto">
          <a:xfrm>
            <a:off x="946150" y="5938838"/>
            <a:ext cx="792163"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5"/>
          <p:cNvSpPr txBox="1">
            <a:spLocks noChangeArrowheads="1"/>
          </p:cNvSpPr>
          <p:nvPr/>
        </p:nvSpPr>
        <p:spPr bwMode="auto">
          <a:xfrm>
            <a:off x="50800" y="49213"/>
            <a:ext cx="9047163"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3600">
                <a:solidFill>
                  <a:srgbClr val="000000"/>
                </a:solidFill>
              </a:rPr>
              <a:t>Atmospheric Mercury Depletion Events </a:t>
            </a:r>
            <a:br>
              <a:rPr lang="en-US" altLang="en-US" sz="3600">
                <a:solidFill>
                  <a:srgbClr val="000000"/>
                </a:solidFill>
              </a:rPr>
            </a:br>
            <a:r>
              <a:rPr lang="en-US" altLang="en-US" sz="3600">
                <a:solidFill>
                  <a:srgbClr val="000000"/>
                </a:solidFill>
              </a:rPr>
              <a:t>in Polar Regions during Arctic Spring</a:t>
            </a:r>
          </a:p>
        </p:txBody>
      </p:sp>
      <p:pic>
        <p:nvPicPr>
          <p:cNvPr id="410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70300" y="1762125"/>
            <a:ext cx="5321300"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438946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endParaRPr lang="en-US" altLang="en-US" sz="1400">
              <a:solidFill>
                <a:srgbClr val="404040"/>
              </a:solidFill>
            </a:endParaRPr>
          </a:p>
          <a:p>
            <a:pPr algn="l" eaLnBrk="1" hangingPunct="1"/>
            <a:fld id="{BA1C0C04-0A7D-477F-8EA1-1A0E6690AC7E}" type="slidenum">
              <a:rPr lang="en-US" altLang="en-US" sz="1400">
                <a:solidFill>
                  <a:srgbClr val="404040"/>
                </a:solidFill>
              </a:rPr>
              <a:pPr algn="l" eaLnBrk="1" hangingPunct="1"/>
              <a:t>3</a:t>
            </a:fld>
            <a:endParaRPr lang="en-US" altLang="en-US" sz="1400">
              <a:solidFill>
                <a:srgbClr val="404040"/>
              </a:solidFill>
            </a:endParaRPr>
          </a:p>
        </p:txBody>
      </p:sp>
      <p:sp>
        <p:nvSpPr>
          <p:cNvPr id="6147" name="Rectangle 2"/>
          <p:cNvSpPr>
            <a:spLocks noChangeArrowheads="1"/>
          </p:cNvSpPr>
          <p:nvPr/>
        </p:nvSpPr>
        <p:spPr bwMode="auto">
          <a:xfrm>
            <a:off x="3074988" y="1893888"/>
            <a:ext cx="1192212"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sz="2400" dirty="0">
                <a:solidFill>
                  <a:schemeClr val="tx1">
                    <a:lumMod val="85000"/>
                    <a:lumOff val="15000"/>
                  </a:schemeClr>
                </a:solidFill>
              </a:rPr>
              <a:t>Topic 1</a:t>
            </a:r>
          </a:p>
        </p:txBody>
      </p:sp>
      <p:sp>
        <p:nvSpPr>
          <p:cNvPr id="6148" name="Rectangle 3"/>
          <p:cNvSpPr>
            <a:spLocks noChangeArrowheads="1"/>
          </p:cNvSpPr>
          <p:nvPr/>
        </p:nvSpPr>
        <p:spPr bwMode="auto">
          <a:xfrm>
            <a:off x="228600" y="1639888"/>
            <a:ext cx="2667000" cy="954087"/>
          </a:xfrm>
          <a:prstGeom prst="rect">
            <a:avLst/>
          </a:prstGeom>
          <a:solidFill>
            <a:schemeClr val="tx1">
              <a:lumMod val="85000"/>
              <a:lumOff val="15000"/>
            </a:schemeClr>
          </a:solidFill>
          <a:ln w="9525">
            <a:solidFill>
              <a:srgbClr val="000000"/>
            </a:solidFill>
            <a:miter lim="800000"/>
            <a:headEnd/>
            <a:tailEnd/>
          </a:ln>
        </p:spPr>
        <p:txBody>
          <a:bodyPr anchor="ctr">
            <a:spAutoFit/>
          </a:bodyPr>
          <a:lstStyle/>
          <a:p>
            <a:pPr algn="ctr" eaLnBrk="0" hangingPunct="0">
              <a:defRPr/>
            </a:pPr>
            <a:r>
              <a:rPr lang="en-US" sz="2800" b="0" dirty="0">
                <a:solidFill>
                  <a:srgbClr val="EAEAEA"/>
                </a:solidFill>
              </a:rPr>
              <a:t>Image for</a:t>
            </a:r>
          </a:p>
          <a:p>
            <a:pPr algn="ctr" eaLnBrk="0" hangingPunct="0">
              <a:defRPr/>
            </a:pPr>
            <a:r>
              <a:rPr lang="en-US" sz="2800" b="0" dirty="0">
                <a:solidFill>
                  <a:srgbClr val="EAEAEA"/>
                </a:solidFill>
              </a:rPr>
              <a:t>Topic 1</a:t>
            </a:r>
            <a:endParaRPr lang="en-US" sz="3200" b="0" dirty="0">
              <a:solidFill>
                <a:srgbClr val="EAEAEA"/>
              </a:solidFill>
            </a:endParaRPr>
          </a:p>
        </p:txBody>
      </p:sp>
      <p:sp>
        <p:nvSpPr>
          <p:cNvPr id="6149" name="Rectangle 4"/>
          <p:cNvSpPr>
            <a:spLocks noChangeArrowheads="1"/>
          </p:cNvSpPr>
          <p:nvPr/>
        </p:nvSpPr>
        <p:spPr bwMode="auto">
          <a:xfrm>
            <a:off x="4713288" y="3827463"/>
            <a:ext cx="1192212"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sz="2400">
                <a:solidFill>
                  <a:schemeClr val="tx1">
                    <a:lumMod val="85000"/>
                    <a:lumOff val="15000"/>
                  </a:schemeClr>
                </a:solidFill>
              </a:rPr>
              <a:t>Topic 2</a:t>
            </a:r>
          </a:p>
        </p:txBody>
      </p:sp>
      <p:sp>
        <p:nvSpPr>
          <p:cNvPr id="6150" name="Rectangle 5"/>
          <p:cNvSpPr>
            <a:spLocks noChangeArrowheads="1"/>
          </p:cNvSpPr>
          <p:nvPr/>
        </p:nvSpPr>
        <p:spPr bwMode="auto">
          <a:xfrm>
            <a:off x="1665288" y="3573463"/>
            <a:ext cx="2667000" cy="954087"/>
          </a:xfrm>
          <a:prstGeom prst="rect">
            <a:avLst/>
          </a:prstGeom>
          <a:solidFill>
            <a:schemeClr val="tx1">
              <a:lumMod val="85000"/>
              <a:lumOff val="15000"/>
            </a:schemeClr>
          </a:solidFill>
          <a:ln w="9525">
            <a:solidFill>
              <a:srgbClr val="000000"/>
            </a:solidFill>
            <a:miter lim="800000"/>
            <a:headEnd/>
            <a:tailEnd/>
          </a:ln>
        </p:spPr>
        <p:txBody>
          <a:bodyPr anchor="ctr">
            <a:spAutoFit/>
          </a:bodyPr>
          <a:lstStyle/>
          <a:p>
            <a:pPr algn="ctr" eaLnBrk="0" hangingPunct="0">
              <a:defRPr/>
            </a:pPr>
            <a:r>
              <a:rPr lang="en-US" sz="2800" b="0" dirty="0">
                <a:solidFill>
                  <a:srgbClr val="EAEAEA"/>
                </a:solidFill>
              </a:rPr>
              <a:t>Image for</a:t>
            </a:r>
          </a:p>
          <a:p>
            <a:pPr algn="ctr" eaLnBrk="0" hangingPunct="0">
              <a:defRPr/>
            </a:pPr>
            <a:r>
              <a:rPr lang="en-US" sz="2800" b="0" dirty="0">
                <a:solidFill>
                  <a:srgbClr val="EAEAEA"/>
                </a:solidFill>
              </a:rPr>
              <a:t>Topic 2</a:t>
            </a:r>
            <a:endParaRPr lang="en-US" sz="3200" b="0" dirty="0">
              <a:solidFill>
                <a:srgbClr val="EAEAEA"/>
              </a:solidFill>
            </a:endParaRPr>
          </a:p>
        </p:txBody>
      </p:sp>
      <p:sp>
        <p:nvSpPr>
          <p:cNvPr id="6151" name="Rectangle 6"/>
          <p:cNvSpPr>
            <a:spLocks noChangeArrowheads="1"/>
          </p:cNvSpPr>
          <p:nvPr/>
        </p:nvSpPr>
        <p:spPr bwMode="auto">
          <a:xfrm>
            <a:off x="6275388" y="5772150"/>
            <a:ext cx="1192212"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sz="2400">
                <a:solidFill>
                  <a:schemeClr val="tx1">
                    <a:lumMod val="85000"/>
                    <a:lumOff val="15000"/>
                  </a:schemeClr>
                </a:solidFill>
              </a:rPr>
              <a:t>Topic 3</a:t>
            </a:r>
          </a:p>
        </p:txBody>
      </p:sp>
      <p:sp>
        <p:nvSpPr>
          <p:cNvPr id="6152" name="Rectangle 7"/>
          <p:cNvSpPr>
            <a:spLocks noChangeArrowheads="1"/>
          </p:cNvSpPr>
          <p:nvPr/>
        </p:nvSpPr>
        <p:spPr bwMode="auto">
          <a:xfrm>
            <a:off x="3302000" y="5491163"/>
            <a:ext cx="2667000" cy="955675"/>
          </a:xfrm>
          <a:prstGeom prst="rect">
            <a:avLst/>
          </a:prstGeom>
          <a:solidFill>
            <a:schemeClr val="tx1">
              <a:lumMod val="85000"/>
              <a:lumOff val="15000"/>
            </a:schemeClr>
          </a:solidFill>
          <a:ln w="9525">
            <a:solidFill>
              <a:srgbClr val="000000"/>
            </a:solidFill>
            <a:miter lim="800000"/>
            <a:headEnd/>
            <a:tailEnd/>
          </a:ln>
        </p:spPr>
        <p:txBody>
          <a:bodyPr anchor="ctr">
            <a:spAutoFit/>
          </a:bodyPr>
          <a:lstStyle/>
          <a:p>
            <a:pPr algn="ctr" eaLnBrk="0" hangingPunct="0">
              <a:defRPr/>
            </a:pPr>
            <a:r>
              <a:rPr lang="en-US" sz="2800" b="0" dirty="0">
                <a:solidFill>
                  <a:srgbClr val="EAEAEA"/>
                </a:solidFill>
              </a:rPr>
              <a:t>Image for</a:t>
            </a:r>
          </a:p>
          <a:p>
            <a:pPr algn="ctr" eaLnBrk="0" hangingPunct="0">
              <a:defRPr/>
            </a:pPr>
            <a:r>
              <a:rPr lang="en-US" sz="2800" b="0" dirty="0">
                <a:solidFill>
                  <a:srgbClr val="EAEAEA"/>
                </a:solidFill>
              </a:rPr>
              <a:t>Topic 3</a:t>
            </a:r>
            <a:endParaRPr lang="en-US" sz="3200" b="0" dirty="0">
              <a:solidFill>
                <a:srgbClr val="EAEAEA"/>
              </a:solidFill>
            </a:endParaRPr>
          </a:p>
        </p:txBody>
      </p:sp>
      <p:sp>
        <p:nvSpPr>
          <p:cNvPr id="6153" name="Text Box 8"/>
          <p:cNvSpPr txBox="1">
            <a:spLocks noChangeArrowheads="1"/>
          </p:cNvSpPr>
          <p:nvPr/>
        </p:nvSpPr>
        <p:spPr bwMode="auto">
          <a:xfrm>
            <a:off x="76200" y="76200"/>
            <a:ext cx="90297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800">
                <a:solidFill>
                  <a:srgbClr val="000000"/>
                </a:solidFill>
              </a:rPr>
              <a:t>This presentation focuses on… (complete sentence, but go no more than two lines)</a:t>
            </a:r>
          </a:p>
        </p:txBody>
      </p:sp>
    </p:spTree>
    <p:extLst>
      <p:ext uri="{BB962C8B-B14F-4D97-AF65-F5344CB8AC3E}">
        <p14:creationId xmlns:p14="http://schemas.microsoft.com/office/powerpoint/2010/main" val="3782412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9"/>
          <p:cNvPicPr>
            <a:picLocks noChangeAspect="1" noChangeArrowheads="1"/>
          </p:cNvPicPr>
          <p:nvPr/>
        </p:nvPicPr>
        <p:blipFill>
          <a:blip r:embed="rId3">
            <a:extLst>
              <a:ext uri="{28A0092B-C50C-407E-A947-70E740481C1C}">
                <a14:useLocalDpi xmlns:a14="http://schemas.microsoft.com/office/drawing/2010/main" val="0"/>
              </a:ext>
            </a:extLst>
          </a:blip>
          <a:srcRect b="6058"/>
          <a:stretch>
            <a:fillRect/>
          </a:stretch>
        </p:blipFill>
        <p:spPr bwMode="auto">
          <a:xfrm>
            <a:off x="3044825" y="4400550"/>
            <a:ext cx="2982913" cy="1976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7171"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1988" y="1409700"/>
            <a:ext cx="2790825"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1"/>
          <p:cNvPicPr>
            <a:picLocks noChangeAspect="1" noChangeArrowheads="1"/>
          </p:cNvPicPr>
          <p:nvPr/>
        </p:nvPicPr>
        <p:blipFill rotWithShape="1">
          <a:blip r:embed="rId5"/>
          <a:srcRect l="24094" t="42396" r="26171" b="-1"/>
          <a:stretch/>
        </p:blipFill>
        <p:spPr bwMode="auto">
          <a:xfrm>
            <a:off x="368300" y="1401763"/>
            <a:ext cx="2789238" cy="1963737"/>
          </a:xfrm>
          <a:prstGeom prst="rect">
            <a:avLst/>
          </a:prstGeom>
          <a:noFill/>
          <a:ln w="9525">
            <a:solidFill>
              <a:schemeClr val="tx1">
                <a:lumMod val="85000"/>
                <a:lumOff val="15000"/>
              </a:schemeClr>
            </a:solidFill>
            <a:miter lim="800000"/>
            <a:headEnd/>
            <a:tailEnd/>
          </a:ln>
          <a:extLst>
            <a:ext uri="{909E8E84-426E-40DD-AFC4-6F175D3DCCD1}">
              <a14:hiddenFill xmlns:a14="http://schemas.microsoft.com/office/drawing/2010/main">
                <a:solidFill>
                  <a:srgbClr val="FFFFFF"/>
                </a:solidFill>
              </a14:hiddenFill>
            </a:ext>
          </a:extLst>
        </p:spPr>
      </p:pic>
      <p:sp>
        <p:nvSpPr>
          <p:cNvPr id="19458" name="Slide Number Placeholder 3"/>
          <p:cNvSpPr>
            <a:spLocks noGrp="1"/>
          </p:cNvSpPr>
          <p:nvPr>
            <p:ph type="sldNum" sz="quarter" idx="10"/>
          </p:nvPr>
        </p:nvSpPr>
        <p:spPr bwMode="auto">
          <a:xfrm>
            <a:off x="76200" y="6356350"/>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endParaRPr lang="en-US" altLang="en-US" sz="1400">
              <a:solidFill>
                <a:srgbClr val="404040"/>
              </a:solidFill>
            </a:endParaRPr>
          </a:p>
          <a:p>
            <a:pPr algn="l" eaLnBrk="1" hangingPunct="1"/>
            <a:fld id="{E741F888-5720-460F-A2A1-F2AEC21C1C69}" type="slidenum">
              <a:rPr lang="en-US" altLang="en-US" sz="1400">
                <a:solidFill>
                  <a:srgbClr val="404040"/>
                </a:solidFill>
              </a:rPr>
              <a:pPr algn="l" eaLnBrk="1" hangingPunct="1"/>
              <a:t>4</a:t>
            </a:fld>
            <a:endParaRPr lang="en-US" altLang="en-US" sz="1400">
              <a:solidFill>
                <a:srgbClr val="404040"/>
              </a:solidFill>
            </a:endParaRPr>
          </a:p>
        </p:txBody>
      </p:sp>
      <p:sp>
        <p:nvSpPr>
          <p:cNvPr id="7174" name="Text Box 2"/>
          <p:cNvSpPr txBox="1">
            <a:spLocks noChangeArrowheads="1"/>
          </p:cNvSpPr>
          <p:nvPr/>
        </p:nvSpPr>
        <p:spPr bwMode="auto">
          <a:xfrm>
            <a:off x="228600" y="152400"/>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endParaRPr lang="en-US" altLang="en-US" sz="1800" b="0">
              <a:solidFill>
                <a:schemeClr val="tx1"/>
              </a:solidFill>
            </a:endParaRPr>
          </a:p>
        </p:txBody>
      </p:sp>
      <p:sp>
        <p:nvSpPr>
          <p:cNvPr id="7175" name="Text Box 3"/>
          <p:cNvSpPr txBox="1">
            <a:spLocks noChangeArrowheads="1"/>
          </p:cNvSpPr>
          <p:nvPr/>
        </p:nvSpPr>
        <p:spPr bwMode="auto">
          <a:xfrm>
            <a:off x="76200" y="76200"/>
            <a:ext cx="9017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800">
                <a:solidFill>
                  <a:srgbClr val="000000"/>
                </a:solidFill>
              </a:rPr>
              <a:t>This talk traces what happens to mercury after it depletes from the atmosphere in arctic regions</a:t>
            </a:r>
          </a:p>
        </p:txBody>
      </p:sp>
      <p:grpSp>
        <p:nvGrpSpPr>
          <p:cNvPr id="4" name="Group 3"/>
          <p:cNvGrpSpPr>
            <a:grpSpLocks/>
          </p:cNvGrpSpPr>
          <p:nvPr/>
        </p:nvGrpSpPr>
        <p:grpSpPr bwMode="auto">
          <a:xfrm>
            <a:off x="3043238" y="4400550"/>
            <a:ext cx="2987675" cy="2381250"/>
            <a:chOff x="3048243" y="4400867"/>
            <a:chExt cx="2989131" cy="2380933"/>
          </a:xfrm>
        </p:grpSpPr>
        <p:sp>
          <p:nvSpPr>
            <p:cNvPr id="7183" name="Text Box 6"/>
            <p:cNvSpPr txBox="1">
              <a:spLocks noChangeArrowheads="1"/>
            </p:cNvSpPr>
            <p:nvPr/>
          </p:nvSpPr>
          <p:spPr bwMode="auto">
            <a:xfrm>
              <a:off x="3048243" y="6412482"/>
              <a:ext cx="2989131" cy="369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800">
                  <a:solidFill>
                    <a:srgbClr val="111111"/>
                  </a:solidFill>
                </a:rPr>
                <a:t>Environmental implications </a:t>
              </a:r>
            </a:p>
          </p:txBody>
        </p:sp>
        <p:pic>
          <p:nvPicPr>
            <p:cNvPr id="7184" name="Picture 9"/>
            <p:cNvPicPr>
              <a:picLocks noChangeAspect="1" noChangeArrowheads="1"/>
            </p:cNvPicPr>
            <p:nvPr/>
          </p:nvPicPr>
          <p:blipFill>
            <a:blip r:embed="rId6">
              <a:extLst>
                <a:ext uri="{28A0092B-C50C-407E-A947-70E740481C1C}">
                  <a14:useLocalDpi xmlns:a14="http://schemas.microsoft.com/office/drawing/2010/main" val="0"/>
                </a:ext>
              </a:extLst>
            </a:blip>
            <a:srcRect b="6058"/>
            <a:stretch>
              <a:fillRect/>
            </a:stretch>
          </p:blipFill>
          <p:spPr bwMode="auto">
            <a:xfrm>
              <a:off x="3048246" y="4400867"/>
              <a:ext cx="2982533" cy="19767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grpSp>
        <p:nvGrpSpPr>
          <p:cNvPr id="3" name="Group 2"/>
          <p:cNvGrpSpPr>
            <a:grpSpLocks/>
          </p:cNvGrpSpPr>
          <p:nvPr/>
        </p:nvGrpSpPr>
        <p:grpSpPr bwMode="auto">
          <a:xfrm>
            <a:off x="5334000" y="1408113"/>
            <a:ext cx="3606800" cy="2401887"/>
            <a:chOff x="5334000" y="1407722"/>
            <a:chExt cx="3606800" cy="2402439"/>
          </a:xfrm>
        </p:grpSpPr>
        <p:sp>
          <p:nvSpPr>
            <p:cNvPr id="7181" name="Text Box 5"/>
            <p:cNvSpPr txBox="1">
              <a:spLocks noChangeArrowheads="1"/>
            </p:cNvSpPr>
            <p:nvPr/>
          </p:nvSpPr>
          <p:spPr bwMode="auto">
            <a:xfrm>
              <a:off x="5334000" y="3440668"/>
              <a:ext cx="3606800" cy="36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pPr>
              <a:r>
                <a:rPr lang="en-GB" altLang="en-US" sz="1800">
                  <a:solidFill>
                    <a:srgbClr val="111111"/>
                  </a:solidFill>
                </a:rPr>
                <a:t>Measurements from Station</a:t>
              </a:r>
            </a:p>
          </p:txBody>
        </p:sp>
        <p:pic>
          <p:nvPicPr>
            <p:cNvPr id="7182" name="Picture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42573" y="1407722"/>
              <a:ext cx="2789653" cy="195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 name="Group 1"/>
          <p:cNvGrpSpPr>
            <a:grpSpLocks/>
          </p:cNvGrpSpPr>
          <p:nvPr/>
        </p:nvGrpSpPr>
        <p:grpSpPr bwMode="auto">
          <a:xfrm>
            <a:off x="0" y="1389063"/>
            <a:ext cx="3525838" cy="2420937"/>
            <a:chOff x="0" y="1388790"/>
            <a:chExt cx="3525838" cy="2421210"/>
          </a:xfrm>
        </p:grpSpPr>
        <p:sp>
          <p:nvSpPr>
            <p:cNvPr id="7179" name="Text Box 4"/>
            <p:cNvSpPr txBox="1">
              <a:spLocks noChangeArrowheads="1"/>
            </p:cNvSpPr>
            <p:nvPr/>
          </p:nvSpPr>
          <p:spPr bwMode="auto">
            <a:xfrm>
              <a:off x="0" y="3440668"/>
              <a:ext cx="35258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pPr>
              <a:r>
                <a:rPr lang="en-GB" altLang="en-US" sz="1800">
                  <a:solidFill>
                    <a:srgbClr val="111111"/>
                  </a:solidFill>
                </a:rPr>
                <a:t>Theory for mercury cycling </a:t>
              </a:r>
            </a:p>
          </p:txBody>
        </p:sp>
        <p:pic>
          <p:nvPicPr>
            <p:cNvPr id="7177" name="Picture 11"/>
            <p:cNvPicPr>
              <a:picLocks noChangeAspect="1" noChangeArrowheads="1"/>
            </p:cNvPicPr>
            <p:nvPr/>
          </p:nvPicPr>
          <p:blipFill rotWithShape="1">
            <a:blip r:embed="rId8"/>
            <a:srcRect l="24094" t="42396" r="26171" b="-1"/>
            <a:stretch/>
          </p:blipFill>
          <p:spPr bwMode="auto">
            <a:xfrm>
              <a:off x="368300" y="1388790"/>
              <a:ext cx="2789238" cy="1963958"/>
            </a:xfrm>
            <a:prstGeom prst="rect">
              <a:avLst/>
            </a:prstGeom>
            <a:noFill/>
            <a:ln w="9525">
              <a:solidFill>
                <a:schemeClr val="tx1">
                  <a:lumMod val="85000"/>
                  <a:lumOff val="15000"/>
                </a:schemeClr>
              </a:solidFill>
              <a:miter lim="800000"/>
              <a:headEnd/>
              <a:tailEnd/>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954427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endParaRPr lang="en-US" altLang="en-US" sz="1400">
              <a:solidFill>
                <a:srgbClr val="404040"/>
              </a:solidFill>
            </a:endParaRPr>
          </a:p>
          <a:p>
            <a:pPr algn="l" eaLnBrk="1" hangingPunct="1"/>
            <a:fld id="{5222F1C1-107B-46D2-8068-60F59CB42DCA}" type="slidenum">
              <a:rPr lang="en-US" altLang="en-US" sz="1400">
                <a:solidFill>
                  <a:srgbClr val="404040"/>
                </a:solidFill>
              </a:rPr>
              <a:pPr algn="l" eaLnBrk="1" hangingPunct="1"/>
              <a:t>5</a:t>
            </a:fld>
            <a:endParaRPr lang="en-US" altLang="en-US" sz="1400">
              <a:solidFill>
                <a:srgbClr val="404040"/>
              </a:solidFill>
            </a:endParaRPr>
          </a:p>
        </p:txBody>
      </p:sp>
      <p:sp>
        <p:nvSpPr>
          <p:cNvPr id="8195" name="Rectangle 2"/>
          <p:cNvSpPr>
            <a:spLocks noGrp="1" noChangeArrowheads="1"/>
          </p:cNvSpPr>
          <p:nvPr>
            <p:ph type="title" idx="4294967295"/>
          </p:nvPr>
        </p:nvSpPr>
        <p:spPr>
          <a:xfrm>
            <a:off x="76200" y="120650"/>
            <a:ext cx="9023350" cy="519113"/>
          </a:xfrm>
        </p:spPr>
        <p:txBody>
          <a:bodyPr/>
          <a:lstStyle/>
          <a:p>
            <a:pPr eaLnBrk="1" hangingPunct="1"/>
            <a:endParaRPr lang="en-US" altLang="en-US" smtClean="0"/>
          </a:p>
        </p:txBody>
      </p:sp>
      <p:sp>
        <p:nvSpPr>
          <p:cNvPr id="8196" name="Rectangle 3"/>
          <p:cNvSpPr>
            <a:spLocks noGrp="1" noChangeArrowheads="1"/>
          </p:cNvSpPr>
          <p:nvPr>
            <p:ph type="body" idx="4294967295"/>
          </p:nvPr>
        </p:nvSpPr>
        <p:spPr>
          <a:xfrm>
            <a:off x="304800" y="2362200"/>
            <a:ext cx="3505200" cy="457200"/>
          </a:xfrm>
        </p:spPr>
        <p:txBody>
          <a:bodyPr/>
          <a:lstStyle/>
          <a:p>
            <a:pPr marL="0" indent="0" eaLnBrk="1" hangingPunct="1"/>
            <a:endParaRPr lang="en-US" altLang="en-US" smtClean="0"/>
          </a:p>
        </p:txBody>
      </p:sp>
    </p:spTree>
    <p:extLst>
      <p:ext uri="{BB962C8B-B14F-4D97-AF65-F5344CB8AC3E}">
        <p14:creationId xmlns:p14="http://schemas.microsoft.com/office/powerpoint/2010/main" val="3891178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endParaRPr lang="en-US" altLang="en-US" sz="1400">
              <a:solidFill>
                <a:srgbClr val="404040"/>
              </a:solidFill>
            </a:endParaRPr>
          </a:p>
          <a:p>
            <a:pPr algn="l" eaLnBrk="1" hangingPunct="1"/>
            <a:fld id="{FEDD9991-C954-4CC7-9947-AEC9FCDAD068}" type="slidenum">
              <a:rPr lang="en-US" altLang="en-US" sz="1400">
                <a:solidFill>
                  <a:srgbClr val="404040"/>
                </a:solidFill>
              </a:rPr>
              <a:pPr algn="l" eaLnBrk="1" hangingPunct="1"/>
              <a:t>6</a:t>
            </a:fld>
            <a:endParaRPr lang="en-US" altLang="en-US" sz="1400">
              <a:solidFill>
                <a:srgbClr val="404040"/>
              </a:solidFill>
            </a:endParaRPr>
          </a:p>
        </p:txBody>
      </p:sp>
      <p:sp>
        <p:nvSpPr>
          <p:cNvPr id="9219" name="Rectangle 2"/>
          <p:cNvSpPr>
            <a:spLocks noChangeArrowheads="1"/>
          </p:cNvSpPr>
          <p:nvPr/>
        </p:nvSpPr>
        <p:spPr bwMode="auto">
          <a:xfrm>
            <a:off x="152400" y="5467350"/>
            <a:ext cx="80010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spcBef>
                <a:spcPct val="25000"/>
              </a:spcBef>
              <a:defRPr/>
            </a:pPr>
            <a:r>
              <a:rPr lang="en-US" sz="2400" dirty="0">
                <a:solidFill>
                  <a:schemeClr val="tx1">
                    <a:lumMod val="85000"/>
                    <a:lumOff val="15000"/>
                  </a:schemeClr>
                </a:solidFill>
              </a:rPr>
              <a:t>If necessary, identify key assumption or background for audience—keep to two lines (18</a:t>
            </a:r>
            <a:r>
              <a:rPr lang="en-US" sz="2400" dirty="0">
                <a:solidFill>
                  <a:schemeClr val="tx1">
                    <a:lumMod val="85000"/>
                    <a:lumOff val="15000"/>
                  </a:schemeClr>
                </a:solidFill>
                <a:cs typeface="Arial" charset="0"/>
              </a:rPr>
              <a:t>–24 point type)</a:t>
            </a:r>
          </a:p>
        </p:txBody>
      </p:sp>
      <p:sp>
        <p:nvSpPr>
          <p:cNvPr id="9220" name="Rectangle 3"/>
          <p:cNvSpPr>
            <a:spLocks noChangeArrowheads="1"/>
          </p:cNvSpPr>
          <p:nvPr/>
        </p:nvSpPr>
        <p:spPr bwMode="auto">
          <a:xfrm>
            <a:off x="228600" y="1606550"/>
            <a:ext cx="8305800" cy="3575050"/>
          </a:xfrm>
          <a:prstGeom prst="rect">
            <a:avLst/>
          </a:prstGeom>
          <a:solidFill>
            <a:schemeClr val="tx1">
              <a:lumMod val="85000"/>
              <a:lumOff val="15000"/>
            </a:schemeClr>
          </a:solidFill>
          <a:ln w="9525">
            <a:solidFill>
              <a:srgbClr val="000000"/>
            </a:solidFill>
            <a:miter lim="800000"/>
            <a:headEnd/>
            <a:tailEnd/>
          </a:ln>
        </p:spPr>
        <p:txBody>
          <a:bodyPr anchor="ctr">
            <a:spAutoFit/>
          </a:bodyPr>
          <a:lstStyle/>
          <a:p>
            <a:pPr algn="ctr" eaLnBrk="0" hangingPunct="0">
              <a:defRPr/>
            </a:pPr>
            <a:endParaRPr lang="en-US" sz="2400" b="0">
              <a:solidFill>
                <a:schemeClr val="bg1"/>
              </a:solidFill>
            </a:endParaRPr>
          </a:p>
          <a:p>
            <a:pPr algn="ctr" eaLnBrk="0" hangingPunct="0">
              <a:defRPr/>
            </a:pPr>
            <a:endParaRPr lang="en-US" sz="2400" b="0">
              <a:solidFill>
                <a:schemeClr val="bg1"/>
              </a:solidFill>
            </a:endParaRPr>
          </a:p>
          <a:p>
            <a:pPr algn="ctr" eaLnBrk="0" hangingPunct="0">
              <a:defRPr/>
            </a:pPr>
            <a:r>
              <a:rPr lang="en-US" sz="3600" b="0">
                <a:solidFill>
                  <a:schemeClr val="bg1"/>
                </a:solidFill>
              </a:rPr>
              <a:t>Image(s)</a:t>
            </a:r>
          </a:p>
          <a:p>
            <a:pPr algn="ctr" eaLnBrk="0" hangingPunct="0">
              <a:defRPr/>
            </a:pPr>
            <a:r>
              <a:rPr lang="en-US" sz="3600" b="0">
                <a:solidFill>
                  <a:schemeClr val="bg1"/>
                </a:solidFill>
              </a:rPr>
              <a:t>supporting </a:t>
            </a:r>
            <a:br>
              <a:rPr lang="en-US" sz="3600" b="0">
                <a:solidFill>
                  <a:schemeClr val="bg1"/>
                </a:solidFill>
              </a:rPr>
            </a:br>
            <a:r>
              <a:rPr lang="en-US" sz="3600" b="0">
                <a:solidFill>
                  <a:schemeClr val="bg1"/>
                </a:solidFill>
              </a:rPr>
              <a:t>above assertion</a:t>
            </a:r>
          </a:p>
          <a:p>
            <a:pPr algn="ctr" eaLnBrk="0" hangingPunct="0">
              <a:defRPr/>
            </a:pPr>
            <a:endParaRPr lang="en-US" sz="2400" b="0">
              <a:solidFill>
                <a:schemeClr val="bg1"/>
              </a:solidFill>
            </a:endParaRPr>
          </a:p>
          <a:p>
            <a:pPr algn="ctr" eaLnBrk="0" hangingPunct="0">
              <a:defRPr/>
            </a:pPr>
            <a:endParaRPr lang="en-US" sz="2400" b="0">
              <a:solidFill>
                <a:schemeClr val="bg1"/>
              </a:solidFill>
            </a:endParaRPr>
          </a:p>
          <a:p>
            <a:pPr algn="ctr" eaLnBrk="0" hangingPunct="0">
              <a:defRPr/>
            </a:pPr>
            <a:endParaRPr lang="en-US" sz="2400" b="0">
              <a:solidFill>
                <a:schemeClr val="bg1"/>
              </a:solidFill>
            </a:endParaRPr>
          </a:p>
        </p:txBody>
      </p:sp>
      <p:sp>
        <p:nvSpPr>
          <p:cNvPr id="9221" name="Text Box 4"/>
          <p:cNvSpPr txBox="1">
            <a:spLocks noChangeArrowheads="1"/>
          </p:cNvSpPr>
          <p:nvPr/>
        </p:nvSpPr>
        <p:spPr bwMode="auto">
          <a:xfrm>
            <a:off x="288925" y="6032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endParaRPr lang="en-US" altLang="en-US" sz="1800" b="0">
              <a:solidFill>
                <a:schemeClr val="tx1"/>
              </a:solidFill>
            </a:endParaRPr>
          </a:p>
        </p:txBody>
      </p:sp>
      <p:sp>
        <p:nvSpPr>
          <p:cNvPr id="9222" name="Text Box 5"/>
          <p:cNvSpPr txBox="1">
            <a:spLocks noChangeArrowheads="1"/>
          </p:cNvSpPr>
          <p:nvPr/>
        </p:nvSpPr>
        <p:spPr bwMode="auto">
          <a:xfrm>
            <a:off x="76200" y="76200"/>
            <a:ext cx="89979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800">
                <a:solidFill>
                  <a:srgbClr val="000000"/>
                </a:solidFill>
              </a:rPr>
              <a:t>This sentence headline makes an assertion on the first topic in no more than two lines</a:t>
            </a:r>
          </a:p>
        </p:txBody>
      </p:sp>
    </p:spTree>
    <p:extLst>
      <p:ext uri="{BB962C8B-B14F-4D97-AF65-F5344CB8AC3E}">
        <p14:creationId xmlns:p14="http://schemas.microsoft.com/office/powerpoint/2010/main" val="228651934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endParaRPr lang="en-US" altLang="en-US" sz="1400">
              <a:solidFill>
                <a:srgbClr val="404040"/>
              </a:solidFill>
            </a:endParaRPr>
          </a:p>
          <a:p>
            <a:pPr algn="l" eaLnBrk="1" hangingPunct="1"/>
            <a:fld id="{8C41EDE3-8F62-4F42-A8B8-43DEFF05E29C}" type="slidenum">
              <a:rPr lang="en-US" altLang="en-US" sz="1400">
                <a:solidFill>
                  <a:srgbClr val="404040"/>
                </a:solidFill>
              </a:rPr>
              <a:pPr algn="l" eaLnBrk="1" hangingPunct="1"/>
              <a:t>7</a:t>
            </a:fld>
            <a:endParaRPr lang="en-US" altLang="en-US" sz="1400">
              <a:solidFill>
                <a:srgbClr val="404040"/>
              </a:solidFill>
            </a:endParaRPr>
          </a:p>
        </p:txBody>
      </p:sp>
      <p:sp>
        <p:nvSpPr>
          <p:cNvPr id="10243" name="Rectangle 2"/>
          <p:cNvSpPr>
            <a:spLocks noGrp="1" noChangeArrowheads="1"/>
          </p:cNvSpPr>
          <p:nvPr>
            <p:ph type="title" idx="4294967295"/>
          </p:nvPr>
        </p:nvSpPr>
        <p:spPr>
          <a:xfrm>
            <a:off x="76200" y="96838"/>
            <a:ext cx="8599488" cy="904875"/>
          </a:xfrm>
        </p:spPr>
        <p:txBody>
          <a:bodyPr lIns="63500" tIns="25400" rIns="63500" bIns="25400"/>
          <a:lstStyle/>
          <a:p>
            <a:pPr eaLnBrk="1" hangingPunct="1"/>
            <a:r>
              <a:rPr lang="en-US" altLang="en-US" smtClean="0">
                <a:solidFill>
                  <a:srgbClr val="000000"/>
                </a:solidFill>
              </a:rPr>
              <a:t>Fragments quickly outpace the blast wave and </a:t>
            </a:r>
            <a:br>
              <a:rPr lang="en-US" altLang="en-US" smtClean="0">
                <a:solidFill>
                  <a:srgbClr val="000000"/>
                </a:solidFill>
              </a:rPr>
            </a:br>
            <a:r>
              <a:rPr lang="en-US" altLang="en-US" smtClean="0">
                <a:solidFill>
                  <a:srgbClr val="000000"/>
                </a:solidFill>
              </a:rPr>
              <a:t>become the primary hazard to personnel</a:t>
            </a:r>
          </a:p>
        </p:txBody>
      </p:sp>
      <p:pic>
        <p:nvPicPr>
          <p:cNvPr id="1024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9600" y="6248400"/>
            <a:ext cx="814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514475"/>
            <a:ext cx="6762750"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493414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algn="l" eaLnBrk="1" hangingPunct="1"/>
            <a:endParaRPr lang="en-US" altLang="en-US" sz="1400">
              <a:solidFill>
                <a:srgbClr val="404040"/>
              </a:solidFill>
            </a:endParaRPr>
          </a:p>
          <a:p>
            <a:pPr algn="l" eaLnBrk="1" hangingPunct="1"/>
            <a:fld id="{82099C25-DD38-4DE5-9215-EB4A574BF43C}" type="slidenum">
              <a:rPr lang="en-US" altLang="en-US" sz="1400">
                <a:solidFill>
                  <a:srgbClr val="404040"/>
                </a:solidFill>
              </a:rPr>
              <a:pPr algn="l" eaLnBrk="1" hangingPunct="1"/>
              <a:t>8</a:t>
            </a:fld>
            <a:endParaRPr lang="en-US" altLang="en-US" sz="1400">
              <a:solidFill>
                <a:srgbClr val="404040"/>
              </a:solidFill>
            </a:endParaRPr>
          </a:p>
        </p:txBody>
      </p:sp>
      <p:sp>
        <p:nvSpPr>
          <p:cNvPr id="11267" name="Rectangle 2"/>
          <p:cNvSpPr>
            <a:spLocks noGrp="1" noChangeArrowheads="1"/>
          </p:cNvSpPr>
          <p:nvPr>
            <p:ph type="title" idx="4294967295"/>
          </p:nvPr>
        </p:nvSpPr>
        <p:spPr>
          <a:xfrm>
            <a:off x="76200" y="120650"/>
            <a:ext cx="9023350" cy="519113"/>
          </a:xfrm>
        </p:spPr>
        <p:txBody>
          <a:bodyPr/>
          <a:lstStyle/>
          <a:p>
            <a:pPr eaLnBrk="1" hangingPunct="1"/>
            <a:endParaRPr lang="en-US" altLang="en-US" smtClean="0"/>
          </a:p>
        </p:txBody>
      </p:sp>
      <p:sp>
        <p:nvSpPr>
          <p:cNvPr id="11268" name="Rectangle 3"/>
          <p:cNvSpPr>
            <a:spLocks noGrp="1" noChangeArrowheads="1"/>
          </p:cNvSpPr>
          <p:nvPr>
            <p:ph type="body" idx="4294967295"/>
          </p:nvPr>
        </p:nvSpPr>
        <p:spPr>
          <a:xfrm>
            <a:off x="304800" y="2362200"/>
            <a:ext cx="3505200" cy="457200"/>
          </a:xfrm>
        </p:spPr>
        <p:txBody>
          <a:bodyPr/>
          <a:lstStyle/>
          <a:p>
            <a:pPr marL="0" indent="0" eaLnBrk="1" hangingPunct="1"/>
            <a:endParaRPr lang="en-US" altLang="en-US" smtClean="0"/>
          </a:p>
        </p:txBody>
      </p:sp>
    </p:spTree>
    <p:extLst>
      <p:ext uri="{BB962C8B-B14F-4D97-AF65-F5344CB8AC3E}">
        <p14:creationId xmlns:p14="http://schemas.microsoft.com/office/powerpoint/2010/main" val="2786242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bwMode="auto">
          <a:xfrm>
            <a:off x="76200" y="6416675"/>
            <a:ext cx="2133600" cy="365125"/>
          </a:xfrm>
          <a:ln>
            <a:miter lim="800000"/>
            <a:headEnd/>
            <a:tailEnd/>
          </a:ln>
        </p:spPr>
        <p:txBody>
          <a:bodyPr/>
          <a:lstStyle>
            <a:lvl1pPr eaLnBrk="0" hangingPunct="0">
              <a:defRPr sz="2000" b="1">
                <a:solidFill>
                  <a:srgbClr val="000099"/>
                </a:solidFill>
                <a:latin typeface="Calibri" panose="020F0502020204030204" pitchFamily="34" charset="0"/>
              </a:defRPr>
            </a:lvl1pPr>
            <a:lvl2pPr marL="742950" indent="-285750" eaLnBrk="0" hangingPunct="0">
              <a:defRPr sz="2000" b="1">
                <a:solidFill>
                  <a:srgbClr val="000099"/>
                </a:solidFill>
                <a:latin typeface="Calibri" panose="020F0502020204030204" pitchFamily="34" charset="0"/>
              </a:defRPr>
            </a:lvl2pPr>
            <a:lvl3pPr marL="1143000" indent="-228600" eaLnBrk="0" hangingPunct="0">
              <a:defRPr sz="2000" b="1">
                <a:solidFill>
                  <a:srgbClr val="000099"/>
                </a:solidFill>
                <a:latin typeface="Calibri" panose="020F0502020204030204" pitchFamily="34" charset="0"/>
              </a:defRPr>
            </a:lvl3pPr>
            <a:lvl4pPr marL="1600200" indent="-228600" eaLnBrk="0" hangingPunct="0">
              <a:defRPr sz="2000" b="1">
                <a:solidFill>
                  <a:srgbClr val="000099"/>
                </a:solidFill>
                <a:latin typeface="Calibri" panose="020F0502020204030204" pitchFamily="34" charset="0"/>
              </a:defRPr>
            </a:lvl4pPr>
            <a:lvl5pPr marL="2057400" indent="-228600" eaLnBrk="0" hangingPunct="0">
              <a:defRPr sz="2000" b="1">
                <a:solidFill>
                  <a:srgbClr val="000099"/>
                </a:solidFill>
                <a:latin typeface="Calibri" panose="020F0502020204030204" pitchFamily="34" charset="0"/>
              </a:defRPr>
            </a:lvl5pPr>
            <a:lvl6pPr marL="2514600" indent="-228600" eaLnBrk="0" fontAlgn="base" hangingPunct="0">
              <a:spcBef>
                <a:spcPct val="0"/>
              </a:spcBef>
              <a:spcAft>
                <a:spcPct val="0"/>
              </a:spcAft>
              <a:defRPr sz="2000" b="1">
                <a:solidFill>
                  <a:srgbClr val="000099"/>
                </a:solidFill>
                <a:latin typeface="Calibri" panose="020F0502020204030204" pitchFamily="34" charset="0"/>
              </a:defRPr>
            </a:lvl6pPr>
            <a:lvl7pPr marL="2971800" indent="-228600" eaLnBrk="0" fontAlgn="base" hangingPunct="0">
              <a:spcBef>
                <a:spcPct val="0"/>
              </a:spcBef>
              <a:spcAft>
                <a:spcPct val="0"/>
              </a:spcAft>
              <a:defRPr sz="2000" b="1">
                <a:solidFill>
                  <a:srgbClr val="000099"/>
                </a:solidFill>
                <a:latin typeface="Calibri" panose="020F0502020204030204" pitchFamily="34" charset="0"/>
              </a:defRPr>
            </a:lvl7pPr>
            <a:lvl8pPr marL="3429000" indent="-228600" eaLnBrk="0" fontAlgn="base" hangingPunct="0">
              <a:spcBef>
                <a:spcPct val="0"/>
              </a:spcBef>
              <a:spcAft>
                <a:spcPct val="0"/>
              </a:spcAft>
              <a:defRPr sz="2000" b="1">
                <a:solidFill>
                  <a:srgbClr val="000099"/>
                </a:solidFill>
                <a:latin typeface="Calibri" panose="020F0502020204030204" pitchFamily="34" charset="0"/>
              </a:defRPr>
            </a:lvl8pPr>
            <a:lvl9pPr marL="3886200" indent="-228600" eaLnBrk="0" fontAlgn="base" hangingPunct="0">
              <a:spcBef>
                <a:spcPct val="0"/>
              </a:spcBef>
              <a:spcAft>
                <a:spcPct val="0"/>
              </a:spcAft>
              <a:defRPr sz="2000" b="1">
                <a:solidFill>
                  <a:srgbClr val="000099"/>
                </a:solidFill>
                <a:latin typeface="Calibri" panose="020F0502020204030204" pitchFamily="34" charset="0"/>
              </a:defRPr>
            </a:lvl9pPr>
          </a:lstStyle>
          <a:p>
            <a:pPr eaLnBrk="1" hangingPunct="1"/>
            <a:endParaRPr lang="en-US" altLang="en-US" sz="1400">
              <a:solidFill>
                <a:srgbClr val="404040"/>
              </a:solidFill>
            </a:endParaRPr>
          </a:p>
          <a:p>
            <a:pPr algn="l" eaLnBrk="1" hangingPunct="1"/>
            <a:fld id="{55979E9A-FBC1-4402-BCCF-072AD3ADF8BB}" type="slidenum">
              <a:rPr lang="en-US" altLang="en-US" sz="1400">
                <a:solidFill>
                  <a:srgbClr val="404040"/>
                </a:solidFill>
              </a:rPr>
              <a:pPr algn="l" eaLnBrk="1" hangingPunct="1"/>
              <a:t>9</a:t>
            </a:fld>
            <a:endParaRPr lang="en-US" altLang="en-US" sz="1400">
              <a:solidFill>
                <a:srgbClr val="404040"/>
              </a:solidFill>
            </a:endParaRPr>
          </a:p>
        </p:txBody>
      </p:sp>
      <p:sp>
        <p:nvSpPr>
          <p:cNvPr id="12291" name="Line 2"/>
          <p:cNvSpPr>
            <a:spLocks noChangeShapeType="1"/>
          </p:cNvSpPr>
          <p:nvPr/>
        </p:nvSpPr>
        <p:spPr bwMode="auto">
          <a:xfrm>
            <a:off x="4267200" y="4978400"/>
            <a:ext cx="0" cy="609600"/>
          </a:xfrm>
          <a:prstGeom prst="line">
            <a:avLst/>
          </a:prstGeom>
          <a:noFill/>
          <a:ln w="28575">
            <a:solidFill>
              <a:schemeClr val="tx1">
                <a:lumMod val="85000"/>
                <a:lumOff val="15000"/>
              </a:schemeClr>
            </a:solidFill>
            <a:round/>
            <a:headEnd/>
            <a:tailEnd/>
          </a:ln>
          <a:extLst>
            <a:ext uri="{909E8E84-426E-40DD-AFC4-6F175D3DCCD1}">
              <a14:hiddenFill xmlns:a14="http://schemas.microsoft.com/office/drawing/2010/main">
                <a:noFill/>
              </a14:hiddenFill>
            </a:ext>
          </a:extLst>
        </p:spPr>
        <p:txBody>
          <a:bodyPr anchor="ctr">
            <a:spAutoFit/>
          </a:bodyPr>
          <a:lstStyle/>
          <a:p>
            <a:pPr>
              <a:defRPr/>
            </a:pPr>
            <a:endParaRPr lang="en-US"/>
          </a:p>
        </p:txBody>
      </p:sp>
      <p:sp>
        <p:nvSpPr>
          <p:cNvPr id="12292" name="Rectangle 3"/>
          <p:cNvSpPr>
            <a:spLocks noChangeArrowheads="1"/>
          </p:cNvSpPr>
          <p:nvPr/>
        </p:nvSpPr>
        <p:spPr bwMode="auto">
          <a:xfrm>
            <a:off x="152400" y="1727200"/>
            <a:ext cx="3276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sz="1800" dirty="0">
                <a:solidFill>
                  <a:schemeClr val="tx1">
                    <a:lumMod val="85000"/>
                    <a:lumOff val="15000"/>
                  </a:schemeClr>
                </a:solidFill>
              </a:rPr>
              <a:t>Call-out, if necessary: keep to one or two lines</a:t>
            </a:r>
          </a:p>
        </p:txBody>
      </p:sp>
      <p:sp>
        <p:nvSpPr>
          <p:cNvPr id="12293" name="Rectangle 4"/>
          <p:cNvSpPr>
            <a:spLocks noChangeArrowheads="1"/>
          </p:cNvSpPr>
          <p:nvPr/>
        </p:nvSpPr>
        <p:spPr bwMode="auto">
          <a:xfrm>
            <a:off x="1143000" y="2838450"/>
            <a:ext cx="6781800" cy="2292350"/>
          </a:xfrm>
          <a:prstGeom prst="rect">
            <a:avLst/>
          </a:prstGeom>
          <a:solidFill>
            <a:schemeClr val="tx1">
              <a:lumMod val="85000"/>
              <a:lumOff val="15000"/>
            </a:schemeClr>
          </a:solidFill>
          <a:ln w="9525">
            <a:solidFill>
              <a:srgbClr val="000000"/>
            </a:solidFill>
            <a:miter lim="800000"/>
            <a:headEnd/>
            <a:tailEnd/>
          </a:ln>
        </p:spPr>
        <p:txBody>
          <a:bodyPr anchor="ctr">
            <a:spAutoFit/>
          </a:bodyPr>
          <a:lstStyle/>
          <a:p>
            <a:pPr algn="ctr" eaLnBrk="0" hangingPunct="0">
              <a:defRPr/>
            </a:pPr>
            <a:endParaRPr lang="en-US" sz="2400" b="0">
              <a:solidFill>
                <a:schemeClr val="bg1"/>
              </a:solidFill>
            </a:endParaRPr>
          </a:p>
          <a:p>
            <a:pPr algn="ctr" eaLnBrk="0" hangingPunct="0">
              <a:defRPr/>
            </a:pPr>
            <a:endParaRPr lang="en-US" sz="2400" b="0">
              <a:solidFill>
                <a:schemeClr val="bg1"/>
              </a:solidFill>
            </a:endParaRPr>
          </a:p>
          <a:p>
            <a:pPr algn="ctr" eaLnBrk="0" hangingPunct="0">
              <a:defRPr/>
            </a:pPr>
            <a:r>
              <a:rPr lang="en-US" sz="2400" b="0">
                <a:solidFill>
                  <a:schemeClr val="bg1"/>
                </a:solidFill>
              </a:rPr>
              <a:t>Image or equations supporting </a:t>
            </a:r>
            <a:br>
              <a:rPr lang="en-US" sz="2400" b="0">
                <a:solidFill>
                  <a:schemeClr val="bg1"/>
                </a:solidFill>
              </a:rPr>
            </a:br>
            <a:r>
              <a:rPr lang="en-US" sz="2400" b="0">
                <a:solidFill>
                  <a:schemeClr val="bg1"/>
                </a:solidFill>
              </a:rPr>
              <a:t>the headline assertion</a:t>
            </a:r>
          </a:p>
          <a:p>
            <a:pPr algn="ctr" eaLnBrk="0" hangingPunct="0">
              <a:defRPr/>
            </a:pPr>
            <a:endParaRPr lang="en-US" sz="2400" b="0">
              <a:solidFill>
                <a:schemeClr val="bg1"/>
              </a:solidFill>
            </a:endParaRPr>
          </a:p>
          <a:p>
            <a:pPr algn="ctr" eaLnBrk="0" hangingPunct="0">
              <a:defRPr/>
            </a:pPr>
            <a:endParaRPr lang="en-US" sz="2400" b="0">
              <a:solidFill>
                <a:schemeClr val="bg1"/>
              </a:solidFill>
            </a:endParaRPr>
          </a:p>
        </p:txBody>
      </p:sp>
      <p:sp>
        <p:nvSpPr>
          <p:cNvPr id="12294" name="Line 5"/>
          <p:cNvSpPr>
            <a:spLocks noChangeShapeType="1"/>
          </p:cNvSpPr>
          <p:nvPr/>
        </p:nvSpPr>
        <p:spPr bwMode="auto">
          <a:xfrm>
            <a:off x="1295400" y="2463800"/>
            <a:ext cx="381000" cy="381000"/>
          </a:xfrm>
          <a:prstGeom prst="line">
            <a:avLst/>
          </a:prstGeom>
          <a:noFill/>
          <a:ln w="28575">
            <a:solidFill>
              <a:schemeClr val="tx1">
                <a:lumMod val="85000"/>
                <a:lumOff val="15000"/>
              </a:schemeClr>
            </a:solidFill>
            <a:round/>
            <a:headEnd/>
            <a:tailEnd/>
          </a:ln>
          <a:extLst>
            <a:ext uri="{909E8E84-426E-40DD-AFC4-6F175D3DCCD1}">
              <a14:hiddenFill xmlns:a14="http://schemas.microsoft.com/office/drawing/2010/main">
                <a:noFill/>
              </a14:hiddenFill>
            </a:ext>
          </a:extLst>
        </p:spPr>
        <p:txBody>
          <a:bodyPr anchor="ctr">
            <a:spAutoFit/>
          </a:bodyPr>
          <a:lstStyle/>
          <a:p>
            <a:pPr>
              <a:defRPr/>
            </a:pPr>
            <a:endParaRPr lang="en-US"/>
          </a:p>
        </p:txBody>
      </p:sp>
      <p:sp>
        <p:nvSpPr>
          <p:cNvPr id="12295" name="Line 6"/>
          <p:cNvSpPr>
            <a:spLocks noChangeShapeType="1"/>
          </p:cNvSpPr>
          <p:nvPr/>
        </p:nvSpPr>
        <p:spPr bwMode="auto">
          <a:xfrm flipH="1">
            <a:off x="6858000" y="2463800"/>
            <a:ext cx="381000" cy="381000"/>
          </a:xfrm>
          <a:prstGeom prst="line">
            <a:avLst/>
          </a:prstGeom>
          <a:noFill/>
          <a:ln w="28575">
            <a:solidFill>
              <a:schemeClr val="tx1">
                <a:lumMod val="85000"/>
                <a:lumOff val="15000"/>
              </a:schemeClr>
            </a:solidFill>
            <a:round/>
            <a:headEnd/>
            <a:tailEnd/>
          </a:ln>
          <a:extLst>
            <a:ext uri="{909E8E84-426E-40DD-AFC4-6F175D3DCCD1}">
              <a14:hiddenFill xmlns:a14="http://schemas.microsoft.com/office/drawing/2010/main">
                <a:noFill/>
              </a14:hiddenFill>
            </a:ext>
          </a:extLst>
        </p:spPr>
        <p:txBody>
          <a:bodyPr anchor="ctr">
            <a:spAutoFit/>
          </a:bodyPr>
          <a:lstStyle/>
          <a:p>
            <a:pPr>
              <a:defRPr/>
            </a:pPr>
            <a:endParaRPr lang="en-US"/>
          </a:p>
        </p:txBody>
      </p:sp>
      <p:sp>
        <p:nvSpPr>
          <p:cNvPr id="12296" name="Rectangle 7"/>
          <p:cNvSpPr>
            <a:spLocks noChangeArrowheads="1"/>
          </p:cNvSpPr>
          <p:nvPr/>
        </p:nvSpPr>
        <p:spPr bwMode="auto">
          <a:xfrm>
            <a:off x="5791200" y="1701800"/>
            <a:ext cx="3276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sz="1800">
                <a:solidFill>
                  <a:schemeClr val="tx1">
                    <a:lumMod val="85000"/>
                    <a:lumOff val="15000"/>
                  </a:schemeClr>
                </a:solidFill>
              </a:rPr>
              <a:t>Call-out, if necessary: keep to one or two lines</a:t>
            </a:r>
          </a:p>
        </p:txBody>
      </p:sp>
      <p:sp>
        <p:nvSpPr>
          <p:cNvPr id="12297" name="Rectangle 8"/>
          <p:cNvSpPr>
            <a:spLocks noChangeArrowheads="1"/>
          </p:cNvSpPr>
          <p:nvPr/>
        </p:nvSpPr>
        <p:spPr bwMode="auto">
          <a:xfrm>
            <a:off x="2590800" y="5664200"/>
            <a:ext cx="32766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eaLnBrk="0" hangingPunct="0">
              <a:defRPr/>
            </a:pPr>
            <a:r>
              <a:rPr lang="en-US" sz="1800">
                <a:solidFill>
                  <a:schemeClr val="tx1">
                    <a:lumMod val="85000"/>
                    <a:lumOff val="15000"/>
                  </a:schemeClr>
                </a:solidFill>
              </a:rPr>
              <a:t>Call-out, if necessary: keep to one or two lines</a:t>
            </a:r>
          </a:p>
        </p:txBody>
      </p:sp>
      <p:sp>
        <p:nvSpPr>
          <p:cNvPr id="12298" name="Text Box 9"/>
          <p:cNvSpPr txBox="1">
            <a:spLocks noChangeArrowheads="1"/>
          </p:cNvSpPr>
          <p:nvPr/>
        </p:nvSpPr>
        <p:spPr bwMode="auto">
          <a:xfrm>
            <a:off x="76200" y="76200"/>
            <a:ext cx="8915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400" b="1">
                <a:solidFill>
                  <a:srgbClr val="262626"/>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US" altLang="en-US" sz="2800">
                <a:solidFill>
                  <a:srgbClr val="000000"/>
                </a:solidFill>
              </a:rPr>
              <a:t>This sentence headline makes an assertion </a:t>
            </a:r>
            <a:br>
              <a:rPr lang="en-US" altLang="en-US" sz="2800">
                <a:solidFill>
                  <a:srgbClr val="000000"/>
                </a:solidFill>
              </a:rPr>
            </a:br>
            <a:r>
              <a:rPr lang="en-US" altLang="en-US" sz="2800">
                <a:solidFill>
                  <a:srgbClr val="000000"/>
                </a:solidFill>
              </a:rPr>
              <a:t>on the second topic in no more than two lines</a:t>
            </a:r>
          </a:p>
        </p:txBody>
      </p:sp>
    </p:spTree>
    <p:extLst>
      <p:ext uri="{BB962C8B-B14F-4D97-AF65-F5344CB8AC3E}">
        <p14:creationId xmlns:p14="http://schemas.microsoft.com/office/powerpoint/2010/main" val="518247393"/>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9.3|14.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1049</TotalTime>
  <Words>1657</Words>
  <Application>Microsoft Office PowerPoint</Application>
  <PresentationFormat>On-screen Show (4:3)</PresentationFormat>
  <Paragraphs>218</Paragraphs>
  <Slides>17</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Calibri</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Fragments quickly outpace the blast wave and  become the primary hazard to personnel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borchern</dc:creator>
  <cp:lastModifiedBy>Qvist Nanna</cp:lastModifiedBy>
  <cp:revision>81</cp:revision>
  <dcterms:created xsi:type="dcterms:W3CDTF">2014-02-19T23:34:34Z</dcterms:created>
  <dcterms:modified xsi:type="dcterms:W3CDTF">2016-11-16T06:55:19Z</dcterms:modified>
</cp:coreProperties>
</file>