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5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6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7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8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69" r:id="rId2"/>
    <p:sldMasterId id="2147483690" r:id="rId3"/>
    <p:sldMasterId id="2147483699" r:id="rId4"/>
    <p:sldMasterId id="2147483707" r:id="rId5"/>
    <p:sldMasterId id="2147483739" r:id="rId6"/>
    <p:sldMasterId id="2147483747" r:id="rId7"/>
    <p:sldMasterId id="2147483756" r:id="rId8"/>
    <p:sldMasterId id="2147483788" r:id="rId9"/>
  </p:sldMasterIdLst>
  <p:notesMasterIdLst>
    <p:notesMasterId r:id="rId37"/>
  </p:notesMasterIdLst>
  <p:sldIdLst>
    <p:sldId id="433" r:id="rId10"/>
    <p:sldId id="481" r:id="rId11"/>
    <p:sldId id="465" r:id="rId12"/>
    <p:sldId id="478" r:id="rId13"/>
    <p:sldId id="480" r:id="rId14"/>
    <p:sldId id="466" r:id="rId15"/>
    <p:sldId id="283" r:id="rId16"/>
    <p:sldId id="467" r:id="rId17"/>
    <p:sldId id="468" r:id="rId18"/>
    <p:sldId id="469" r:id="rId19"/>
    <p:sldId id="483" r:id="rId20"/>
    <p:sldId id="489" r:id="rId21"/>
    <p:sldId id="500" r:id="rId22"/>
    <p:sldId id="501" r:id="rId23"/>
    <p:sldId id="490" r:id="rId24"/>
    <p:sldId id="300" r:id="rId25"/>
    <p:sldId id="507" r:id="rId26"/>
    <p:sldId id="491" r:id="rId27"/>
    <p:sldId id="302" r:id="rId28"/>
    <p:sldId id="502" r:id="rId29"/>
    <p:sldId id="498" r:id="rId30"/>
    <p:sldId id="281" r:id="rId31"/>
    <p:sldId id="393" r:id="rId32"/>
    <p:sldId id="292" r:id="rId33"/>
    <p:sldId id="506" r:id="rId34"/>
    <p:sldId id="504" r:id="rId35"/>
    <p:sldId id="284" r:id="rId3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966"/>
    <p:restoredTop sz="92650" autoAdjust="0"/>
  </p:normalViewPr>
  <p:slideViewPr>
    <p:cSldViewPr snapToGrid="0" snapToObjects="1">
      <p:cViewPr varScale="1">
        <p:scale>
          <a:sx n="128" d="100"/>
          <a:sy n="128" d="100"/>
        </p:scale>
        <p:origin x="2128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792"/>
    </p:cViewPr>
  </p:sorterViewPr>
  <p:notesViewPr>
    <p:cSldViewPr snapToGrid="0" snapToObjects="1">
      <p:cViewPr varScale="1">
        <p:scale>
          <a:sx n="75" d="100"/>
          <a:sy n="75" d="100"/>
        </p:scale>
        <p:origin x="-3248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viewProps" Target="viewProps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1.bin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7529226867573"/>
          <c:y val="0.13088111422213999"/>
          <c:w val="0.71736490548703502"/>
          <c:h val="0.72285996573136801"/>
        </c:manualLayout>
      </c:layout>
      <c:scatterChart>
        <c:scatterStyle val="smoothMarker"/>
        <c:varyColors val="0"/>
        <c:ser>
          <c:idx val="1"/>
          <c:order val="0"/>
          <c:tx>
            <c:strRef>
              <c:f>'[U08 - data file.xlsx]D - Fig 9 - Bread equilibrium'!$B$15</c:f>
              <c:strCache>
                <c:ptCount val="1"/>
                <c:pt idx="0">
                  <c:v>Supply (marginal cost)</c:v>
                </c:pt>
              </c:strCache>
            </c:strRef>
          </c:tx>
          <c:spPr>
            <a:ln w="25400">
              <a:solidFill>
                <a:schemeClr val="accent3"/>
              </a:solidFill>
            </a:ln>
          </c:spPr>
          <c:marker>
            <c:symbol val="none"/>
          </c:marker>
          <c:xVal>
            <c:numRef>
              <c:f>'[U08 - data file.xlsx]D - Fig 9 - Bread equilibrium'!$A$16:$A$216</c:f>
              <c:numCache>
                <c:formatCode>_-* #,##0_-;\-* #,##0_-;_-* "-"??_-;_-@_-</c:formatCode>
                <c:ptCount val="201"/>
                <c:pt idx="0" formatCode="0">
                  <c:v>0</c:v>
                </c:pt>
                <c:pt idx="1">
                  <c:v>50</c:v>
                </c:pt>
                <c:pt idx="2">
                  <c:v>100</c:v>
                </c:pt>
                <c:pt idx="3">
                  <c:v>150</c:v>
                </c:pt>
                <c:pt idx="4">
                  <c:v>200</c:v>
                </c:pt>
                <c:pt idx="5">
                  <c:v>250</c:v>
                </c:pt>
                <c:pt idx="6">
                  <c:v>300</c:v>
                </c:pt>
                <c:pt idx="7">
                  <c:v>350</c:v>
                </c:pt>
                <c:pt idx="8">
                  <c:v>400</c:v>
                </c:pt>
                <c:pt idx="9">
                  <c:v>450</c:v>
                </c:pt>
                <c:pt idx="10">
                  <c:v>500</c:v>
                </c:pt>
                <c:pt idx="11">
                  <c:v>550</c:v>
                </c:pt>
                <c:pt idx="12">
                  <c:v>600</c:v>
                </c:pt>
                <c:pt idx="13">
                  <c:v>650</c:v>
                </c:pt>
                <c:pt idx="14">
                  <c:v>700</c:v>
                </c:pt>
                <c:pt idx="15">
                  <c:v>750</c:v>
                </c:pt>
                <c:pt idx="16">
                  <c:v>800</c:v>
                </c:pt>
                <c:pt idx="17">
                  <c:v>850</c:v>
                </c:pt>
                <c:pt idx="18">
                  <c:v>900</c:v>
                </c:pt>
                <c:pt idx="19">
                  <c:v>950</c:v>
                </c:pt>
                <c:pt idx="20">
                  <c:v>1000</c:v>
                </c:pt>
                <c:pt idx="21">
                  <c:v>1050</c:v>
                </c:pt>
                <c:pt idx="22">
                  <c:v>1100</c:v>
                </c:pt>
                <c:pt idx="23">
                  <c:v>1150</c:v>
                </c:pt>
                <c:pt idx="24">
                  <c:v>1200</c:v>
                </c:pt>
                <c:pt idx="25">
                  <c:v>1250</c:v>
                </c:pt>
                <c:pt idx="26">
                  <c:v>1300</c:v>
                </c:pt>
                <c:pt idx="27">
                  <c:v>1350</c:v>
                </c:pt>
                <c:pt idx="28">
                  <c:v>1400</c:v>
                </c:pt>
                <c:pt idx="29">
                  <c:v>1450</c:v>
                </c:pt>
                <c:pt idx="30">
                  <c:v>1500</c:v>
                </c:pt>
                <c:pt idx="31">
                  <c:v>1550</c:v>
                </c:pt>
                <c:pt idx="32">
                  <c:v>1600</c:v>
                </c:pt>
                <c:pt idx="33">
                  <c:v>1650</c:v>
                </c:pt>
                <c:pt idx="34">
                  <c:v>1700</c:v>
                </c:pt>
                <c:pt idx="35">
                  <c:v>1750</c:v>
                </c:pt>
                <c:pt idx="36">
                  <c:v>1800</c:v>
                </c:pt>
                <c:pt idx="37">
                  <c:v>1850</c:v>
                </c:pt>
                <c:pt idx="38">
                  <c:v>1900</c:v>
                </c:pt>
                <c:pt idx="39">
                  <c:v>1950</c:v>
                </c:pt>
                <c:pt idx="40">
                  <c:v>2000</c:v>
                </c:pt>
                <c:pt idx="41">
                  <c:v>2050</c:v>
                </c:pt>
                <c:pt idx="42">
                  <c:v>2100</c:v>
                </c:pt>
                <c:pt idx="43">
                  <c:v>2150</c:v>
                </c:pt>
                <c:pt idx="44">
                  <c:v>2200</c:v>
                </c:pt>
                <c:pt idx="45">
                  <c:v>2250</c:v>
                </c:pt>
                <c:pt idx="46">
                  <c:v>2300</c:v>
                </c:pt>
                <c:pt idx="47">
                  <c:v>2350</c:v>
                </c:pt>
                <c:pt idx="48">
                  <c:v>2400</c:v>
                </c:pt>
                <c:pt idx="49">
                  <c:v>2450</c:v>
                </c:pt>
                <c:pt idx="50">
                  <c:v>2500</c:v>
                </c:pt>
                <c:pt idx="51">
                  <c:v>2550</c:v>
                </c:pt>
                <c:pt idx="52">
                  <c:v>2600</c:v>
                </c:pt>
                <c:pt idx="53">
                  <c:v>2650</c:v>
                </c:pt>
                <c:pt idx="54">
                  <c:v>2700</c:v>
                </c:pt>
                <c:pt idx="55">
                  <c:v>2750</c:v>
                </c:pt>
                <c:pt idx="56">
                  <c:v>2800</c:v>
                </c:pt>
                <c:pt idx="57">
                  <c:v>2850</c:v>
                </c:pt>
                <c:pt idx="58">
                  <c:v>2900</c:v>
                </c:pt>
                <c:pt idx="59">
                  <c:v>2950</c:v>
                </c:pt>
                <c:pt idx="60">
                  <c:v>3000</c:v>
                </c:pt>
                <c:pt idx="61">
                  <c:v>3050</c:v>
                </c:pt>
                <c:pt idx="62">
                  <c:v>3100</c:v>
                </c:pt>
                <c:pt idx="63">
                  <c:v>3150</c:v>
                </c:pt>
                <c:pt idx="64">
                  <c:v>3200</c:v>
                </c:pt>
                <c:pt idx="65">
                  <c:v>3250</c:v>
                </c:pt>
                <c:pt idx="66">
                  <c:v>3300</c:v>
                </c:pt>
                <c:pt idx="67">
                  <c:v>3350</c:v>
                </c:pt>
                <c:pt idx="68">
                  <c:v>3400</c:v>
                </c:pt>
                <c:pt idx="69">
                  <c:v>3450</c:v>
                </c:pt>
                <c:pt idx="70">
                  <c:v>3500</c:v>
                </c:pt>
                <c:pt idx="71">
                  <c:v>3550</c:v>
                </c:pt>
                <c:pt idx="72">
                  <c:v>3600</c:v>
                </c:pt>
                <c:pt idx="73">
                  <c:v>3650</c:v>
                </c:pt>
                <c:pt idx="74">
                  <c:v>3700</c:v>
                </c:pt>
                <c:pt idx="75">
                  <c:v>3750</c:v>
                </c:pt>
                <c:pt idx="76">
                  <c:v>3800</c:v>
                </c:pt>
                <c:pt idx="77">
                  <c:v>3850</c:v>
                </c:pt>
                <c:pt idx="78">
                  <c:v>3900</c:v>
                </c:pt>
                <c:pt idx="79">
                  <c:v>3950</c:v>
                </c:pt>
                <c:pt idx="80">
                  <c:v>4000</c:v>
                </c:pt>
                <c:pt idx="81">
                  <c:v>4050</c:v>
                </c:pt>
                <c:pt idx="82">
                  <c:v>4100</c:v>
                </c:pt>
                <c:pt idx="83">
                  <c:v>4150</c:v>
                </c:pt>
                <c:pt idx="84">
                  <c:v>4200</c:v>
                </c:pt>
                <c:pt idx="85">
                  <c:v>4250</c:v>
                </c:pt>
                <c:pt idx="86">
                  <c:v>4300</c:v>
                </c:pt>
                <c:pt idx="87">
                  <c:v>4350</c:v>
                </c:pt>
                <c:pt idx="88">
                  <c:v>4400</c:v>
                </c:pt>
                <c:pt idx="89">
                  <c:v>4450</c:v>
                </c:pt>
                <c:pt idx="90">
                  <c:v>4500</c:v>
                </c:pt>
                <c:pt idx="91">
                  <c:v>4550</c:v>
                </c:pt>
                <c:pt idx="92">
                  <c:v>4600</c:v>
                </c:pt>
                <c:pt idx="93">
                  <c:v>4650</c:v>
                </c:pt>
                <c:pt idx="94">
                  <c:v>4700</c:v>
                </c:pt>
                <c:pt idx="95">
                  <c:v>4750</c:v>
                </c:pt>
                <c:pt idx="96">
                  <c:v>4800</c:v>
                </c:pt>
                <c:pt idx="97">
                  <c:v>4850</c:v>
                </c:pt>
                <c:pt idx="98">
                  <c:v>4900</c:v>
                </c:pt>
                <c:pt idx="99">
                  <c:v>4950</c:v>
                </c:pt>
                <c:pt idx="100">
                  <c:v>5000</c:v>
                </c:pt>
                <c:pt idx="101">
                  <c:v>5050</c:v>
                </c:pt>
                <c:pt idx="102">
                  <c:v>5100</c:v>
                </c:pt>
                <c:pt idx="103">
                  <c:v>5150</c:v>
                </c:pt>
                <c:pt idx="104">
                  <c:v>5200</c:v>
                </c:pt>
                <c:pt idx="105">
                  <c:v>5250</c:v>
                </c:pt>
                <c:pt idx="106">
                  <c:v>5300</c:v>
                </c:pt>
                <c:pt idx="107">
                  <c:v>5350</c:v>
                </c:pt>
                <c:pt idx="108">
                  <c:v>5400</c:v>
                </c:pt>
                <c:pt idx="109">
                  <c:v>5450</c:v>
                </c:pt>
                <c:pt idx="110">
                  <c:v>5500</c:v>
                </c:pt>
                <c:pt idx="111">
                  <c:v>5550</c:v>
                </c:pt>
                <c:pt idx="112">
                  <c:v>5600</c:v>
                </c:pt>
                <c:pt idx="113">
                  <c:v>5650</c:v>
                </c:pt>
                <c:pt idx="114">
                  <c:v>5700</c:v>
                </c:pt>
                <c:pt idx="115">
                  <c:v>5750</c:v>
                </c:pt>
                <c:pt idx="116">
                  <c:v>5800</c:v>
                </c:pt>
                <c:pt idx="117">
                  <c:v>5850</c:v>
                </c:pt>
                <c:pt idx="118">
                  <c:v>5900</c:v>
                </c:pt>
                <c:pt idx="119">
                  <c:v>5950</c:v>
                </c:pt>
                <c:pt idx="120">
                  <c:v>6000</c:v>
                </c:pt>
                <c:pt idx="121">
                  <c:v>6050</c:v>
                </c:pt>
                <c:pt idx="122">
                  <c:v>6100</c:v>
                </c:pt>
                <c:pt idx="123">
                  <c:v>6150</c:v>
                </c:pt>
                <c:pt idx="124">
                  <c:v>6200</c:v>
                </c:pt>
                <c:pt idx="125">
                  <c:v>6250</c:v>
                </c:pt>
                <c:pt idx="126">
                  <c:v>6300</c:v>
                </c:pt>
                <c:pt idx="127">
                  <c:v>6350</c:v>
                </c:pt>
                <c:pt idx="128">
                  <c:v>6400</c:v>
                </c:pt>
                <c:pt idx="129">
                  <c:v>6450</c:v>
                </c:pt>
                <c:pt idx="130">
                  <c:v>6500</c:v>
                </c:pt>
                <c:pt idx="131">
                  <c:v>6550</c:v>
                </c:pt>
                <c:pt idx="132">
                  <c:v>6600</c:v>
                </c:pt>
                <c:pt idx="133">
                  <c:v>6650</c:v>
                </c:pt>
                <c:pt idx="134">
                  <c:v>6700</c:v>
                </c:pt>
                <c:pt idx="135">
                  <c:v>6750</c:v>
                </c:pt>
                <c:pt idx="136">
                  <c:v>6800</c:v>
                </c:pt>
                <c:pt idx="137">
                  <c:v>6850</c:v>
                </c:pt>
                <c:pt idx="138">
                  <c:v>6900</c:v>
                </c:pt>
                <c:pt idx="139">
                  <c:v>6950</c:v>
                </c:pt>
                <c:pt idx="140">
                  <c:v>7000</c:v>
                </c:pt>
                <c:pt idx="141">
                  <c:v>7050</c:v>
                </c:pt>
                <c:pt idx="142">
                  <c:v>7100</c:v>
                </c:pt>
                <c:pt idx="143">
                  <c:v>7150</c:v>
                </c:pt>
                <c:pt idx="144">
                  <c:v>7200</c:v>
                </c:pt>
                <c:pt idx="145">
                  <c:v>7250</c:v>
                </c:pt>
                <c:pt idx="146">
                  <c:v>7300</c:v>
                </c:pt>
                <c:pt idx="147">
                  <c:v>7350</c:v>
                </c:pt>
                <c:pt idx="148">
                  <c:v>7400</c:v>
                </c:pt>
                <c:pt idx="149">
                  <c:v>7450</c:v>
                </c:pt>
                <c:pt idx="150">
                  <c:v>7500</c:v>
                </c:pt>
                <c:pt idx="151">
                  <c:v>7550</c:v>
                </c:pt>
                <c:pt idx="152">
                  <c:v>7600</c:v>
                </c:pt>
                <c:pt idx="153">
                  <c:v>7650</c:v>
                </c:pt>
                <c:pt idx="154">
                  <c:v>7700</c:v>
                </c:pt>
                <c:pt idx="155">
                  <c:v>7750</c:v>
                </c:pt>
                <c:pt idx="156">
                  <c:v>7800</c:v>
                </c:pt>
                <c:pt idx="157">
                  <c:v>7850</c:v>
                </c:pt>
                <c:pt idx="158">
                  <c:v>7900</c:v>
                </c:pt>
                <c:pt idx="159">
                  <c:v>7950</c:v>
                </c:pt>
                <c:pt idx="160">
                  <c:v>8000</c:v>
                </c:pt>
                <c:pt idx="161">
                  <c:v>8050</c:v>
                </c:pt>
                <c:pt idx="162">
                  <c:v>8100</c:v>
                </c:pt>
                <c:pt idx="163">
                  <c:v>8150</c:v>
                </c:pt>
                <c:pt idx="164">
                  <c:v>8200</c:v>
                </c:pt>
                <c:pt idx="165">
                  <c:v>8250</c:v>
                </c:pt>
                <c:pt idx="166">
                  <c:v>8300</c:v>
                </c:pt>
                <c:pt idx="167">
                  <c:v>8350</c:v>
                </c:pt>
                <c:pt idx="168">
                  <c:v>8400</c:v>
                </c:pt>
                <c:pt idx="169">
                  <c:v>8450</c:v>
                </c:pt>
                <c:pt idx="170">
                  <c:v>8500</c:v>
                </c:pt>
                <c:pt idx="171">
                  <c:v>8550</c:v>
                </c:pt>
                <c:pt idx="172">
                  <c:v>8600</c:v>
                </c:pt>
                <c:pt idx="173">
                  <c:v>8650</c:v>
                </c:pt>
                <c:pt idx="174">
                  <c:v>8700</c:v>
                </c:pt>
                <c:pt idx="175">
                  <c:v>8750</c:v>
                </c:pt>
                <c:pt idx="176">
                  <c:v>8800</c:v>
                </c:pt>
                <c:pt idx="177">
                  <c:v>8850</c:v>
                </c:pt>
                <c:pt idx="178">
                  <c:v>8900</c:v>
                </c:pt>
                <c:pt idx="179">
                  <c:v>8950</c:v>
                </c:pt>
                <c:pt idx="180">
                  <c:v>9000</c:v>
                </c:pt>
                <c:pt idx="181">
                  <c:v>9050</c:v>
                </c:pt>
                <c:pt idx="182">
                  <c:v>9100</c:v>
                </c:pt>
                <c:pt idx="183">
                  <c:v>9150</c:v>
                </c:pt>
                <c:pt idx="184">
                  <c:v>9200</c:v>
                </c:pt>
                <c:pt idx="185">
                  <c:v>9250</c:v>
                </c:pt>
                <c:pt idx="186">
                  <c:v>9300</c:v>
                </c:pt>
                <c:pt idx="187">
                  <c:v>9350</c:v>
                </c:pt>
                <c:pt idx="188">
                  <c:v>9400</c:v>
                </c:pt>
                <c:pt idx="189">
                  <c:v>9450</c:v>
                </c:pt>
                <c:pt idx="190">
                  <c:v>9500</c:v>
                </c:pt>
                <c:pt idx="191">
                  <c:v>9550</c:v>
                </c:pt>
                <c:pt idx="192">
                  <c:v>9600</c:v>
                </c:pt>
                <c:pt idx="193">
                  <c:v>9650</c:v>
                </c:pt>
                <c:pt idx="194">
                  <c:v>9700</c:v>
                </c:pt>
                <c:pt idx="195">
                  <c:v>9750</c:v>
                </c:pt>
                <c:pt idx="196">
                  <c:v>9800</c:v>
                </c:pt>
                <c:pt idx="197">
                  <c:v>9850</c:v>
                </c:pt>
                <c:pt idx="198">
                  <c:v>9900</c:v>
                </c:pt>
                <c:pt idx="199">
                  <c:v>9950</c:v>
                </c:pt>
                <c:pt idx="200">
                  <c:v>10000</c:v>
                </c:pt>
              </c:numCache>
            </c:numRef>
          </c:xVal>
          <c:yVal>
            <c:numRef>
              <c:f>'[U08 - data file.xlsx]D - Fig 9 - Bread equilibrium'!$B$16:$B$216</c:f>
              <c:numCache>
                <c:formatCode>0.00</c:formatCode>
                <c:ptCount val="201"/>
                <c:pt idx="0">
                  <c:v>1</c:v>
                </c:pt>
                <c:pt idx="1">
                  <c:v>1.00406</c:v>
                </c:pt>
                <c:pt idx="2">
                  <c:v>1.00824</c:v>
                </c:pt>
                <c:pt idx="3">
                  <c:v>1.01254</c:v>
                </c:pt>
                <c:pt idx="4">
                  <c:v>1.0169600000000001</c:v>
                </c:pt>
                <c:pt idx="5">
                  <c:v>1.0215000000000001</c:v>
                </c:pt>
                <c:pt idx="6">
                  <c:v>1.02616</c:v>
                </c:pt>
                <c:pt idx="7">
                  <c:v>1.03094</c:v>
                </c:pt>
                <c:pt idx="8">
                  <c:v>1.0358400000000001</c:v>
                </c:pt>
                <c:pt idx="9">
                  <c:v>1.0408599999999999</c:v>
                </c:pt>
                <c:pt idx="10">
                  <c:v>1.046</c:v>
                </c:pt>
                <c:pt idx="11">
                  <c:v>1.0512600000000001</c:v>
                </c:pt>
                <c:pt idx="12">
                  <c:v>1.05664</c:v>
                </c:pt>
                <c:pt idx="13">
                  <c:v>1.0621400000000001</c:v>
                </c:pt>
                <c:pt idx="14">
                  <c:v>1.06776</c:v>
                </c:pt>
                <c:pt idx="15">
                  <c:v>1.0734999999999999</c:v>
                </c:pt>
                <c:pt idx="16">
                  <c:v>1.0793600000000001</c:v>
                </c:pt>
                <c:pt idx="17">
                  <c:v>1.08534</c:v>
                </c:pt>
                <c:pt idx="18">
                  <c:v>1.09144</c:v>
                </c:pt>
                <c:pt idx="19">
                  <c:v>1.0976600000000001</c:v>
                </c:pt>
                <c:pt idx="20">
                  <c:v>1.1040000000000001</c:v>
                </c:pt>
                <c:pt idx="21">
                  <c:v>1.11046</c:v>
                </c:pt>
                <c:pt idx="22">
                  <c:v>1.11704</c:v>
                </c:pt>
                <c:pt idx="23">
                  <c:v>1.12374</c:v>
                </c:pt>
                <c:pt idx="24">
                  <c:v>1.13056</c:v>
                </c:pt>
                <c:pt idx="25">
                  <c:v>1.1375</c:v>
                </c:pt>
                <c:pt idx="26">
                  <c:v>1.14456</c:v>
                </c:pt>
                <c:pt idx="27">
                  <c:v>1.15174</c:v>
                </c:pt>
                <c:pt idx="28">
                  <c:v>1.1590400000000001</c:v>
                </c:pt>
                <c:pt idx="29">
                  <c:v>1.1664600000000001</c:v>
                </c:pt>
                <c:pt idx="30">
                  <c:v>1.1739999999999999</c:v>
                </c:pt>
                <c:pt idx="31">
                  <c:v>1.1816599999999999</c:v>
                </c:pt>
                <c:pt idx="32">
                  <c:v>1.1894400000000001</c:v>
                </c:pt>
                <c:pt idx="33">
                  <c:v>1.1973400000000001</c:v>
                </c:pt>
                <c:pt idx="34">
                  <c:v>1.20536</c:v>
                </c:pt>
                <c:pt idx="35">
                  <c:v>1.2135</c:v>
                </c:pt>
                <c:pt idx="36">
                  <c:v>1.22176</c:v>
                </c:pt>
                <c:pt idx="37">
                  <c:v>1.23014</c:v>
                </c:pt>
                <c:pt idx="38">
                  <c:v>1.23864</c:v>
                </c:pt>
                <c:pt idx="39">
                  <c:v>1.24726</c:v>
                </c:pt>
                <c:pt idx="40">
                  <c:v>1.256</c:v>
                </c:pt>
                <c:pt idx="41">
                  <c:v>1.2648600000000001</c:v>
                </c:pt>
                <c:pt idx="42">
                  <c:v>1.2738400000000001</c:v>
                </c:pt>
                <c:pt idx="43">
                  <c:v>1.28294</c:v>
                </c:pt>
                <c:pt idx="44">
                  <c:v>1.29216</c:v>
                </c:pt>
                <c:pt idx="45">
                  <c:v>1.3015000000000001</c:v>
                </c:pt>
                <c:pt idx="46">
                  <c:v>1.3109599999999999</c:v>
                </c:pt>
                <c:pt idx="47">
                  <c:v>1.32054</c:v>
                </c:pt>
                <c:pt idx="48">
                  <c:v>1.3302400000000001</c:v>
                </c:pt>
                <c:pt idx="49">
                  <c:v>1.34006</c:v>
                </c:pt>
                <c:pt idx="50">
                  <c:v>1.35</c:v>
                </c:pt>
                <c:pt idx="51">
                  <c:v>1.36006</c:v>
                </c:pt>
                <c:pt idx="52">
                  <c:v>1.3702399999999999</c:v>
                </c:pt>
                <c:pt idx="53">
                  <c:v>1.3805400000000001</c:v>
                </c:pt>
                <c:pt idx="54">
                  <c:v>1.39096</c:v>
                </c:pt>
                <c:pt idx="55">
                  <c:v>1.4015</c:v>
                </c:pt>
                <c:pt idx="56">
                  <c:v>1.4121600000000001</c:v>
                </c:pt>
                <c:pt idx="57">
                  <c:v>1.4229400000000001</c:v>
                </c:pt>
                <c:pt idx="58">
                  <c:v>1.43384</c:v>
                </c:pt>
                <c:pt idx="59">
                  <c:v>1.44486</c:v>
                </c:pt>
                <c:pt idx="60">
                  <c:v>1.456</c:v>
                </c:pt>
                <c:pt idx="61">
                  <c:v>1.46726</c:v>
                </c:pt>
                <c:pt idx="62">
                  <c:v>1.47864</c:v>
                </c:pt>
                <c:pt idx="63">
                  <c:v>1.49014</c:v>
                </c:pt>
                <c:pt idx="64">
                  <c:v>1.50176</c:v>
                </c:pt>
                <c:pt idx="65">
                  <c:v>1.5135000000000001</c:v>
                </c:pt>
                <c:pt idx="66">
                  <c:v>1.52536</c:v>
                </c:pt>
                <c:pt idx="67">
                  <c:v>1.5373399999999999</c:v>
                </c:pt>
                <c:pt idx="68">
                  <c:v>1.5494399999999999</c:v>
                </c:pt>
                <c:pt idx="69">
                  <c:v>1.56166</c:v>
                </c:pt>
                <c:pt idx="70">
                  <c:v>1.5740000000000001</c:v>
                </c:pt>
                <c:pt idx="71">
                  <c:v>1.58646</c:v>
                </c:pt>
                <c:pt idx="72">
                  <c:v>1.59904</c:v>
                </c:pt>
                <c:pt idx="73">
                  <c:v>1.61174</c:v>
                </c:pt>
                <c:pt idx="74">
                  <c:v>1.62456</c:v>
                </c:pt>
                <c:pt idx="75">
                  <c:v>1.6375</c:v>
                </c:pt>
                <c:pt idx="76">
                  <c:v>1.65056</c:v>
                </c:pt>
                <c:pt idx="77">
                  <c:v>1.66374</c:v>
                </c:pt>
                <c:pt idx="78">
                  <c:v>1.6770400000000001</c:v>
                </c:pt>
                <c:pt idx="79">
                  <c:v>1.6904600000000001</c:v>
                </c:pt>
                <c:pt idx="80">
                  <c:v>1.704</c:v>
                </c:pt>
                <c:pt idx="81">
                  <c:v>1.71766</c:v>
                </c:pt>
                <c:pt idx="82">
                  <c:v>1.7314400000000001</c:v>
                </c:pt>
                <c:pt idx="83">
                  <c:v>1.7453399999999999</c:v>
                </c:pt>
                <c:pt idx="84">
                  <c:v>1.75936</c:v>
                </c:pt>
                <c:pt idx="85">
                  <c:v>1.7735000000000001</c:v>
                </c:pt>
                <c:pt idx="86">
                  <c:v>1.78776</c:v>
                </c:pt>
                <c:pt idx="87">
                  <c:v>1.8021400000000001</c:v>
                </c:pt>
                <c:pt idx="88">
                  <c:v>1.81664</c:v>
                </c:pt>
                <c:pt idx="89">
                  <c:v>1.8312600000000001</c:v>
                </c:pt>
                <c:pt idx="90">
                  <c:v>1.8460000000000001</c:v>
                </c:pt>
                <c:pt idx="91">
                  <c:v>1.86086</c:v>
                </c:pt>
                <c:pt idx="92">
                  <c:v>1.87584</c:v>
                </c:pt>
                <c:pt idx="93">
                  <c:v>1.8909400000000001</c:v>
                </c:pt>
                <c:pt idx="94">
                  <c:v>1.9061600000000001</c:v>
                </c:pt>
                <c:pt idx="95">
                  <c:v>1.9215</c:v>
                </c:pt>
                <c:pt idx="96">
                  <c:v>1.93696</c:v>
                </c:pt>
                <c:pt idx="97">
                  <c:v>1.9525399999999999</c:v>
                </c:pt>
                <c:pt idx="98">
                  <c:v>1.96824</c:v>
                </c:pt>
                <c:pt idx="99">
                  <c:v>1.9840599999999999</c:v>
                </c:pt>
                <c:pt idx="100">
                  <c:v>2</c:v>
                </c:pt>
                <c:pt idx="101">
                  <c:v>2.01606</c:v>
                </c:pt>
                <c:pt idx="102">
                  <c:v>2.032239999999998</c:v>
                </c:pt>
                <c:pt idx="103">
                  <c:v>2.04854</c:v>
                </c:pt>
                <c:pt idx="104">
                  <c:v>2.0649600000000001</c:v>
                </c:pt>
                <c:pt idx="105">
                  <c:v>2.0815000000000001</c:v>
                </c:pt>
                <c:pt idx="106">
                  <c:v>2.09816</c:v>
                </c:pt>
                <c:pt idx="107">
                  <c:v>2.1149399999999998</c:v>
                </c:pt>
                <c:pt idx="108">
                  <c:v>2.13184</c:v>
                </c:pt>
                <c:pt idx="109">
                  <c:v>2.14886</c:v>
                </c:pt>
                <c:pt idx="110">
                  <c:v>2.1659999999999999</c:v>
                </c:pt>
                <c:pt idx="111">
                  <c:v>2.1832600000000002</c:v>
                </c:pt>
                <c:pt idx="112">
                  <c:v>2.2006399999999999</c:v>
                </c:pt>
                <c:pt idx="113">
                  <c:v>2.21814</c:v>
                </c:pt>
                <c:pt idx="114">
                  <c:v>2.23576</c:v>
                </c:pt>
                <c:pt idx="115">
                  <c:v>2.2534999999999998</c:v>
                </c:pt>
                <c:pt idx="116">
                  <c:v>2.27136</c:v>
                </c:pt>
                <c:pt idx="117">
                  <c:v>2.2893400000000002</c:v>
                </c:pt>
                <c:pt idx="118">
                  <c:v>2.3074400000000002</c:v>
                </c:pt>
                <c:pt idx="119">
                  <c:v>2.3256600000000001</c:v>
                </c:pt>
                <c:pt idx="120">
                  <c:v>2.3439999999999999</c:v>
                </c:pt>
                <c:pt idx="121">
                  <c:v>2.36246</c:v>
                </c:pt>
                <c:pt idx="122">
                  <c:v>2.38104</c:v>
                </c:pt>
                <c:pt idx="123">
                  <c:v>2.3997399999999991</c:v>
                </c:pt>
                <c:pt idx="124">
                  <c:v>2.418559999999998</c:v>
                </c:pt>
                <c:pt idx="125">
                  <c:v>2.4375</c:v>
                </c:pt>
                <c:pt idx="126">
                  <c:v>2.4565600000000001</c:v>
                </c:pt>
                <c:pt idx="127">
                  <c:v>2.4757400000000001</c:v>
                </c:pt>
                <c:pt idx="128">
                  <c:v>2.495039999999999</c:v>
                </c:pt>
                <c:pt idx="129">
                  <c:v>2.5144600000000001</c:v>
                </c:pt>
                <c:pt idx="130">
                  <c:v>2.5339999999999998</c:v>
                </c:pt>
                <c:pt idx="131">
                  <c:v>2.553659999999998</c:v>
                </c:pt>
                <c:pt idx="132">
                  <c:v>2.5734400000000002</c:v>
                </c:pt>
                <c:pt idx="133">
                  <c:v>2.59334</c:v>
                </c:pt>
                <c:pt idx="134">
                  <c:v>2.6133600000000001</c:v>
                </c:pt>
                <c:pt idx="135">
                  <c:v>2.6335000000000002</c:v>
                </c:pt>
                <c:pt idx="136">
                  <c:v>2.6537600000000001</c:v>
                </c:pt>
                <c:pt idx="137">
                  <c:v>2.67414</c:v>
                </c:pt>
                <c:pt idx="138">
                  <c:v>2.6946400000000001</c:v>
                </c:pt>
                <c:pt idx="139">
                  <c:v>2.7152599999999971</c:v>
                </c:pt>
                <c:pt idx="140">
                  <c:v>2.7360000000000002</c:v>
                </c:pt>
                <c:pt idx="141">
                  <c:v>2.7568600000000001</c:v>
                </c:pt>
                <c:pt idx="142">
                  <c:v>2.7778399999999999</c:v>
                </c:pt>
                <c:pt idx="143">
                  <c:v>2.79894</c:v>
                </c:pt>
                <c:pt idx="144">
                  <c:v>2.82016</c:v>
                </c:pt>
                <c:pt idx="145">
                  <c:v>2.841499999999999</c:v>
                </c:pt>
                <c:pt idx="146">
                  <c:v>2.8629600000000002</c:v>
                </c:pt>
                <c:pt idx="147">
                  <c:v>2.8845399999999999</c:v>
                </c:pt>
                <c:pt idx="148">
                  <c:v>2.906239999999999</c:v>
                </c:pt>
                <c:pt idx="149">
                  <c:v>2.928059999999999</c:v>
                </c:pt>
                <c:pt idx="150">
                  <c:v>2.95</c:v>
                </c:pt>
                <c:pt idx="151">
                  <c:v>2.9720599999999648</c:v>
                </c:pt>
                <c:pt idx="152">
                  <c:v>2.99424</c:v>
                </c:pt>
                <c:pt idx="153">
                  <c:v>3.01654</c:v>
                </c:pt>
                <c:pt idx="154">
                  <c:v>3.038959999999999</c:v>
                </c:pt>
                <c:pt idx="155">
                  <c:v>3.061500000000001</c:v>
                </c:pt>
                <c:pt idx="156">
                  <c:v>3.0841599999999998</c:v>
                </c:pt>
                <c:pt idx="157">
                  <c:v>3.1069399999999998</c:v>
                </c:pt>
                <c:pt idx="158">
                  <c:v>3.1298400000000002</c:v>
                </c:pt>
                <c:pt idx="159">
                  <c:v>3.15286</c:v>
                </c:pt>
                <c:pt idx="160">
                  <c:v>3.1760000000000002</c:v>
                </c:pt>
                <c:pt idx="161">
                  <c:v>3.1992600000000011</c:v>
                </c:pt>
                <c:pt idx="162">
                  <c:v>3.2226400000000002</c:v>
                </c:pt>
                <c:pt idx="163">
                  <c:v>3.24614</c:v>
                </c:pt>
                <c:pt idx="164">
                  <c:v>3.2697600000000011</c:v>
                </c:pt>
                <c:pt idx="165">
                  <c:v>3.2935000000000012</c:v>
                </c:pt>
                <c:pt idx="166">
                  <c:v>3.3173599999999981</c:v>
                </c:pt>
                <c:pt idx="167">
                  <c:v>3.3413400000000002</c:v>
                </c:pt>
                <c:pt idx="168">
                  <c:v>3.3654399999999991</c:v>
                </c:pt>
                <c:pt idx="169">
                  <c:v>3.3896600000000001</c:v>
                </c:pt>
                <c:pt idx="170">
                  <c:v>3.4140000000000001</c:v>
                </c:pt>
                <c:pt idx="171">
                  <c:v>3.4384600000000001</c:v>
                </c:pt>
                <c:pt idx="172">
                  <c:v>3.4630399999999999</c:v>
                </c:pt>
                <c:pt idx="173">
                  <c:v>3.4877400000000001</c:v>
                </c:pt>
                <c:pt idx="174">
                  <c:v>3.5125600000000001</c:v>
                </c:pt>
                <c:pt idx="175">
                  <c:v>3.537500000000001</c:v>
                </c:pt>
                <c:pt idx="176">
                  <c:v>3.5625599999999991</c:v>
                </c:pt>
                <c:pt idx="177">
                  <c:v>3.5877400000000002</c:v>
                </c:pt>
                <c:pt idx="178">
                  <c:v>3.6130399999999998</c:v>
                </c:pt>
                <c:pt idx="179">
                  <c:v>3.6384599999999971</c:v>
                </c:pt>
                <c:pt idx="180">
                  <c:v>3.6640000000000001</c:v>
                </c:pt>
                <c:pt idx="181">
                  <c:v>3.6896599999999991</c:v>
                </c:pt>
                <c:pt idx="182">
                  <c:v>3.7154400000000001</c:v>
                </c:pt>
                <c:pt idx="183">
                  <c:v>3.7413400000000001</c:v>
                </c:pt>
                <c:pt idx="184">
                  <c:v>3.76736</c:v>
                </c:pt>
                <c:pt idx="185">
                  <c:v>3.7934999999999999</c:v>
                </c:pt>
                <c:pt idx="186">
                  <c:v>3.81976</c:v>
                </c:pt>
                <c:pt idx="187">
                  <c:v>3.8461400000000001</c:v>
                </c:pt>
                <c:pt idx="188">
                  <c:v>3.8726399999999961</c:v>
                </c:pt>
                <c:pt idx="189">
                  <c:v>3.899259999999964</c:v>
                </c:pt>
                <c:pt idx="190">
                  <c:v>3.9260000000000002</c:v>
                </c:pt>
                <c:pt idx="191">
                  <c:v>3.9528599999999652</c:v>
                </c:pt>
                <c:pt idx="192">
                  <c:v>3.979839999999998</c:v>
                </c:pt>
                <c:pt idx="193">
                  <c:v>4.0069400000000002</c:v>
                </c:pt>
                <c:pt idx="194">
                  <c:v>4.03416</c:v>
                </c:pt>
                <c:pt idx="195">
                  <c:v>4.0615000000000014</c:v>
                </c:pt>
                <c:pt idx="196">
                  <c:v>4.0889600000000002</c:v>
                </c:pt>
                <c:pt idx="197">
                  <c:v>4.1165400000000014</c:v>
                </c:pt>
                <c:pt idx="198">
                  <c:v>4.1442399999999946</c:v>
                </c:pt>
                <c:pt idx="199">
                  <c:v>4.1720600000000001</c:v>
                </c:pt>
                <c:pt idx="200">
                  <c:v>4.2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3A10-8347-8318-715C414E21B0}"/>
            </c:ext>
          </c:extLst>
        </c:ser>
        <c:ser>
          <c:idx val="0"/>
          <c:order val="1"/>
          <c:tx>
            <c:strRef>
              <c:f>'[U08 - data file.xlsx]D - Fig 9 - Bread equilibrium'!$C$15</c:f>
              <c:strCache>
                <c:ptCount val="1"/>
                <c:pt idx="0">
                  <c:v>Demand</c:v>
                </c:pt>
              </c:strCache>
            </c:strRef>
          </c:tx>
          <c:spPr>
            <a:ln w="25400">
              <a:solidFill>
                <a:schemeClr val="accent1"/>
              </a:solidFill>
            </a:ln>
          </c:spPr>
          <c:marker>
            <c:symbol val="none"/>
          </c:marker>
          <c:xVal>
            <c:numRef>
              <c:f>'[U08 - data file.xlsx]D - Fig 9 - Bread equilibrium'!$A$16:$A$216</c:f>
              <c:numCache>
                <c:formatCode>_-* #,##0_-;\-* #,##0_-;_-* "-"??_-;_-@_-</c:formatCode>
                <c:ptCount val="201"/>
                <c:pt idx="0" formatCode="0">
                  <c:v>0</c:v>
                </c:pt>
                <c:pt idx="1">
                  <c:v>50</c:v>
                </c:pt>
                <c:pt idx="2">
                  <c:v>100</c:v>
                </c:pt>
                <c:pt idx="3">
                  <c:v>150</c:v>
                </c:pt>
                <c:pt idx="4">
                  <c:v>200</c:v>
                </c:pt>
                <c:pt idx="5">
                  <c:v>250</c:v>
                </c:pt>
                <c:pt idx="6">
                  <c:v>300</c:v>
                </c:pt>
                <c:pt idx="7">
                  <c:v>350</c:v>
                </c:pt>
                <c:pt idx="8">
                  <c:v>400</c:v>
                </c:pt>
                <c:pt idx="9">
                  <c:v>450</c:v>
                </c:pt>
                <c:pt idx="10">
                  <c:v>500</c:v>
                </c:pt>
                <c:pt idx="11">
                  <c:v>550</c:v>
                </c:pt>
                <c:pt idx="12">
                  <c:v>600</c:v>
                </c:pt>
                <c:pt idx="13">
                  <c:v>650</c:v>
                </c:pt>
                <c:pt idx="14">
                  <c:v>700</c:v>
                </c:pt>
                <c:pt idx="15">
                  <c:v>750</c:v>
                </c:pt>
                <c:pt idx="16">
                  <c:v>800</c:v>
                </c:pt>
                <c:pt idx="17">
                  <c:v>850</c:v>
                </c:pt>
                <c:pt idx="18">
                  <c:v>900</c:v>
                </c:pt>
                <c:pt idx="19">
                  <c:v>950</c:v>
                </c:pt>
                <c:pt idx="20">
                  <c:v>1000</c:v>
                </c:pt>
                <c:pt idx="21">
                  <c:v>1050</c:v>
                </c:pt>
                <c:pt idx="22">
                  <c:v>1100</c:v>
                </c:pt>
                <c:pt idx="23">
                  <c:v>1150</c:v>
                </c:pt>
                <c:pt idx="24">
                  <c:v>1200</c:v>
                </c:pt>
                <c:pt idx="25">
                  <c:v>1250</c:v>
                </c:pt>
                <c:pt idx="26">
                  <c:v>1300</c:v>
                </c:pt>
                <c:pt idx="27">
                  <c:v>1350</c:v>
                </c:pt>
                <c:pt idx="28">
                  <c:v>1400</c:v>
                </c:pt>
                <c:pt idx="29">
                  <c:v>1450</c:v>
                </c:pt>
                <c:pt idx="30">
                  <c:v>1500</c:v>
                </c:pt>
                <c:pt idx="31">
                  <c:v>1550</c:v>
                </c:pt>
                <c:pt idx="32">
                  <c:v>1600</c:v>
                </c:pt>
                <c:pt idx="33">
                  <c:v>1650</c:v>
                </c:pt>
                <c:pt idx="34">
                  <c:v>1700</c:v>
                </c:pt>
                <c:pt idx="35">
                  <c:v>1750</c:v>
                </c:pt>
                <c:pt idx="36">
                  <c:v>1800</c:v>
                </c:pt>
                <c:pt idx="37">
                  <c:v>1850</c:v>
                </c:pt>
                <c:pt idx="38">
                  <c:v>1900</c:v>
                </c:pt>
                <c:pt idx="39">
                  <c:v>1950</c:v>
                </c:pt>
                <c:pt idx="40">
                  <c:v>2000</c:v>
                </c:pt>
                <c:pt idx="41">
                  <c:v>2050</c:v>
                </c:pt>
                <c:pt idx="42">
                  <c:v>2100</c:v>
                </c:pt>
                <c:pt idx="43">
                  <c:v>2150</c:v>
                </c:pt>
                <c:pt idx="44">
                  <c:v>2200</c:v>
                </c:pt>
                <c:pt idx="45">
                  <c:v>2250</c:v>
                </c:pt>
                <c:pt idx="46">
                  <c:v>2300</c:v>
                </c:pt>
                <c:pt idx="47">
                  <c:v>2350</c:v>
                </c:pt>
                <c:pt idx="48">
                  <c:v>2400</c:v>
                </c:pt>
                <c:pt idx="49">
                  <c:v>2450</c:v>
                </c:pt>
                <c:pt idx="50">
                  <c:v>2500</c:v>
                </c:pt>
                <c:pt idx="51">
                  <c:v>2550</c:v>
                </c:pt>
                <c:pt idx="52">
                  <c:v>2600</c:v>
                </c:pt>
                <c:pt idx="53">
                  <c:v>2650</c:v>
                </c:pt>
                <c:pt idx="54">
                  <c:v>2700</c:v>
                </c:pt>
                <c:pt idx="55">
                  <c:v>2750</c:v>
                </c:pt>
                <c:pt idx="56">
                  <c:v>2800</c:v>
                </c:pt>
                <c:pt idx="57">
                  <c:v>2850</c:v>
                </c:pt>
                <c:pt idx="58">
                  <c:v>2900</c:v>
                </c:pt>
                <c:pt idx="59">
                  <c:v>2950</c:v>
                </c:pt>
                <c:pt idx="60">
                  <c:v>3000</c:v>
                </c:pt>
                <c:pt idx="61">
                  <c:v>3050</c:v>
                </c:pt>
                <c:pt idx="62">
                  <c:v>3100</c:v>
                </c:pt>
                <c:pt idx="63">
                  <c:v>3150</c:v>
                </c:pt>
                <c:pt idx="64">
                  <c:v>3200</c:v>
                </c:pt>
                <c:pt idx="65">
                  <c:v>3250</c:v>
                </c:pt>
                <c:pt idx="66">
                  <c:v>3300</c:v>
                </c:pt>
                <c:pt idx="67">
                  <c:v>3350</c:v>
                </c:pt>
                <c:pt idx="68">
                  <c:v>3400</c:v>
                </c:pt>
                <c:pt idx="69">
                  <c:v>3450</c:v>
                </c:pt>
                <c:pt idx="70">
                  <c:v>3500</c:v>
                </c:pt>
                <c:pt idx="71">
                  <c:v>3550</c:v>
                </c:pt>
                <c:pt idx="72">
                  <c:v>3600</c:v>
                </c:pt>
                <c:pt idx="73">
                  <c:v>3650</c:v>
                </c:pt>
                <c:pt idx="74">
                  <c:v>3700</c:v>
                </c:pt>
                <c:pt idx="75">
                  <c:v>3750</c:v>
                </c:pt>
                <c:pt idx="76">
                  <c:v>3800</c:v>
                </c:pt>
                <c:pt idx="77">
                  <c:v>3850</c:v>
                </c:pt>
                <c:pt idx="78">
                  <c:v>3900</c:v>
                </c:pt>
                <c:pt idx="79">
                  <c:v>3950</c:v>
                </c:pt>
                <c:pt idx="80">
                  <c:v>4000</c:v>
                </c:pt>
                <c:pt idx="81">
                  <c:v>4050</c:v>
                </c:pt>
                <c:pt idx="82">
                  <c:v>4100</c:v>
                </c:pt>
                <c:pt idx="83">
                  <c:v>4150</c:v>
                </c:pt>
                <c:pt idx="84">
                  <c:v>4200</c:v>
                </c:pt>
                <c:pt idx="85">
                  <c:v>4250</c:v>
                </c:pt>
                <c:pt idx="86">
                  <c:v>4300</c:v>
                </c:pt>
                <c:pt idx="87">
                  <c:v>4350</c:v>
                </c:pt>
                <c:pt idx="88">
                  <c:v>4400</c:v>
                </c:pt>
                <c:pt idx="89">
                  <c:v>4450</c:v>
                </c:pt>
                <c:pt idx="90">
                  <c:v>4500</c:v>
                </c:pt>
                <c:pt idx="91">
                  <c:v>4550</c:v>
                </c:pt>
                <c:pt idx="92">
                  <c:v>4600</c:v>
                </c:pt>
                <c:pt idx="93">
                  <c:v>4650</c:v>
                </c:pt>
                <c:pt idx="94">
                  <c:v>4700</c:v>
                </c:pt>
                <c:pt idx="95">
                  <c:v>4750</c:v>
                </c:pt>
                <c:pt idx="96">
                  <c:v>4800</c:v>
                </c:pt>
                <c:pt idx="97">
                  <c:v>4850</c:v>
                </c:pt>
                <c:pt idx="98">
                  <c:v>4900</c:v>
                </c:pt>
                <c:pt idx="99">
                  <c:v>4950</c:v>
                </c:pt>
                <c:pt idx="100">
                  <c:v>5000</c:v>
                </c:pt>
                <c:pt idx="101">
                  <c:v>5050</c:v>
                </c:pt>
                <c:pt idx="102">
                  <c:v>5100</c:v>
                </c:pt>
                <c:pt idx="103">
                  <c:v>5150</c:v>
                </c:pt>
                <c:pt idx="104">
                  <c:v>5200</c:v>
                </c:pt>
                <c:pt idx="105">
                  <c:v>5250</c:v>
                </c:pt>
                <c:pt idx="106">
                  <c:v>5300</c:v>
                </c:pt>
                <c:pt idx="107">
                  <c:v>5350</c:v>
                </c:pt>
                <c:pt idx="108">
                  <c:v>5400</c:v>
                </c:pt>
                <c:pt idx="109">
                  <c:v>5450</c:v>
                </c:pt>
                <c:pt idx="110">
                  <c:v>5500</c:v>
                </c:pt>
                <c:pt idx="111">
                  <c:v>5550</c:v>
                </c:pt>
                <c:pt idx="112">
                  <c:v>5600</c:v>
                </c:pt>
                <c:pt idx="113">
                  <c:v>5650</c:v>
                </c:pt>
                <c:pt idx="114">
                  <c:v>5700</c:v>
                </c:pt>
                <c:pt idx="115">
                  <c:v>5750</c:v>
                </c:pt>
                <c:pt idx="116">
                  <c:v>5800</c:v>
                </c:pt>
                <c:pt idx="117">
                  <c:v>5850</c:v>
                </c:pt>
                <c:pt idx="118">
                  <c:v>5900</c:v>
                </c:pt>
                <c:pt idx="119">
                  <c:v>5950</c:v>
                </c:pt>
                <c:pt idx="120">
                  <c:v>6000</c:v>
                </c:pt>
                <c:pt idx="121">
                  <c:v>6050</c:v>
                </c:pt>
                <c:pt idx="122">
                  <c:v>6100</c:v>
                </c:pt>
                <c:pt idx="123">
                  <c:v>6150</c:v>
                </c:pt>
                <c:pt idx="124">
                  <c:v>6200</c:v>
                </c:pt>
                <c:pt idx="125">
                  <c:v>6250</c:v>
                </c:pt>
                <c:pt idx="126">
                  <c:v>6300</c:v>
                </c:pt>
                <c:pt idx="127">
                  <c:v>6350</c:v>
                </c:pt>
                <c:pt idx="128">
                  <c:v>6400</c:v>
                </c:pt>
                <c:pt idx="129">
                  <c:v>6450</c:v>
                </c:pt>
                <c:pt idx="130">
                  <c:v>6500</c:v>
                </c:pt>
                <c:pt idx="131">
                  <c:v>6550</c:v>
                </c:pt>
                <c:pt idx="132">
                  <c:v>6600</c:v>
                </c:pt>
                <c:pt idx="133">
                  <c:v>6650</c:v>
                </c:pt>
                <c:pt idx="134">
                  <c:v>6700</c:v>
                </c:pt>
                <c:pt idx="135">
                  <c:v>6750</c:v>
                </c:pt>
                <c:pt idx="136">
                  <c:v>6800</c:v>
                </c:pt>
                <c:pt idx="137">
                  <c:v>6850</c:v>
                </c:pt>
                <c:pt idx="138">
                  <c:v>6900</c:v>
                </c:pt>
                <c:pt idx="139">
                  <c:v>6950</c:v>
                </c:pt>
                <c:pt idx="140">
                  <c:v>7000</c:v>
                </c:pt>
                <c:pt idx="141">
                  <c:v>7050</c:v>
                </c:pt>
                <c:pt idx="142">
                  <c:v>7100</c:v>
                </c:pt>
                <c:pt idx="143">
                  <c:v>7150</c:v>
                </c:pt>
                <c:pt idx="144">
                  <c:v>7200</c:v>
                </c:pt>
                <c:pt idx="145">
                  <c:v>7250</c:v>
                </c:pt>
                <c:pt idx="146">
                  <c:v>7300</c:v>
                </c:pt>
                <c:pt idx="147">
                  <c:v>7350</c:v>
                </c:pt>
                <c:pt idx="148">
                  <c:v>7400</c:v>
                </c:pt>
                <c:pt idx="149">
                  <c:v>7450</c:v>
                </c:pt>
                <c:pt idx="150">
                  <c:v>7500</c:v>
                </c:pt>
                <c:pt idx="151">
                  <c:v>7550</c:v>
                </c:pt>
                <c:pt idx="152">
                  <c:v>7600</c:v>
                </c:pt>
                <c:pt idx="153">
                  <c:v>7650</c:v>
                </c:pt>
                <c:pt idx="154">
                  <c:v>7700</c:v>
                </c:pt>
                <c:pt idx="155">
                  <c:v>7750</c:v>
                </c:pt>
                <c:pt idx="156">
                  <c:v>7800</c:v>
                </c:pt>
                <c:pt idx="157">
                  <c:v>7850</c:v>
                </c:pt>
                <c:pt idx="158">
                  <c:v>7900</c:v>
                </c:pt>
                <c:pt idx="159">
                  <c:v>7950</c:v>
                </c:pt>
                <c:pt idx="160">
                  <c:v>8000</c:v>
                </c:pt>
                <c:pt idx="161">
                  <c:v>8050</c:v>
                </c:pt>
                <c:pt idx="162">
                  <c:v>8100</c:v>
                </c:pt>
                <c:pt idx="163">
                  <c:v>8150</c:v>
                </c:pt>
                <c:pt idx="164">
                  <c:v>8200</c:v>
                </c:pt>
                <c:pt idx="165">
                  <c:v>8250</c:v>
                </c:pt>
                <c:pt idx="166">
                  <c:v>8300</c:v>
                </c:pt>
                <c:pt idx="167">
                  <c:v>8350</c:v>
                </c:pt>
                <c:pt idx="168">
                  <c:v>8400</c:v>
                </c:pt>
                <c:pt idx="169">
                  <c:v>8450</c:v>
                </c:pt>
                <c:pt idx="170">
                  <c:v>8500</c:v>
                </c:pt>
                <c:pt idx="171">
                  <c:v>8550</c:v>
                </c:pt>
                <c:pt idx="172">
                  <c:v>8600</c:v>
                </c:pt>
                <c:pt idx="173">
                  <c:v>8650</c:v>
                </c:pt>
                <c:pt idx="174">
                  <c:v>8700</c:v>
                </c:pt>
                <c:pt idx="175">
                  <c:v>8750</c:v>
                </c:pt>
                <c:pt idx="176">
                  <c:v>8800</c:v>
                </c:pt>
                <c:pt idx="177">
                  <c:v>8850</c:v>
                </c:pt>
                <c:pt idx="178">
                  <c:v>8900</c:v>
                </c:pt>
                <c:pt idx="179">
                  <c:v>8950</c:v>
                </c:pt>
                <c:pt idx="180">
                  <c:v>9000</c:v>
                </c:pt>
                <c:pt idx="181">
                  <c:v>9050</c:v>
                </c:pt>
                <c:pt idx="182">
                  <c:v>9100</c:v>
                </c:pt>
                <c:pt idx="183">
                  <c:v>9150</c:v>
                </c:pt>
                <c:pt idx="184">
                  <c:v>9200</c:v>
                </c:pt>
                <c:pt idx="185">
                  <c:v>9250</c:v>
                </c:pt>
                <c:pt idx="186">
                  <c:v>9300</c:v>
                </c:pt>
                <c:pt idx="187">
                  <c:v>9350</c:v>
                </c:pt>
                <c:pt idx="188">
                  <c:v>9400</c:v>
                </c:pt>
                <c:pt idx="189">
                  <c:v>9450</c:v>
                </c:pt>
                <c:pt idx="190">
                  <c:v>9500</c:v>
                </c:pt>
                <c:pt idx="191">
                  <c:v>9550</c:v>
                </c:pt>
                <c:pt idx="192">
                  <c:v>9600</c:v>
                </c:pt>
                <c:pt idx="193">
                  <c:v>9650</c:v>
                </c:pt>
                <c:pt idx="194">
                  <c:v>9700</c:v>
                </c:pt>
                <c:pt idx="195">
                  <c:v>9750</c:v>
                </c:pt>
                <c:pt idx="196">
                  <c:v>9800</c:v>
                </c:pt>
                <c:pt idx="197">
                  <c:v>9850</c:v>
                </c:pt>
                <c:pt idx="198">
                  <c:v>9900</c:v>
                </c:pt>
                <c:pt idx="199">
                  <c:v>9950</c:v>
                </c:pt>
                <c:pt idx="200">
                  <c:v>10000</c:v>
                </c:pt>
              </c:numCache>
            </c:numRef>
          </c:xVal>
          <c:yVal>
            <c:numRef>
              <c:f>'[U08 - data file.xlsx]D - Fig 9 - Bread equilibrium'!$C$16:$C$216</c:f>
              <c:numCache>
                <c:formatCode>0.00</c:formatCode>
                <c:ptCount val="201"/>
                <c:pt idx="0">
                  <c:v>4.25</c:v>
                </c:pt>
                <c:pt idx="1">
                  <c:v>4.2214499999999999</c:v>
                </c:pt>
                <c:pt idx="2">
                  <c:v>4.19304275</c:v>
                </c:pt>
                <c:pt idx="3">
                  <c:v>4.1647775362499226</c:v>
                </c:pt>
                <c:pt idx="4">
                  <c:v>4.1366536485687497</c:v>
                </c:pt>
                <c:pt idx="5">
                  <c:v>4.1086703803259059</c:v>
                </c:pt>
                <c:pt idx="6">
                  <c:v>4.0808270284242774</c:v>
                </c:pt>
                <c:pt idx="7">
                  <c:v>4.053122893282155</c:v>
                </c:pt>
                <c:pt idx="8">
                  <c:v>4.0255572788156728</c:v>
                </c:pt>
                <c:pt idx="9">
                  <c:v>3.9981294924216662</c:v>
                </c:pt>
                <c:pt idx="10">
                  <c:v>3.970838844959558</c:v>
                </c:pt>
                <c:pt idx="11">
                  <c:v>3.94368465073476</c:v>
                </c:pt>
                <c:pt idx="12">
                  <c:v>3.9166662274810862</c:v>
                </c:pt>
                <c:pt idx="13">
                  <c:v>3.88978289634368</c:v>
                </c:pt>
                <c:pt idx="14">
                  <c:v>3.863033981861963</c:v>
                </c:pt>
                <c:pt idx="15">
                  <c:v>3.8364188119526532</c:v>
                </c:pt>
                <c:pt idx="16">
                  <c:v>3.80993671789289</c:v>
                </c:pt>
                <c:pt idx="17">
                  <c:v>3.7835870343034261</c:v>
                </c:pt>
                <c:pt idx="18">
                  <c:v>3.75736909913191</c:v>
                </c:pt>
                <c:pt idx="19">
                  <c:v>3.7312822536362491</c:v>
                </c:pt>
                <c:pt idx="20">
                  <c:v>3.7053258423680679</c:v>
                </c:pt>
                <c:pt idx="21">
                  <c:v>3.6794992131562272</c:v>
                </c:pt>
                <c:pt idx="22">
                  <c:v>3.6538017170904471</c:v>
                </c:pt>
                <c:pt idx="23">
                  <c:v>3.6282327085049948</c:v>
                </c:pt>
                <c:pt idx="24">
                  <c:v>3.6027915449624701</c:v>
                </c:pt>
                <c:pt idx="25">
                  <c:v>3.5774775872376581</c:v>
                </c:pt>
                <c:pt idx="26">
                  <c:v>3.5522901993014671</c:v>
                </c:pt>
                <c:pt idx="27">
                  <c:v>3.527228748304962</c:v>
                </c:pt>
                <c:pt idx="28">
                  <c:v>3.5022926045634368</c:v>
                </c:pt>
                <c:pt idx="29">
                  <c:v>3.4774811415406202</c:v>
                </c:pt>
                <c:pt idx="30">
                  <c:v>3.452793735832917</c:v>
                </c:pt>
                <c:pt idx="31">
                  <c:v>3.4282297671537529</c:v>
                </c:pt>
                <c:pt idx="32">
                  <c:v>3.403788618317984</c:v>
                </c:pt>
                <c:pt idx="33">
                  <c:v>3.3794696752263942</c:v>
                </c:pt>
                <c:pt idx="34">
                  <c:v>3.355272326850256</c:v>
                </c:pt>
                <c:pt idx="35">
                  <c:v>3.3311959652160108</c:v>
                </c:pt>
                <c:pt idx="36">
                  <c:v>3.307239985389931</c:v>
                </c:pt>
                <c:pt idx="37">
                  <c:v>3.2834037854629821</c:v>
                </c:pt>
                <c:pt idx="38">
                  <c:v>3.2596867665356668</c:v>
                </c:pt>
                <c:pt idx="39">
                  <c:v>3.2360883327029888</c:v>
                </c:pt>
                <c:pt idx="40">
                  <c:v>3.212607891039474</c:v>
                </c:pt>
                <c:pt idx="41">
                  <c:v>3.1892448515842782</c:v>
                </c:pt>
                <c:pt idx="42">
                  <c:v>3.1659986273263558</c:v>
                </c:pt>
                <c:pt idx="43">
                  <c:v>3.1428686341896879</c:v>
                </c:pt>
                <c:pt idx="44">
                  <c:v>3.119854291018775</c:v>
                </c:pt>
                <c:pt idx="45">
                  <c:v>3.0969550195636462</c:v>
                </c:pt>
                <c:pt idx="46">
                  <c:v>3.0741702444658641</c:v>
                </c:pt>
                <c:pt idx="47">
                  <c:v>3.051499393243533</c:v>
                </c:pt>
                <c:pt idx="48">
                  <c:v>3.0289418962773178</c:v>
                </c:pt>
                <c:pt idx="49">
                  <c:v>3.0064971867959311</c:v>
                </c:pt>
                <c:pt idx="50">
                  <c:v>2.9841647008619541</c:v>
                </c:pt>
                <c:pt idx="51">
                  <c:v>2.9619438773576419</c:v>
                </c:pt>
                <c:pt idx="52">
                  <c:v>2.939834157970854</c:v>
                </c:pt>
                <c:pt idx="53">
                  <c:v>2.9178349871810001</c:v>
                </c:pt>
                <c:pt idx="54">
                  <c:v>2.8959458122450941</c:v>
                </c:pt>
                <c:pt idx="55">
                  <c:v>2.874166083183856</c:v>
                </c:pt>
                <c:pt idx="56">
                  <c:v>2.8524952527679508</c:v>
                </c:pt>
                <c:pt idx="57">
                  <c:v>2.830932776504111</c:v>
                </c:pt>
                <c:pt idx="58">
                  <c:v>2.8094781126215911</c:v>
                </c:pt>
                <c:pt idx="59">
                  <c:v>2.7881307220584839</c:v>
                </c:pt>
                <c:pt idx="60">
                  <c:v>2.7668900684481912</c:v>
                </c:pt>
                <c:pt idx="61">
                  <c:v>2.7457556181059508</c:v>
                </c:pt>
                <c:pt idx="62">
                  <c:v>2.7247268400154212</c:v>
                </c:pt>
                <c:pt idx="63">
                  <c:v>2.7038032058153441</c:v>
                </c:pt>
                <c:pt idx="64">
                  <c:v>2.682984189786267</c:v>
                </c:pt>
                <c:pt idx="65">
                  <c:v>2.6622692688373362</c:v>
                </c:pt>
                <c:pt idx="66">
                  <c:v>2.6416579224931471</c:v>
                </c:pt>
                <c:pt idx="67">
                  <c:v>2.6211496328806838</c:v>
                </c:pt>
                <c:pt idx="68">
                  <c:v>2.6007438847162812</c:v>
                </c:pt>
                <c:pt idx="69">
                  <c:v>2.5804401652926989</c:v>
                </c:pt>
                <c:pt idx="70">
                  <c:v>2.5602379644662361</c:v>
                </c:pt>
                <c:pt idx="71">
                  <c:v>2.540136774643905</c:v>
                </c:pt>
                <c:pt idx="72">
                  <c:v>2.520136090770686</c:v>
                </c:pt>
                <c:pt idx="73">
                  <c:v>2.5002354103168321</c:v>
                </c:pt>
                <c:pt idx="74">
                  <c:v>2.4804342332652478</c:v>
                </c:pt>
                <c:pt idx="75">
                  <c:v>2.4607320620989221</c:v>
                </c:pt>
                <c:pt idx="76">
                  <c:v>2.4411284017884278</c:v>
                </c:pt>
                <c:pt idx="77">
                  <c:v>2.4216227597794862</c:v>
                </c:pt>
                <c:pt idx="78">
                  <c:v>2.402214645980588</c:v>
                </c:pt>
                <c:pt idx="79">
                  <c:v>2.3829035727506862</c:v>
                </c:pt>
                <c:pt idx="80">
                  <c:v>2.3636890548869331</c:v>
                </c:pt>
                <c:pt idx="81">
                  <c:v>2.3445706096124979</c:v>
                </c:pt>
                <c:pt idx="82">
                  <c:v>2.3255477565644358</c:v>
                </c:pt>
                <c:pt idx="83">
                  <c:v>2.3066200177816132</c:v>
                </c:pt>
                <c:pt idx="84">
                  <c:v>2.2877869176927059</c:v>
                </c:pt>
                <c:pt idx="85">
                  <c:v>2.269047983104242</c:v>
                </c:pt>
                <c:pt idx="86">
                  <c:v>2.250402743188721</c:v>
                </c:pt>
                <c:pt idx="87">
                  <c:v>2.231850729472777</c:v>
                </c:pt>
                <c:pt idx="88">
                  <c:v>2.2133914758254138</c:v>
                </c:pt>
                <c:pt idx="89">
                  <c:v>2.1950245184462869</c:v>
                </c:pt>
                <c:pt idx="90">
                  <c:v>2.176749395854054</c:v>
                </c:pt>
                <c:pt idx="91">
                  <c:v>2.1585656488747849</c:v>
                </c:pt>
                <c:pt idx="92">
                  <c:v>2.140472820630412</c:v>
                </c:pt>
                <c:pt idx="93">
                  <c:v>2.1224704565272599</c:v>
                </c:pt>
                <c:pt idx="94">
                  <c:v>2.1045581042446231</c:v>
                </c:pt>
                <c:pt idx="95">
                  <c:v>2.0867353137234002</c:v>
                </c:pt>
                <c:pt idx="96">
                  <c:v>2.0690016371547841</c:v>
                </c:pt>
                <c:pt idx="97">
                  <c:v>2.0513566289690091</c:v>
                </c:pt>
                <c:pt idx="98">
                  <c:v>2.0337998458241651</c:v>
                </c:pt>
                <c:pt idx="99">
                  <c:v>2.0163308465950438</c:v>
                </c:pt>
                <c:pt idx="100">
                  <c:v>1.998949192362069</c:v>
                </c:pt>
                <c:pt idx="101">
                  <c:v>1.981654446400259</c:v>
                </c:pt>
                <c:pt idx="102">
                  <c:v>1.964446174168258</c:v>
                </c:pt>
                <c:pt idx="103">
                  <c:v>1.9473239432974161</c:v>
                </c:pt>
                <c:pt idx="104">
                  <c:v>1.9302873235809299</c:v>
                </c:pt>
                <c:pt idx="105">
                  <c:v>1.9133358869630239</c:v>
                </c:pt>
                <c:pt idx="106">
                  <c:v>1.896469207528209</c:v>
                </c:pt>
                <c:pt idx="107">
                  <c:v>1.879686861490568</c:v>
                </c:pt>
                <c:pt idx="108">
                  <c:v>1.862988427183115</c:v>
                </c:pt>
                <c:pt idx="109">
                  <c:v>1.8463734850472</c:v>
                </c:pt>
                <c:pt idx="110">
                  <c:v>1.829841617621963</c:v>
                </c:pt>
                <c:pt idx="111">
                  <c:v>1.8133924095338541</c:v>
                </c:pt>
                <c:pt idx="112">
                  <c:v>1.797025447486184</c:v>
                </c:pt>
                <c:pt idx="113">
                  <c:v>1.7807403202487531</c:v>
                </c:pt>
                <c:pt idx="114">
                  <c:v>1.76453661864751</c:v>
                </c:pt>
                <c:pt idx="115">
                  <c:v>1.748413935554272</c:v>
                </c:pt>
                <c:pt idx="116">
                  <c:v>1.7323718658764999</c:v>
                </c:pt>
                <c:pt idx="117">
                  <c:v>1.7164100065471171</c:v>
                </c:pt>
                <c:pt idx="118">
                  <c:v>1.700527956514382</c:v>
                </c:pt>
                <c:pt idx="119">
                  <c:v>1.6847253167318099</c:v>
                </c:pt>
                <c:pt idx="120">
                  <c:v>1.6690016901481499</c:v>
                </c:pt>
                <c:pt idx="121">
                  <c:v>1.6533566816974099</c:v>
                </c:pt>
                <c:pt idx="122">
                  <c:v>1.6377898982889221</c:v>
                </c:pt>
                <c:pt idx="123">
                  <c:v>1.622300948797478</c:v>
                </c:pt>
                <c:pt idx="124">
                  <c:v>1.60688944405349</c:v>
                </c:pt>
                <c:pt idx="125">
                  <c:v>1.591554996833223</c:v>
                </c:pt>
                <c:pt idx="126">
                  <c:v>1.576297221849057</c:v>
                </c:pt>
                <c:pt idx="127">
                  <c:v>1.5611157357398111</c:v>
                </c:pt>
                <c:pt idx="128">
                  <c:v>1.546010157061112</c:v>
                </c:pt>
                <c:pt idx="129">
                  <c:v>1.5309801062758071</c:v>
                </c:pt>
                <c:pt idx="130">
                  <c:v>1.516025205744427</c:v>
                </c:pt>
                <c:pt idx="131">
                  <c:v>1.5011450797157051</c:v>
                </c:pt>
                <c:pt idx="132">
                  <c:v>1.4863393543171259</c:v>
                </c:pt>
                <c:pt idx="133">
                  <c:v>1.4716076575455399</c:v>
                </c:pt>
                <c:pt idx="134">
                  <c:v>1.4569496192578131</c:v>
                </c:pt>
                <c:pt idx="135">
                  <c:v>1.442364871161524</c:v>
                </c:pt>
                <c:pt idx="136">
                  <c:v>1.427853046805716</c:v>
                </c:pt>
                <c:pt idx="137">
                  <c:v>1.413413781571687</c:v>
                </c:pt>
                <c:pt idx="138">
                  <c:v>1.39904671266383</c:v>
                </c:pt>
                <c:pt idx="139">
                  <c:v>1.38475147910051</c:v>
                </c:pt>
                <c:pt idx="140">
                  <c:v>1.3705277217050069</c:v>
                </c:pt>
                <c:pt idx="141">
                  <c:v>1.356375083096482</c:v>
                </c:pt>
                <c:pt idx="142">
                  <c:v>1.342293207680999</c:v>
                </c:pt>
                <c:pt idx="143">
                  <c:v>1.328281741642594</c:v>
                </c:pt>
                <c:pt idx="144">
                  <c:v>1.314340332934381</c:v>
                </c:pt>
                <c:pt idx="145">
                  <c:v>1.30046863126971</c:v>
                </c:pt>
                <c:pt idx="146">
                  <c:v>1.286666288113361</c:v>
                </c:pt>
                <c:pt idx="147">
                  <c:v>1.272932956672794</c:v>
                </c:pt>
                <c:pt idx="148">
                  <c:v>1.25926829188943</c:v>
                </c:pt>
                <c:pt idx="149">
                  <c:v>1.245671950429982</c:v>
                </c:pt>
                <c:pt idx="150">
                  <c:v>1.232143590677832</c:v>
                </c:pt>
                <c:pt idx="151">
                  <c:v>1.218682872724443</c:v>
                </c:pt>
                <c:pt idx="152">
                  <c:v>1.2052894583608209</c:v>
                </c:pt>
                <c:pt idx="153">
                  <c:v>1.191963011069016</c:v>
                </c:pt>
                <c:pt idx="154">
                  <c:v>1.178703196013672</c:v>
                </c:pt>
                <c:pt idx="155">
                  <c:v>1.1655096800336029</c:v>
                </c:pt>
                <c:pt idx="156">
                  <c:v>1.1523821316334351</c:v>
                </c:pt>
                <c:pt idx="157">
                  <c:v>1.139320220975268</c:v>
                </c:pt>
                <c:pt idx="158">
                  <c:v>1.126323619870391</c:v>
                </c:pt>
                <c:pt idx="159">
                  <c:v>1.1133920017710399</c:v>
                </c:pt>
                <c:pt idx="160">
                  <c:v>1.1005250417621839</c:v>
                </c:pt>
                <c:pt idx="161">
                  <c:v>1.087722416553373</c:v>
                </c:pt>
                <c:pt idx="162">
                  <c:v>1.0749838044706059</c:v>
                </c:pt>
                <c:pt idx="163">
                  <c:v>1.062308885448253</c:v>
                </c:pt>
                <c:pt idx="164">
                  <c:v>1.049697341021012</c:v>
                </c:pt>
                <c:pt idx="165">
                  <c:v>1.037148854315906</c:v>
                </c:pt>
                <c:pt idx="166">
                  <c:v>1.0246631100443271</c:v>
                </c:pt>
                <c:pt idx="167">
                  <c:v>1.0122397944941051</c:v>
                </c:pt>
                <c:pt idx="168">
                  <c:v>0.99987859552163405</c:v>
                </c:pt>
                <c:pt idx="169">
                  <c:v>0.98757920254402598</c:v>
                </c:pt>
                <c:pt idx="170">
                  <c:v>0.97534130653130602</c:v>
                </c:pt>
                <c:pt idx="171">
                  <c:v>0.96316459999865001</c:v>
                </c:pt>
                <c:pt idx="172">
                  <c:v>0.95104877699865698</c:v>
                </c:pt>
                <c:pt idx="173">
                  <c:v>0.93899353311366296</c:v>
                </c:pt>
                <c:pt idx="174">
                  <c:v>0.926998565448095</c:v>
                </c:pt>
                <c:pt idx="175">
                  <c:v>0.91506357262085503</c:v>
                </c:pt>
                <c:pt idx="176">
                  <c:v>0.90318825475775</c:v>
                </c:pt>
                <c:pt idx="177">
                  <c:v>0.89137231348396195</c:v>
                </c:pt>
                <c:pt idx="178">
                  <c:v>0.879615451916542</c:v>
                </c:pt>
                <c:pt idx="179">
                  <c:v>0.86791737465695895</c:v>
                </c:pt>
                <c:pt idx="180">
                  <c:v>0.85627778778367403</c:v>
                </c:pt>
                <c:pt idx="181">
                  <c:v>0.844696398844756</c:v>
                </c:pt>
                <c:pt idx="182">
                  <c:v>0.83317291685053196</c:v>
                </c:pt>
                <c:pt idx="183">
                  <c:v>0.82170705226628005</c:v>
                </c:pt>
                <c:pt idx="184">
                  <c:v>0.81029851700494804</c:v>
                </c:pt>
                <c:pt idx="185">
                  <c:v>0.79894702441992405</c:v>
                </c:pt>
                <c:pt idx="186">
                  <c:v>0.78765228929782405</c:v>
                </c:pt>
                <c:pt idx="187">
                  <c:v>0.77641402785133495</c:v>
                </c:pt>
                <c:pt idx="188">
                  <c:v>0.76523195771207797</c:v>
                </c:pt>
                <c:pt idx="189">
                  <c:v>0.75410579792351795</c:v>
                </c:pt>
                <c:pt idx="190">
                  <c:v>0.74303526893390004</c:v>
                </c:pt>
                <c:pt idx="191">
                  <c:v>0.73202009258923095</c:v>
                </c:pt>
                <c:pt idx="192">
                  <c:v>0.72105999212628502</c:v>
                </c:pt>
                <c:pt idx="193">
                  <c:v>0.71015469216565297</c:v>
                </c:pt>
                <c:pt idx="194">
                  <c:v>0.699303918704825</c:v>
                </c:pt>
                <c:pt idx="195">
                  <c:v>0.68850739911130099</c:v>
                </c:pt>
                <c:pt idx="196">
                  <c:v>0.67776486211574505</c:v>
                </c:pt>
                <c:pt idx="197">
                  <c:v>0.667076037805166</c:v>
                </c:pt>
                <c:pt idx="198">
                  <c:v>0.65644065761614001</c:v>
                </c:pt>
                <c:pt idx="199">
                  <c:v>0.645858454328059</c:v>
                </c:pt>
                <c:pt idx="200">
                  <c:v>0.63532916205641898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3A10-8347-8318-715C414E21B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18320824"/>
        <c:axId val="2118313928"/>
      </c:scatterChart>
      <c:valAx>
        <c:axId val="2118320824"/>
        <c:scaling>
          <c:orientation val="minMax"/>
          <c:max val="10000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 b="0"/>
                </a:pPr>
                <a:r>
                  <a:rPr lang="en-US" b="0" dirty="0"/>
                  <a:t>Quantity, Q</a:t>
                </a:r>
              </a:p>
            </c:rich>
          </c:tx>
          <c:layout>
            <c:manualLayout>
              <c:xMode val="edge"/>
              <c:yMode val="edge"/>
              <c:x val="0.41939414307073902"/>
              <c:y val="0.91536739797305"/>
            </c:manualLayout>
          </c:layout>
          <c:overlay val="0"/>
        </c:title>
        <c:numFmt formatCode="#,##0" sourceLinked="0"/>
        <c:majorTickMark val="out"/>
        <c:minorTickMark val="none"/>
        <c:tickLblPos val="nextTo"/>
        <c:crossAx val="2118313928"/>
        <c:crosses val="autoZero"/>
        <c:crossBetween val="midCat"/>
        <c:majorUnit val="1000"/>
        <c:minorUnit val="2"/>
      </c:valAx>
      <c:valAx>
        <c:axId val="2118313928"/>
        <c:scaling>
          <c:orientation val="minMax"/>
          <c:max val="4.5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b="0"/>
                </a:pPr>
                <a:r>
                  <a:rPr lang="en-US" b="0" dirty="0"/>
                  <a:t>Price, P</a:t>
                </a:r>
              </a:p>
            </c:rich>
          </c:tx>
          <c:layout>
            <c:manualLayout>
              <c:xMode val="edge"/>
              <c:yMode val="edge"/>
              <c:x val="2.09903605635757E-6"/>
              <c:y val="0.43299686761492701"/>
            </c:manualLayout>
          </c:layout>
          <c:overlay val="0"/>
        </c:title>
        <c:numFmt formatCode="[$€-C07]\ #,##0.00" sourceLinked="0"/>
        <c:majorTickMark val="out"/>
        <c:minorTickMark val="none"/>
        <c:tickLblPos val="nextTo"/>
        <c:crossAx val="2118320824"/>
        <c:crossesAt val="0"/>
        <c:crossBetween val="midCat"/>
      </c:val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600"/>
      </a:pPr>
      <a:endParaRPr lang="en-FI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F32F94-A199-BA43-994C-49B452EB5760}" type="datetimeFigureOut">
              <a:t>3.10.2023</a:t>
            </a:fld>
            <a:endParaRPr lang="fi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4A87C9-09FB-1440-9709-679134179B9F}" type="slidenum"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525829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AB5415-19B2-4E24-9144-8E58C47607AD}" type="slidenum">
              <a:rPr lang="en-GB" smtClean="0"/>
              <a:pPr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77518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WMF"/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WMF"/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slideMaster" Target="../slideMasters/slideMaster9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slideMaster" Target="../slideMasters/slideMaster9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slideMaster" Target="../slideMasters/slideMaster9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WMF"/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WMF"/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nsi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84309" y="5454200"/>
            <a:ext cx="5379423" cy="792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chemeClr val="bg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Click to edit Master subtitle style</a:t>
            </a:r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584309" y="2740334"/>
            <a:ext cx="7975385" cy="263600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rgbClr val="FFFFFF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79" y="290"/>
            <a:ext cx="2569190" cy="228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8103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6588034"/>
            <a:ext cx="9150123" cy="278130"/>
            <a:chOff x="0" y="6588034"/>
            <a:chExt cx="12200164" cy="278130"/>
          </a:xfrm>
        </p:grpSpPr>
        <p:sp>
          <p:nvSpPr>
            <p:cNvPr id="8" name="Rectangle 7"/>
            <p:cNvSpPr/>
            <p:nvPr userDrawn="1"/>
          </p:nvSpPr>
          <p:spPr>
            <a:xfrm>
              <a:off x="0" y="6604907"/>
              <a:ext cx="12192000" cy="25309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pic>
          <p:nvPicPr>
            <p:cNvPr id="9" name="Picture 8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09514" y="6588034"/>
              <a:ext cx="1390650" cy="2781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753890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6588034"/>
            <a:ext cx="9150123" cy="278130"/>
            <a:chOff x="0" y="6588034"/>
            <a:chExt cx="12200164" cy="278130"/>
          </a:xfrm>
        </p:grpSpPr>
        <p:sp>
          <p:nvSpPr>
            <p:cNvPr id="8" name="Rectangle 7"/>
            <p:cNvSpPr/>
            <p:nvPr userDrawn="1"/>
          </p:nvSpPr>
          <p:spPr>
            <a:xfrm>
              <a:off x="0" y="6604907"/>
              <a:ext cx="12192000" cy="25309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pic>
          <p:nvPicPr>
            <p:cNvPr id="9" name="Picture 8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09514" y="6588034"/>
              <a:ext cx="1390650" cy="2781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905267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nsi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84309" y="5454200"/>
            <a:ext cx="5379423" cy="792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chemeClr val="bg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Click to edit Master subtitle style</a:t>
            </a:r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584309" y="2740334"/>
            <a:ext cx="7975385" cy="263600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rgbClr val="FFFFFF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79" y="290"/>
            <a:ext cx="2569190" cy="228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8103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nsi taustakuvalla"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84309" y="5454200"/>
            <a:ext cx="5379423" cy="792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chemeClr val="bg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Click to edit Master subtitle style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584309" y="2740334"/>
            <a:ext cx="7975385" cy="263600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chemeClr val="bg1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79" y="290"/>
            <a:ext cx="2569190" cy="228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9946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alkotaustainen kansi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584309" y="2740334"/>
            <a:ext cx="7975385" cy="263600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chemeClr val="accent1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584309" y="5504997"/>
            <a:ext cx="5379423" cy="792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rgbClr val="928B8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Click to edit Master subtitle style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79" y="292"/>
            <a:ext cx="2569190" cy="22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1251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nsi kuv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49263" y="180000"/>
            <a:ext cx="4629692" cy="6498000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fi-FI" noProof="0"/>
              <a:t>Drag picture to placeholder or click icon to add</a:t>
            </a:r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584311" y="2435535"/>
            <a:ext cx="3319477" cy="323290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80000"/>
              </a:lnSpc>
              <a:defRPr sz="6000" b="1" spc="-200">
                <a:solidFill>
                  <a:schemeClr val="accent1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584311" y="5884335"/>
            <a:ext cx="3319477" cy="5832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rgbClr val="928B8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Click to edit Master subtitle style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79" y="292"/>
            <a:ext cx="2569190" cy="22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4852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otsikk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539750" y="5765800"/>
            <a:ext cx="8085138" cy="0"/>
          </a:xfrm>
          <a:prstGeom prst="line">
            <a:avLst/>
          </a:prstGeom>
          <a:ln w="127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584309" y="1912266"/>
            <a:ext cx="7975385" cy="263600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chemeClr val="bg1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21" y="5599324"/>
            <a:ext cx="2777573" cy="1194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5903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539750" y="5765800"/>
            <a:ext cx="8085138" cy="0"/>
          </a:xfrm>
          <a:prstGeom prst="line">
            <a:avLst/>
          </a:prstGeom>
          <a:ln w="12700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540002" y="381000"/>
            <a:ext cx="8085599" cy="119579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85000"/>
              </a:lnSpc>
              <a:defRPr sz="3600" b="1" spc="-100">
                <a:solidFill>
                  <a:schemeClr val="accent1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540002" y="1685677"/>
            <a:ext cx="8085599" cy="3831557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100" b="1">
                <a:latin typeface="+mj-lt"/>
              </a:defRPr>
            </a:lvl1pPr>
            <a:lvl2pPr marL="237600" indent="-212400">
              <a:buFont typeface="Arial"/>
              <a:buChar char="•"/>
              <a:defRPr sz="2000">
                <a:latin typeface="Georgia"/>
              </a:defRPr>
            </a:lvl2pPr>
            <a:lvl3pPr marL="460800" indent="-230400">
              <a:buFont typeface="Lucida Grande"/>
              <a:buChar char="-"/>
              <a:defRPr sz="1600" i="1">
                <a:latin typeface="Georgia"/>
                <a:cs typeface="Georgia"/>
              </a:defRPr>
            </a:lvl3pPr>
            <a:lvl4pPr marL="792000" indent="-194400">
              <a:buFont typeface="Arial"/>
              <a:buChar char="•"/>
              <a:defRPr sz="1400" baseline="0">
                <a:latin typeface="Georgia"/>
              </a:defRPr>
            </a:lvl4pPr>
            <a:lvl5pPr marL="1087200" indent="-228600">
              <a:buFont typeface="Courier New"/>
              <a:buChar char="o"/>
              <a:defRPr sz="1300" baseline="0"/>
            </a:lvl5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</a:p>
        </p:txBody>
      </p:sp>
      <p:sp>
        <p:nvSpPr>
          <p:cNvPr id="6" name="Date Placeholder 7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fld id="{34EC8D82-2964-1544-BECA-E6D4836DD847}" type="datetimeFigureOut">
              <a:t>3.10.2023</a:t>
            </a:fld>
            <a:endParaRPr lang="fi-FI"/>
          </a:p>
        </p:txBody>
      </p:sp>
      <p:sp>
        <p:nvSpPr>
          <p:cNvPr id="7" name="Footer Placeholder 8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endParaRPr lang="fi-FI"/>
          </a:p>
        </p:txBody>
      </p:sp>
      <p:sp>
        <p:nvSpPr>
          <p:cNvPr id="8" name="Slide Number Placehold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934C5988-717D-E04E-9E9B-8A4DBFEC1146}" type="slidenum">
              <a:t>‹#›</a:t>
            </a:fld>
            <a:endParaRPr lang="fi-FI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21" y="5599326"/>
            <a:ext cx="2777573" cy="1194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1210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sältö - Kaksi palst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539750" y="5765800"/>
            <a:ext cx="8085138" cy="0"/>
          </a:xfrm>
          <a:prstGeom prst="line">
            <a:avLst/>
          </a:prstGeom>
          <a:ln w="12700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540002" y="381000"/>
            <a:ext cx="8085599" cy="119579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85000"/>
              </a:lnSpc>
              <a:defRPr sz="3600" b="1" spc="-100">
                <a:solidFill>
                  <a:schemeClr val="accent1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540002" y="1685677"/>
            <a:ext cx="3988079" cy="3831557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100" b="1">
                <a:latin typeface="+mj-lt"/>
              </a:defRPr>
            </a:lvl1pPr>
            <a:lvl2pPr marL="237600" indent="-212400">
              <a:buFont typeface="Arial"/>
              <a:buChar char="•"/>
              <a:defRPr sz="2000">
                <a:latin typeface="Georgia"/>
              </a:defRPr>
            </a:lvl2pPr>
            <a:lvl3pPr marL="460800" indent="-230400">
              <a:buFont typeface="Lucida Grande"/>
              <a:buChar char="-"/>
              <a:defRPr sz="1600" i="1">
                <a:latin typeface="Georgia"/>
                <a:cs typeface="Georgia"/>
              </a:defRPr>
            </a:lvl3pPr>
            <a:lvl4pPr marL="792000" indent="-194400">
              <a:buFont typeface="Arial"/>
              <a:buChar char="•"/>
              <a:defRPr sz="1400" baseline="0">
                <a:latin typeface="Georgia"/>
              </a:defRPr>
            </a:lvl4pPr>
            <a:lvl5pPr marL="1087200" indent="-228600">
              <a:buFont typeface="Courier New"/>
              <a:buChar char="o"/>
              <a:defRPr sz="1300" baseline="0"/>
            </a:lvl5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</a:p>
        </p:txBody>
      </p:sp>
      <p:sp>
        <p:nvSpPr>
          <p:cNvPr id="12" name="Content Placeholder 10"/>
          <p:cNvSpPr>
            <a:spLocks noGrp="1"/>
          </p:cNvSpPr>
          <p:nvPr>
            <p:ph sz="quarter" idx="18"/>
          </p:nvPr>
        </p:nvSpPr>
        <p:spPr>
          <a:xfrm>
            <a:off x="4637522" y="1685677"/>
            <a:ext cx="3988079" cy="3831557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100" b="1">
                <a:latin typeface="+mj-lt"/>
              </a:defRPr>
            </a:lvl1pPr>
            <a:lvl2pPr marL="237600" indent="-212400">
              <a:buFont typeface="Arial"/>
              <a:buChar char="•"/>
              <a:defRPr sz="2000">
                <a:latin typeface="Georgia"/>
              </a:defRPr>
            </a:lvl2pPr>
            <a:lvl3pPr marL="460800" indent="-230400">
              <a:buFont typeface="Lucida Grande"/>
              <a:buChar char="-"/>
              <a:defRPr sz="1600" i="1">
                <a:latin typeface="Georgia"/>
                <a:cs typeface="Georgia"/>
              </a:defRPr>
            </a:lvl3pPr>
            <a:lvl4pPr marL="792000" indent="-194400">
              <a:buFont typeface="Arial"/>
              <a:buChar char="•"/>
              <a:defRPr sz="1400" baseline="0">
                <a:latin typeface="Georgia"/>
              </a:defRPr>
            </a:lvl4pPr>
            <a:lvl5pPr marL="1087200" indent="-228600">
              <a:buFont typeface="Courier New"/>
              <a:buChar char="o"/>
              <a:defRPr sz="1300" baseline="0"/>
            </a:lvl5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fld id="{34EC8D82-2964-1544-BECA-E6D4836DD847}" type="datetimeFigureOut">
              <a:t>3.10.2023</a:t>
            </a:fld>
            <a:endParaRPr lang="fi-FI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endParaRPr lang="fi-FI"/>
          </a:p>
        </p:txBody>
      </p:sp>
      <p:sp>
        <p:nvSpPr>
          <p:cNvPr id="9" name="Slide Number Placeholder 13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fld id="{934C5988-717D-E04E-9E9B-8A4DBFEC1146}" type="slidenum">
              <a:t>‹#›</a:t>
            </a:fld>
            <a:endParaRPr lang="fi-FI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21" y="5599326"/>
            <a:ext cx="2777573" cy="1194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6121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fi-FI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C8D82-2964-1544-BECA-E6D4836DD847}" type="datetimeFigureOut">
              <a:t>3.10.2023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C5988-717D-E04E-9E9B-8A4DBFEC1146}" type="slidenum"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666122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nsi taustakuvalla"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84309" y="5454200"/>
            <a:ext cx="5379423" cy="792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chemeClr val="bg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Click to edit Master subtitle style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584309" y="2740334"/>
            <a:ext cx="7975385" cy="263600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chemeClr val="bg1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79" y="290"/>
            <a:ext cx="2569190" cy="228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9946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6588034"/>
            <a:ext cx="9150123" cy="278130"/>
            <a:chOff x="0" y="6588034"/>
            <a:chExt cx="12200164" cy="278130"/>
          </a:xfrm>
        </p:grpSpPr>
        <p:sp>
          <p:nvSpPr>
            <p:cNvPr id="8" name="Rectangle 7"/>
            <p:cNvSpPr/>
            <p:nvPr userDrawn="1"/>
          </p:nvSpPr>
          <p:spPr>
            <a:xfrm>
              <a:off x="0" y="6604907"/>
              <a:ext cx="12192000" cy="25309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pic>
          <p:nvPicPr>
            <p:cNvPr id="9" name="Picture 8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09514" y="6588034"/>
              <a:ext cx="1390650" cy="2781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795855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540002" y="381000"/>
            <a:ext cx="8085599" cy="119579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85000"/>
              </a:lnSpc>
              <a:defRPr sz="3600" b="1" spc="-100">
                <a:solidFill>
                  <a:schemeClr val="accent1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84454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nsi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84309" y="5454200"/>
            <a:ext cx="5379423" cy="792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chemeClr val="bg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Click to edit Master subtitle style</a:t>
            </a:r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584309" y="2740334"/>
            <a:ext cx="7975385" cy="263600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rgbClr val="FFFFFF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79" y="290"/>
            <a:ext cx="2569190" cy="228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8103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nsi taustakuvalla"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84309" y="5454200"/>
            <a:ext cx="5379423" cy="792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chemeClr val="bg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Click to edit Master subtitle style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584309" y="2740334"/>
            <a:ext cx="7975385" cy="263600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chemeClr val="bg1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79" y="290"/>
            <a:ext cx="2569190" cy="228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9946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alkotaustainen kansi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584309" y="2740334"/>
            <a:ext cx="7975385" cy="263600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chemeClr val="accent1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584309" y="5504997"/>
            <a:ext cx="5379423" cy="792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rgbClr val="928B8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Click to edit Master subtitle style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79" y="292"/>
            <a:ext cx="2569190" cy="22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1251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nsi kuv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49263" y="180000"/>
            <a:ext cx="4629692" cy="6498000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fi-FI" noProof="0"/>
              <a:t>Drag picture to placeholder or click icon to add</a:t>
            </a:r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584311" y="2435535"/>
            <a:ext cx="3319477" cy="323290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80000"/>
              </a:lnSpc>
              <a:defRPr sz="6000" b="1" spc="-200">
                <a:solidFill>
                  <a:schemeClr val="accent1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584311" y="5884335"/>
            <a:ext cx="3319477" cy="5832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rgbClr val="928B8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Click to edit Master subtitle style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79" y="292"/>
            <a:ext cx="2569190" cy="22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4852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otsikk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539750" y="5765800"/>
            <a:ext cx="8085138" cy="0"/>
          </a:xfrm>
          <a:prstGeom prst="line">
            <a:avLst/>
          </a:prstGeom>
          <a:ln w="127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584309" y="1912266"/>
            <a:ext cx="7975385" cy="263600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chemeClr val="bg1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21" y="5599324"/>
            <a:ext cx="2777573" cy="1194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5903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539750" y="5765800"/>
            <a:ext cx="8085138" cy="0"/>
          </a:xfrm>
          <a:prstGeom prst="line">
            <a:avLst/>
          </a:prstGeom>
          <a:ln w="12700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540002" y="381000"/>
            <a:ext cx="8085599" cy="119579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85000"/>
              </a:lnSpc>
              <a:defRPr sz="3600" b="1" spc="-100">
                <a:solidFill>
                  <a:schemeClr val="accent1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540002" y="1685677"/>
            <a:ext cx="8085599" cy="3831557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100" b="1">
                <a:latin typeface="+mj-lt"/>
              </a:defRPr>
            </a:lvl1pPr>
            <a:lvl2pPr marL="237600" indent="-212400">
              <a:buFont typeface="Arial"/>
              <a:buChar char="•"/>
              <a:defRPr sz="2000">
                <a:latin typeface="Georgia"/>
              </a:defRPr>
            </a:lvl2pPr>
            <a:lvl3pPr marL="460800" indent="-230400">
              <a:buFont typeface="Lucida Grande"/>
              <a:buChar char="-"/>
              <a:defRPr sz="1600" i="1">
                <a:latin typeface="Georgia"/>
                <a:cs typeface="Georgia"/>
              </a:defRPr>
            </a:lvl3pPr>
            <a:lvl4pPr marL="792000" indent="-194400">
              <a:buFont typeface="Arial"/>
              <a:buChar char="•"/>
              <a:defRPr sz="1400" baseline="0">
                <a:latin typeface="Georgia"/>
              </a:defRPr>
            </a:lvl4pPr>
            <a:lvl5pPr marL="1087200" indent="-228600">
              <a:buFont typeface="Courier New"/>
              <a:buChar char="o"/>
              <a:defRPr sz="1300" baseline="0"/>
            </a:lvl5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</a:p>
        </p:txBody>
      </p:sp>
      <p:sp>
        <p:nvSpPr>
          <p:cNvPr id="6" name="Date Placeholder 7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fld id="{34EC8D82-2964-1544-BECA-E6D4836DD847}" type="datetimeFigureOut">
              <a:t>3.10.2023</a:t>
            </a:fld>
            <a:endParaRPr lang="fi-FI"/>
          </a:p>
        </p:txBody>
      </p:sp>
      <p:sp>
        <p:nvSpPr>
          <p:cNvPr id="7" name="Footer Placeholder 8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endParaRPr lang="fi-FI"/>
          </a:p>
        </p:txBody>
      </p:sp>
      <p:sp>
        <p:nvSpPr>
          <p:cNvPr id="8" name="Slide Number Placehold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934C5988-717D-E04E-9E9B-8A4DBFEC1146}" type="slidenum">
              <a:t>‹#›</a:t>
            </a:fld>
            <a:endParaRPr lang="fi-FI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21" y="5599326"/>
            <a:ext cx="2777573" cy="1194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1210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sältö - Kaksi palst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539750" y="5765800"/>
            <a:ext cx="8085138" cy="0"/>
          </a:xfrm>
          <a:prstGeom prst="line">
            <a:avLst/>
          </a:prstGeom>
          <a:ln w="12700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540002" y="381000"/>
            <a:ext cx="8085599" cy="119579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85000"/>
              </a:lnSpc>
              <a:defRPr sz="3600" b="1" spc="-100">
                <a:solidFill>
                  <a:schemeClr val="accent1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540002" y="1685677"/>
            <a:ext cx="3988079" cy="3831557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100" b="1">
                <a:latin typeface="+mj-lt"/>
              </a:defRPr>
            </a:lvl1pPr>
            <a:lvl2pPr marL="237600" indent="-212400">
              <a:buFont typeface="Arial"/>
              <a:buChar char="•"/>
              <a:defRPr sz="2000">
                <a:latin typeface="Georgia"/>
              </a:defRPr>
            </a:lvl2pPr>
            <a:lvl3pPr marL="460800" indent="-230400">
              <a:buFont typeface="Lucida Grande"/>
              <a:buChar char="-"/>
              <a:defRPr sz="1600" i="1">
                <a:latin typeface="Georgia"/>
                <a:cs typeface="Georgia"/>
              </a:defRPr>
            </a:lvl3pPr>
            <a:lvl4pPr marL="792000" indent="-194400">
              <a:buFont typeface="Arial"/>
              <a:buChar char="•"/>
              <a:defRPr sz="1400" baseline="0">
                <a:latin typeface="Georgia"/>
              </a:defRPr>
            </a:lvl4pPr>
            <a:lvl5pPr marL="1087200" indent="-228600">
              <a:buFont typeface="Courier New"/>
              <a:buChar char="o"/>
              <a:defRPr sz="1300" baseline="0"/>
            </a:lvl5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</a:p>
        </p:txBody>
      </p:sp>
      <p:sp>
        <p:nvSpPr>
          <p:cNvPr id="12" name="Content Placeholder 10"/>
          <p:cNvSpPr>
            <a:spLocks noGrp="1"/>
          </p:cNvSpPr>
          <p:nvPr>
            <p:ph sz="quarter" idx="18"/>
          </p:nvPr>
        </p:nvSpPr>
        <p:spPr>
          <a:xfrm>
            <a:off x="4637522" y="1685677"/>
            <a:ext cx="3988079" cy="3831557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100" b="1">
                <a:latin typeface="+mj-lt"/>
              </a:defRPr>
            </a:lvl1pPr>
            <a:lvl2pPr marL="237600" indent="-212400">
              <a:buFont typeface="Arial"/>
              <a:buChar char="•"/>
              <a:defRPr sz="2000">
                <a:latin typeface="Georgia"/>
              </a:defRPr>
            </a:lvl2pPr>
            <a:lvl3pPr marL="460800" indent="-230400">
              <a:buFont typeface="Lucida Grande"/>
              <a:buChar char="-"/>
              <a:defRPr sz="1600" i="1">
                <a:latin typeface="Georgia"/>
                <a:cs typeface="Georgia"/>
              </a:defRPr>
            </a:lvl3pPr>
            <a:lvl4pPr marL="792000" indent="-194400">
              <a:buFont typeface="Arial"/>
              <a:buChar char="•"/>
              <a:defRPr sz="1400" baseline="0">
                <a:latin typeface="Georgia"/>
              </a:defRPr>
            </a:lvl4pPr>
            <a:lvl5pPr marL="1087200" indent="-228600">
              <a:buFont typeface="Courier New"/>
              <a:buChar char="o"/>
              <a:defRPr sz="1300" baseline="0"/>
            </a:lvl5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fld id="{34EC8D82-2964-1544-BECA-E6D4836DD847}" type="datetimeFigureOut">
              <a:t>3.10.2023</a:t>
            </a:fld>
            <a:endParaRPr lang="fi-FI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endParaRPr lang="fi-FI"/>
          </a:p>
        </p:txBody>
      </p:sp>
      <p:sp>
        <p:nvSpPr>
          <p:cNvPr id="9" name="Slide Number Placeholder 13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fld id="{934C5988-717D-E04E-9E9B-8A4DBFEC1146}" type="slidenum">
              <a:t>‹#›</a:t>
            </a:fld>
            <a:endParaRPr lang="fi-FI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21" y="5599326"/>
            <a:ext cx="2777573" cy="1194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6121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C8D82-2964-1544-BECA-E6D4836DD847}" type="datetimeFigureOut">
              <a:t>3.10.2023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C5988-717D-E04E-9E9B-8A4DBFEC1146}" type="slidenum"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alkotaustainen kansi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584309" y="2740334"/>
            <a:ext cx="7975385" cy="263600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chemeClr val="accent1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584309" y="5504997"/>
            <a:ext cx="5379423" cy="792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rgbClr val="928B8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Click to edit Master subtitle style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79" y="292"/>
            <a:ext cx="2569190" cy="22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12511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nsi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9" y="0"/>
            <a:ext cx="2570162" cy="228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84309" y="5454200"/>
            <a:ext cx="5379423" cy="792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chemeClr val="bg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Click to edit Master subtitle style</a:t>
            </a:r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584309" y="2740334"/>
            <a:ext cx="7975385" cy="263600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rgbClr val="FFFFFF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315804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nsi taustakuvalla"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9" y="0"/>
            <a:ext cx="2570162" cy="228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84309" y="5454200"/>
            <a:ext cx="5379423" cy="792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chemeClr val="bg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Click to edit Master subtitle style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584309" y="2740334"/>
            <a:ext cx="7975385" cy="263600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chemeClr val="bg1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47399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alkotaustainen kansi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9" y="0"/>
            <a:ext cx="2570162" cy="228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584309" y="2740334"/>
            <a:ext cx="7975385" cy="263600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chemeClr val="accent1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584309" y="5504997"/>
            <a:ext cx="5379423" cy="792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rgbClr val="928B8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47194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nsi kuv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9" y="0"/>
            <a:ext cx="2570162" cy="228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49263" y="180000"/>
            <a:ext cx="4629692" cy="6498000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fi-FI" noProof="0"/>
              <a:t>Drag picture to placeholder or click icon to add</a:t>
            </a:r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584311" y="2435535"/>
            <a:ext cx="3319477" cy="323290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80000"/>
              </a:lnSpc>
              <a:defRPr sz="6000" b="1" spc="-200">
                <a:solidFill>
                  <a:schemeClr val="accent1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584311" y="5884335"/>
            <a:ext cx="3319477" cy="5832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rgbClr val="928B8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78554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otsikk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539750" y="5765800"/>
            <a:ext cx="8085138" cy="0"/>
          </a:xfrm>
          <a:prstGeom prst="line">
            <a:avLst/>
          </a:prstGeom>
          <a:ln w="127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6" y="5599113"/>
            <a:ext cx="2778125" cy="119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584309" y="1912266"/>
            <a:ext cx="7975385" cy="263600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chemeClr val="bg1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232609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539750" y="5765800"/>
            <a:ext cx="8085138" cy="0"/>
          </a:xfrm>
          <a:prstGeom prst="line">
            <a:avLst/>
          </a:prstGeom>
          <a:ln w="12700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6" y="5599113"/>
            <a:ext cx="2778125" cy="119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540002" y="381000"/>
            <a:ext cx="8085599" cy="119579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85000"/>
              </a:lnSpc>
              <a:defRPr sz="3600" b="1" spc="-100">
                <a:solidFill>
                  <a:schemeClr val="accent1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540002" y="1685677"/>
            <a:ext cx="8085599" cy="3831557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100" b="1">
                <a:latin typeface="+mj-lt"/>
              </a:defRPr>
            </a:lvl1pPr>
            <a:lvl2pPr marL="237600" indent="-212400">
              <a:buFont typeface="Arial"/>
              <a:buChar char="•"/>
              <a:defRPr sz="2000">
                <a:latin typeface="Georgia"/>
              </a:defRPr>
            </a:lvl2pPr>
            <a:lvl3pPr marL="460800" indent="-230400">
              <a:buFont typeface="Lucida Grande"/>
              <a:buChar char="-"/>
              <a:defRPr sz="1600" i="1">
                <a:latin typeface="Georgia"/>
                <a:cs typeface="Georgia"/>
              </a:defRPr>
            </a:lvl3pPr>
            <a:lvl4pPr marL="792000" indent="-194400">
              <a:buFont typeface="Arial"/>
              <a:buChar char="•"/>
              <a:defRPr sz="1400" baseline="0">
                <a:latin typeface="Georgia"/>
              </a:defRPr>
            </a:lvl4pPr>
            <a:lvl5pPr marL="1087200" indent="-228600">
              <a:buFont typeface="Courier New"/>
              <a:buChar char="o"/>
              <a:defRPr sz="1300" baseline="0"/>
            </a:lvl5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</a:p>
        </p:txBody>
      </p:sp>
      <p:sp>
        <p:nvSpPr>
          <p:cNvPr id="6" name="Date Placeholder 7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fld id="{34EC8D82-2964-1544-BECA-E6D4836DD847}" type="datetimeFigureOut">
              <a:t>3.10.2023</a:t>
            </a:fld>
            <a:endParaRPr lang="fi-FI"/>
          </a:p>
        </p:txBody>
      </p:sp>
      <p:sp>
        <p:nvSpPr>
          <p:cNvPr id="7" name="Footer Placeholder 8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endParaRPr lang="fi-FI"/>
          </a:p>
        </p:txBody>
      </p:sp>
      <p:sp>
        <p:nvSpPr>
          <p:cNvPr id="8" name="Slide Number Placehold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934C5988-717D-E04E-9E9B-8A4DBFEC1146}" type="slidenum"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9265487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sältö - Kaksi palst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539750" y="5765800"/>
            <a:ext cx="8085138" cy="0"/>
          </a:xfrm>
          <a:prstGeom prst="line">
            <a:avLst/>
          </a:prstGeom>
          <a:ln w="12700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6" y="5599113"/>
            <a:ext cx="2778125" cy="119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540002" y="381000"/>
            <a:ext cx="8085599" cy="119579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85000"/>
              </a:lnSpc>
              <a:defRPr sz="3600" b="1" spc="-100">
                <a:solidFill>
                  <a:schemeClr val="accent1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540002" y="1685677"/>
            <a:ext cx="3988079" cy="3831557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100" b="1">
                <a:latin typeface="+mj-lt"/>
              </a:defRPr>
            </a:lvl1pPr>
            <a:lvl2pPr marL="237600" indent="-212400">
              <a:buFont typeface="Arial"/>
              <a:buChar char="•"/>
              <a:defRPr sz="2000">
                <a:latin typeface="Georgia"/>
              </a:defRPr>
            </a:lvl2pPr>
            <a:lvl3pPr marL="460800" indent="-230400">
              <a:buFont typeface="Lucida Grande"/>
              <a:buChar char="-"/>
              <a:defRPr sz="1600" i="1">
                <a:latin typeface="Georgia"/>
                <a:cs typeface="Georgia"/>
              </a:defRPr>
            </a:lvl3pPr>
            <a:lvl4pPr marL="792000" indent="-194400">
              <a:buFont typeface="Arial"/>
              <a:buChar char="•"/>
              <a:defRPr sz="1400" baseline="0">
                <a:latin typeface="Georgia"/>
              </a:defRPr>
            </a:lvl4pPr>
            <a:lvl5pPr marL="1087200" indent="-228600">
              <a:buFont typeface="Courier New"/>
              <a:buChar char="o"/>
              <a:defRPr sz="1300" baseline="0"/>
            </a:lvl5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</a:p>
        </p:txBody>
      </p:sp>
      <p:sp>
        <p:nvSpPr>
          <p:cNvPr id="12" name="Content Placeholder 10"/>
          <p:cNvSpPr>
            <a:spLocks noGrp="1"/>
          </p:cNvSpPr>
          <p:nvPr>
            <p:ph sz="quarter" idx="18"/>
          </p:nvPr>
        </p:nvSpPr>
        <p:spPr>
          <a:xfrm>
            <a:off x="4637522" y="1685677"/>
            <a:ext cx="3988079" cy="3831557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100" b="1">
                <a:latin typeface="+mj-lt"/>
              </a:defRPr>
            </a:lvl1pPr>
            <a:lvl2pPr marL="237600" indent="-212400">
              <a:buFont typeface="Arial"/>
              <a:buChar char="•"/>
              <a:defRPr sz="2000">
                <a:latin typeface="Georgia"/>
              </a:defRPr>
            </a:lvl2pPr>
            <a:lvl3pPr marL="460800" indent="-230400">
              <a:buFont typeface="Lucida Grande"/>
              <a:buChar char="-"/>
              <a:defRPr sz="1600" i="1">
                <a:latin typeface="Georgia"/>
                <a:cs typeface="Georgia"/>
              </a:defRPr>
            </a:lvl3pPr>
            <a:lvl4pPr marL="792000" indent="-194400">
              <a:buFont typeface="Arial"/>
              <a:buChar char="•"/>
              <a:defRPr sz="1400" baseline="0">
                <a:latin typeface="Georgia"/>
              </a:defRPr>
            </a:lvl4pPr>
            <a:lvl5pPr marL="1087200" indent="-228600">
              <a:buFont typeface="Courier New"/>
              <a:buChar char="o"/>
              <a:defRPr sz="1300" baseline="0"/>
            </a:lvl5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fld id="{34EC8D82-2964-1544-BECA-E6D4836DD847}" type="datetimeFigureOut">
              <a:t>3.10.2023</a:t>
            </a:fld>
            <a:endParaRPr lang="fi-FI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endParaRPr lang="fi-FI"/>
          </a:p>
        </p:txBody>
      </p:sp>
      <p:sp>
        <p:nvSpPr>
          <p:cNvPr id="9" name="Slide Number Placeholder 13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fld id="{934C5988-717D-E04E-9E9B-8A4DBFEC1146}" type="slidenum"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8904875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nsi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84309" y="5454200"/>
            <a:ext cx="5379423" cy="792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chemeClr val="bg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Click to edit Master subtitle style</a:t>
            </a:r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584309" y="2740334"/>
            <a:ext cx="7975385" cy="263600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rgbClr val="FFFFFF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79" y="290"/>
            <a:ext cx="2569190" cy="228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81036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nsi taustakuvalla"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84309" y="5454200"/>
            <a:ext cx="5379423" cy="792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chemeClr val="bg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Click to edit Master subtitle style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584309" y="2740334"/>
            <a:ext cx="7975385" cy="263600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chemeClr val="bg1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79" y="290"/>
            <a:ext cx="2569190" cy="228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99463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alkotaustainen kansi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584309" y="2740334"/>
            <a:ext cx="7975385" cy="263600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chemeClr val="accent1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584309" y="5504997"/>
            <a:ext cx="5379423" cy="792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rgbClr val="928B8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Click to edit Master subtitle style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79" y="292"/>
            <a:ext cx="2569190" cy="22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1251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nsi kuv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49263" y="180000"/>
            <a:ext cx="4629692" cy="6498000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fi-FI" noProof="0"/>
              <a:t>Drag picture to placeholder or click icon to add</a:t>
            </a:r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584311" y="2435535"/>
            <a:ext cx="3319477" cy="323290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80000"/>
              </a:lnSpc>
              <a:defRPr sz="6000" b="1" spc="-200">
                <a:solidFill>
                  <a:schemeClr val="accent1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584311" y="5884335"/>
            <a:ext cx="3319477" cy="5832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rgbClr val="928B8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Click to edit Master subtitle style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79" y="292"/>
            <a:ext cx="2569190" cy="22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48528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nsi kuv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49263" y="180000"/>
            <a:ext cx="4629692" cy="6498000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fi-FI" noProof="0"/>
              <a:t>Drag picture to placeholder or click icon to add</a:t>
            </a:r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584311" y="2435535"/>
            <a:ext cx="3319477" cy="323290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80000"/>
              </a:lnSpc>
              <a:defRPr sz="6000" b="1" spc="-200">
                <a:solidFill>
                  <a:schemeClr val="accent1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584311" y="5884335"/>
            <a:ext cx="3319477" cy="5832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rgbClr val="928B8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Click to edit Master subtitle style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79" y="292"/>
            <a:ext cx="2569190" cy="22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48528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otsikk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539750" y="5765800"/>
            <a:ext cx="8085138" cy="0"/>
          </a:xfrm>
          <a:prstGeom prst="line">
            <a:avLst/>
          </a:prstGeom>
          <a:ln w="127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584309" y="1912266"/>
            <a:ext cx="7975385" cy="263600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chemeClr val="bg1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21" y="5599324"/>
            <a:ext cx="2777573" cy="1194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5903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539750" y="5765800"/>
            <a:ext cx="8085138" cy="0"/>
          </a:xfrm>
          <a:prstGeom prst="line">
            <a:avLst/>
          </a:prstGeom>
          <a:ln w="12700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540002" y="381000"/>
            <a:ext cx="8085599" cy="119579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85000"/>
              </a:lnSpc>
              <a:defRPr sz="3600" b="1" spc="-100">
                <a:solidFill>
                  <a:schemeClr val="accent1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540002" y="1685677"/>
            <a:ext cx="8085599" cy="3831557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100" b="1">
                <a:latin typeface="+mj-lt"/>
              </a:defRPr>
            </a:lvl1pPr>
            <a:lvl2pPr marL="237600" indent="-212400">
              <a:buFont typeface="Arial"/>
              <a:buChar char="•"/>
              <a:defRPr sz="2000">
                <a:latin typeface="Georgia"/>
              </a:defRPr>
            </a:lvl2pPr>
            <a:lvl3pPr marL="460800" indent="-230400">
              <a:buFont typeface="Lucida Grande"/>
              <a:buChar char="-"/>
              <a:defRPr sz="1600" i="1">
                <a:latin typeface="Georgia"/>
                <a:cs typeface="Georgia"/>
              </a:defRPr>
            </a:lvl3pPr>
            <a:lvl4pPr marL="792000" indent="-194400">
              <a:buFont typeface="Arial"/>
              <a:buChar char="•"/>
              <a:defRPr sz="1400" baseline="0">
                <a:latin typeface="Georgia"/>
              </a:defRPr>
            </a:lvl4pPr>
            <a:lvl5pPr marL="1087200" indent="-228600">
              <a:buFont typeface="Courier New"/>
              <a:buChar char="o"/>
              <a:defRPr sz="1300" baseline="0"/>
            </a:lvl5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</a:p>
        </p:txBody>
      </p:sp>
      <p:sp>
        <p:nvSpPr>
          <p:cNvPr id="6" name="Date Placeholder 7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fld id="{34EC8D82-2964-1544-BECA-E6D4836DD847}" type="datetimeFigureOut">
              <a:t>3.10.2023</a:t>
            </a:fld>
            <a:endParaRPr lang="fi-FI"/>
          </a:p>
        </p:txBody>
      </p:sp>
      <p:sp>
        <p:nvSpPr>
          <p:cNvPr id="7" name="Footer Placeholder 8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endParaRPr lang="fi-FI"/>
          </a:p>
        </p:txBody>
      </p:sp>
      <p:sp>
        <p:nvSpPr>
          <p:cNvPr id="8" name="Slide Number Placehold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934C5988-717D-E04E-9E9B-8A4DBFEC1146}" type="slidenum">
              <a:t>‹#›</a:t>
            </a:fld>
            <a:endParaRPr lang="fi-FI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21" y="5599326"/>
            <a:ext cx="2777573" cy="1194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12102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sältö - Kaksi palst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539750" y="5765800"/>
            <a:ext cx="8085138" cy="0"/>
          </a:xfrm>
          <a:prstGeom prst="line">
            <a:avLst/>
          </a:prstGeom>
          <a:ln w="12700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540002" y="381000"/>
            <a:ext cx="8085599" cy="119579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85000"/>
              </a:lnSpc>
              <a:defRPr sz="3600" b="1" spc="-100">
                <a:solidFill>
                  <a:schemeClr val="accent1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540002" y="1685677"/>
            <a:ext cx="3988079" cy="3831557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100" b="1">
                <a:latin typeface="+mj-lt"/>
              </a:defRPr>
            </a:lvl1pPr>
            <a:lvl2pPr marL="237600" indent="-212400">
              <a:buFont typeface="Arial"/>
              <a:buChar char="•"/>
              <a:defRPr sz="2000">
                <a:latin typeface="Georgia"/>
              </a:defRPr>
            </a:lvl2pPr>
            <a:lvl3pPr marL="460800" indent="-230400">
              <a:buFont typeface="Lucida Grande"/>
              <a:buChar char="-"/>
              <a:defRPr sz="1600" i="1">
                <a:latin typeface="Georgia"/>
                <a:cs typeface="Georgia"/>
              </a:defRPr>
            </a:lvl3pPr>
            <a:lvl4pPr marL="792000" indent="-194400">
              <a:buFont typeface="Arial"/>
              <a:buChar char="•"/>
              <a:defRPr sz="1400" baseline="0">
                <a:latin typeface="Georgia"/>
              </a:defRPr>
            </a:lvl4pPr>
            <a:lvl5pPr marL="1087200" indent="-228600">
              <a:buFont typeface="Courier New"/>
              <a:buChar char="o"/>
              <a:defRPr sz="1300" baseline="0"/>
            </a:lvl5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</a:p>
        </p:txBody>
      </p:sp>
      <p:sp>
        <p:nvSpPr>
          <p:cNvPr id="12" name="Content Placeholder 10"/>
          <p:cNvSpPr>
            <a:spLocks noGrp="1"/>
          </p:cNvSpPr>
          <p:nvPr>
            <p:ph sz="quarter" idx="18"/>
          </p:nvPr>
        </p:nvSpPr>
        <p:spPr>
          <a:xfrm>
            <a:off x="4637522" y="1685677"/>
            <a:ext cx="3988079" cy="3831557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100" b="1">
                <a:latin typeface="+mj-lt"/>
              </a:defRPr>
            </a:lvl1pPr>
            <a:lvl2pPr marL="237600" indent="-212400">
              <a:buFont typeface="Arial"/>
              <a:buChar char="•"/>
              <a:defRPr sz="2000">
                <a:latin typeface="Georgia"/>
              </a:defRPr>
            </a:lvl2pPr>
            <a:lvl3pPr marL="460800" indent="-230400">
              <a:buFont typeface="Lucida Grande"/>
              <a:buChar char="-"/>
              <a:defRPr sz="1600" i="1">
                <a:latin typeface="Georgia"/>
                <a:cs typeface="Georgia"/>
              </a:defRPr>
            </a:lvl3pPr>
            <a:lvl4pPr marL="792000" indent="-194400">
              <a:buFont typeface="Arial"/>
              <a:buChar char="•"/>
              <a:defRPr sz="1400" baseline="0">
                <a:latin typeface="Georgia"/>
              </a:defRPr>
            </a:lvl4pPr>
            <a:lvl5pPr marL="1087200" indent="-228600">
              <a:buFont typeface="Courier New"/>
              <a:buChar char="o"/>
              <a:defRPr sz="1300" baseline="0"/>
            </a:lvl5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fld id="{34EC8D82-2964-1544-BECA-E6D4836DD847}" type="datetimeFigureOut">
              <a:t>3.10.2023</a:t>
            </a:fld>
            <a:endParaRPr lang="fi-FI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endParaRPr lang="fi-FI"/>
          </a:p>
        </p:txBody>
      </p:sp>
      <p:sp>
        <p:nvSpPr>
          <p:cNvPr id="9" name="Slide Number Placeholder 13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fld id="{934C5988-717D-E04E-9E9B-8A4DBFEC1146}" type="slidenum">
              <a:t>‹#›</a:t>
            </a:fld>
            <a:endParaRPr lang="fi-FI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21" y="5599326"/>
            <a:ext cx="2777573" cy="1194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61213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nsi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4" y="0"/>
            <a:ext cx="2551112" cy="228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84309" y="5454200"/>
            <a:ext cx="5379423" cy="792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chemeClr val="bg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Click to edit Master subtitle style</a:t>
            </a:r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584309" y="2740334"/>
            <a:ext cx="7975385" cy="263600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rgbClr val="FFFFFF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321459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nsi taustakuvalla"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4" y="0"/>
            <a:ext cx="2551112" cy="228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84309" y="5454200"/>
            <a:ext cx="5379423" cy="792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chemeClr val="bg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Click to edit Master subtitle style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584309" y="2740334"/>
            <a:ext cx="7975385" cy="263600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chemeClr val="bg1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521544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alkotaustainen kansi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4" y="0"/>
            <a:ext cx="2551112" cy="228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584309" y="2740334"/>
            <a:ext cx="7975385" cy="263600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chemeClr val="accent1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584309" y="5504997"/>
            <a:ext cx="5379423" cy="792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rgbClr val="928B8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310611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nsi kuv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4" y="0"/>
            <a:ext cx="2551112" cy="228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49263" y="180000"/>
            <a:ext cx="4629692" cy="6498000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fi-FI" noProof="0"/>
              <a:t>Drag picture to placeholder or click icon to add</a:t>
            </a:r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584311" y="2435535"/>
            <a:ext cx="3319477" cy="323290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80000"/>
              </a:lnSpc>
              <a:defRPr sz="6000" b="1" spc="-200">
                <a:solidFill>
                  <a:schemeClr val="accent1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584311" y="5884335"/>
            <a:ext cx="3319477" cy="5832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rgbClr val="928B8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66303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otsikk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539750" y="5765800"/>
            <a:ext cx="8085138" cy="0"/>
          </a:xfrm>
          <a:prstGeom prst="line">
            <a:avLst/>
          </a:prstGeom>
          <a:ln w="127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13" y="5599113"/>
            <a:ext cx="2747962" cy="119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584309" y="1912266"/>
            <a:ext cx="7975385" cy="263600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chemeClr val="bg1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179307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539750" y="5765800"/>
            <a:ext cx="8085138" cy="0"/>
          </a:xfrm>
          <a:prstGeom prst="line">
            <a:avLst/>
          </a:prstGeom>
          <a:ln w="12700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13" y="5599113"/>
            <a:ext cx="2747962" cy="119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540002" y="381000"/>
            <a:ext cx="8085599" cy="119579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85000"/>
              </a:lnSpc>
              <a:defRPr sz="3600" b="1" spc="-100">
                <a:solidFill>
                  <a:schemeClr val="accent1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540002" y="1685677"/>
            <a:ext cx="8085599" cy="3831557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100" b="1">
                <a:latin typeface="+mj-lt"/>
              </a:defRPr>
            </a:lvl1pPr>
            <a:lvl2pPr marL="237600" indent="-212400">
              <a:buFont typeface="Arial"/>
              <a:buChar char="•"/>
              <a:defRPr sz="2000">
                <a:latin typeface="Georgia"/>
              </a:defRPr>
            </a:lvl2pPr>
            <a:lvl3pPr marL="460800" indent="-230400">
              <a:buFont typeface="Lucida Grande"/>
              <a:buChar char="-"/>
              <a:defRPr sz="1600" i="1">
                <a:latin typeface="Georgia"/>
                <a:cs typeface="Georgia"/>
              </a:defRPr>
            </a:lvl3pPr>
            <a:lvl4pPr marL="792000" indent="-194400">
              <a:buFont typeface="Arial"/>
              <a:buChar char="•"/>
              <a:defRPr sz="1400" baseline="0">
                <a:latin typeface="Georgia"/>
              </a:defRPr>
            </a:lvl4pPr>
            <a:lvl5pPr marL="1087200" indent="-228600">
              <a:buFont typeface="Courier New"/>
              <a:buChar char="o"/>
              <a:defRPr sz="1300" baseline="0"/>
            </a:lvl5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</a:p>
        </p:txBody>
      </p:sp>
      <p:sp>
        <p:nvSpPr>
          <p:cNvPr id="6" name="Date Placeholder 7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fld id="{34EC8D82-2964-1544-BECA-E6D4836DD847}" type="datetimeFigureOut">
              <a:t>3.10.2023</a:t>
            </a:fld>
            <a:endParaRPr lang="fi-FI"/>
          </a:p>
        </p:txBody>
      </p:sp>
      <p:sp>
        <p:nvSpPr>
          <p:cNvPr id="7" name="Footer Placeholder 8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endParaRPr lang="fi-FI"/>
          </a:p>
        </p:txBody>
      </p:sp>
      <p:sp>
        <p:nvSpPr>
          <p:cNvPr id="8" name="Slide Number Placehold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934C5988-717D-E04E-9E9B-8A4DBFEC1146}" type="slidenum"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784291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otsikk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539750" y="5765800"/>
            <a:ext cx="8085138" cy="0"/>
          </a:xfrm>
          <a:prstGeom prst="line">
            <a:avLst/>
          </a:prstGeom>
          <a:ln w="127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584309" y="1912266"/>
            <a:ext cx="7975385" cy="263600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chemeClr val="bg1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21" y="5599324"/>
            <a:ext cx="2777573" cy="1194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59032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sältö - Kaksi palst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539750" y="5765800"/>
            <a:ext cx="8085138" cy="0"/>
          </a:xfrm>
          <a:prstGeom prst="line">
            <a:avLst/>
          </a:prstGeom>
          <a:ln w="12700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13" y="5599113"/>
            <a:ext cx="2747962" cy="119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540002" y="381000"/>
            <a:ext cx="8085599" cy="119579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85000"/>
              </a:lnSpc>
              <a:defRPr sz="3600" b="1" spc="-100">
                <a:solidFill>
                  <a:schemeClr val="accent1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540002" y="1685677"/>
            <a:ext cx="3988079" cy="3831557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100" b="1">
                <a:latin typeface="+mj-lt"/>
              </a:defRPr>
            </a:lvl1pPr>
            <a:lvl2pPr marL="237600" indent="-212400">
              <a:buFont typeface="Arial"/>
              <a:buChar char="•"/>
              <a:defRPr sz="2000">
                <a:latin typeface="Georgia"/>
              </a:defRPr>
            </a:lvl2pPr>
            <a:lvl3pPr marL="460800" indent="-230400">
              <a:buFont typeface="Lucida Grande"/>
              <a:buChar char="-"/>
              <a:defRPr sz="1600" i="1">
                <a:latin typeface="Georgia"/>
                <a:cs typeface="Georgia"/>
              </a:defRPr>
            </a:lvl3pPr>
            <a:lvl4pPr marL="792000" indent="-194400">
              <a:buFont typeface="Arial"/>
              <a:buChar char="•"/>
              <a:defRPr sz="1400" baseline="0">
                <a:latin typeface="Georgia"/>
              </a:defRPr>
            </a:lvl4pPr>
            <a:lvl5pPr marL="1087200" indent="-228600">
              <a:buFont typeface="Courier New"/>
              <a:buChar char="o"/>
              <a:defRPr sz="1300" baseline="0"/>
            </a:lvl5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</a:p>
        </p:txBody>
      </p:sp>
      <p:sp>
        <p:nvSpPr>
          <p:cNvPr id="12" name="Content Placeholder 10"/>
          <p:cNvSpPr>
            <a:spLocks noGrp="1"/>
          </p:cNvSpPr>
          <p:nvPr>
            <p:ph sz="quarter" idx="18"/>
          </p:nvPr>
        </p:nvSpPr>
        <p:spPr>
          <a:xfrm>
            <a:off x="4637522" y="1685677"/>
            <a:ext cx="3988079" cy="3831557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100" b="1">
                <a:latin typeface="+mj-lt"/>
              </a:defRPr>
            </a:lvl1pPr>
            <a:lvl2pPr marL="237600" indent="-212400">
              <a:buFont typeface="Arial"/>
              <a:buChar char="•"/>
              <a:defRPr sz="2000">
                <a:latin typeface="Georgia"/>
              </a:defRPr>
            </a:lvl2pPr>
            <a:lvl3pPr marL="460800" indent="-230400">
              <a:buFont typeface="Lucida Grande"/>
              <a:buChar char="-"/>
              <a:defRPr sz="1600" i="1">
                <a:latin typeface="Georgia"/>
                <a:cs typeface="Georgia"/>
              </a:defRPr>
            </a:lvl3pPr>
            <a:lvl4pPr marL="792000" indent="-194400">
              <a:buFont typeface="Arial"/>
              <a:buChar char="•"/>
              <a:defRPr sz="1400" baseline="0">
                <a:latin typeface="Georgia"/>
              </a:defRPr>
            </a:lvl4pPr>
            <a:lvl5pPr marL="1087200" indent="-228600">
              <a:buFont typeface="Courier New"/>
              <a:buChar char="o"/>
              <a:defRPr sz="1300" baseline="0"/>
            </a:lvl5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fld id="{34EC8D82-2964-1544-BECA-E6D4836DD847}" type="datetimeFigureOut">
              <a:t>3.10.2023</a:t>
            </a:fld>
            <a:endParaRPr lang="fi-FI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endParaRPr lang="fi-FI"/>
          </a:p>
        </p:txBody>
      </p:sp>
      <p:sp>
        <p:nvSpPr>
          <p:cNvPr id="9" name="Slide Number Placeholder 13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fld id="{934C5988-717D-E04E-9E9B-8A4DBFEC1146}" type="slidenum"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2075029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nsi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84309" y="5454200"/>
            <a:ext cx="5379423" cy="792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chemeClr val="bg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Click to edit Master subtitle style</a:t>
            </a:r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584309" y="2740334"/>
            <a:ext cx="7975385" cy="263600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rgbClr val="FFFFFF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" y="290"/>
            <a:ext cx="2623278" cy="228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81036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nsi taustakuvalla"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84309" y="5454200"/>
            <a:ext cx="5379423" cy="792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chemeClr val="bg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Click to edit Master subtitle style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584309" y="2740334"/>
            <a:ext cx="7975385" cy="263600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chemeClr val="bg1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" y="290"/>
            <a:ext cx="2623278" cy="228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99463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alkotaustainen kansi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584309" y="2740334"/>
            <a:ext cx="7975385" cy="263600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chemeClr val="accent1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584309" y="5504997"/>
            <a:ext cx="5379423" cy="792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rgbClr val="928B8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Click to edit Master subtitle style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7" y="0"/>
            <a:ext cx="2585474" cy="228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12511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nsi kuv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49263" y="180000"/>
            <a:ext cx="4629692" cy="6498000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fi-FI" noProof="0"/>
              <a:t>Drag picture to placeholder or click icon to add</a:t>
            </a:r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584311" y="2435535"/>
            <a:ext cx="3319477" cy="323290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80000"/>
              </a:lnSpc>
              <a:defRPr sz="6000" b="1" spc="-200">
                <a:solidFill>
                  <a:schemeClr val="accent1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584311" y="5884335"/>
            <a:ext cx="3319477" cy="5832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rgbClr val="928B8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Click to edit Master subtitle style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7" y="0"/>
            <a:ext cx="2585474" cy="228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48528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otsikk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539750" y="5765800"/>
            <a:ext cx="8085138" cy="0"/>
          </a:xfrm>
          <a:prstGeom prst="line">
            <a:avLst/>
          </a:prstGeom>
          <a:ln w="127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584309" y="1912266"/>
            <a:ext cx="7975385" cy="263600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chemeClr val="bg1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44" y="5599324"/>
            <a:ext cx="2828527" cy="1194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59032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539750" y="5765800"/>
            <a:ext cx="8085138" cy="0"/>
          </a:xfrm>
          <a:prstGeom prst="line">
            <a:avLst/>
          </a:prstGeom>
          <a:ln w="12700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540002" y="381000"/>
            <a:ext cx="8085599" cy="119579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85000"/>
              </a:lnSpc>
              <a:defRPr sz="3600" b="1" spc="-100">
                <a:solidFill>
                  <a:schemeClr val="accent1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540002" y="1685677"/>
            <a:ext cx="8085599" cy="3831557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100" b="1">
                <a:latin typeface="+mj-lt"/>
              </a:defRPr>
            </a:lvl1pPr>
            <a:lvl2pPr marL="237600" indent="-212400">
              <a:buFont typeface="Arial"/>
              <a:buChar char="•"/>
              <a:defRPr sz="2000">
                <a:latin typeface="Georgia"/>
              </a:defRPr>
            </a:lvl2pPr>
            <a:lvl3pPr marL="460800" indent="-230400">
              <a:buFont typeface="Lucida Grande"/>
              <a:buChar char="-"/>
              <a:defRPr sz="1600" i="1">
                <a:latin typeface="Georgia"/>
                <a:cs typeface="Georgia"/>
              </a:defRPr>
            </a:lvl3pPr>
            <a:lvl4pPr marL="792000" indent="-194400">
              <a:buFont typeface="Arial"/>
              <a:buChar char="•"/>
              <a:defRPr sz="1400" baseline="0">
                <a:latin typeface="Georgia"/>
              </a:defRPr>
            </a:lvl4pPr>
            <a:lvl5pPr marL="1087200" indent="-228600">
              <a:buFont typeface="Courier New"/>
              <a:buChar char="o"/>
              <a:defRPr sz="1300" baseline="0"/>
            </a:lvl5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</a:p>
        </p:txBody>
      </p:sp>
      <p:sp>
        <p:nvSpPr>
          <p:cNvPr id="6" name="Date Placeholder 7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fld id="{34EC8D82-2964-1544-BECA-E6D4836DD847}" type="datetimeFigureOut">
              <a:t>3.10.2023</a:t>
            </a:fld>
            <a:endParaRPr lang="fi-FI"/>
          </a:p>
        </p:txBody>
      </p:sp>
      <p:sp>
        <p:nvSpPr>
          <p:cNvPr id="7" name="Footer Placeholder 8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endParaRPr lang="fi-FI"/>
          </a:p>
        </p:txBody>
      </p:sp>
      <p:sp>
        <p:nvSpPr>
          <p:cNvPr id="8" name="Slide Number Placehold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934C5988-717D-E04E-9E9B-8A4DBFEC1146}" type="slidenum">
              <a:t>‹#›</a:t>
            </a:fld>
            <a:endParaRPr lang="fi-FI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09" y="5598248"/>
            <a:ext cx="2825594" cy="1196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12102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sältö - Kaksi palst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539750" y="5765800"/>
            <a:ext cx="8085138" cy="0"/>
          </a:xfrm>
          <a:prstGeom prst="line">
            <a:avLst/>
          </a:prstGeom>
          <a:ln w="12700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540002" y="381000"/>
            <a:ext cx="8085599" cy="119579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85000"/>
              </a:lnSpc>
              <a:defRPr sz="3600" b="1" spc="-100">
                <a:solidFill>
                  <a:schemeClr val="accent1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540002" y="1685677"/>
            <a:ext cx="3988079" cy="3831557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100" b="1">
                <a:latin typeface="+mj-lt"/>
              </a:defRPr>
            </a:lvl1pPr>
            <a:lvl2pPr marL="237600" indent="-212400">
              <a:buFont typeface="Arial"/>
              <a:buChar char="•"/>
              <a:defRPr sz="2000">
                <a:latin typeface="Georgia"/>
              </a:defRPr>
            </a:lvl2pPr>
            <a:lvl3pPr marL="460800" indent="-230400">
              <a:buFont typeface="Lucida Grande"/>
              <a:buChar char="-"/>
              <a:defRPr sz="1600" i="1">
                <a:latin typeface="Georgia"/>
                <a:cs typeface="Georgia"/>
              </a:defRPr>
            </a:lvl3pPr>
            <a:lvl4pPr marL="792000" indent="-194400">
              <a:buFont typeface="Arial"/>
              <a:buChar char="•"/>
              <a:defRPr sz="1400" baseline="0">
                <a:latin typeface="Georgia"/>
              </a:defRPr>
            </a:lvl4pPr>
            <a:lvl5pPr marL="1087200" indent="-228600">
              <a:buFont typeface="Courier New"/>
              <a:buChar char="o"/>
              <a:defRPr sz="1300" baseline="0"/>
            </a:lvl5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</a:p>
        </p:txBody>
      </p:sp>
      <p:sp>
        <p:nvSpPr>
          <p:cNvPr id="12" name="Content Placeholder 10"/>
          <p:cNvSpPr>
            <a:spLocks noGrp="1"/>
          </p:cNvSpPr>
          <p:nvPr>
            <p:ph sz="quarter" idx="18"/>
          </p:nvPr>
        </p:nvSpPr>
        <p:spPr>
          <a:xfrm>
            <a:off x="4637522" y="1685677"/>
            <a:ext cx="3988079" cy="3831557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100" b="1">
                <a:latin typeface="+mj-lt"/>
              </a:defRPr>
            </a:lvl1pPr>
            <a:lvl2pPr marL="237600" indent="-212400">
              <a:buFont typeface="Arial"/>
              <a:buChar char="•"/>
              <a:defRPr sz="2000">
                <a:latin typeface="Georgia"/>
              </a:defRPr>
            </a:lvl2pPr>
            <a:lvl3pPr marL="460800" indent="-230400">
              <a:buFont typeface="Lucida Grande"/>
              <a:buChar char="-"/>
              <a:defRPr sz="1600" i="1">
                <a:latin typeface="Georgia"/>
                <a:cs typeface="Georgia"/>
              </a:defRPr>
            </a:lvl3pPr>
            <a:lvl4pPr marL="792000" indent="-194400">
              <a:buFont typeface="Arial"/>
              <a:buChar char="•"/>
              <a:defRPr sz="1400" baseline="0">
                <a:latin typeface="Georgia"/>
              </a:defRPr>
            </a:lvl4pPr>
            <a:lvl5pPr marL="1087200" indent="-228600">
              <a:buFont typeface="Courier New"/>
              <a:buChar char="o"/>
              <a:defRPr sz="1300" baseline="0"/>
            </a:lvl5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fld id="{34EC8D82-2964-1544-BECA-E6D4836DD847}" type="datetimeFigureOut">
              <a:t>3.10.2023</a:t>
            </a:fld>
            <a:endParaRPr lang="fi-FI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endParaRPr lang="fi-FI"/>
          </a:p>
        </p:txBody>
      </p:sp>
      <p:sp>
        <p:nvSpPr>
          <p:cNvPr id="9" name="Slide Number Placeholder 13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fld id="{934C5988-717D-E04E-9E9B-8A4DBFEC1146}" type="slidenum">
              <a:t>‹#›</a:t>
            </a:fld>
            <a:endParaRPr lang="fi-FI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09" y="5598248"/>
            <a:ext cx="2825594" cy="1196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61213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1" y="6588034"/>
            <a:ext cx="9150123" cy="278130"/>
            <a:chOff x="0" y="6588034"/>
            <a:chExt cx="12200164" cy="278130"/>
          </a:xfrm>
        </p:grpSpPr>
        <p:sp>
          <p:nvSpPr>
            <p:cNvPr id="8" name="Rectangle 7"/>
            <p:cNvSpPr/>
            <p:nvPr userDrawn="1"/>
          </p:nvSpPr>
          <p:spPr>
            <a:xfrm>
              <a:off x="0" y="6604907"/>
              <a:ext cx="12192000" cy="25309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9" name="Picture 8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09514" y="6588034"/>
              <a:ext cx="1390650" cy="2781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712550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nsi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84309" y="5454200"/>
            <a:ext cx="5379423" cy="792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chemeClr val="bg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Click to edit Master subtitle style</a:t>
            </a:r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584308" y="2740334"/>
            <a:ext cx="7975385" cy="263600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rgbClr val="FFFFFF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78" y="290"/>
            <a:ext cx="2569190" cy="228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8103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539750" y="5765800"/>
            <a:ext cx="8085138" cy="0"/>
          </a:xfrm>
          <a:prstGeom prst="line">
            <a:avLst/>
          </a:prstGeom>
          <a:ln w="12700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540002" y="381000"/>
            <a:ext cx="8085599" cy="119579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85000"/>
              </a:lnSpc>
              <a:defRPr sz="3600" b="1" spc="-100">
                <a:solidFill>
                  <a:schemeClr val="accent1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540002" y="1685677"/>
            <a:ext cx="8085599" cy="3831557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100" b="1">
                <a:latin typeface="+mj-lt"/>
              </a:defRPr>
            </a:lvl1pPr>
            <a:lvl2pPr marL="237600" indent="-212400">
              <a:buFont typeface="Arial"/>
              <a:buChar char="•"/>
              <a:defRPr sz="2000">
                <a:latin typeface="Georgia"/>
              </a:defRPr>
            </a:lvl2pPr>
            <a:lvl3pPr marL="460800" indent="-230400">
              <a:buFont typeface="Lucida Grande"/>
              <a:buChar char="-"/>
              <a:defRPr sz="1600" i="1">
                <a:latin typeface="Georgia"/>
                <a:cs typeface="Georgia"/>
              </a:defRPr>
            </a:lvl3pPr>
            <a:lvl4pPr marL="792000" indent="-194400">
              <a:buFont typeface="Arial"/>
              <a:buChar char="•"/>
              <a:defRPr sz="1400" baseline="0">
                <a:latin typeface="Georgia"/>
              </a:defRPr>
            </a:lvl4pPr>
            <a:lvl5pPr marL="1087200" indent="-228600">
              <a:buFont typeface="Courier New"/>
              <a:buChar char="o"/>
              <a:defRPr sz="1300" baseline="0"/>
            </a:lvl5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</a:p>
        </p:txBody>
      </p:sp>
      <p:sp>
        <p:nvSpPr>
          <p:cNvPr id="6" name="Date Placeholder 7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fld id="{34EC8D82-2964-1544-BECA-E6D4836DD847}" type="datetimeFigureOut">
              <a:t>3.10.2023</a:t>
            </a:fld>
            <a:endParaRPr lang="fi-FI"/>
          </a:p>
        </p:txBody>
      </p:sp>
      <p:sp>
        <p:nvSpPr>
          <p:cNvPr id="7" name="Footer Placeholder 8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 dirty="0"/>
              <a:t>Matti Sarvimäki</a:t>
            </a:r>
          </a:p>
        </p:txBody>
      </p:sp>
      <p:sp>
        <p:nvSpPr>
          <p:cNvPr id="8" name="Slide Number Placehold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934C5988-717D-E04E-9E9B-8A4DBFEC1146}" type="slidenum">
              <a:t>‹#›</a:t>
            </a:fld>
            <a:endParaRPr lang="fi-FI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21" y="5599326"/>
            <a:ext cx="2777573" cy="1194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12102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nsi taustakuvalla"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84309" y="5454200"/>
            <a:ext cx="5379423" cy="792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chemeClr val="bg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Click to edit Master subtitle style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584308" y="2740334"/>
            <a:ext cx="7975385" cy="263600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chemeClr val="bg1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78" y="290"/>
            <a:ext cx="2569190" cy="228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99463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alkotaustainen kansi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584308" y="2740334"/>
            <a:ext cx="7975385" cy="263600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chemeClr val="accent1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584309" y="5504997"/>
            <a:ext cx="5379423" cy="792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rgbClr val="928B8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Click to edit Master subtitle style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78" y="290"/>
            <a:ext cx="2569190" cy="22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12511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nsi kuv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49262" y="180000"/>
            <a:ext cx="4629692" cy="6498000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fi-FI" noProof="0"/>
              <a:t>Drag picture to placeholder or click icon to add</a:t>
            </a:r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584310" y="2435535"/>
            <a:ext cx="3319477" cy="323290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80000"/>
              </a:lnSpc>
              <a:defRPr sz="6000" b="1" spc="-200">
                <a:solidFill>
                  <a:schemeClr val="accent1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584310" y="5884335"/>
            <a:ext cx="3319477" cy="5832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rgbClr val="928B8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Click to edit Master subtitle style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78" y="290"/>
            <a:ext cx="2569190" cy="22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48528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otsikk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539750" y="5765800"/>
            <a:ext cx="8085138" cy="0"/>
          </a:xfrm>
          <a:prstGeom prst="line">
            <a:avLst/>
          </a:prstGeom>
          <a:ln w="127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584308" y="1912266"/>
            <a:ext cx="7975385" cy="263600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chemeClr val="bg1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20" y="5599324"/>
            <a:ext cx="2777573" cy="1194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59032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539750" y="5765800"/>
            <a:ext cx="8085138" cy="0"/>
          </a:xfrm>
          <a:prstGeom prst="line">
            <a:avLst/>
          </a:prstGeom>
          <a:ln w="12700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540001" y="381000"/>
            <a:ext cx="8085599" cy="119579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85000"/>
              </a:lnSpc>
              <a:defRPr sz="3600" b="1" spc="-100">
                <a:solidFill>
                  <a:schemeClr val="accent1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540001" y="1685675"/>
            <a:ext cx="8085599" cy="3831557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100" b="1">
                <a:latin typeface="+mj-lt"/>
              </a:defRPr>
            </a:lvl1pPr>
            <a:lvl2pPr marL="237600" indent="-212400">
              <a:buFont typeface="Arial"/>
              <a:buChar char="•"/>
              <a:defRPr sz="2000">
                <a:latin typeface="Georgia"/>
              </a:defRPr>
            </a:lvl2pPr>
            <a:lvl3pPr marL="460800" indent="-230400">
              <a:buFont typeface="Lucida Grande"/>
              <a:buChar char="-"/>
              <a:defRPr sz="1600" i="1">
                <a:latin typeface="Georgia"/>
                <a:cs typeface="Georgia"/>
              </a:defRPr>
            </a:lvl3pPr>
            <a:lvl4pPr marL="792000" indent="-194400">
              <a:buFont typeface="Arial"/>
              <a:buChar char="•"/>
              <a:defRPr sz="1400" baseline="0">
                <a:latin typeface="Georgia"/>
              </a:defRPr>
            </a:lvl4pPr>
            <a:lvl5pPr marL="1087200" indent="-228600">
              <a:buFont typeface="Courier New"/>
              <a:buChar char="o"/>
              <a:defRPr sz="1300" baseline="0"/>
            </a:lvl5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</a:p>
        </p:txBody>
      </p:sp>
      <p:sp>
        <p:nvSpPr>
          <p:cNvPr id="6" name="Date Placeholder 7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fld id="{34EC8D82-2964-1544-BECA-E6D4836DD847}" type="datetimeFigureOut">
              <a:rPr lang="en-US"/>
              <a:t>10/3/23</a:t>
            </a:fld>
            <a:endParaRPr lang="en-US"/>
          </a:p>
        </p:txBody>
      </p:sp>
      <p:sp>
        <p:nvSpPr>
          <p:cNvPr id="7" name="Footer Placeholder 8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endParaRPr lang="fi-FI"/>
          </a:p>
        </p:txBody>
      </p:sp>
      <p:sp>
        <p:nvSpPr>
          <p:cNvPr id="8" name="Slide Number Placehold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934C5988-717D-E04E-9E9B-8A4DBFEC1146}" type="slidenum">
              <a:rPr lang="en-US"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20" y="5599324"/>
            <a:ext cx="2777573" cy="1194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12102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sältö - Kaksi palst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539750" y="5765800"/>
            <a:ext cx="8085138" cy="0"/>
          </a:xfrm>
          <a:prstGeom prst="line">
            <a:avLst/>
          </a:prstGeom>
          <a:ln w="12700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540001" y="381000"/>
            <a:ext cx="8085599" cy="119579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85000"/>
              </a:lnSpc>
              <a:defRPr sz="3600" b="1" spc="-100">
                <a:solidFill>
                  <a:schemeClr val="accent1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540001" y="1685675"/>
            <a:ext cx="3988079" cy="3831557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100" b="1">
                <a:latin typeface="+mj-lt"/>
              </a:defRPr>
            </a:lvl1pPr>
            <a:lvl2pPr marL="237600" indent="-212400">
              <a:buFont typeface="Arial"/>
              <a:buChar char="•"/>
              <a:defRPr sz="2000">
                <a:latin typeface="Georgia"/>
              </a:defRPr>
            </a:lvl2pPr>
            <a:lvl3pPr marL="460800" indent="-230400">
              <a:buFont typeface="Lucida Grande"/>
              <a:buChar char="-"/>
              <a:defRPr sz="1600" i="1">
                <a:latin typeface="Georgia"/>
                <a:cs typeface="Georgia"/>
              </a:defRPr>
            </a:lvl3pPr>
            <a:lvl4pPr marL="792000" indent="-194400">
              <a:buFont typeface="Arial"/>
              <a:buChar char="•"/>
              <a:defRPr sz="1400" baseline="0">
                <a:latin typeface="Georgia"/>
              </a:defRPr>
            </a:lvl4pPr>
            <a:lvl5pPr marL="1087200" indent="-228600">
              <a:buFont typeface="Courier New"/>
              <a:buChar char="o"/>
              <a:defRPr sz="1300" baseline="0"/>
            </a:lvl5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</a:p>
        </p:txBody>
      </p:sp>
      <p:sp>
        <p:nvSpPr>
          <p:cNvPr id="12" name="Content Placeholder 10"/>
          <p:cNvSpPr>
            <a:spLocks noGrp="1"/>
          </p:cNvSpPr>
          <p:nvPr>
            <p:ph sz="quarter" idx="18"/>
          </p:nvPr>
        </p:nvSpPr>
        <p:spPr>
          <a:xfrm>
            <a:off x="4637521" y="1685675"/>
            <a:ext cx="3988079" cy="3831557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100" b="1">
                <a:latin typeface="+mj-lt"/>
              </a:defRPr>
            </a:lvl1pPr>
            <a:lvl2pPr marL="237600" indent="-212400">
              <a:buFont typeface="Arial"/>
              <a:buChar char="•"/>
              <a:defRPr sz="2000">
                <a:latin typeface="Georgia"/>
              </a:defRPr>
            </a:lvl2pPr>
            <a:lvl3pPr marL="460800" indent="-230400">
              <a:buFont typeface="Lucida Grande"/>
              <a:buChar char="-"/>
              <a:defRPr sz="1600" i="1">
                <a:latin typeface="Georgia"/>
                <a:cs typeface="Georgia"/>
              </a:defRPr>
            </a:lvl3pPr>
            <a:lvl4pPr marL="792000" indent="-194400">
              <a:buFont typeface="Arial"/>
              <a:buChar char="•"/>
              <a:defRPr sz="1400" baseline="0">
                <a:latin typeface="Georgia"/>
              </a:defRPr>
            </a:lvl4pPr>
            <a:lvl5pPr marL="1087200" indent="-228600">
              <a:buFont typeface="Courier New"/>
              <a:buChar char="o"/>
              <a:defRPr sz="1300" baseline="0"/>
            </a:lvl5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fld id="{34EC8D82-2964-1544-BECA-E6D4836DD847}" type="datetimeFigureOut">
              <a:rPr lang="en-US"/>
              <a:t>10/3/23</a:t>
            </a:fld>
            <a:endParaRPr lang="en-US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endParaRPr lang="fi-FI"/>
          </a:p>
        </p:txBody>
      </p:sp>
      <p:sp>
        <p:nvSpPr>
          <p:cNvPr id="9" name="Slide Number Placeholder 13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fld id="{934C5988-717D-E04E-9E9B-8A4DBFEC1146}" type="slidenum">
              <a:rPr lang="en-US"/>
              <a:t>‹#›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20" y="5599324"/>
            <a:ext cx="2777573" cy="1194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61213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nsi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84309" y="5454200"/>
            <a:ext cx="5379423" cy="792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chemeClr val="bg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Click to edit Master subtitle style</a:t>
            </a:r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584308" y="2740334"/>
            <a:ext cx="7975385" cy="263600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rgbClr val="FFFFFF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" y="290"/>
            <a:ext cx="2623278" cy="228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81036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nsi taustakuvalla"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84309" y="5454200"/>
            <a:ext cx="5379423" cy="792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chemeClr val="bg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Click to edit Master subtitle style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584308" y="2740334"/>
            <a:ext cx="7975385" cy="263600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chemeClr val="bg1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" y="290"/>
            <a:ext cx="2623278" cy="228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99463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alkotaustainen kansi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584308" y="2740334"/>
            <a:ext cx="7975385" cy="263600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chemeClr val="accent1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584309" y="5504997"/>
            <a:ext cx="5379423" cy="792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rgbClr val="928B8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Click to edit Master subtitle style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6" y="0"/>
            <a:ext cx="2585474" cy="228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12511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nsi kuv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49262" y="180000"/>
            <a:ext cx="4629692" cy="6498000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fi-FI" noProof="0"/>
              <a:t>Drag picture to placeholder or click icon to add</a:t>
            </a:r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584310" y="2435535"/>
            <a:ext cx="3319477" cy="323290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80000"/>
              </a:lnSpc>
              <a:defRPr sz="6000" b="1" spc="-200">
                <a:solidFill>
                  <a:schemeClr val="accent1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584310" y="5884335"/>
            <a:ext cx="3319477" cy="5832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rgbClr val="928B8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Click to edit Master subtitle style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6" y="0"/>
            <a:ext cx="2585474" cy="228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4852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540002" y="381000"/>
            <a:ext cx="8085599" cy="119579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85000"/>
              </a:lnSpc>
              <a:defRPr sz="3600" b="1" spc="-100">
                <a:solidFill>
                  <a:schemeClr val="accent1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165599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otsikk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539750" y="5765800"/>
            <a:ext cx="8085138" cy="0"/>
          </a:xfrm>
          <a:prstGeom prst="line">
            <a:avLst/>
          </a:prstGeom>
          <a:ln w="127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584308" y="1912266"/>
            <a:ext cx="7975385" cy="263600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chemeClr val="bg1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43" y="5599324"/>
            <a:ext cx="2828527" cy="1194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59032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539750" y="5765800"/>
            <a:ext cx="8085138" cy="0"/>
          </a:xfrm>
          <a:prstGeom prst="line">
            <a:avLst/>
          </a:prstGeom>
          <a:ln w="12700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540001" y="381000"/>
            <a:ext cx="8085599" cy="119579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85000"/>
              </a:lnSpc>
              <a:defRPr sz="3600" b="1" spc="-100">
                <a:solidFill>
                  <a:schemeClr val="accent1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540001" y="1685675"/>
            <a:ext cx="8085599" cy="3831557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100" b="1">
                <a:latin typeface="+mj-lt"/>
              </a:defRPr>
            </a:lvl1pPr>
            <a:lvl2pPr marL="237600" indent="-212400">
              <a:buFont typeface="Arial"/>
              <a:buChar char="•"/>
              <a:defRPr sz="2000">
                <a:latin typeface="Georgia"/>
              </a:defRPr>
            </a:lvl2pPr>
            <a:lvl3pPr marL="460800" indent="-230400">
              <a:buFont typeface="Lucida Grande"/>
              <a:buChar char="-"/>
              <a:defRPr sz="1600" i="1">
                <a:latin typeface="Georgia"/>
                <a:cs typeface="Georgia"/>
              </a:defRPr>
            </a:lvl3pPr>
            <a:lvl4pPr marL="792000" indent="-194400">
              <a:buFont typeface="Arial"/>
              <a:buChar char="•"/>
              <a:defRPr sz="1400" baseline="0">
                <a:latin typeface="Georgia"/>
              </a:defRPr>
            </a:lvl4pPr>
            <a:lvl5pPr marL="1087200" indent="-228600">
              <a:buFont typeface="Courier New"/>
              <a:buChar char="o"/>
              <a:defRPr sz="1300" baseline="0"/>
            </a:lvl5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</a:p>
        </p:txBody>
      </p:sp>
      <p:sp>
        <p:nvSpPr>
          <p:cNvPr id="6" name="Date Placeholder 7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fld id="{34EC8D82-2964-1544-BECA-E6D4836DD847}" type="datetimeFigureOut">
              <a:rPr lang="en-US"/>
              <a:t>10/3/23</a:t>
            </a:fld>
            <a:endParaRPr lang="en-US"/>
          </a:p>
        </p:txBody>
      </p:sp>
      <p:sp>
        <p:nvSpPr>
          <p:cNvPr id="7" name="Footer Placeholder 8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 dirty="0"/>
              <a:t>Matti Sarvimäki</a:t>
            </a:r>
          </a:p>
        </p:txBody>
      </p:sp>
      <p:sp>
        <p:nvSpPr>
          <p:cNvPr id="8" name="Slide Number Placehold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934C5988-717D-E04E-9E9B-8A4DBFEC1146}" type="slidenum">
              <a:rPr lang="en-US"/>
              <a:t>‹#›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09" y="5598246"/>
            <a:ext cx="2825594" cy="1196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12102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540001" y="381000"/>
            <a:ext cx="8085599" cy="119579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85000"/>
              </a:lnSpc>
              <a:defRPr sz="3600" b="1" spc="-100">
                <a:solidFill>
                  <a:schemeClr val="accent1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540001" y="1685675"/>
            <a:ext cx="8085599" cy="3831557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100" b="1">
                <a:latin typeface="+mj-lt"/>
              </a:defRPr>
            </a:lvl1pPr>
            <a:lvl2pPr marL="237600" indent="-212400">
              <a:buFont typeface="Arial"/>
              <a:buChar char="•"/>
              <a:defRPr sz="2000">
                <a:latin typeface="Georgia"/>
              </a:defRPr>
            </a:lvl2pPr>
            <a:lvl3pPr marL="460800" indent="-230400">
              <a:buFont typeface="Lucida Grande"/>
              <a:buChar char="-"/>
              <a:defRPr sz="1600" i="1">
                <a:latin typeface="Georgia"/>
                <a:cs typeface="Georgia"/>
              </a:defRPr>
            </a:lvl3pPr>
            <a:lvl4pPr marL="792000" indent="-194400">
              <a:buFont typeface="Arial"/>
              <a:buChar char="•"/>
              <a:defRPr sz="1400" baseline="0">
                <a:latin typeface="Georgia"/>
              </a:defRPr>
            </a:lvl4pPr>
            <a:lvl5pPr marL="1087200" indent="-228600">
              <a:buFont typeface="Courier New"/>
              <a:buChar char="o"/>
              <a:defRPr sz="1300" baseline="0"/>
            </a:lvl5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1287030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sältö - Kaksi palst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539750" y="5765800"/>
            <a:ext cx="8085138" cy="0"/>
          </a:xfrm>
          <a:prstGeom prst="line">
            <a:avLst/>
          </a:prstGeom>
          <a:ln w="12700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540001" y="381000"/>
            <a:ext cx="8085599" cy="119579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85000"/>
              </a:lnSpc>
              <a:defRPr sz="3600" b="1" spc="-100">
                <a:solidFill>
                  <a:schemeClr val="accent1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540001" y="1685675"/>
            <a:ext cx="3988079" cy="3831557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100" b="1">
                <a:latin typeface="+mj-lt"/>
              </a:defRPr>
            </a:lvl1pPr>
            <a:lvl2pPr marL="237600" indent="-212400">
              <a:buFont typeface="Arial"/>
              <a:buChar char="•"/>
              <a:defRPr sz="2000">
                <a:latin typeface="Georgia"/>
              </a:defRPr>
            </a:lvl2pPr>
            <a:lvl3pPr marL="460800" indent="-230400">
              <a:buFont typeface="Lucida Grande"/>
              <a:buChar char="-"/>
              <a:defRPr sz="1600" i="1">
                <a:latin typeface="Georgia"/>
                <a:cs typeface="Georgia"/>
              </a:defRPr>
            </a:lvl3pPr>
            <a:lvl4pPr marL="792000" indent="-194400">
              <a:buFont typeface="Arial"/>
              <a:buChar char="•"/>
              <a:defRPr sz="1400" baseline="0">
                <a:latin typeface="Georgia"/>
              </a:defRPr>
            </a:lvl4pPr>
            <a:lvl5pPr marL="1087200" indent="-228600">
              <a:buFont typeface="Courier New"/>
              <a:buChar char="o"/>
              <a:defRPr sz="1300" baseline="0"/>
            </a:lvl5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</a:p>
        </p:txBody>
      </p:sp>
      <p:sp>
        <p:nvSpPr>
          <p:cNvPr id="12" name="Content Placeholder 10"/>
          <p:cNvSpPr>
            <a:spLocks noGrp="1"/>
          </p:cNvSpPr>
          <p:nvPr>
            <p:ph sz="quarter" idx="18"/>
          </p:nvPr>
        </p:nvSpPr>
        <p:spPr>
          <a:xfrm>
            <a:off x="4637521" y="1685675"/>
            <a:ext cx="3988079" cy="3831557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100" b="1">
                <a:latin typeface="+mj-lt"/>
              </a:defRPr>
            </a:lvl1pPr>
            <a:lvl2pPr marL="237600" indent="-212400">
              <a:buFont typeface="Arial"/>
              <a:buChar char="•"/>
              <a:defRPr sz="2000">
                <a:latin typeface="Georgia"/>
              </a:defRPr>
            </a:lvl2pPr>
            <a:lvl3pPr marL="460800" indent="-230400">
              <a:buFont typeface="Lucida Grande"/>
              <a:buChar char="-"/>
              <a:defRPr sz="1600" i="1">
                <a:latin typeface="Georgia"/>
                <a:cs typeface="Georgia"/>
              </a:defRPr>
            </a:lvl3pPr>
            <a:lvl4pPr marL="792000" indent="-194400">
              <a:buFont typeface="Arial"/>
              <a:buChar char="•"/>
              <a:defRPr sz="1400" baseline="0">
                <a:latin typeface="Georgia"/>
              </a:defRPr>
            </a:lvl4pPr>
            <a:lvl5pPr marL="1087200" indent="-228600">
              <a:buFont typeface="Courier New"/>
              <a:buChar char="o"/>
              <a:defRPr sz="1300" baseline="0"/>
            </a:lvl5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fld id="{34EC8D82-2964-1544-BECA-E6D4836DD847}" type="datetimeFigureOut">
              <a:rPr lang="en-US"/>
              <a:t>10/3/23</a:t>
            </a:fld>
            <a:endParaRPr lang="en-US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endParaRPr lang="fi-FI"/>
          </a:p>
        </p:txBody>
      </p:sp>
      <p:sp>
        <p:nvSpPr>
          <p:cNvPr id="9" name="Slide Number Placeholder 13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fld id="{934C5988-717D-E04E-9E9B-8A4DBFEC1146}" type="slidenum">
              <a:rPr lang="en-US"/>
              <a:t>‹#›</a:t>
            </a:fld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09" y="5598246"/>
            <a:ext cx="2825594" cy="1196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6121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sältö - Kaksi palst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539750" y="5765800"/>
            <a:ext cx="8085138" cy="0"/>
          </a:xfrm>
          <a:prstGeom prst="line">
            <a:avLst/>
          </a:prstGeom>
          <a:ln w="12700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540002" y="381000"/>
            <a:ext cx="8085599" cy="119579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85000"/>
              </a:lnSpc>
              <a:defRPr sz="3600" b="1" spc="-100">
                <a:solidFill>
                  <a:schemeClr val="accent1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540002" y="1685677"/>
            <a:ext cx="3988079" cy="3831557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100" b="1">
                <a:latin typeface="+mj-lt"/>
              </a:defRPr>
            </a:lvl1pPr>
            <a:lvl2pPr marL="237600" indent="-212400">
              <a:buFont typeface="Arial"/>
              <a:buChar char="•"/>
              <a:defRPr sz="2000">
                <a:latin typeface="Georgia"/>
              </a:defRPr>
            </a:lvl2pPr>
            <a:lvl3pPr marL="460800" indent="-230400">
              <a:buFont typeface="Lucida Grande"/>
              <a:buChar char="-"/>
              <a:defRPr sz="1600" i="1">
                <a:latin typeface="Georgia"/>
                <a:cs typeface="Georgia"/>
              </a:defRPr>
            </a:lvl3pPr>
            <a:lvl4pPr marL="792000" indent="-194400">
              <a:buFont typeface="Arial"/>
              <a:buChar char="•"/>
              <a:defRPr sz="1400" baseline="0">
                <a:latin typeface="Georgia"/>
              </a:defRPr>
            </a:lvl4pPr>
            <a:lvl5pPr marL="1087200" indent="-228600">
              <a:buFont typeface="Courier New"/>
              <a:buChar char="o"/>
              <a:defRPr sz="1300" baseline="0"/>
            </a:lvl5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</a:p>
        </p:txBody>
      </p:sp>
      <p:sp>
        <p:nvSpPr>
          <p:cNvPr id="12" name="Content Placeholder 10"/>
          <p:cNvSpPr>
            <a:spLocks noGrp="1"/>
          </p:cNvSpPr>
          <p:nvPr>
            <p:ph sz="quarter" idx="18"/>
          </p:nvPr>
        </p:nvSpPr>
        <p:spPr>
          <a:xfrm>
            <a:off x="4637522" y="1685677"/>
            <a:ext cx="3988079" cy="3831557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100" b="1">
                <a:latin typeface="+mj-lt"/>
              </a:defRPr>
            </a:lvl1pPr>
            <a:lvl2pPr marL="237600" indent="-212400">
              <a:buFont typeface="Arial"/>
              <a:buChar char="•"/>
              <a:defRPr sz="2000">
                <a:latin typeface="Georgia"/>
              </a:defRPr>
            </a:lvl2pPr>
            <a:lvl3pPr marL="460800" indent="-230400">
              <a:buFont typeface="Lucida Grande"/>
              <a:buChar char="-"/>
              <a:defRPr sz="1600" i="1">
                <a:latin typeface="Georgia"/>
                <a:cs typeface="Georgia"/>
              </a:defRPr>
            </a:lvl3pPr>
            <a:lvl4pPr marL="792000" indent="-194400">
              <a:buFont typeface="Arial"/>
              <a:buChar char="•"/>
              <a:defRPr sz="1400" baseline="0">
                <a:latin typeface="Georgia"/>
              </a:defRPr>
            </a:lvl4pPr>
            <a:lvl5pPr marL="1087200" indent="-228600">
              <a:buFont typeface="Courier New"/>
              <a:buChar char="o"/>
              <a:defRPr sz="1300" baseline="0"/>
            </a:lvl5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fld id="{34EC8D82-2964-1544-BECA-E6D4836DD847}" type="datetimeFigureOut">
              <a:t>3.10.2023</a:t>
            </a:fld>
            <a:endParaRPr lang="fi-FI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endParaRPr lang="fi-FI"/>
          </a:p>
        </p:txBody>
      </p:sp>
      <p:sp>
        <p:nvSpPr>
          <p:cNvPr id="9" name="Slide Number Placeholder 13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fld id="{934C5988-717D-E04E-9E9B-8A4DBFEC1146}" type="slidenum">
              <a:t>‹#›</a:t>
            </a:fld>
            <a:endParaRPr lang="fi-FI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21" y="5599326"/>
            <a:ext cx="2777573" cy="1194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6121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fi-FI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C8D82-2964-1544-BECA-E6D4836DD847}" type="datetimeFigureOut">
              <a:t>3.10.2023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C5988-717D-E04E-9E9B-8A4DBFEC1146}" type="slidenum"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666122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5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5" Type="http://schemas.openxmlformats.org/officeDocument/2006/relationships/slideLayout" Target="../slideLayouts/slideLayout34.xml"/><Relationship Id="rId4" Type="http://schemas.openxmlformats.org/officeDocument/2006/relationships/slideLayout" Target="../slideLayouts/slideLayout3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5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5.xml"/><Relationship Id="rId4" Type="http://schemas.openxmlformats.org/officeDocument/2006/relationships/slideLayout" Target="../slideLayouts/slideLayout54.xml"/><Relationship Id="rId9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theme" Target="../theme/theme8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5" Type="http://schemas.openxmlformats.org/officeDocument/2006/relationships/slideLayout" Target="../slideLayouts/slideLayout63.xml"/><Relationship Id="rId4" Type="http://schemas.openxmlformats.org/officeDocument/2006/relationships/slideLayout" Target="../slideLayouts/slideLayout6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5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9.xml"/><Relationship Id="rId9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940300" y="5953125"/>
            <a:ext cx="3619500" cy="158750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2"/>
          </p:nvPr>
        </p:nvSpPr>
        <p:spPr>
          <a:xfrm>
            <a:off x="4940300" y="6111875"/>
            <a:ext cx="3619500" cy="185738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EC8D82-2964-1544-BECA-E6D4836DD847}" type="datetimeFigureOut">
              <a:t>3.10.2023</a:t>
            </a:fld>
            <a:endParaRPr lang="fi-F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4940300" y="6297615"/>
            <a:ext cx="3619500" cy="1619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4C5988-717D-E04E-9E9B-8A4DBFEC1146}" type="slidenum">
              <a:t>‹#›</a:t>
            </a:fld>
            <a:endParaRPr lang="fi-F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797" r:id="rId7"/>
    <p:sldLayoutId id="2147483667" r:id="rId8"/>
    <p:sldLayoutId id="2147483668" r:id="rId9"/>
    <p:sldLayoutId id="2147483798" r:id="rId10"/>
    <p:sldLayoutId id="2147483800" r:id="rId11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MS PGothic" pitchFamily="34" charset="-128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charset="0"/>
          <a:cs typeface="MS PGothic" pitchFamily="34" charset="-128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charset="0"/>
          <a:cs typeface="MS PGothic" pitchFamily="34" charset="-128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charset="0"/>
          <a:cs typeface="MS PGothic" pitchFamily="34" charset="-128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charset="0"/>
          <a:cs typeface="MS PGothic" pitchFamily="34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MS PGothic" pitchFamily="34" charset="-128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ヒラギノ角ゴ Pro W3" charset="-128"/>
          <a:cs typeface="ヒラギノ角ゴ Pro W3" charset="-128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MS PGothic" pitchFamily="34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940300" y="5953125"/>
            <a:ext cx="3619500" cy="158750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2"/>
          </p:nvPr>
        </p:nvSpPr>
        <p:spPr>
          <a:xfrm>
            <a:off x="4940300" y="6111875"/>
            <a:ext cx="3619500" cy="185738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EC8D82-2964-1544-BECA-E6D4836DD847}" type="datetimeFigureOut">
              <a:t>3.10.2023</a:t>
            </a:fld>
            <a:endParaRPr lang="fi-F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4940300" y="6297615"/>
            <a:ext cx="3619500" cy="1619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4C5988-717D-E04E-9E9B-8A4DBFEC1146}" type="slidenum">
              <a:t>‹#›</a:t>
            </a:fld>
            <a:endParaRPr lang="fi-F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799" r:id="rId9"/>
    <p:sldLayoutId id="2147483801" r:id="rId10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MS PGothic" pitchFamily="34" charset="-128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charset="0"/>
          <a:cs typeface="MS PGothic" pitchFamily="34" charset="-128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charset="0"/>
          <a:cs typeface="MS PGothic" pitchFamily="34" charset="-128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charset="0"/>
          <a:cs typeface="MS PGothic" pitchFamily="34" charset="-128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charset="0"/>
          <a:cs typeface="MS PGothic" pitchFamily="34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MS PGothic" pitchFamily="34" charset="-128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ヒラギノ角ゴ Pro W3" charset="-128"/>
          <a:cs typeface="ヒラギノ角ゴ Pro W3" charset="-128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MS PGothic" pitchFamily="34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940300" y="5953125"/>
            <a:ext cx="3619500" cy="158750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2"/>
          </p:nvPr>
        </p:nvSpPr>
        <p:spPr>
          <a:xfrm>
            <a:off x="4940300" y="6111875"/>
            <a:ext cx="3619500" cy="185738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EC8D82-2964-1544-BECA-E6D4836DD847}" type="datetimeFigureOut">
              <a:t>3.10.2023</a:t>
            </a:fld>
            <a:endParaRPr lang="fi-F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4940300" y="6297615"/>
            <a:ext cx="3619500" cy="1619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4C5988-717D-E04E-9E9B-8A4DBFEC1146}" type="slidenum">
              <a:t>‹#›</a:t>
            </a:fld>
            <a:endParaRPr lang="fi-F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MS PGothic" pitchFamily="34" charset="-128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charset="0"/>
          <a:cs typeface="MS PGothic" pitchFamily="34" charset="-128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charset="0"/>
          <a:cs typeface="MS PGothic" pitchFamily="34" charset="-128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charset="0"/>
          <a:cs typeface="MS PGothic" pitchFamily="34" charset="-128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charset="0"/>
          <a:cs typeface="MS PGothic" pitchFamily="34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MS PGothic" pitchFamily="34" charset="-128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ヒラギノ角ゴ Pro W3" charset="-128"/>
          <a:cs typeface="ヒラギノ角ゴ Pro W3" charset="-128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MS PGothic" pitchFamily="34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940300" y="5953125"/>
            <a:ext cx="3619500" cy="158750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2"/>
          </p:nvPr>
        </p:nvSpPr>
        <p:spPr>
          <a:xfrm>
            <a:off x="4940300" y="6111875"/>
            <a:ext cx="3619500" cy="185738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EC8D82-2964-1544-BECA-E6D4836DD847}" type="datetimeFigureOut">
              <a:t>3.10.2023</a:t>
            </a:fld>
            <a:endParaRPr lang="fi-F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4940300" y="6297615"/>
            <a:ext cx="3619500" cy="1619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4C5988-717D-E04E-9E9B-8A4DBFEC1146}" type="slidenum">
              <a:t>‹#›</a:t>
            </a:fld>
            <a:endParaRPr lang="fi-F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MS PGothic" pitchFamily="34" charset="-128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charset="0"/>
          <a:cs typeface="MS PGothic" pitchFamily="34" charset="-128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charset="0"/>
          <a:cs typeface="MS PGothic" pitchFamily="34" charset="-128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charset="0"/>
          <a:cs typeface="MS PGothic" pitchFamily="34" charset="-128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charset="0"/>
          <a:cs typeface="MS PGothic" pitchFamily="34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MS PGothic" pitchFamily="34" charset="-128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ヒラギノ角ゴ Pro W3" charset="-128"/>
          <a:cs typeface="ヒラギノ角ゴ Pro W3" charset="-128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MS PGothic" pitchFamily="34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940300" y="5953125"/>
            <a:ext cx="3619500" cy="158750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2"/>
          </p:nvPr>
        </p:nvSpPr>
        <p:spPr>
          <a:xfrm>
            <a:off x="4940300" y="6111875"/>
            <a:ext cx="3619500" cy="185738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EC8D82-2964-1544-BECA-E6D4836DD847}" type="datetimeFigureOut">
              <a:t>3.10.2023</a:t>
            </a:fld>
            <a:endParaRPr lang="fi-F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4940300" y="6297615"/>
            <a:ext cx="3619500" cy="1619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4C5988-717D-E04E-9E9B-8A4DBFEC1146}" type="slidenum">
              <a:t>‹#›</a:t>
            </a:fld>
            <a:endParaRPr lang="fi-F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MS PGothic" pitchFamily="34" charset="-128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charset="0"/>
          <a:cs typeface="MS PGothic" pitchFamily="34" charset="-128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charset="0"/>
          <a:cs typeface="MS PGothic" pitchFamily="34" charset="-128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charset="0"/>
          <a:cs typeface="MS PGothic" pitchFamily="34" charset="-128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charset="0"/>
          <a:cs typeface="MS PGothic" pitchFamily="34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MS PGothic" pitchFamily="34" charset="-128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ヒラギノ角ゴ Pro W3" charset="-128"/>
          <a:cs typeface="ヒラギノ角ゴ Pro W3" charset="-128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MS PGothic" pitchFamily="34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940300" y="5953125"/>
            <a:ext cx="3619500" cy="158750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2"/>
          </p:nvPr>
        </p:nvSpPr>
        <p:spPr>
          <a:xfrm>
            <a:off x="4940300" y="6111875"/>
            <a:ext cx="3619500" cy="185738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EC8D82-2964-1544-BECA-E6D4836DD847}" type="datetimeFigureOut">
              <a:t>3.10.2023</a:t>
            </a:fld>
            <a:endParaRPr lang="fi-F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4940300" y="6297615"/>
            <a:ext cx="3619500" cy="1619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4C5988-717D-E04E-9E9B-8A4DBFEC1146}" type="slidenum">
              <a:t>‹#›</a:t>
            </a:fld>
            <a:endParaRPr lang="fi-F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MS PGothic" pitchFamily="34" charset="-128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charset="0"/>
          <a:cs typeface="MS PGothic" pitchFamily="34" charset="-128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charset="0"/>
          <a:cs typeface="MS PGothic" pitchFamily="34" charset="-128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charset="0"/>
          <a:cs typeface="MS PGothic" pitchFamily="34" charset="-128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charset="0"/>
          <a:cs typeface="MS PGothic" pitchFamily="34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MS PGothic" pitchFamily="34" charset="-128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ヒラギノ角ゴ Pro W3" charset="-128"/>
          <a:cs typeface="ヒラギノ角ゴ Pro W3" charset="-128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MS PGothic" pitchFamily="34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940300" y="5953125"/>
            <a:ext cx="3619500" cy="158750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2"/>
          </p:nvPr>
        </p:nvSpPr>
        <p:spPr>
          <a:xfrm>
            <a:off x="4940300" y="6111875"/>
            <a:ext cx="3619500" cy="185738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EC8D82-2964-1544-BECA-E6D4836DD847}" type="datetimeFigureOut">
              <a:t>3.10.2023</a:t>
            </a:fld>
            <a:endParaRPr lang="fi-F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4940300" y="6297615"/>
            <a:ext cx="3619500" cy="1619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4C5988-717D-E04E-9E9B-8A4DBFEC1146}" type="slidenum">
              <a:t>‹#›</a:t>
            </a:fld>
            <a:endParaRPr lang="fi-F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MS PGothic" pitchFamily="34" charset="-128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charset="0"/>
          <a:cs typeface="MS PGothic" pitchFamily="34" charset="-128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charset="0"/>
          <a:cs typeface="MS PGothic" pitchFamily="34" charset="-128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charset="0"/>
          <a:cs typeface="MS PGothic" pitchFamily="34" charset="-128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charset="0"/>
          <a:cs typeface="MS PGothic" pitchFamily="34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MS PGothic" pitchFamily="34" charset="-128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ヒラギノ角ゴ Pro W3" charset="-128"/>
          <a:cs typeface="ヒラギノ角ゴ Pro W3" charset="-128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MS PGothic" pitchFamily="34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940300" y="5953125"/>
            <a:ext cx="3619500" cy="158750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2"/>
          </p:nvPr>
        </p:nvSpPr>
        <p:spPr>
          <a:xfrm>
            <a:off x="4940300" y="6111875"/>
            <a:ext cx="3619500" cy="185738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EC8D82-2964-1544-BECA-E6D4836DD847}" type="datetimeFigureOut">
              <a:rPr lang="en-US"/>
              <a:t>10/3/23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4940300" y="6297613"/>
            <a:ext cx="3619500" cy="1619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4C5988-717D-E04E-9E9B-8A4DBFEC1146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MS PGothic" pitchFamily="34" charset="-128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charset="0"/>
          <a:cs typeface="MS PGothic" pitchFamily="34" charset="-128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charset="0"/>
          <a:cs typeface="MS PGothic" pitchFamily="34" charset="-128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charset="0"/>
          <a:cs typeface="MS PGothic" pitchFamily="34" charset="-128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charset="0"/>
          <a:cs typeface="MS PGothic" pitchFamily="34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MS PGothic" pitchFamily="34" charset="-128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ヒラギノ角ゴ Pro W3" charset="-128"/>
          <a:cs typeface="ヒラギノ角ゴ Pro W3" charset="-128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MS PGothic" pitchFamily="34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940300" y="5953125"/>
            <a:ext cx="3619500" cy="158750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2"/>
          </p:nvPr>
        </p:nvSpPr>
        <p:spPr>
          <a:xfrm>
            <a:off x="4940300" y="6111875"/>
            <a:ext cx="3619500" cy="185738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EC8D82-2964-1544-BECA-E6D4836DD847}" type="datetimeFigureOut">
              <a:rPr lang="en-US"/>
              <a:t>10/3/23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4940300" y="6297613"/>
            <a:ext cx="3619500" cy="1619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4C5988-717D-E04E-9E9B-8A4DBFEC1146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MS PGothic" pitchFamily="34" charset="-128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charset="0"/>
          <a:cs typeface="MS PGothic" pitchFamily="34" charset="-128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charset="0"/>
          <a:cs typeface="MS PGothic" pitchFamily="34" charset="-128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charset="0"/>
          <a:cs typeface="MS PGothic" pitchFamily="34" charset="-128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charset="0"/>
          <a:cs typeface="MS PGothic" pitchFamily="34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MS PGothic" pitchFamily="34" charset="-128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ヒラギノ角ゴ Pro W3" charset="-128"/>
          <a:cs typeface="ヒラギノ角ゴ Pro W3" charset="-128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MS PGothic" pitchFamily="34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B68A27B9-1314-A442-8D1C-55D4F9566C6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i-FI" dirty="0"/>
              <a:t>Juuso Välimäki</a:t>
            </a:r>
          </a:p>
          <a:p>
            <a:r>
              <a:rPr lang="fi-FI" dirty="0"/>
              <a:t>October 3, 2023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01EAF52-B3E3-BB41-A472-F9DED1FBE1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4308" y="1766299"/>
            <a:ext cx="3321770" cy="2775884"/>
          </a:xfrm>
        </p:spPr>
        <p:txBody>
          <a:bodyPr/>
          <a:lstStyle/>
          <a:p>
            <a:r>
              <a:rPr lang="fi-FI" sz="3600" dirty="0"/>
              <a:t>Supply and </a:t>
            </a:r>
            <a:r>
              <a:rPr lang="fi-FI" sz="3600" dirty="0" err="1"/>
              <a:t>Demand</a:t>
            </a:r>
            <a:r>
              <a:rPr lang="fi-FI" sz="3600" dirty="0"/>
              <a:t>:</a:t>
            </a:r>
            <a:br>
              <a:rPr lang="fi-FI" sz="3600" dirty="0"/>
            </a:br>
            <a:r>
              <a:rPr lang="fi-FI" sz="3600" dirty="0"/>
              <a:t>Price-</a:t>
            </a:r>
            <a:r>
              <a:rPr lang="fi-FI" sz="3600" dirty="0" err="1"/>
              <a:t>Taking</a:t>
            </a:r>
            <a:r>
              <a:rPr lang="fi-FI" sz="3600" dirty="0"/>
              <a:t> and </a:t>
            </a:r>
            <a:r>
              <a:rPr lang="fi-FI" sz="3600" dirty="0" err="1"/>
              <a:t>Competitive</a:t>
            </a:r>
            <a:r>
              <a:rPr lang="fi-FI" sz="3600" dirty="0"/>
              <a:t> Markets</a:t>
            </a:r>
            <a:br>
              <a:rPr lang="fi-FI" sz="3600" dirty="0"/>
            </a:br>
            <a:endParaRPr lang="fi-FI" sz="3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E2EE15-4FF8-CCBD-EEC3-008ADFE67337}"/>
              </a:ext>
            </a:extLst>
          </p:cNvPr>
          <p:cNvSpPr txBox="1"/>
          <p:nvPr/>
        </p:nvSpPr>
        <p:spPr>
          <a:xfrm>
            <a:off x="584307" y="4542183"/>
            <a:ext cx="1363763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FI" sz="2400" b="1" dirty="0">
                <a:solidFill>
                  <a:schemeClr val="bg1"/>
                </a:solidFill>
              </a:rPr>
              <a:t>Lecture 9</a:t>
            </a:r>
          </a:p>
        </p:txBody>
      </p:sp>
      <p:pic>
        <p:nvPicPr>
          <p:cNvPr id="1026" name="Picture 2" descr="Supply and Demand | E B F 200: Introduction to Energy and Earth Sciences  Economics">
            <a:extLst>
              <a:ext uri="{FF2B5EF4-FFF2-40B4-BE49-F238E27FC236}">
                <a16:creationId xmlns:a16="http://schemas.microsoft.com/office/drawing/2014/main" id="{F1F1FB41-C898-6552-9988-C246834E25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104" y="1321903"/>
            <a:ext cx="4768022" cy="3120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33407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GB" sz="3600" dirty="0">
                <a:latin typeface="+mn-lt"/>
              </a:rPr>
              <a:t>Summary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40002" y="978899"/>
            <a:ext cx="762971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1. Model of a firm with </a:t>
            </a:r>
            <a:r>
              <a:rPr lang="en-US" sz="2400" b="1" dirty="0"/>
              <a:t>market power</a:t>
            </a:r>
            <a:r>
              <a:rPr lang="en-US" sz="2400" dirty="0"/>
              <a:t> (price-setter)</a:t>
            </a:r>
            <a:endParaRPr lang="en-US" sz="2400" b="1" dirty="0"/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Price and production decisions depend on a firm’s demand curve and cost function.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Profit-</a:t>
            </a:r>
            <a:r>
              <a:rPr lang="en-US" sz="2400" dirty="0" err="1"/>
              <a:t>maximising</a:t>
            </a:r>
            <a:r>
              <a:rPr lang="en-US" sz="2400" dirty="0"/>
              <a:t> choice where </a:t>
            </a:r>
            <a:r>
              <a:rPr lang="en-US" sz="2400" b="1" dirty="0"/>
              <a:t>MR = MC</a:t>
            </a:r>
          </a:p>
          <a:p>
            <a:endParaRPr lang="en-US" sz="2400" dirty="0"/>
          </a:p>
          <a:p>
            <a:r>
              <a:rPr lang="en-US" sz="2400" dirty="0"/>
              <a:t>2. Surplus measures the gains from trade</a:t>
            </a:r>
          </a:p>
          <a:p>
            <a:pPr marL="342900" indent="-342900">
              <a:buFont typeface="Arial"/>
              <a:buChar char="•"/>
            </a:pPr>
            <a:r>
              <a:rPr lang="en-US" sz="2400" b="1" dirty="0"/>
              <a:t>Total surplus </a:t>
            </a:r>
            <a:r>
              <a:rPr lang="en-US" sz="2400" dirty="0"/>
              <a:t>= </a:t>
            </a:r>
            <a:r>
              <a:rPr lang="en-US" sz="2400" b="1" dirty="0"/>
              <a:t>Producer surplus </a:t>
            </a:r>
            <a:r>
              <a:rPr lang="en-US" sz="2400" dirty="0"/>
              <a:t>+ </a:t>
            </a:r>
            <a:r>
              <a:rPr lang="en-US" sz="2400" b="1" dirty="0"/>
              <a:t>Consumer surplus</a:t>
            </a:r>
          </a:p>
          <a:p>
            <a:pPr marL="342900" indent="-342900">
              <a:buFont typeface="Arial"/>
              <a:buChar char="•"/>
            </a:pPr>
            <a:r>
              <a:rPr lang="en-US" sz="2400" b="1" dirty="0"/>
              <a:t>Deadweight loss </a:t>
            </a:r>
            <a:r>
              <a:rPr lang="en-US" sz="2400" dirty="0"/>
              <a:t>when allocation not Pareto efficient</a:t>
            </a:r>
          </a:p>
          <a:p>
            <a:pPr marL="342900" indent="-342900">
              <a:buFont typeface="Arial"/>
              <a:buChar char="•"/>
            </a:pPr>
            <a:r>
              <a:rPr lang="en-US" sz="2400" b="1" dirty="0"/>
              <a:t>Price elasticity of demand </a:t>
            </a:r>
            <a:r>
              <a:rPr lang="en-US" sz="2400" dirty="0"/>
              <a:t>affects surplus and profits</a:t>
            </a:r>
          </a:p>
        </p:txBody>
      </p:sp>
    </p:spTree>
    <p:extLst>
      <p:ext uri="{BB962C8B-B14F-4D97-AF65-F5344CB8AC3E}">
        <p14:creationId xmlns:p14="http://schemas.microsoft.com/office/powerpoint/2010/main" val="31084929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692" y="458905"/>
            <a:ext cx="8085599" cy="704877"/>
          </a:xfrm>
        </p:spPr>
        <p:txBody>
          <a:bodyPr>
            <a:normAutofit/>
          </a:bodyPr>
          <a:lstStyle/>
          <a:p>
            <a:pPr algn="ctr"/>
            <a:r>
              <a:rPr lang="en-GB" sz="3600" dirty="0">
                <a:latin typeface="+mn-lt"/>
              </a:rPr>
              <a:t>Competitive </a:t>
            </a:r>
            <a:r>
              <a:rPr lang="en-GB" sz="3600" dirty="0" err="1">
                <a:latin typeface="+mn-lt"/>
              </a:rPr>
              <a:t>behavior</a:t>
            </a:r>
            <a:endParaRPr lang="en-GB" sz="3600" dirty="0"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6227" y="1454889"/>
            <a:ext cx="828102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Firms with </a:t>
            </a:r>
            <a:r>
              <a:rPr lang="en-US" sz="2400" b="1" dirty="0"/>
              <a:t>market power </a:t>
            </a:r>
            <a:r>
              <a:rPr lang="en-US" sz="2400" dirty="0"/>
              <a:t>can set their own price.</a:t>
            </a:r>
          </a:p>
          <a:p>
            <a:r>
              <a:rPr lang="en-US" sz="2400" dirty="0"/>
              <a:t>Market outcomes are generally not Pareto-efficient.</a:t>
            </a:r>
          </a:p>
          <a:p>
            <a:endParaRPr lang="en-US" sz="2400" dirty="0"/>
          </a:p>
          <a:p>
            <a:r>
              <a:rPr lang="en-US" sz="2400" dirty="0"/>
              <a:t>In reality, many firms are price-takers. 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How does their behavior differ from price-setting firms?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Can competition improve market outcomes over monopolistic behavior?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How do we reconcile price setting and competitive models?</a:t>
            </a:r>
          </a:p>
        </p:txBody>
      </p:sp>
    </p:spTree>
    <p:extLst>
      <p:ext uri="{BB962C8B-B14F-4D97-AF65-F5344CB8AC3E}">
        <p14:creationId xmlns:p14="http://schemas.microsoft.com/office/powerpoint/2010/main" val="17463692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9997" y="119743"/>
            <a:ext cx="8085599" cy="569026"/>
          </a:xfrm>
        </p:spPr>
        <p:txBody>
          <a:bodyPr>
            <a:normAutofit/>
          </a:bodyPr>
          <a:lstStyle/>
          <a:p>
            <a:pPr algn="ctr"/>
            <a:r>
              <a:rPr lang="en-GB" sz="3600" dirty="0">
                <a:latin typeface="+mn-lt"/>
              </a:rPr>
              <a:t>Key concepts: Price-taking firms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528126" y="558635"/>
                <a:ext cx="8185251" cy="49067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/>
                  <a:t>Price-taking </a:t>
                </a:r>
                <a:r>
                  <a:rPr lang="en-US" sz="2400" dirty="0"/>
                  <a:t>firms</a:t>
                </a:r>
                <a:r>
                  <a:rPr lang="en-US" sz="2400" b="1" dirty="0"/>
                  <a:t> </a:t>
                </a:r>
                <a:r>
                  <a:rPr lang="en-US" sz="2400" dirty="0"/>
                  <a:t>perceive a flat demand curve: P(Q)=P</a:t>
                </a:r>
              </a:p>
              <a:p>
                <a:r>
                  <a:rPr lang="en-US" sz="2400" dirty="0"/>
                  <a:t>for all Q.</a:t>
                </a:r>
              </a:p>
              <a:p>
                <a:endParaRPr lang="en-US" sz="2000" dirty="0"/>
              </a:p>
              <a:p>
                <a:r>
                  <a:rPr lang="en-US" sz="2000" dirty="0"/>
                  <a:t>What is the reason for this?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Start with a market where price falls to zero at Q=10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For simplicity, assume P(Q) = 10 - Q for Q below 10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Double the market by adding to the market a copy of each consumer in the market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Sum the two demand curves horizontally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The new demand function is now given by P(Q) = 10 –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000" dirty="0"/>
                  <a:t>Q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By increasing the market to 10-fold copy of the original, the demand curve is P(Q) = 10 -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2000" dirty="0"/>
                  <a:t>Q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Increasing the market size makes the demand curve flatter: for N-fold copy, P(Q) = 10 -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</m:oMath>
                </a14:m>
                <a:r>
                  <a:rPr lang="en-US" sz="2000" dirty="0"/>
                  <a:t>Q</a:t>
                </a: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126" y="558635"/>
                <a:ext cx="8185251" cy="4906728"/>
              </a:xfrm>
              <a:prstGeom prst="rect">
                <a:avLst/>
              </a:prstGeom>
              <a:blipFill>
                <a:blip r:embed="rId2"/>
                <a:stretch>
                  <a:fillRect l="-1085" t="-7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777648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3600" dirty="0">
                <a:latin typeface="+mn-lt"/>
              </a:rPr>
              <a:t>Price-taking firms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540001" y="859477"/>
                <a:ext cx="8185251" cy="39746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/>
                  <a:t>Price-taking </a:t>
                </a:r>
                <a:r>
                  <a:rPr lang="en-US" sz="2400" dirty="0"/>
                  <a:t>firms</a:t>
                </a:r>
                <a:r>
                  <a:rPr lang="en-US" sz="2400" b="1" dirty="0"/>
                  <a:t> </a:t>
                </a:r>
                <a:r>
                  <a:rPr lang="en-US" sz="2400" dirty="0"/>
                  <a:t>are small relative to the market size</a:t>
                </a:r>
              </a:p>
              <a:p>
                <a:endParaRPr lang="en-US" sz="2000" dirty="0"/>
              </a:p>
              <a:p>
                <a:r>
                  <a:rPr lang="en-US" sz="2000" dirty="0"/>
                  <a:t>If a firm can produce only a small quantity relative to total market size, its impact on prices is small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Imagine that all other firms produce a total of Q in the market and our firm in question produces q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If the firm’s marginal cost is above 10 when own production  q &gt;10, then the firm never produces above 10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The maximal effect of the firm on the price in the N-fold market is  </a:t>
                </a:r>
              </a:p>
              <a:p>
                <a:r>
                  <a:rPr lang="en-US" sz="2000" dirty="0"/>
                  <a:t>	P(Q) – P(Q+10) = 10 -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</m:oMath>
                </a14:m>
                <a:r>
                  <a:rPr lang="en-US" sz="2000" dirty="0"/>
                  <a:t>Q – (10 -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</m:oMath>
                </a14:m>
                <a:r>
                  <a:rPr lang="en-US" sz="2000" dirty="0"/>
                  <a:t>(Q+10)) 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2000" b="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If N is large (so that the firm is small relative to market), the price impact is small.</a:t>
                </a: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001" y="859477"/>
                <a:ext cx="8185251" cy="3974678"/>
              </a:xfrm>
              <a:prstGeom prst="rect">
                <a:avLst/>
              </a:prstGeom>
              <a:blipFill>
                <a:blip r:embed="rId2"/>
                <a:stretch>
                  <a:fillRect l="-1085" t="-1274" b="-15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427025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0002" y="226621"/>
            <a:ext cx="8085599" cy="652153"/>
          </a:xfrm>
        </p:spPr>
        <p:txBody>
          <a:bodyPr>
            <a:normAutofit/>
          </a:bodyPr>
          <a:lstStyle/>
          <a:p>
            <a:pPr algn="ctr"/>
            <a:r>
              <a:rPr lang="en-GB" sz="3600" dirty="0">
                <a:latin typeface="+mn-lt"/>
              </a:rPr>
              <a:t>Price-taking firms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540002" y="978899"/>
                <a:ext cx="8185251" cy="50283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/>
                  <a:t>How to determine Q above?</a:t>
                </a:r>
                <a:endParaRPr lang="en-US" sz="20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Imagine all firms are alike, i.e. same marginal cost MC(q) = q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Price taking: MR(q) = P(Q)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Since MR(q) = P(</a:t>
                </a:r>
                <a:r>
                  <a:rPr lang="en-US" sz="2000" dirty="0" err="1"/>
                  <a:t>Q+q</a:t>
                </a:r>
                <a:r>
                  <a:rPr lang="en-US" sz="2000" dirty="0"/>
                  <a:t>) – </a:t>
                </a:r>
                <a:r>
                  <a:rPr lang="en-US" sz="2000" dirty="0" err="1"/>
                  <a:t>qP</a:t>
                </a:r>
                <a:r>
                  <a:rPr lang="en-US" sz="2000" dirty="0"/>
                  <a:t>’(</a:t>
                </a:r>
                <a:r>
                  <a:rPr lang="en-US" sz="2000" dirty="0" err="1"/>
                  <a:t>Q+q</a:t>
                </a:r>
                <a:r>
                  <a:rPr lang="en-US" sz="2000" dirty="0"/>
                  <a:t>) ≈ P(Q), profit maximization in this case: </a:t>
                </a:r>
              </a:p>
              <a:p>
                <a:pPr lvl="1"/>
                <a:r>
                  <a:rPr lang="en-US" sz="2000" dirty="0"/>
                  <a:t>MC(q) = MR(q) ≈ P(Q)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For concreteness, let N=100 so that P(Q) = 10 -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100</m:t>
                        </m:r>
                      </m:den>
                    </m:f>
                  </m:oMath>
                </a14:m>
                <a:r>
                  <a:rPr lang="en-US" sz="2000" dirty="0"/>
                  <a:t>Q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Suppose there are 200 other firms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Then Q=200q and P(Q) = P(200q) = 10 -2q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On the other hand, MC(q) = q = P(200q) = 10-2q from profit maximization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Thus MC(q) = q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000" dirty="0"/>
                  <a:t> = P(Q) and Q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2000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20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You get the total supply by summing horizontally the MC(q) curves over all firms in the market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4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002" y="978899"/>
                <a:ext cx="8185251" cy="5028364"/>
              </a:xfrm>
              <a:prstGeom prst="rect">
                <a:avLst/>
              </a:prstGeom>
              <a:blipFill>
                <a:blip r:embed="rId2"/>
                <a:stretch>
                  <a:fillRect l="-775" t="-758" r="-1395"/>
                </a:stretch>
              </a:blipFill>
            </p:spPr>
            <p:txBody>
              <a:bodyPr/>
              <a:lstStyle/>
              <a:p>
                <a:r>
                  <a:rPr lang="en-FI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521015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3600" dirty="0">
                <a:latin typeface="+mn-lt"/>
              </a:rPr>
              <a:t>Price-taking firms: Market supply curve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5695" y="4597246"/>
            <a:ext cx="80396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Market supply curve – the total amount produced by all firms at each price. If firms have identical cost functions, market supply curve = market marginal cost curve.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5" name="Picture 4" descr="figure-08-07-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5007" y="1881702"/>
            <a:ext cx="3973987" cy="262261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59410CE-A41D-DB43-9FC8-661A9B535476}"/>
              </a:ext>
            </a:extLst>
          </p:cNvPr>
          <p:cNvSpPr txBox="1"/>
          <p:nvPr/>
        </p:nvSpPr>
        <p:spPr>
          <a:xfrm>
            <a:off x="700644" y="1068779"/>
            <a:ext cx="7897996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000" dirty="0"/>
              <a:t>Here is the story from the previous slides in pictures: Market for bread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87AE92-705F-0E40-9878-D448745DC65C}"/>
              </a:ext>
            </a:extLst>
          </p:cNvPr>
          <p:cNvSpPr txBox="1"/>
          <p:nvPr/>
        </p:nvSpPr>
        <p:spPr>
          <a:xfrm>
            <a:off x="6151420" y="2826327"/>
            <a:ext cx="1330035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/>
              <a:t>Market consists of </a:t>
            </a:r>
          </a:p>
          <a:p>
            <a:r>
              <a:rPr lang="en-US" sz="1600" dirty="0"/>
              <a:t>50 identical firms </a:t>
            </a:r>
          </a:p>
        </p:txBody>
      </p:sp>
    </p:spTree>
    <p:extLst>
      <p:ext uri="{BB962C8B-B14F-4D97-AF65-F5344CB8AC3E}">
        <p14:creationId xmlns:p14="http://schemas.microsoft.com/office/powerpoint/2010/main" val="11070497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3600" dirty="0">
                <a:latin typeface="+mn-lt"/>
              </a:rPr>
              <a:t>Key concepts: Competitive equilibrium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45455" y="1138351"/>
            <a:ext cx="66671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Competitive equilibrium</a:t>
            </a:r>
            <a:r>
              <a:rPr lang="en-US" sz="2400" dirty="0"/>
              <a:t>: 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All buyers and sellers are </a:t>
            </a:r>
            <a:r>
              <a:rPr lang="en-US" sz="2400" b="1" dirty="0"/>
              <a:t>price-takers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At the prevailing market price, supply = demand and price equals marginal cost</a:t>
            </a:r>
          </a:p>
        </p:txBody>
      </p:sp>
      <p:pic>
        <p:nvPicPr>
          <p:cNvPr id="6" name="Picture 5" descr="figure-08-0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1335" y="3057484"/>
            <a:ext cx="4135343" cy="2627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7438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AEB7A3-6086-FE7A-6C43-25785D4B680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FI" dirty="0"/>
              <a:t>Illustration: Equilibrium in Electricity Markets</a:t>
            </a:r>
          </a:p>
        </p:txBody>
      </p:sp>
      <p:pic>
        <p:nvPicPr>
          <p:cNvPr id="4" name="curves_-_liski_&amp;_vehviläinen,_2023 (720p)">
            <a:hlinkClick r:id="" action="ppaction://media"/>
            <a:extLst>
              <a:ext uri="{FF2B5EF4-FFF2-40B4-BE49-F238E27FC236}">
                <a16:creationId xmlns:a16="http://schemas.microsoft.com/office/drawing/2014/main" id="{9E14335E-D1BB-1CDE-C3CC-E1ED58032F1E}"/>
              </a:ext>
            </a:extLst>
          </p:cNvPr>
          <p:cNvPicPr>
            <a:picLocks noGrp="1" noChangeAspect="1"/>
          </p:cNvPicPr>
          <p:nvPr>
            <p:ph sz="quarter" idx="14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6338" y="1685925"/>
            <a:ext cx="6810375" cy="3830638"/>
          </a:xfrm>
        </p:spPr>
      </p:pic>
    </p:spTree>
    <p:extLst>
      <p:ext uri="{BB962C8B-B14F-4D97-AF65-F5344CB8AC3E}">
        <p14:creationId xmlns:p14="http://schemas.microsoft.com/office/powerpoint/2010/main" val="3636197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9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3600" dirty="0">
                <a:latin typeface="+mn-lt"/>
              </a:rPr>
              <a:t>Competitive equilibrium: Characteristics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0097" y="1452716"/>
            <a:ext cx="4748168" cy="43345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900"/>
              </a:spcAft>
            </a:pPr>
            <a:r>
              <a:rPr lang="en-US" sz="2400" dirty="0"/>
              <a:t>All gains from trade are exploited in equilibrium (no deadweight loss), invisible hand.</a:t>
            </a:r>
          </a:p>
          <a:p>
            <a:pPr marL="342900" indent="-342900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The cost of producing additional units (the marginal cost) is at least as large as the </a:t>
            </a:r>
            <a:r>
              <a:rPr lang="en-US" sz="2400" dirty="0" err="1"/>
              <a:t>wtp</a:t>
            </a:r>
            <a:r>
              <a:rPr lang="en-US" sz="2400" dirty="0"/>
              <a:t> of any consumer that does not buy</a:t>
            </a:r>
          </a:p>
          <a:p>
            <a:pPr marL="342900" indent="-342900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Transaction only affects buyers and sellers (no </a:t>
            </a:r>
            <a:r>
              <a:rPr lang="en-US" sz="2400" b="1" dirty="0"/>
              <a:t>external effects</a:t>
            </a:r>
            <a:r>
              <a:rPr lang="en-US" sz="2400" dirty="0"/>
              <a:t>)</a:t>
            </a:r>
          </a:p>
        </p:txBody>
      </p:sp>
      <p:pic>
        <p:nvPicPr>
          <p:cNvPr id="5" name="Picture 4" descr="figure-08-09-a-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8265" y="1750403"/>
            <a:ext cx="3902242" cy="2602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471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3600" dirty="0">
                <a:latin typeface="+mn-lt"/>
              </a:rPr>
              <a:t>Competitive equilibrium: Caveats</a:t>
            </a:r>
          </a:p>
        </p:txBody>
      </p:sp>
      <p:pic>
        <p:nvPicPr>
          <p:cNvPr id="5" name="Picture 4" descr="figure-08-09-a-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1385" y="1101086"/>
            <a:ext cx="4097147" cy="260289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4096" y="1101086"/>
            <a:ext cx="4586657" cy="4755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900"/>
              </a:spcAft>
              <a:buFont typeface="Arial"/>
              <a:buChar char="•"/>
            </a:pPr>
            <a:r>
              <a:rPr lang="en-US" sz="2400" dirty="0"/>
              <a:t>We saw in the case of price-setting firms that market power leads to deadweight loss (price above MC)</a:t>
            </a:r>
          </a:p>
          <a:p>
            <a:pPr marL="342900" indent="-342900">
              <a:spcAft>
                <a:spcPts val="900"/>
              </a:spcAft>
              <a:buFont typeface="Arial"/>
              <a:buChar char="•"/>
            </a:pPr>
            <a:r>
              <a:rPr lang="en-US" sz="2400" dirty="0"/>
              <a:t>To gain market power, homogenous goods are often differentiated along some dimensions (different delivery options, different add-ons)</a:t>
            </a:r>
          </a:p>
          <a:p>
            <a:pPr marL="342900" indent="-342900">
              <a:spcAft>
                <a:spcPts val="900"/>
              </a:spcAft>
              <a:buFont typeface="Arial"/>
              <a:buChar char="•"/>
            </a:pPr>
            <a:r>
              <a:rPr lang="en-US" sz="2400" dirty="0"/>
              <a:t>Travel costs, past experiences etc. may make it hard to change suppliers</a:t>
            </a:r>
          </a:p>
        </p:txBody>
      </p:sp>
    </p:spTree>
    <p:extLst>
      <p:ext uri="{BB962C8B-B14F-4D97-AF65-F5344CB8AC3E}">
        <p14:creationId xmlns:p14="http://schemas.microsoft.com/office/powerpoint/2010/main" val="22673168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25EE56-09CD-C14B-B2EA-467752965D5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Outline </a:t>
            </a:r>
            <a:r>
              <a:rPr lang="en-US"/>
              <a:t>for Lecture 9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/>
        <p:txBody>
          <a:bodyPr>
            <a:normAutofit/>
          </a:bodyPr>
          <a:lstStyle/>
          <a:p>
            <a:pPr marL="385763" indent="-385763">
              <a:buAutoNum type="alphaUcPeriod"/>
            </a:pPr>
            <a:r>
              <a:rPr lang="en-GB" sz="3000" dirty="0"/>
              <a:t> Price elasticity of demand</a:t>
            </a:r>
          </a:p>
          <a:p>
            <a:pPr marL="385763" indent="-385763">
              <a:buAutoNum type="alphaUcPeriod"/>
            </a:pPr>
            <a:r>
              <a:rPr lang="en-GB" sz="3000" dirty="0"/>
              <a:t> Competitive equilibrium: Key concepts</a:t>
            </a:r>
          </a:p>
          <a:p>
            <a:pPr marL="385763" indent="-385763">
              <a:buAutoNum type="alphaUcPeriod"/>
            </a:pPr>
            <a:r>
              <a:rPr lang="en-GB" sz="3000" dirty="0"/>
              <a:t> Factors that affect equilibrium</a:t>
            </a:r>
          </a:p>
          <a:p>
            <a:pPr marL="385763" indent="-385763">
              <a:buAutoNum type="alphaUcPeriod"/>
            </a:pPr>
            <a:r>
              <a:rPr lang="en-GB" sz="3000" dirty="0"/>
              <a:t> Commodity taxation</a:t>
            </a:r>
          </a:p>
          <a:p>
            <a:pPr marL="385763" indent="-385763">
              <a:buAutoNum type="alphaUcPeriod"/>
            </a:pPr>
            <a:r>
              <a:rPr lang="en-GB" sz="3000" dirty="0"/>
              <a:t> Perfect competition</a:t>
            </a:r>
          </a:p>
        </p:txBody>
      </p:sp>
    </p:spTree>
    <p:extLst>
      <p:ext uri="{BB962C8B-B14F-4D97-AF65-F5344CB8AC3E}">
        <p14:creationId xmlns:p14="http://schemas.microsoft.com/office/powerpoint/2010/main" val="12899772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3200" dirty="0">
                <a:latin typeface="+mn-lt"/>
              </a:rPr>
              <a:t>Competitive equilibrium: Is it a good model?</a:t>
            </a:r>
          </a:p>
        </p:txBody>
      </p:sp>
      <p:pic>
        <p:nvPicPr>
          <p:cNvPr id="5" name="Picture 4" descr="figure-08-09-a-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1385" y="1101086"/>
            <a:ext cx="4097147" cy="260289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4096" y="1101086"/>
            <a:ext cx="4586657" cy="52398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900"/>
              </a:spcAft>
              <a:buFont typeface="Arial"/>
              <a:buChar char="•"/>
            </a:pPr>
            <a:r>
              <a:rPr lang="en-US" sz="2400" dirty="0"/>
              <a:t>Clear view of the market forces in an idealized setting</a:t>
            </a:r>
          </a:p>
          <a:p>
            <a:pPr marL="342900" indent="-342900">
              <a:spcAft>
                <a:spcPts val="900"/>
              </a:spcAft>
              <a:buFont typeface="Arial"/>
              <a:buChar char="•"/>
            </a:pPr>
            <a:r>
              <a:rPr lang="en-US" sz="2400" dirty="0"/>
              <a:t>No market power is clearly an approximation, but the model is the limit outcome of models with small firms with limited market power (more on this in later courses)</a:t>
            </a:r>
          </a:p>
          <a:p>
            <a:pPr marL="342900" indent="-342900">
              <a:spcAft>
                <a:spcPts val="900"/>
              </a:spcAft>
              <a:buFont typeface="Arial"/>
              <a:buChar char="•"/>
            </a:pPr>
            <a:r>
              <a:rPr lang="en-US" sz="2400" dirty="0"/>
              <a:t>Allows for a clean analysis of external changes to the market such as the introduction of taxes</a:t>
            </a:r>
          </a:p>
          <a:p>
            <a:pPr marL="342900" indent="-342900">
              <a:spcAft>
                <a:spcPts val="900"/>
              </a:spcAft>
              <a:buFont typeface="Arial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429147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584309" y="2740334"/>
            <a:ext cx="7975385" cy="1249775"/>
          </a:xfrm>
        </p:spPr>
        <p:txBody>
          <a:bodyPr>
            <a:noAutofit/>
          </a:bodyPr>
          <a:lstStyle/>
          <a:p>
            <a:r>
              <a:rPr lang="en-GB" sz="4800" dirty="0">
                <a:latin typeface="+mn-lt"/>
              </a:rPr>
              <a:t>Factors that affect equilibrium</a:t>
            </a:r>
          </a:p>
        </p:txBody>
      </p:sp>
    </p:spTree>
    <p:extLst>
      <p:ext uri="{BB962C8B-B14F-4D97-AF65-F5344CB8AC3E}">
        <p14:creationId xmlns:p14="http://schemas.microsoft.com/office/powerpoint/2010/main" val="21951194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3600" dirty="0">
                <a:latin typeface="+mn-lt"/>
              </a:rPr>
              <a:t>Changes in supply and demand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3372" y="1696352"/>
            <a:ext cx="4743221" cy="3349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900"/>
              </a:spcAft>
            </a:pPr>
            <a:r>
              <a:rPr lang="en-US" sz="2000" dirty="0"/>
              <a:t>Buyers and sellers adjust their behavior so that the market clears.</a:t>
            </a:r>
          </a:p>
          <a:p>
            <a:pPr>
              <a:spcAft>
                <a:spcPts val="450"/>
              </a:spcAft>
            </a:pPr>
            <a:r>
              <a:rPr lang="en-US" sz="2000" dirty="0"/>
              <a:t>E.g. introduction of electric ovens</a:t>
            </a:r>
          </a:p>
          <a:p>
            <a:r>
              <a:rPr lang="en-US" sz="2000" dirty="0"/>
              <a:t>1. Supply of bread increases at every price (supply curve shifts)</a:t>
            </a:r>
          </a:p>
          <a:p>
            <a:r>
              <a:rPr lang="en-US" sz="2000" dirty="0"/>
              <a:t>2. Excess supply at the going market price (move along demand curve)</a:t>
            </a:r>
          </a:p>
          <a:p>
            <a:r>
              <a:rPr lang="en-US" sz="2000" dirty="0"/>
              <a:t>3. Price falls to a new equilibrium</a:t>
            </a:r>
          </a:p>
          <a:p>
            <a:r>
              <a:rPr lang="en-US" sz="2000" dirty="0"/>
              <a:t>4. Do we know that sellers make bigger profits with the new technology?</a:t>
            </a:r>
          </a:p>
        </p:txBody>
      </p:sp>
      <p:pic>
        <p:nvPicPr>
          <p:cNvPr id="7" name="Picture 6" descr="figure-08-1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6593" y="2796508"/>
            <a:ext cx="3958454" cy="260986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53495" y="865355"/>
            <a:ext cx="82715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The entire supply or demand curve can shift due to </a:t>
            </a:r>
            <a:r>
              <a:rPr lang="en-US" sz="2000" b="1" dirty="0"/>
              <a:t>exogenous shocks </a:t>
            </a:r>
            <a:r>
              <a:rPr lang="en-US" sz="2000" dirty="0"/>
              <a:t>e.g. technological change, popularity, arrival of close substitutes etc.</a:t>
            </a:r>
          </a:p>
        </p:txBody>
      </p:sp>
    </p:spTree>
    <p:extLst>
      <p:ext uri="{BB962C8B-B14F-4D97-AF65-F5344CB8AC3E}">
        <p14:creationId xmlns:p14="http://schemas.microsoft.com/office/powerpoint/2010/main" val="23843178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EAB248-E838-D746-9FB3-1139B241522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 err="1"/>
              <a:t>Shifting</a:t>
            </a:r>
            <a:r>
              <a:rPr lang="fi-FI" dirty="0"/>
              <a:t> </a:t>
            </a:r>
            <a:r>
              <a:rPr lang="fi-FI" dirty="0" err="1"/>
              <a:t>demand</a:t>
            </a:r>
            <a:r>
              <a:rPr lang="fi-FI" dirty="0"/>
              <a:t> </a:t>
            </a:r>
            <a:r>
              <a:rPr lang="fi-FI" dirty="0" err="1"/>
              <a:t>curve</a:t>
            </a:r>
            <a:endParaRPr lang="fi-FI" dirty="0"/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AF51192D-9018-C74C-8E31-6AE87CF218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1382573"/>
              </p:ext>
            </p:extLst>
          </p:nvPr>
        </p:nvGraphicFramePr>
        <p:xfrm>
          <a:off x="85629" y="752408"/>
          <a:ext cx="9051774" cy="60819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14" name="Group 13">
            <a:extLst>
              <a:ext uri="{FF2B5EF4-FFF2-40B4-BE49-F238E27FC236}">
                <a16:creationId xmlns:a16="http://schemas.microsoft.com/office/drawing/2014/main" id="{7C52A6F5-E69F-C44E-BDE7-B9EA6667E20A}"/>
              </a:ext>
            </a:extLst>
          </p:cNvPr>
          <p:cNvGrpSpPr/>
          <p:nvPr/>
        </p:nvGrpSpPr>
        <p:grpSpPr>
          <a:xfrm>
            <a:off x="1196723" y="3637392"/>
            <a:ext cx="3378770" cy="2297378"/>
            <a:chOff x="1183894" y="3273010"/>
            <a:chExt cx="3378770" cy="2297378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51FF6B86-3A9A-5641-A91C-EEF135AEC37A}"/>
                </a:ext>
              </a:extLst>
            </p:cNvPr>
            <p:cNvCxnSpPr/>
            <p:nvPr/>
          </p:nvCxnSpPr>
          <p:spPr>
            <a:xfrm flipH="1" flipV="1">
              <a:off x="4352091" y="3626388"/>
              <a:ext cx="0" cy="1944000"/>
            </a:xfrm>
            <a:prstGeom prst="line">
              <a:avLst/>
            </a:prstGeom>
            <a:ln w="12700" cmpd="sng">
              <a:solidFill>
                <a:schemeClr val="tx1"/>
              </a:solidFill>
              <a:prstDash val="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78863E56-7767-4642-AD06-FBB1966009CE}"/>
                </a:ext>
              </a:extLst>
            </p:cNvPr>
            <p:cNvCxnSpPr/>
            <p:nvPr/>
          </p:nvCxnSpPr>
          <p:spPr>
            <a:xfrm flipH="1" flipV="1">
              <a:off x="1183894" y="3634762"/>
              <a:ext cx="3167996" cy="0"/>
            </a:xfrm>
            <a:prstGeom prst="line">
              <a:avLst/>
            </a:prstGeom>
            <a:ln w="12700" cmpd="sng">
              <a:solidFill>
                <a:schemeClr val="tx1"/>
              </a:solidFill>
              <a:prstDash val="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A37E1B8-F642-7F47-A3D5-D9ED4EA2AA19}"/>
                </a:ext>
              </a:extLst>
            </p:cNvPr>
            <p:cNvSpPr/>
            <p:nvPr/>
          </p:nvSpPr>
          <p:spPr>
            <a:xfrm>
              <a:off x="4312815" y="3592514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EB31E0D-7219-7646-A737-E06FF00B7998}"/>
                </a:ext>
              </a:extLst>
            </p:cNvPr>
            <p:cNvSpPr txBox="1"/>
            <p:nvPr/>
          </p:nvSpPr>
          <p:spPr>
            <a:xfrm>
              <a:off x="4198030" y="3273010"/>
              <a:ext cx="36463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i="1" dirty="0">
                  <a:latin typeface="Times"/>
                  <a:cs typeface="Times"/>
                </a:rPr>
                <a:t>A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9FB426F4-4CB5-3545-AA33-5247906CF3F1}"/>
              </a:ext>
            </a:extLst>
          </p:cNvPr>
          <p:cNvSpPr txBox="1"/>
          <p:nvPr/>
        </p:nvSpPr>
        <p:spPr>
          <a:xfrm rot="2379464">
            <a:off x="1204762" y="2527071"/>
            <a:ext cx="18324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Market demand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C52A4E9-3F86-AA49-B567-6FB14112225E}"/>
              </a:ext>
            </a:extLst>
          </p:cNvPr>
          <p:cNvSpPr txBox="1"/>
          <p:nvPr/>
        </p:nvSpPr>
        <p:spPr>
          <a:xfrm rot="19345590">
            <a:off x="6007763" y="2028911"/>
            <a:ext cx="1773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3"/>
                </a:solidFill>
              </a:rPr>
              <a:t>Market supply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1FF6B86-3A9A-5641-A91C-EEF135AEC37A}"/>
              </a:ext>
            </a:extLst>
          </p:cNvPr>
          <p:cNvCxnSpPr/>
          <p:nvPr/>
        </p:nvCxnSpPr>
        <p:spPr>
          <a:xfrm flipH="1" flipV="1">
            <a:off x="5125626" y="3655724"/>
            <a:ext cx="94" cy="2298036"/>
          </a:xfrm>
          <a:prstGeom prst="line">
            <a:avLst/>
          </a:prstGeom>
          <a:ln w="12700" cmpd="sng">
            <a:solidFill>
              <a:schemeClr val="tx1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8863E56-7767-4642-AD06-FBB1966009CE}"/>
              </a:ext>
            </a:extLst>
          </p:cNvPr>
          <p:cNvCxnSpPr/>
          <p:nvPr/>
        </p:nvCxnSpPr>
        <p:spPr>
          <a:xfrm flipH="1" flipV="1">
            <a:off x="1169866" y="3604834"/>
            <a:ext cx="3888485" cy="21035"/>
          </a:xfrm>
          <a:prstGeom prst="line">
            <a:avLst/>
          </a:prstGeom>
          <a:ln w="12700" cmpd="sng">
            <a:solidFill>
              <a:schemeClr val="tx1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Freeform 10"/>
          <p:cNvSpPr/>
          <p:nvPr/>
        </p:nvSpPr>
        <p:spPr>
          <a:xfrm rot="21267743">
            <a:off x="1318701" y="1257231"/>
            <a:ext cx="6517225" cy="3484442"/>
          </a:xfrm>
          <a:custGeom>
            <a:avLst/>
            <a:gdLst>
              <a:gd name="connsiteX0" fmla="*/ 0 w 6517225"/>
              <a:gd name="connsiteY0" fmla="*/ 0 h 3540440"/>
              <a:gd name="connsiteX1" fmla="*/ 3232954 w 6517225"/>
              <a:gd name="connsiteY1" fmla="*/ 2193533 h 3540440"/>
              <a:gd name="connsiteX2" fmla="*/ 6517225 w 6517225"/>
              <a:gd name="connsiteY2" fmla="*/ 3540440 h 3540440"/>
              <a:gd name="connsiteX3" fmla="*/ 6517225 w 6517225"/>
              <a:gd name="connsiteY3" fmla="*/ 3540440 h 3540440"/>
              <a:gd name="connsiteX0" fmla="*/ 0 w 6517225"/>
              <a:gd name="connsiteY0" fmla="*/ 0 h 3540440"/>
              <a:gd name="connsiteX1" fmla="*/ 3232954 w 6517225"/>
              <a:gd name="connsiteY1" fmla="*/ 2193533 h 3540440"/>
              <a:gd name="connsiteX2" fmla="*/ 6517225 w 6517225"/>
              <a:gd name="connsiteY2" fmla="*/ 3540440 h 3540440"/>
              <a:gd name="connsiteX0" fmla="*/ 0 w 6517225"/>
              <a:gd name="connsiteY0" fmla="*/ 0 h 3540440"/>
              <a:gd name="connsiteX1" fmla="*/ 3232954 w 6517225"/>
              <a:gd name="connsiteY1" fmla="*/ 2193533 h 3540440"/>
              <a:gd name="connsiteX2" fmla="*/ 6517225 w 6517225"/>
              <a:gd name="connsiteY2" fmla="*/ 3540440 h 3540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517225" h="3540440">
                <a:moveTo>
                  <a:pt x="0" y="0"/>
                </a:moveTo>
                <a:cubicBezTo>
                  <a:pt x="1073375" y="853041"/>
                  <a:pt x="2146750" y="1603460"/>
                  <a:pt x="3232954" y="2193533"/>
                </a:cubicBezTo>
                <a:cubicBezTo>
                  <a:pt x="4319158" y="2783606"/>
                  <a:pt x="6517225" y="3540440"/>
                  <a:pt x="6517225" y="3540440"/>
                </a:cubicBezTo>
              </a:path>
            </a:pathLst>
          </a:custGeom>
          <a:ln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EB31E0D-7219-7646-A737-E06FF00B7998}"/>
              </a:ext>
            </a:extLst>
          </p:cNvPr>
          <p:cNvSpPr txBox="1"/>
          <p:nvPr/>
        </p:nvSpPr>
        <p:spPr>
          <a:xfrm>
            <a:off x="5030375" y="3276685"/>
            <a:ext cx="3646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latin typeface="Times"/>
                <a:cs typeface="Times"/>
              </a:rPr>
              <a:t>B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FB426F4-4CB5-3545-AA33-5247906CF3F1}"/>
              </a:ext>
            </a:extLst>
          </p:cNvPr>
          <p:cNvSpPr txBox="1"/>
          <p:nvPr/>
        </p:nvSpPr>
        <p:spPr>
          <a:xfrm rot="1778222">
            <a:off x="1311791" y="1988122"/>
            <a:ext cx="2273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New demand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5A37E1B8-F642-7F47-A3D5-D9ED4EA2AA19}"/>
              </a:ext>
            </a:extLst>
          </p:cNvPr>
          <p:cNvSpPr/>
          <p:nvPr/>
        </p:nvSpPr>
        <p:spPr>
          <a:xfrm>
            <a:off x="5084199" y="3580933"/>
            <a:ext cx="72000" cy="720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F063644-D10F-5E49-837E-07357E6EACE5}"/>
              </a:ext>
            </a:extLst>
          </p:cNvPr>
          <p:cNvSpPr txBox="1"/>
          <p:nvPr/>
        </p:nvSpPr>
        <p:spPr>
          <a:xfrm>
            <a:off x="3331972" y="1447801"/>
            <a:ext cx="3119628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i-FI" sz="1600" dirty="0" err="1"/>
              <a:t>Due</a:t>
            </a:r>
            <a:r>
              <a:rPr lang="fi-FI" sz="1600" dirty="0"/>
              <a:t> to </a:t>
            </a:r>
            <a:r>
              <a:rPr lang="fi-FI" sz="1600" dirty="0" err="1"/>
              <a:t>increased</a:t>
            </a:r>
            <a:r>
              <a:rPr lang="fi-FI" sz="1600" dirty="0"/>
              <a:t> </a:t>
            </a:r>
            <a:r>
              <a:rPr lang="fi-FI" sz="1600" dirty="0" err="1"/>
              <a:t>concern</a:t>
            </a:r>
            <a:r>
              <a:rPr lang="fi-FI" sz="1600" dirty="0"/>
              <a:t> for </a:t>
            </a:r>
            <a:r>
              <a:rPr lang="fi-FI" sz="1600" dirty="0" err="1"/>
              <a:t>animal</a:t>
            </a:r>
            <a:r>
              <a:rPr lang="fi-FI" sz="1600" dirty="0"/>
              <a:t> </a:t>
            </a:r>
            <a:r>
              <a:rPr lang="fi-FI" sz="1600" dirty="0" err="1"/>
              <a:t>welfare</a:t>
            </a:r>
            <a:r>
              <a:rPr lang="fi-FI" sz="1600" dirty="0"/>
              <a:t>, </a:t>
            </a:r>
            <a:r>
              <a:rPr lang="fi-FI" sz="1600" dirty="0" err="1"/>
              <a:t>demand</a:t>
            </a:r>
            <a:r>
              <a:rPr lang="fi-FI" sz="1600" dirty="0"/>
              <a:t> for </a:t>
            </a:r>
            <a:r>
              <a:rPr lang="fi-FI" sz="1600" dirty="0" err="1"/>
              <a:t>bread</a:t>
            </a:r>
            <a:r>
              <a:rPr lang="fi-FI" sz="1600" dirty="0"/>
              <a:t> is </a:t>
            </a:r>
            <a:r>
              <a:rPr lang="fi-FI" sz="1600" dirty="0" err="1"/>
              <a:t>shifted</a:t>
            </a:r>
            <a:r>
              <a:rPr lang="fi-FI" sz="1600" dirty="0"/>
              <a:t> </a:t>
            </a:r>
            <a:r>
              <a:rPr lang="fi-FI" sz="1600" dirty="0" err="1"/>
              <a:t>away</a:t>
            </a:r>
            <a:r>
              <a:rPr lang="fi-FI" sz="1600" dirty="0"/>
              <a:t> </a:t>
            </a:r>
            <a:r>
              <a:rPr lang="fi-FI" sz="1600" dirty="0" err="1"/>
              <a:t>from</a:t>
            </a:r>
            <a:r>
              <a:rPr lang="fi-FI" sz="1600" dirty="0"/>
              <a:t> </a:t>
            </a:r>
            <a:r>
              <a:rPr lang="fi-FI" sz="1600" dirty="0" err="1"/>
              <a:t>meat</a:t>
            </a:r>
            <a:r>
              <a:rPr lang="fi-FI" sz="1600" dirty="0"/>
              <a:t> </a:t>
            </a:r>
            <a:r>
              <a:rPr lang="fi-FI" sz="1600" dirty="0" err="1"/>
              <a:t>towards</a:t>
            </a:r>
            <a:r>
              <a:rPr lang="fi-FI" sz="1600" dirty="0"/>
              <a:t> </a:t>
            </a:r>
            <a:r>
              <a:rPr lang="fi-FI" sz="1600" dirty="0" err="1"/>
              <a:t>bread</a:t>
            </a:r>
            <a:endParaRPr lang="fi-FI" sz="1600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F063644-D10F-5E49-837E-07357E6EACE5}"/>
              </a:ext>
            </a:extLst>
          </p:cNvPr>
          <p:cNvSpPr txBox="1"/>
          <p:nvPr/>
        </p:nvSpPr>
        <p:spPr>
          <a:xfrm>
            <a:off x="6540500" y="2768601"/>
            <a:ext cx="2463800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i-FI" sz="1600" dirty="0"/>
              <a:t>In </a:t>
            </a:r>
            <a:r>
              <a:rPr lang="fi-FI" sz="1600" dirty="0" err="1"/>
              <a:t>the</a:t>
            </a:r>
            <a:r>
              <a:rPr lang="fi-FI" sz="1600" dirty="0"/>
              <a:t> </a:t>
            </a:r>
            <a:r>
              <a:rPr lang="fi-FI" sz="1600" dirty="0" err="1"/>
              <a:t>new</a:t>
            </a:r>
            <a:r>
              <a:rPr lang="fi-FI" sz="1600" dirty="0"/>
              <a:t> </a:t>
            </a:r>
            <a:r>
              <a:rPr lang="fi-FI" sz="1600" dirty="0" err="1"/>
              <a:t>equilibrium</a:t>
            </a:r>
            <a:r>
              <a:rPr lang="fi-FI" sz="1600" dirty="0"/>
              <a:t>,</a:t>
            </a:r>
          </a:p>
          <a:p>
            <a:r>
              <a:rPr lang="fi-FI" sz="1600" dirty="0" err="1"/>
              <a:t>the</a:t>
            </a:r>
            <a:r>
              <a:rPr lang="fi-FI" sz="1600" dirty="0"/>
              <a:t> </a:t>
            </a:r>
            <a:r>
              <a:rPr lang="fi-FI" sz="1600" dirty="0" err="1"/>
              <a:t>price</a:t>
            </a:r>
            <a:r>
              <a:rPr lang="fi-FI" sz="1600" dirty="0"/>
              <a:t> of </a:t>
            </a:r>
            <a:r>
              <a:rPr lang="fi-FI" sz="1600" dirty="0" err="1"/>
              <a:t>bread</a:t>
            </a:r>
            <a:r>
              <a:rPr lang="fi-FI" sz="1600" dirty="0"/>
              <a:t> is </a:t>
            </a:r>
            <a:r>
              <a:rPr lang="fi-FI" sz="1600" dirty="0" err="1"/>
              <a:t>higher</a:t>
            </a:r>
            <a:r>
              <a:rPr lang="fi-FI" sz="1600" dirty="0"/>
              <a:t> and </a:t>
            </a:r>
            <a:r>
              <a:rPr lang="fi-FI" sz="1600" dirty="0" err="1"/>
              <a:t>the</a:t>
            </a:r>
            <a:r>
              <a:rPr lang="fi-FI" sz="1600" dirty="0"/>
              <a:t> </a:t>
            </a:r>
            <a:r>
              <a:rPr lang="fi-FI" sz="1600" dirty="0" err="1"/>
              <a:t>bakers</a:t>
            </a:r>
            <a:r>
              <a:rPr lang="fi-FI" sz="1600" dirty="0"/>
              <a:t> </a:t>
            </a:r>
            <a:r>
              <a:rPr lang="fi-FI" sz="1600" dirty="0" err="1"/>
              <a:t>make</a:t>
            </a:r>
            <a:r>
              <a:rPr lang="fi-FI" sz="1600" dirty="0"/>
              <a:t> </a:t>
            </a:r>
            <a:r>
              <a:rPr lang="fi-FI" sz="1600" dirty="0" err="1"/>
              <a:t>bigger</a:t>
            </a:r>
            <a:r>
              <a:rPr lang="fi-FI" sz="1600" dirty="0"/>
              <a:t> </a:t>
            </a:r>
            <a:r>
              <a:rPr lang="fi-FI" sz="1600" dirty="0" err="1"/>
              <a:t>profits</a:t>
            </a:r>
            <a:endParaRPr lang="fi-FI" sz="1600" dirty="0"/>
          </a:p>
        </p:txBody>
      </p:sp>
    </p:spTree>
    <p:extLst>
      <p:ext uri="{BB962C8B-B14F-4D97-AF65-F5344CB8AC3E}">
        <p14:creationId xmlns:p14="http://schemas.microsoft.com/office/powerpoint/2010/main" val="244670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1" grpId="0"/>
      <p:bldP spid="33" grpId="0"/>
      <p:bldP spid="24" grpId="0" animBg="1"/>
      <p:bldP spid="36" grpId="0"/>
      <p:bldP spid="3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2501" y="179120"/>
            <a:ext cx="8085599" cy="537232"/>
          </a:xfrm>
        </p:spPr>
        <p:txBody>
          <a:bodyPr>
            <a:normAutofit/>
          </a:bodyPr>
          <a:lstStyle/>
          <a:p>
            <a:pPr algn="ctr"/>
            <a:r>
              <a:rPr lang="en-GB" sz="3600" dirty="0">
                <a:latin typeface="+mn-lt"/>
              </a:rPr>
              <a:t>Market Entry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92501" y="4318871"/>
            <a:ext cx="85208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If existing firms are earning </a:t>
            </a:r>
            <a:r>
              <a:rPr lang="en-US" sz="2400" b="1" dirty="0"/>
              <a:t>economic rents </a:t>
            </a:r>
            <a:r>
              <a:rPr lang="en-US" sz="2400" dirty="0"/>
              <a:t>and </a:t>
            </a:r>
            <a:r>
              <a:rPr lang="en-US" sz="2400" b="1" dirty="0"/>
              <a:t>costs of entry </a:t>
            </a:r>
            <a:r>
              <a:rPr lang="en-US" sz="2400" dirty="0"/>
              <a:t>are not too high, other firms may enter the market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Similarly, the demand may shift due to entry of new buyers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50823" y="723630"/>
            <a:ext cx="73845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supply curve can also shift due to market entry</a:t>
            </a:r>
          </a:p>
        </p:txBody>
      </p:sp>
      <p:pic>
        <p:nvPicPr>
          <p:cNvPr id="9" name="Picture 8" descr="figure-08-1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6635" y="1554627"/>
            <a:ext cx="4112952" cy="2609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05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3600" dirty="0">
                <a:latin typeface="+mn-lt"/>
              </a:rPr>
              <a:t>Changes in supply and demand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5FF6ADF-3566-3346-B9AD-CACD78D8B11B}"/>
              </a:ext>
            </a:extLst>
          </p:cNvPr>
          <p:cNvSpPr txBox="1"/>
          <p:nvPr/>
        </p:nvSpPr>
        <p:spPr>
          <a:xfrm>
            <a:off x="690664" y="1011677"/>
            <a:ext cx="7913333" cy="49244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i-FI" sz="2000" b="1" dirty="0" err="1"/>
              <a:t>Demand</a:t>
            </a:r>
            <a:r>
              <a:rPr lang="fi-FI" sz="2000" b="1" dirty="0"/>
              <a:t> </a:t>
            </a:r>
            <a:r>
              <a:rPr lang="fi-FI" sz="2000" b="1" dirty="0" err="1"/>
              <a:t>curve</a:t>
            </a:r>
            <a:r>
              <a:rPr lang="fi-FI" sz="2000" b="1" dirty="0"/>
              <a:t> </a:t>
            </a:r>
            <a:r>
              <a:rPr lang="fi-FI" sz="2000" b="1" dirty="0" err="1"/>
              <a:t>shifters</a:t>
            </a:r>
            <a:r>
              <a:rPr lang="fi-FI" sz="2000" b="1" dirty="0"/>
              <a:t>:</a:t>
            </a:r>
          </a:p>
          <a:p>
            <a:pPr marL="457200" indent="-457200">
              <a:buFont typeface="+mj-lt"/>
              <a:buAutoNum type="arabicPeriod"/>
            </a:pPr>
            <a:r>
              <a:rPr lang="fi-FI" sz="2000" dirty="0" err="1"/>
              <a:t>Changes</a:t>
            </a:r>
            <a:r>
              <a:rPr lang="fi-FI" sz="2000" dirty="0"/>
              <a:t> in </a:t>
            </a:r>
            <a:r>
              <a:rPr lang="fi-FI" sz="2000" dirty="0" err="1"/>
              <a:t>income</a:t>
            </a:r>
            <a:r>
              <a:rPr lang="fi-FI" sz="2000" dirty="0"/>
              <a:t> </a:t>
            </a:r>
            <a:r>
              <a:rPr lang="fi-FI" sz="2000" dirty="0" err="1"/>
              <a:t>or</a:t>
            </a:r>
            <a:r>
              <a:rPr lang="fi-FI" sz="2000" dirty="0"/>
              <a:t> </a:t>
            </a:r>
            <a:r>
              <a:rPr lang="fi-FI" sz="2000" dirty="0" err="1"/>
              <a:t>population</a:t>
            </a:r>
            <a:endParaRPr lang="fi-FI" sz="2000" dirty="0"/>
          </a:p>
          <a:p>
            <a:pPr marL="457200" indent="-457200">
              <a:buFont typeface="+mj-lt"/>
              <a:buAutoNum type="arabicPeriod"/>
            </a:pPr>
            <a:r>
              <a:rPr lang="fi-FI" sz="2000" dirty="0" err="1"/>
              <a:t>Changes</a:t>
            </a:r>
            <a:r>
              <a:rPr lang="fi-FI" sz="2000" dirty="0"/>
              <a:t> in </a:t>
            </a:r>
            <a:r>
              <a:rPr lang="fi-FI" sz="2000" dirty="0" err="1"/>
              <a:t>substitute</a:t>
            </a:r>
            <a:r>
              <a:rPr lang="fi-FI" sz="2000" dirty="0"/>
              <a:t> </a:t>
            </a:r>
            <a:r>
              <a:rPr lang="fi-FI" sz="2000" dirty="0" err="1"/>
              <a:t>or</a:t>
            </a:r>
            <a:r>
              <a:rPr lang="fi-FI" sz="2000" dirty="0"/>
              <a:t> </a:t>
            </a:r>
            <a:r>
              <a:rPr lang="fi-FI" sz="2000" dirty="0" err="1"/>
              <a:t>complement</a:t>
            </a:r>
            <a:r>
              <a:rPr lang="fi-FI" sz="2000" dirty="0"/>
              <a:t> </a:t>
            </a:r>
            <a:r>
              <a:rPr lang="fi-FI" sz="2000" dirty="0" err="1"/>
              <a:t>prices</a:t>
            </a:r>
            <a:endParaRPr lang="fi-FI" sz="2000" dirty="0"/>
          </a:p>
          <a:p>
            <a:pPr marL="457200" indent="-457200">
              <a:buFont typeface="+mj-lt"/>
              <a:buAutoNum type="arabicPeriod"/>
            </a:pPr>
            <a:r>
              <a:rPr lang="fi-FI" sz="2000" dirty="0" err="1"/>
              <a:t>Demand</a:t>
            </a:r>
            <a:r>
              <a:rPr lang="fi-FI" sz="2000" dirty="0"/>
              <a:t> </a:t>
            </a:r>
            <a:r>
              <a:rPr lang="fi-FI" sz="2000" dirty="0" err="1"/>
              <a:t>conditions</a:t>
            </a:r>
            <a:r>
              <a:rPr lang="fi-FI" sz="2000" dirty="0"/>
              <a:t> (</a:t>
            </a:r>
            <a:r>
              <a:rPr lang="fi-FI" sz="2000" dirty="0" err="1"/>
              <a:t>weather</a:t>
            </a:r>
            <a:r>
              <a:rPr lang="fi-FI" sz="2000" dirty="0"/>
              <a:t> etc.)</a:t>
            </a:r>
          </a:p>
          <a:p>
            <a:pPr marL="457200" indent="-457200">
              <a:buFont typeface="+mj-lt"/>
              <a:buAutoNum type="arabicPeriod"/>
            </a:pPr>
            <a:r>
              <a:rPr lang="fi-FI" sz="2000" dirty="0" err="1"/>
              <a:t>Changes</a:t>
            </a:r>
            <a:r>
              <a:rPr lang="fi-FI" sz="2000" dirty="0"/>
              <a:t> in </a:t>
            </a:r>
            <a:r>
              <a:rPr lang="fi-FI" sz="2000" dirty="0" err="1"/>
              <a:t>tastes</a:t>
            </a:r>
            <a:endParaRPr lang="fi-FI" sz="2000" dirty="0"/>
          </a:p>
          <a:p>
            <a:pPr marL="457200" indent="-457200">
              <a:buFont typeface="+mj-lt"/>
              <a:buAutoNum type="arabicPeriod"/>
            </a:pPr>
            <a:r>
              <a:rPr lang="fi-FI" sz="2000" dirty="0" err="1"/>
              <a:t>Changes</a:t>
            </a:r>
            <a:r>
              <a:rPr lang="fi-FI" sz="2000" dirty="0"/>
              <a:t> in </a:t>
            </a:r>
            <a:r>
              <a:rPr lang="fi-FI" sz="2000" dirty="0" err="1"/>
              <a:t>expectations</a:t>
            </a:r>
            <a:endParaRPr lang="fi-FI" sz="2000" dirty="0"/>
          </a:p>
          <a:p>
            <a:pPr marL="457200" indent="-457200">
              <a:buFont typeface="+mj-lt"/>
              <a:buAutoNum type="arabicPeriod"/>
            </a:pPr>
            <a:r>
              <a:rPr lang="fi-FI" sz="2000" dirty="0" err="1"/>
              <a:t>Taxes</a:t>
            </a:r>
            <a:r>
              <a:rPr lang="fi-FI" sz="2000" dirty="0"/>
              <a:t> and </a:t>
            </a:r>
            <a:r>
              <a:rPr lang="fi-FI" sz="2000" dirty="0" err="1"/>
              <a:t>subsidies</a:t>
            </a:r>
            <a:endParaRPr lang="fi-FI" sz="2000" dirty="0"/>
          </a:p>
          <a:p>
            <a:pPr marL="457200" indent="-457200">
              <a:buFont typeface="+mj-lt"/>
              <a:buAutoNum type="arabicPeriod"/>
            </a:pPr>
            <a:endParaRPr lang="fi-FI" sz="2000" dirty="0"/>
          </a:p>
          <a:p>
            <a:r>
              <a:rPr lang="fi-FI" sz="2000" b="1" dirty="0"/>
              <a:t>Supply </a:t>
            </a:r>
            <a:r>
              <a:rPr lang="fi-FI" sz="2000" b="1" dirty="0" err="1"/>
              <a:t>curve</a:t>
            </a:r>
            <a:r>
              <a:rPr lang="fi-FI" sz="2000" b="1" dirty="0"/>
              <a:t> </a:t>
            </a:r>
            <a:r>
              <a:rPr lang="fi-FI" sz="2000" b="1" dirty="0" err="1"/>
              <a:t>shifters</a:t>
            </a:r>
            <a:endParaRPr lang="fi-FI" sz="2000" b="1" dirty="0"/>
          </a:p>
          <a:p>
            <a:pPr marL="457200" indent="-457200">
              <a:buFont typeface="+mj-lt"/>
              <a:buAutoNum type="arabicPeriod"/>
            </a:pPr>
            <a:r>
              <a:rPr lang="fi-FI" sz="2000" dirty="0" err="1"/>
              <a:t>Technological</a:t>
            </a:r>
            <a:r>
              <a:rPr lang="fi-FI" sz="2000" dirty="0"/>
              <a:t> </a:t>
            </a:r>
            <a:r>
              <a:rPr lang="fi-FI" sz="2000" dirty="0" err="1"/>
              <a:t>innovations</a:t>
            </a:r>
            <a:endParaRPr lang="fi-FI" sz="2000" dirty="0"/>
          </a:p>
          <a:p>
            <a:pPr marL="457200" indent="-457200">
              <a:buFont typeface="+mj-lt"/>
              <a:buAutoNum type="arabicPeriod"/>
            </a:pPr>
            <a:r>
              <a:rPr lang="fi-FI" sz="2000" dirty="0"/>
              <a:t>Input </a:t>
            </a:r>
            <a:r>
              <a:rPr lang="fi-FI" sz="2000" dirty="0" err="1"/>
              <a:t>prices</a:t>
            </a:r>
            <a:endParaRPr lang="fi-FI" sz="2000" dirty="0"/>
          </a:p>
          <a:p>
            <a:pPr marL="457200" indent="-457200">
              <a:buFont typeface="+mj-lt"/>
              <a:buAutoNum type="arabicPeriod"/>
            </a:pPr>
            <a:r>
              <a:rPr lang="fi-FI" sz="2000" dirty="0" err="1"/>
              <a:t>Production</a:t>
            </a:r>
            <a:r>
              <a:rPr lang="fi-FI" sz="2000" dirty="0"/>
              <a:t> </a:t>
            </a:r>
            <a:r>
              <a:rPr lang="fi-FI" sz="2000" dirty="0" err="1"/>
              <a:t>conditions</a:t>
            </a:r>
            <a:r>
              <a:rPr lang="fi-FI" sz="2000" dirty="0"/>
              <a:t> (</a:t>
            </a:r>
            <a:r>
              <a:rPr lang="fi-FI" sz="2000" dirty="0" err="1"/>
              <a:t>weather</a:t>
            </a:r>
            <a:r>
              <a:rPr lang="fi-FI" sz="2000" dirty="0"/>
              <a:t> etc.)</a:t>
            </a:r>
          </a:p>
          <a:p>
            <a:pPr marL="457200" indent="-457200">
              <a:buFont typeface="+mj-lt"/>
              <a:buAutoNum type="arabicPeriod"/>
            </a:pPr>
            <a:r>
              <a:rPr lang="fi-FI" sz="2000" dirty="0" err="1"/>
              <a:t>Taxes</a:t>
            </a:r>
            <a:r>
              <a:rPr lang="fi-FI" sz="2000" dirty="0"/>
              <a:t> and </a:t>
            </a:r>
            <a:r>
              <a:rPr lang="fi-FI" sz="2000" dirty="0" err="1"/>
              <a:t>subsidies</a:t>
            </a:r>
            <a:endParaRPr lang="fi-FI" sz="2000" dirty="0"/>
          </a:p>
          <a:p>
            <a:pPr marL="457200" indent="-457200">
              <a:buFont typeface="+mj-lt"/>
              <a:buAutoNum type="arabicPeriod"/>
            </a:pPr>
            <a:r>
              <a:rPr lang="fi-FI" sz="2000" dirty="0" err="1"/>
              <a:t>Expectations</a:t>
            </a:r>
            <a:endParaRPr lang="fi-FI" sz="2000" dirty="0"/>
          </a:p>
          <a:p>
            <a:pPr marL="457200" indent="-457200">
              <a:buFont typeface="+mj-lt"/>
              <a:buAutoNum type="arabicPeriod"/>
            </a:pPr>
            <a:r>
              <a:rPr lang="fi-FI" sz="2000" dirty="0" err="1"/>
              <a:t>Entry</a:t>
            </a:r>
            <a:r>
              <a:rPr lang="fi-FI" sz="2000" dirty="0"/>
              <a:t> and </a:t>
            </a:r>
            <a:r>
              <a:rPr lang="fi-FI" sz="2000" dirty="0" err="1"/>
              <a:t>exit</a:t>
            </a:r>
            <a:r>
              <a:rPr lang="fi-FI" sz="2000" dirty="0"/>
              <a:t> of </a:t>
            </a:r>
            <a:r>
              <a:rPr lang="fi-FI" sz="2000" dirty="0" err="1"/>
              <a:t>producers</a:t>
            </a:r>
            <a:endParaRPr lang="fi-FI" sz="2000" dirty="0"/>
          </a:p>
          <a:p>
            <a:pPr marL="457200" indent="-457200">
              <a:buFont typeface="+mj-lt"/>
              <a:buAutoNum type="arabicPeriod"/>
            </a:pPr>
            <a:endParaRPr lang="fi-FI" sz="2000" dirty="0"/>
          </a:p>
        </p:txBody>
      </p:sp>
    </p:spTree>
    <p:extLst>
      <p:ext uri="{BB962C8B-B14F-4D97-AF65-F5344CB8AC3E}">
        <p14:creationId xmlns:p14="http://schemas.microsoft.com/office/powerpoint/2010/main" val="17917445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4376" y="131619"/>
            <a:ext cx="8085599" cy="557151"/>
          </a:xfrm>
        </p:spPr>
        <p:txBody>
          <a:bodyPr>
            <a:normAutofit/>
          </a:bodyPr>
          <a:lstStyle/>
          <a:p>
            <a:pPr algn="ctr"/>
            <a:r>
              <a:rPr lang="en-GB" sz="3600" dirty="0">
                <a:latin typeface="+mn-lt"/>
              </a:rPr>
              <a:t>Changes in supply and demand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E3CC15-CC43-1246-9B3F-299503D03E04}"/>
              </a:ext>
            </a:extLst>
          </p:cNvPr>
          <p:cNvSpPr txBox="1"/>
          <p:nvPr/>
        </p:nvSpPr>
        <p:spPr>
          <a:xfrm flipH="1">
            <a:off x="676958" y="605642"/>
            <a:ext cx="8015780" cy="49859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000" b="1" dirty="0"/>
              <a:t>How can you tell shifts in demand and supply apart?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If price and quantity move in the same direction you are likely to see movements on the supply curve, i.e. shifts in demand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If prices and quantities move in opposite directions, you see movements on the demand curve (i.e. shifts in supply)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How can you estimate the demand and supply curves?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In general a very tricky question because you observe equilibrium prices and quantities determined by both (lack of identification)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If you can observe shocks that shift only supply (e.g. weather conditions in Australia and Canada for wheat production), you have hope for estimating the demand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In general not very easy to find such shifters for either demand or supply. More on this in Principles of Empirical Analysis and Introduction to Econometrics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77734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540002" y="381000"/>
            <a:ext cx="8085599" cy="687779"/>
          </a:xfrm>
        </p:spPr>
        <p:txBody>
          <a:bodyPr>
            <a:noAutofit/>
          </a:bodyPr>
          <a:lstStyle/>
          <a:p>
            <a:r>
              <a:rPr lang="en-GB" sz="3600" dirty="0">
                <a:latin typeface="+mn-lt"/>
              </a:rPr>
              <a:t>In the next lecture: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40002" y="1243714"/>
            <a:ext cx="747181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Interfering with the market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/>
              <a:t>Taxes</a:t>
            </a:r>
            <a:endParaRPr lang="en-US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Tariffs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Rent Control</a:t>
            </a:r>
          </a:p>
          <a:p>
            <a:pPr lvl="1"/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Short-run and long-run equilibrium</a:t>
            </a:r>
          </a:p>
          <a:p>
            <a:pPr marL="342900" indent="-342900">
              <a:buFont typeface="Arial"/>
              <a:buChar char="•"/>
            </a:pPr>
            <a:endParaRPr lang="en-US" sz="2400" b="1" dirty="0"/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Market dynamics and rent-seeking</a:t>
            </a:r>
          </a:p>
          <a:p>
            <a:pPr marL="342900" indent="-342900">
              <a:buFont typeface="Arial"/>
              <a:buChar char="•"/>
            </a:pPr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903024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3600" dirty="0">
                <a:latin typeface="+mn-lt"/>
              </a:rPr>
              <a:t>Measuring Surplus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39343" y="4444882"/>
            <a:ext cx="72053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Total surplus = Consumer surplus + Producer surplus </a:t>
            </a:r>
            <a:r>
              <a:rPr lang="en-US" sz="2400" dirty="0"/>
              <a:t>= Total gains from trade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4EA4DAC0-8234-E29F-6CB0-63A305AE4C07}"/>
              </a:ext>
            </a:extLst>
          </p:cNvPr>
          <p:cNvCxnSpPr>
            <a:cxnSpLocks/>
          </p:cNvCxnSpPr>
          <p:nvPr/>
        </p:nvCxnSpPr>
        <p:spPr>
          <a:xfrm flipV="1">
            <a:off x="1003853" y="1318381"/>
            <a:ext cx="0" cy="287593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0C00765-ECD9-884D-E510-F969C8529C7C}"/>
              </a:ext>
            </a:extLst>
          </p:cNvPr>
          <p:cNvCxnSpPr>
            <a:cxnSpLocks/>
          </p:cNvCxnSpPr>
          <p:nvPr/>
        </p:nvCxnSpPr>
        <p:spPr>
          <a:xfrm>
            <a:off x="1003853" y="4194313"/>
            <a:ext cx="4810538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Freeform 17">
            <a:extLst>
              <a:ext uri="{FF2B5EF4-FFF2-40B4-BE49-F238E27FC236}">
                <a16:creationId xmlns:a16="http://schemas.microsoft.com/office/drawing/2014/main" id="{0A17971E-A174-E46C-F0BD-B812129A8D37}"/>
              </a:ext>
            </a:extLst>
          </p:cNvPr>
          <p:cNvSpPr/>
          <p:nvPr/>
        </p:nvSpPr>
        <p:spPr>
          <a:xfrm>
            <a:off x="993913" y="1848678"/>
            <a:ext cx="3836504" cy="2335696"/>
          </a:xfrm>
          <a:custGeom>
            <a:avLst/>
            <a:gdLst>
              <a:gd name="connsiteX0" fmla="*/ 0 w 3836504"/>
              <a:gd name="connsiteY0" fmla="*/ 0 h 2335696"/>
              <a:gd name="connsiteX1" fmla="*/ 974035 w 3836504"/>
              <a:gd name="connsiteY1" fmla="*/ 1620079 h 2335696"/>
              <a:gd name="connsiteX2" fmla="*/ 3836504 w 3836504"/>
              <a:gd name="connsiteY2" fmla="*/ 2335696 h 2335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36504" h="2335696">
                <a:moveTo>
                  <a:pt x="0" y="0"/>
                </a:moveTo>
                <a:cubicBezTo>
                  <a:pt x="167309" y="615398"/>
                  <a:pt x="334618" y="1230796"/>
                  <a:pt x="974035" y="1620079"/>
                </a:cubicBezTo>
                <a:cubicBezTo>
                  <a:pt x="1613452" y="2009362"/>
                  <a:pt x="2724978" y="2172529"/>
                  <a:pt x="3836504" y="2335696"/>
                </a:cubicBezTo>
              </a:path>
            </a:pathLst>
          </a:cu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3D58750F-E55C-F3A8-169F-03FC9E34923B}"/>
              </a:ext>
            </a:extLst>
          </p:cNvPr>
          <p:cNvSpPr/>
          <p:nvPr/>
        </p:nvSpPr>
        <p:spPr>
          <a:xfrm>
            <a:off x="1013791" y="2266122"/>
            <a:ext cx="3737113" cy="1918252"/>
          </a:xfrm>
          <a:custGeom>
            <a:avLst/>
            <a:gdLst>
              <a:gd name="connsiteX0" fmla="*/ 0 w 3737113"/>
              <a:gd name="connsiteY0" fmla="*/ 0 h 1918252"/>
              <a:gd name="connsiteX1" fmla="*/ 1302026 w 3737113"/>
              <a:gd name="connsiteY1" fmla="*/ 1361661 h 1918252"/>
              <a:gd name="connsiteX2" fmla="*/ 3737113 w 3737113"/>
              <a:gd name="connsiteY2" fmla="*/ 1918252 h 1918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37113" h="1918252">
                <a:moveTo>
                  <a:pt x="0" y="0"/>
                </a:moveTo>
                <a:cubicBezTo>
                  <a:pt x="339587" y="520976"/>
                  <a:pt x="679174" y="1041952"/>
                  <a:pt x="1302026" y="1361661"/>
                </a:cubicBezTo>
                <a:cubicBezTo>
                  <a:pt x="1924878" y="1681370"/>
                  <a:pt x="2830995" y="1799811"/>
                  <a:pt x="3737113" y="1918252"/>
                </a:cubicBezTo>
              </a:path>
            </a:pathLst>
          </a:cu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456956D8-C189-9EC9-7C41-F8FF2709361D}"/>
              </a:ext>
            </a:extLst>
          </p:cNvPr>
          <p:cNvSpPr/>
          <p:nvPr/>
        </p:nvSpPr>
        <p:spPr>
          <a:xfrm>
            <a:off x="1013791" y="1598110"/>
            <a:ext cx="3488635" cy="2057400"/>
          </a:xfrm>
          <a:custGeom>
            <a:avLst/>
            <a:gdLst>
              <a:gd name="connsiteX0" fmla="*/ 0 w 3488635"/>
              <a:gd name="connsiteY0" fmla="*/ 0 h 2057400"/>
              <a:gd name="connsiteX1" fmla="*/ 1063487 w 3488635"/>
              <a:gd name="connsiteY1" fmla="*/ 1381539 h 2057400"/>
              <a:gd name="connsiteX2" fmla="*/ 3488635 w 3488635"/>
              <a:gd name="connsiteY2" fmla="*/ 2057400 h 2057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88635" h="2057400">
                <a:moveTo>
                  <a:pt x="0" y="0"/>
                </a:moveTo>
                <a:cubicBezTo>
                  <a:pt x="241024" y="519319"/>
                  <a:pt x="482048" y="1038639"/>
                  <a:pt x="1063487" y="1381539"/>
                </a:cubicBezTo>
                <a:cubicBezTo>
                  <a:pt x="1644926" y="1724439"/>
                  <a:pt x="2566780" y="1890919"/>
                  <a:pt x="3488635" y="2057400"/>
                </a:cubicBezTo>
              </a:path>
            </a:pathLst>
          </a:custGeom>
          <a:ln w="1905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55A16E85-7EBC-968B-5401-9B4B6BAABCEC}"/>
              </a:ext>
            </a:extLst>
          </p:cNvPr>
          <p:cNvSpPr/>
          <p:nvPr/>
        </p:nvSpPr>
        <p:spPr>
          <a:xfrm>
            <a:off x="993913" y="2812774"/>
            <a:ext cx="3866322" cy="1053548"/>
          </a:xfrm>
          <a:custGeom>
            <a:avLst/>
            <a:gdLst>
              <a:gd name="connsiteX0" fmla="*/ 0 w 3866322"/>
              <a:gd name="connsiteY0" fmla="*/ 1053548 h 1053548"/>
              <a:gd name="connsiteX1" fmla="*/ 1739348 w 3866322"/>
              <a:gd name="connsiteY1" fmla="*/ 824948 h 1053548"/>
              <a:gd name="connsiteX2" fmla="*/ 3846444 w 3866322"/>
              <a:gd name="connsiteY2" fmla="*/ 0 h 1053548"/>
              <a:gd name="connsiteX3" fmla="*/ 3846444 w 3866322"/>
              <a:gd name="connsiteY3" fmla="*/ 0 h 1053548"/>
              <a:gd name="connsiteX4" fmla="*/ 3866322 w 3866322"/>
              <a:gd name="connsiteY4" fmla="*/ 19878 h 1053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66322" h="1053548">
                <a:moveTo>
                  <a:pt x="0" y="1053548"/>
                </a:moveTo>
                <a:cubicBezTo>
                  <a:pt x="549137" y="1027043"/>
                  <a:pt x="1098274" y="1000539"/>
                  <a:pt x="1739348" y="824948"/>
                </a:cubicBezTo>
                <a:cubicBezTo>
                  <a:pt x="2380422" y="649357"/>
                  <a:pt x="3846444" y="0"/>
                  <a:pt x="3846444" y="0"/>
                </a:cubicBezTo>
                <a:lnTo>
                  <a:pt x="3846444" y="0"/>
                </a:lnTo>
                <a:lnTo>
                  <a:pt x="3866322" y="19878"/>
                </a:lnTo>
              </a:path>
            </a:pathLst>
          </a:custGeom>
          <a:ln w="254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4154C01-4F5B-13C3-22E2-E40759361D0C}"/>
              </a:ext>
            </a:extLst>
          </p:cNvPr>
          <p:cNvCxnSpPr>
            <a:cxnSpLocks/>
          </p:cNvCxnSpPr>
          <p:nvPr/>
        </p:nvCxnSpPr>
        <p:spPr>
          <a:xfrm>
            <a:off x="1808922" y="3848534"/>
            <a:ext cx="0" cy="335840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5F2CBED4-27FB-9DB7-0202-AD6F52D82441}"/>
              </a:ext>
            </a:extLst>
          </p:cNvPr>
          <p:cNvCxnSpPr>
            <a:cxnSpLocks/>
          </p:cNvCxnSpPr>
          <p:nvPr/>
        </p:nvCxnSpPr>
        <p:spPr>
          <a:xfrm>
            <a:off x="1808922" y="2812774"/>
            <a:ext cx="0" cy="1035760"/>
          </a:xfrm>
          <a:prstGeom prst="line">
            <a:avLst/>
          </a:prstGeom>
          <a:ln w="12700"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Freeform 35">
            <a:extLst>
              <a:ext uri="{FF2B5EF4-FFF2-40B4-BE49-F238E27FC236}">
                <a16:creationId xmlns:a16="http://schemas.microsoft.com/office/drawing/2014/main" id="{4F5CEAC7-7376-1998-B6AF-0DF48A754F66}"/>
              </a:ext>
            </a:extLst>
          </p:cNvPr>
          <p:cNvSpPr/>
          <p:nvPr/>
        </p:nvSpPr>
        <p:spPr>
          <a:xfrm>
            <a:off x="1013791" y="1600200"/>
            <a:ext cx="3180588" cy="2617647"/>
          </a:xfrm>
          <a:custGeom>
            <a:avLst/>
            <a:gdLst>
              <a:gd name="connsiteX0" fmla="*/ 0 w 3180588"/>
              <a:gd name="connsiteY0" fmla="*/ 0 h 2617647"/>
              <a:gd name="connsiteX1" fmla="*/ 805070 w 3180588"/>
              <a:gd name="connsiteY1" fmla="*/ 2236304 h 2617647"/>
              <a:gd name="connsiteX2" fmla="*/ 2991679 w 3180588"/>
              <a:gd name="connsiteY2" fmla="*/ 2584174 h 2617647"/>
              <a:gd name="connsiteX3" fmla="*/ 2922105 w 3180588"/>
              <a:gd name="connsiteY3" fmla="*/ 2584174 h 2617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80588" h="2617647">
                <a:moveTo>
                  <a:pt x="0" y="0"/>
                </a:moveTo>
                <a:cubicBezTo>
                  <a:pt x="153228" y="902804"/>
                  <a:pt x="306457" y="1805608"/>
                  <a:pt x="805070" y="2236304"/>
                </a:cubicBezTo>
                <a:cubicBezTo>
                  <a:pt x="1303683" y="2667000"/>
                  <a:pt x="2638840" y="2526196"/>
                  <a:pt x="2991679" y="2584174"/>
                </a:cubicBezTo>
                <a:cubicBezTo>
                  <a:pt x="3344518" y="2642152"/>
                  <a:pt x="3133311" y="2613163"/>
                  <a:pt x="2922105" y="2584174"/>
                </a:cubicBezTo>
              </a:path>
            </a:pathLst>
          </a:cu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FI" dirty="0"/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41E92E3B-7285-033E-6A1C-D5384E15A068}"/>
              </a:ext>
            </a:extLst>
          </p:cNvPr>
          <p:cNvCxnSpPr>
            <a:cxnSpLocks/>
          </p:cNvCxnSpPr>
          <p:nvPr/>
        </p:nvCxnSpPr>
        <p:spPr>
          <a:xfrm flipV="1">
            <a:off x="983973" y="2801790"/>
            <a:ext cx="795131" cy="9939"/>
          </a:xfrm>
          <a:prstGeom prst="line">
            <a:avLst/>
          </a:prstGeom>
          <a:ln w="12700"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2AADDAF1-84C8-5099-0633-DC6570B4FF5F}"/>
              </a:ext>
            </a:extLst>
          </p:cNvPr>
          <p:cNvSpPr txBox="1"/>
          <p:nvPr/>
        </p:nvSpPr>
        <p:spPr>
          <a:xfrm>
            <a:off x="4552122" y="3508513"/>
            <a:ext cx="185948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FI" sz="2000" b="1" dirty="0"/>
              <a:t>D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42991B3-E9B3-7790-6142-D702324C4115}"/>
              </a:ext>
            </a:extLst>
          </p:cNvPr>
          <p:cNvSpPr txBox="1"/>
          <p:nvPr/>
        </p:nvSpPr>
        <p:spPr>
          <a:xfrm>
            <a:off x="4949687" y="2763078"/>
            <a:ext cx="399148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FI" sz="2000" b="1" dirty="0"/>
              <a:t>MC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F943067-574B-DEDB-8532-6422295A379E}"/>
              </a:ext>
            </a:extLst>
          </p:cNvPr>
          <p:cNvSpPr txBox="1"/>
          <p:nvPr/>
        </p:nvSpPr>
        <p:spPr>
          <a:xfrm>
            <a:off x="3110948" y="3837718"/>
            <a:ext cx="399148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FI" sz="2000" b="1" dirty="0"/>
              <a:t>MR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4BF9A3B-C24E-EB05-9D75-38D1FA7B5C81}"/>
              </a:ext>
            </a:extLst>
          </p:cNvPr>
          <p:cNvSpPr txBox="1"/>
          <p:nvPr/>
        </p:nvSpPr>
        <p:spPr>
          <a:xfrm>
            <a:off x="5078896" y="1162878"/>
            <a:ext cx="3398366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FI" dirty="0"/>
              <a:t>Consumer surplus: area between</a:t>
            </a:r>
          </a:p>
          <a:p>
            <a:r>
              <a:rPr lang="en-GB" dirty="0"/>
              <a:t>D</a:t>
            </a:r>
            <a:r>
              <a:rPr lang="en-FI" dirty="0"/>
              <a:t>emand curve and P* left of Q*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730ECD10-5490-91F6-187C-12B684F0FC9C}"/>
              </a:ext>
            </a:extLst>
          </p:cNvPr>
          <p:cNvSpPr txBox="1"/>
          <p:nvPr/>
        </p:nvSpPr>
        <p:spPr>
          <a:xfrm>
            <a:off x="704433" y="2676422"/>
            <a:ext cx="43980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FI" dirty="0"/>
              <a:t>P*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23C05F3-247A-8C6F-5724-A6A5C240A1A9}"/>
              </a:ext>
            </a:extLst>
          </p:cNvPr>
          <p:cNvSpPr txBox="1"/>
          <p:nvPr/>
        </p:nvSpPr>
        <p:spPr>
          <a:xfrm flipH="1">
            <a:off x="1659834" y="4191178"/>
            <a:ext cx="44726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FI" dirty="0"/>
              <a:t>Q*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FB5298F-6E64-60B8-311F-69A789A3EEC4}"/>
              </a:ext>
            </a:extLst>
          </p:cNvPr>
          <p:cNvSpPr txBox="1"/>
          <p:nvPr/>
        </p:nvSpPr>
        <p:spPr>
          <a:xfrm>
            <a:off x="5695121" y="2018437"/>
            <a:ext cx="3039294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FI" dirty="0"/>
              <a:t>Producer surplus: area </a:t>
            </a:r>
          </a:p>
          <a:p>
            <a:r>
              <a:rPr lang="en-GB" dirty="0"/>
              <a:t>B</a:t>
            </a:r>
            <a:r>
              <a:rPr lang="en-FI" dirty="0"/>
              <a:t>etween P* and MC left of Q*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C133DF9-9C4B-13B6-75E2-3B4501A3D379}"/>
              </a:ext>
            </a:extLst>
          </p:cNvPr>
          <p:cNvSpPr txBox="1"/>
          <p:nvPr/>
        </p:nvSpPr>
        <p:spPr>
          <a:xfrm>
            <a:off x="2027596" y="3299791"/>
            <a:ext cx="704354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FI" dirty="0"/>
              <a:t>DWL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4DB5567-0CDB-5284-3524-8B5084CCFEBC}"/>
              </a:ext>
            </a:extLst>
          </p:cNvPr>
          <p:cNvSpPr txBox="1"/>
          <p:nvPr/>
        </p:nvSpPr>
        <p:spPr>
          <a:xfrm>
            <a:off x="1032367" y="2318679"/>
            <a:ext cx="320601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FI" dirty="0"/>
              <a:t>CS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34D21DF4-4701-6B51-626C-9FA424A84DED}"/>
              </a:ext>
            </a:extLst>
          </p:cNvPr>
          <p:cNvSpPr txBox="1"/>
          <p:nvPr/>
        </p:nvSpPr>
        <p:spPr>
          <a:xfrm>
            <a:off x="1188969" y="3171583"/>
            <a:ext cx="43980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FI" dirty="0"/>
              <a:t>PS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530088B9-67C9-D85D-1723-5A7616A66686}"/>
              </a:ext>
            </a:extLst>
          </p:cNvPr>
          <p:cNvSpPr txBox="1"/>
          <p:nvPr/>
        </p:nvSpPr>
        <p:spPr>
          <a:xfrm>
            <a:off x="6341165" y="3061252"/>
            <a:ext cx="2641813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FI" dirty="0"/>
              <a:t>Deadweight loss: Triangle</a:t>
            </a:r>
          </a:p>
          <a:p>
            <a:r>
              <a:rPr lang="en-GB" dirty="0" err="1"/>
              <a:t>bw</a:t>
            </a:r>
            <a:r>
              <a:rPr lang="en-GB" dirty="0"/>
              <a:t> D and MC right of Q*</a:t>
            </a:r>
            <a:endParaRPr lang="en-FI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52291E-9CCA-137C-709B-CDE2730C849E}"/>
              </a:ext>
            </a:extLst>
          </p:cNvPr>
          <p:cNvSpPr txBox="1"/>
          <p:nvPr/>
        </p:nvSpPr>
        <p:spPr>
          <a:xfrm>
            <a:off x="924337" y="5349025"/>
            <a:ext cx="4562146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FI" sz="2000" b="1" dirty="0"/>
              <a:t>Profit = Producer surplus – fixed cost</a:t>
            </a:r>
          </a:p>
        </p:txBody>
      </p:sp>
    </p:spTree>
    <p:extLst>
      <p:ext uri="{BB962C8B-B14F-4D97-AF65-F5344CB8AC3E}">
        <p14:creationId xmlns:p14="http://schemas.microsoft.com/office/powerpoint/2010/main" val="4368988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0002" y="381000"/>
            <a:ext cx="8085599" cy="440418"/>
          </a:xfrm>
        </p:spPr>
        <p:txBody>
          <a:bodyPr>
            <a:normAutofit fontScale="90000"/>
          </a:bodyPr>
          <a:lstStyle/>
          <a:p>
            <a:pPr algn="ctr"/>
            <a:r>
              <a:rPr lang="en-GB" sz="3600" dirty="0">
                <a:latin typeface="+mn-lt"/>
              </a:rPr>
              <a:t>Price Elasticity of Demand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02602BD-30B0-7848-A678-96F28C2AF132}"/>
                  </a:ext>
                </a:extLst>
              </p:cNvPr>
              <p:cNvSpPr txBox="1"/>
              <p:nvPr/>
            </p:nvSpPr>
            <p:spPr>
              <a:xfrm>
                <a:off x="779646" y="1020278"/>
                <a:ext cx="7845955" cy="43811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fi-FI" sz="2400" dirty="0"/>
                  <a:t>In </a:t>
                </a:r>
                <a:r>
                  <a:rPr lang="fi-FI" sz="2400" dirty="0" err="1"/>
                  <a:t>the</a:t>
                </a:r>
                <a:r>
                  <a:rPr lang="fi-FI" sz="2400" dirty="0"/>
                  <a:t> definition of </a:t>
                </a:r>
                <a:r>
                  <a:rPr lang="fi-FI" sz="2400" dirty="0" err="1"/>
                  <a:t>the</a:t>
                </a:r>
                <a:r>
                  <a:rPr lang="fi-FI" sz="2400" dirty="0"/>
                  <a:t> </a:t>
                </a:r>
                <a:r>
                  <a:rPr lang="fi-FI" sz="2400" dirty="0" err="1"/>
                  <a:t>elasticity</a:t>
                </a:r>
                <a:r>
                  <a:rPr lang="fi-FI" sz="2400" dirty="0"/>
                  <a:t>,</a:t>
                </a:r>
              </a:p>
              <a:p>
                <a:pPr algn="ctr"/>
                <a:r>
                  <a:rPr lang="fi-FI" sz="2400" dirty="0"/>
                  <a:t>𝛆 = -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i-FI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f>
                          <m:fPr>
                            <m:ctrlPr>
                              <a:rPr lang="fi-FI" sz="24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l-GR" sz="2400">
                                <a:latin typeface="Cambria Math" panose="02040503050406030204" pitchFamily="18" charset="0"/>
                              </a:rPr>
                              <m:t>Δ</m:t>
                            </m:r>
                            <m:r>
                              <a:rPr lang="fi-FI" sz="2400" i="1">
                                <a:latin typeface="Cambria Math" panose="02040503050406030204" pitchFamily="18" charset="0"/>
                              </a:rPr>
                              <m:t>𝑄</m:t>
                            </m:r>
                          </m:num>
                          <m:den>
                            <m:r>
                              <m:rPr>
                                <m:sty m:val="p"/>
                              </m:rPr>
                              <a:rPr lang="fi-FI" sz="2400">
                                <a:latin typeface="Cambria Math" panose="02040503050406030204" pitchFamily="18" charset="0"/>
                              </a:rPr>
                              <m:t>Q</m:t>
                            </m:r>
                          </m:den>
                        </m:f>
                      </m:num>
                      <m:den>
                        <m:f>
                          <m:fPr>
                            <m:ctrlPr>
                              <a:rPr lang="fi-FI" sz="24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l-GR" sz="2400">
                                <a:latin typeface="Cambria Math" panose="02040503050406030204" pitchFamily="18" charset="0"/>
                              </a:rPr>
                              <m:t>Δ</m:t>
                            </m:r>
                            <m:r>
                              <a:rPr lang="fi-FI" sz="2400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num>
                          <m:den>
                            <m:r>
                              <a:rPr lang="fi-FI" sz="2400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den>
                        </m:f>
                      </m:den>
                    </m:f>
                    <m:r>
                      <a:rPr lang="fi-FI" sz="2400" b="0" i="0" smtClean="0">
                        <a:latin typeface="Cambria Math" panose="02040503050406030204" pitchFamily="18" charset="0"/>
                      </a:rPr>
                      <m:t>=− </m:t>
                    </m:r>
                    <m:f>
                      <m:fPr>
                        <m:ctrlPr>
                          <a:rPr lang="fi-FI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f>
                          <m:fPr>
                            <m:ctrlPr>
                              <a:rPr lang="fi-FI" sz="24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i-FI" sz="2400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num>
                          <m:den>
                            <m:r>
                              <m:rPr>
                                <m:sty m:val="p"/>
                              </m:rPr>
                              <a:rPr lang="fi-FI" sz="2400">
                                <a:latin typeface="Cambria Math" panose="02040503050406030204" pitchFamily="18" charset="0"/>
                              </a:rPr>
                              <m:t>Q</m:t>
                            </m:r>
                          </m:den>
                        </m:f>
                      </m:num>
                      <m:den>
                        <m:f>
                          <m:fPr>
                            <m:ctrlPr>
                              <a:rPr lang="fi-FI" sz="24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l-GR" sz="2400">
                                <a:latin typeface="Cambria Math" panose="02040503050406030204" pitchFamily="18" charset="0"/>
                              </a:rPr>
                              <m:t>Δ</m:t>
                            </m:r>
                            <m:r>
                              <a:rPr lang="fi-FI" sz="2400" i="1">
                                <a:latin typeface="Cambria Math" panose="02040503050406030204" pitchFamily="18" charset="0"/>
                              </a:rPr>
                              <m:t>𝑃</m:t>
                            </m:r>
                          </m:num>
                          <m:den>
                            <m:r>
                              <m:rPr>
                                <m:sty m:val="p"/>
                              </m:rPr>
                              <a:rPr lang="el-GR" sz="2400">
                                <a:latin typeface="Cambria Math" panose="02040503050406030204" pitchFamily="18" charset="0"/>
                              </a:rPr>
                              <m:t>Δ</m:t>
                            </m:r>
                            <m:r>
                              <a:rPr lang="fi-FI" sz="2400" i="1">
                                <a:latin typeface="Cambria Math" panose="02040503050406030204" pitchFamily="18" charset="0"/>
                              </a:rPr>
                              <m:t>𝑄</m:t>
                            </m:r>
                          </m:den>
                        </m:f>
                      </m:den>
                    </m:f>
                  </m:oMath>
                </a14:m>
                <a:r>
                  <a:rPr lang="fi-FI" sz="2400" dirty="0"/>
                  <a:t>  =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i-FI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i-FI" sz="24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num>
                      <m:den>
                        <m:f>
                          <m:fPr>
                            <m:ctrlPr>
                              <a:rPr lang="fi-FI" sz="24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i-FI" sz="2400" b="0" i="1" smtClean="0">
                                <a:latin typeface="Cambria Math" panose="02040503050406030204" pitchFamily="18" charset="0"/>
                              </a:rPr>
                              <m:t>𝑄</m:t>
                            </m:r>
                            <m:r>
                              <m:rPr>
                                <m:sty m:val="p"/>
                              </m:rPr>
                              <a:rPr lang="el-GR" sz="2400">
                                <a:latin typeface="Cambria Math" panose="02040503050406030204" pitchFamily="18" charset="0"/>
                              </a:rPr>
                              <m:t>Δ</m:t>
                            </m:r>
                            <m:r>
                              <a:rPr lang="fi-FI" sz="2400" i="1">
                                <a:latin typeface="Cambria Math" panose="02040503050406030204" pitchFamily="18" charset="0"/>
                              </a:rPr>
                              <m:t>𝑃</m:t>
                            </m:r>
                          </m:num>
                          <m:den>
                            <m:r>
                              <m:rPr>
                                <m:sty m:val="p"/>
                              </m:rPr>
                              <a:rPr lang="el-GR" sz="2400">
                                <a:latin typeface="Cambria Math" panose="02040503050406030204" pitchFamily="18" charset="0"/>
                              </a:rPr>
                              <m:t>Δ</m:t>
                            </m:r>
                            <m:r>
                              <a:rPr lang="fi-FI" sz="2400" i="1">
                                <a:latin typeface="Cambria Math" panose="02040503050406030204" pitchFamily="18" charset="0"/>
                              </a:rPr>
                              <m:t>𝑄</m:t>
                            </m:r>
                          </m:den>
                        </m:f>
                      </m:den>
                    </m:f>
                  </m:oMath>
                </a14:m>
                <a:r>
                  <a:rPr lang="fi-FI" sz="2400" dirty="0"/>
                  <a:t>.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fi-FI" sz="2400" dirty="0"/>
                  <a:t>For </a:t>
                </a:r>
                <a:r>
                  <a:rPr lang="fi-FI" sz="2400" dirty="0" err="1"/>
                  <a:t>small</a:t>
                </a:r>
                <a:r>
                  <a:rPr lang="fi-FI" sz="2400" dirty="0"/>
                  <a:t> </a:t>
                </a:r>
                <a:r>
                  <a:rPr lang="fi-FI" sz="2400" dirty="0" err="1"/>
                  <a:t>price</a:t>
                </a:r>
                <a:r>
                  <a:rPr lang="fi-FI" sz="2400" dirty="0"/>
                  <a:t> </a:t>
                </a:r>
                <a:r>
                  <a:rPr lang="fi-FI" sz="2400" dirty="0" err="1"/>
                  <a:t>changes</a:t>
                </a:r>
                <a:r>
                  <a:rPr lang="fi-FI" sz="2400" dirty="0"/>
                  <a:t>, </a:t>
                </a:r>
                <a:r>
                  <a:rPr lang="fi-FI" sz="2400" dirty="0" err="1"/>
                  <a:t>we</a:t>
                </a:r>
                <a:r>
                  <a:rPr lang="fi-FI" sz="2400" dirty="0"/>
                  <a:t> </a:t>
                </a:r>
                <a:r>
                  <a:rPr lang="fi-FI" sz="2400" dirty="0" err="1"/>
                  <a:t>can</a:t>
                </a:r>
                <a:r>
                  <a:rPr lang="fi-FI" sz="2400" dirty="0"/>
                  <a:t> </a:t>
                </a:r>
                <a:r>
                  <a:rPr lang="fi-FI" sz="2400" dirty="0" err="1"/>
                  <a:t>use</a:t>
                </a:r>
                <a:r>
                  <a:rPr lang="fi-FI" sz="2400" dirty="0"/>
                  <a:t> P’(Q) to </a:t>
                </a:r>
                <a:r>
                  <a:rPr lang="fi-FI" sz="2400" dirty="0" err="1"/>
                  <a:t>approximate</a:t>
                </a:r>
                <a:r>
                  <a:rPr lang="fi-FI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i-FI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l-GR" sz="2400"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fi-FI" sz="2400" i="1">
                            <a:latin typeface="Cambria Math" panose="02040503050406030204" pitchFamily="18" charset="0"/>
                          </a:rPr>
                          <m:t>𝑃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l-GR" sz="2400"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fi-FI" sz="2400" i="1">
                            <a:latin typeface="Cambria Math" panose="02040503050406030204" pitchFamily="18" charset="0"/>
                          </a:rPr>
                          <m:t>𝑄</m:t>
                        </m:r>
                      </m:den>
                    </m:f>
                    <m:r>
                      <a:rPr lang="fi-FI" sz="2400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i-FI" sz="2400" dirty="0"/>
                  <a:t> and </a:t>
                </a:r>
                <a:r>
                  <a:rPr lang="fi-FI" sz="2400" dirty="0" err="1"/>
                  <a:t>we</a:t>
                </a:r>
                <a:r>
                  <a:rPr lang="fi-FI" sz="2400" dirty="0"/>
                  <a:t> </a:t>
                </a:r>
                <a:r>
                  <a:rPr lang="fi-FI" sz="2400" dirty="0" err="1"/>
                  <a:t>get</a:t>
                </a:r>
                <a:r>
                  <a:rPr lang="fi-FI" sz="2400" dirty="0"/>
                  <a:t>:</a:t>
                </a:r>
              </a:p>
              <a:p>
                <a:endParaRPr lang="fi-FI" sz="2400" dirty="0"/>
              </a:p>
              <a:p>
                <a:pPr algn="ctr"/>
                <a:r>
                  <a:rPr lang="fi-FI" sz="2400" dirty="0"/>
                  <a:t>𝛆 =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i-FI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fi-FI" sz="2400" dirty="0"/>
                          <m:t>P</m:t>
                        </m:r>
                      </m:num>
                      <m:den>
                        <m:r>
                          <m:rPr>
                            <m:nor/>
                          </m:rPr>
                          <a:rPr lang="fi-FI" sz="2400" dirty="0"/>
                          <m:t>QP</m:t>
                        </m:r>
                        <m:r>
                          <m:rPr>
                            <m:nor/>
                          </m:rPr>
                          <a:rPr lang="fi-FI" sz="2400" dirty="0"/>
                          <m:t>’(</m:t>
                        </m:r>
                        <m:r>
                          <m:rPr>
                            <m:nor/>
                          </m:rPr>
                          <a:rPr lang="fi-FI" sz="2400" dirty="0"/>
                          <m:t>Q</m:t>
                        </m:r>
                        <m:r>
                          <m:rPr>
                            <m:nor/>
                          </m:rPr>
                          <a:rPr lang="fi-FI" sz="2400" dirty="0"/>
                          <m:t>)</m:t>
                        </m:r>
                      </m:den>
                    </m:f>
                  </m:oMath>
                </a14:m>
                <a:r>
                  <a:rPr lang="fi-FI" sz="2400" dirty="0"/>
                  <a:t>.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fi-FI" sz="2400" dirty="0"/>
                  <a:t>Price </a:t>
                </a:r>
                <a:r>
                  <a:rPr lang="fi-FI" sz="2400" dirty="0" err="1"/>
                  <a:t>elasticity</a:t>
                </a:r>
                <a:r>
                  <a:rPr lang="fi-FI" sz="2400" dirty="0"/>
                  <a:t> is </a:t>
                </a:r>
                <a:r>
                  <a:rPr lang="fi-FI" sz="2400" dirty="0" err="1"/>
                  <a:t>one</a:t>
                </a:r>
                <a:r>
                  <a:rPr lang="fi-FI" sz="2400" dirty="0"/>
                  <a:t> of </a:t>
                </a:r>
                <a:r>
                  <a:rPr lang="fi-FI" sz="2400" dirty="0" err="1"/>
                  <a:t>the</a:t>
                </a:r>
                <a:r>
                  <a:rPr lang="fi-FI" sz="2400" dirty="0"/>
                  <a:t> </a:t>
                </a:r>
                <a:r>
                  <a:rPr lang="fi-FI" sz="2400" dirty="0" err="1"/>
                  <a:t>most</a:t>
                </a:r>
                <a:r>
                  <a:rPr lang="fi-FI" sz="2400" dirty="0"/>
                  <a:t> </a:t>
                </a:r>
                <a:r>
                  <a:rPr lang="fi-FI" sz="2400" dirty="0" err="1"/>
                  <a:t>important</a:t>
                </a:r>
                <a:r>
                  <a:rPr lang="fi-FI" sz="2400" dirty="0"/>
                  <a:t> </a:t>
                </a:r>
                <a:r>
                  <a:rPr lang="fi-FI" sz="2400" dirty="0" err="1"/>
                  <a:t>concepts</a:t>
                </a:r>
                <a:r>
                  <a:rPr lang="fi-FI" sz="2400" dirty="0"/>
                  <a:t> in </a:t>
                </a:r>
                <a:r>
                  <a:rPr lang="fi-FI" sz="2400" dirty="0" err="1"/>
                  <a:t>economics</a:t>
                </a:r>
                <a:r>
                  <a:rPr lang="fi-FI" sz="2400" dirty="0"/>
                  <a:t> and it </a:t>
                </a:r>
                <a:r>
                  <a:rPr lang="fi-FI" sz="2400" dirty="0" err="1"/>
                  <a:t>will</a:t>
                </a:r>
                <a:r>
                  <a:rPr lang="fi-FI" sz="2400" dirty="0"/>
                  <a:t> feature in </a:t>
                </a:r>
                <a:r>
                  <a:rPr lang="fi-FI" sz="2400" dirty="0" err="1"/>
                  <a:t>the</a:t>
                </a:r>
                <a:r>
                  <a:rPr lang="fi-FI" sz="2400" dirty="0"/>
                  <a:t> </a:t>
                </a:r>
                <a:r>
                  <a:rPr lang="fi-FI" sz="2400" dirty="0" err="1"/>
                  <a:t>coming</a:t>
                </a:r>
                <a:r>
                  <a:rPr lang="fi-FI" sz="2400" dirty="0"/>
                  <a:t> </a:t>
                </a:r>
                <a:r>
                  <a:rPr lang="fi-FI" sz="2400" dirty="0" err="1"/>
                  <a:t>lectures</a:t>
                </a:r>
                <a:r>
                  <a:rPr lang="fi-FI" sz="2400" dirty="0"/>
                  <a:t> and </a:t>
                </a:r>
                <a:r>
                  <a:rPr lang="fi-FI" sz="2400" dirty="0" err="1"/>
                  <a:t>courses</a:t>
                </a:r>
                <a:r>
                  <a:rPr lang="fi-FI" sz="2400" dirty="0"/>
                  <a:t> </a:t>
                </a:r>
                <a:r>
                  <a:rPr lang="fi-FI" sz="2400" dirty="0" err="1"/>
                  <a:t>heavily</a:t>
                </a:r>
                <a:r>
                  <a:rPr lang="fi-FI" sz="2400" dirty="0"/>
                  <a:t>.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02602BD-30B0-7848-A678-96F28C2AF1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9646" y="1020278"/>
                <a:ext cx="7845955" cy="4381199"/>
              </a:xfrm>
              <a:prstGeom prst="rect">
                <a:avLst/>
              </a:prstGeom>
              <a:blipFill>
                <a:blip r:embed="rId2"/>
                <a:stretch>
                  <a:fillRect l="-2100" t="-2023" r="-3069" b="-28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413096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7496" y="101867"/>
            <a:ext cx="8085599" cy="440418"/>
          </a:xfrm>
        </p:spPr>
        <p:txBody>
          <a:bodyPr>
            <a:normAutofit fontScale="90000"/>
          </a:bodyPr>
          <a:lstStyle/>
          <a:p>
            <a:pPr algn="ctr"/>
            <a:r>
              <a:rPr lang="en-GB" sz="3600" dirty="0">
                <a:latin typeface="+mn-lt"/>
              </a:rPr>
              <a:t>Elasticity and profit maximization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02602BD-30B0-7848-A678-96F28C2AF132}"/>
                  </a:ext>
                </a:extLst>
              </p:cNvPr>
              <p:cNvSpPr txBox="1"/>
              <p:nvPr/>
            </p:nvSpPr>
            <p:spPr>
              <a:xfrm>
                <a:off x="158817" y="542285"/>
                <a:ext cx="8826366" cy="500310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fi-FI" sz="2400" dirty="0"/>
                  <a:t>Recall </a:t>
                </a:r>
                <a:r>
                  <a:rPr lang="fi-FI" sz="2400" dirty="0" err="1"/>
                  <a:t>from</a:t>
                </a:r>
                <a:r>
                  <a:rPr lang="fi-FI" sz="2400" dirty="0"/>
                  <a:t> </a:t>
                </a:r>
                <a:r>
                  <a:rPr lang="fi-FI" sz="2400" dirty="0" err="1"/>
                  <a:t>profit</a:t>
                </a:r>
                <a:r>
                  <a:rPr lang="fi-FI" sz="2400" dirty="0"/>
                  <a:t> </a:t>
                </a:r>
                <a:r>
                  <a:rPr lang="fi-FI" sz="2400" dirty="0" err="1"/>
                  <a:t>maximization</a:t>
                </a:r>
                <a:r>
                  <a:rPr lang="fi-FI" sz="2400" dirty="0"/>
                  <a:t> </a:t>
                </a:r>
                <a:r>
                  <a:rPr lang="fi-FI" sz="2400" dirty="0" err="1"/>
                  <a:t>that</a:t>
                </a:r>
                <a:r>
                  <a:rPr lang="fi-FI" sz="2400" dirty="0"/>
                  <a:t> at </a:t>
                </a:r>
                <a:r>
                  <a:rPr lang="fi-FI" sz="2400" dirty="0" err="1"/>
                  <a:t>optimal</a:t>
                </a:r>
                <a:r>
                  <a:rPr lang="fi-FI" sz="2400" dirty="0"/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fi-FI" sz="2400" dirty="0">
                        <a:latin typeface="Cambria Math" panose="02040503050406030204" pitchFamily="18" charset="0"/>
                      </a:rPr>
                      <m:t>Q</m:t>
                    </m:r>
                    <m:r>
                      <m:rPr>
                        <m:nor/>
                      </m:rPr>
                      <a:rPr lang="fi-FI" sz="2400" baseline="30000" dirty="0">
                        <a:latin typeface="Cambria Math" panose="02040503050406030204" pitchFamily="18" charset="0"/>
                      </a:rPr>
                      <m:t>∗</m:t>
                    </m:r>
                    <m:r>
                      <a:rPr lang="fi-FI" sz="2400" i="1" baseline="30000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2400" dirty="0"/>
              </a:p>
              <a:p>
                <a:r>
                  <a:rPr lang="en-US" sz="2400" dirty="0"/>
                  <a:t>				-</a:t>
                </a:r>
                <a:r>
                  <a:rPr lang="fi-FI" sz="2400" dirty="0"/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fi-FI" sz="2400" dirty="0">
                        <a:latin typeface="Cambria Math" panose="02040503050406030204" pitchFamily="18" charset="0"/>
                      </a:rPr>
                      <m:t>Q</m:t>
                    </m:r>
                    <m:r>
                      <m:rPr>
                        <m:nor/>
                      </m:rPr>
                      <a:rPr lang="fi-FI" sz="2400" baseline="30000" dirty="0">
                        <a:latin typeface="Cambria Math" panose="02040503050406030204" pitchFamily="18" charset="0"/>
                      </a:rPr>
                      <m:t>∗</m:t>
                    </m:r>
                    <m:r>
                      <a:rPr lang="fi-FI" sz="2400" i="1" baseline="30000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/>
                  <a:t>P’(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fi-FI" sz="2400" dirty="0">
                        <a:latin typeface="Cambria Math" panose="02040503050406030204" pitchFamily="18" charset="0"/>
                      </a:rPr>
                      <m:t>Q</m:t>
                    </m:r>
                    <m:r>
                      <m:rPr>
                        <m:nor/>
                      </m:rPr>
                      <a:rPr lang="fi-FI" sz="2400" b="0" i="0" baseline="30000" dirty="0" smtClean="0">
                        <a:latin typeface="Cambria Math" panose="02040503050406030204" pitchFamily="18" charset="0"/>
                      </a:rPr>
                      <m:t>∗</m:t>
                    </m:r>
                  </m:oMath>
                </a14:m>
                <a:r>
                  <a:rPr lang="en-US" sz="2400" dirty="0"/>
                  <a:t>) =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fi-FI" sz="2400"/>
                      <m:t>P</m:t>
                    </m:r>
                    <m:r>
                      <m:rPr>
                        <m:nor/>
                      </m:rPr>
                      <a:rPr lang="en-US" sz="2400" dirty="0"/>
                      <m:t>(</m:t>
                    </m:r>
                    <m:r>
                      <m:rPr>
                        <m:nor/>
                      </m:rPr>
                      <a:rPr lang="fi-FI" sz="2400" dirty="0">
                        <a:latin typeface="Cambria Math" panose="02040503050406030204" pitchFamily="18" charset="0"/>
                      </a:rPr>
                      <m:t>Q</m:t>
                    </m:r>
                    <m:r>
                      <m:rPr>
                        <m:nor/>
                      </m:rPr>
                      <a:rPr lang="fi-FI" sz="2400" baseline="30000" dirty="0">
                        <a:latin typeface="Cambria Math" panose="02040503050406030204" pitchFamily="18" charset="0"/>
                      </a:rPr>
                      <m:t>∗</m:t>
                    </m:r>
                    <m:r>
                      <m:rPr>
                        <m:nor/>
                      </m:rPr>
                      <a:rPr lang="en-US" sz="2400" dirty="0"/>
                      <m:t>)−</m:t>
                    </m:r>
                    <m:r>
                      <m:rPr>
                        <m:nor/>
                      </m:rPr>
                      <a:rPr lang="fi-FI" sz="2400" dirty="0"/>
                      <m:t>C</m:t>
                    </m:r>
                    <m:r>
                      <m:rPr>
                        <m:nor/>
                      </m:rPr>
                      <a:rPr lang="fi-FI" sz="2400" dirty="0"/>
                      <m:t>’(</m:t>
                    </m:r>
                    <m:r>
                      <m:rPr>
                        <m:nor/>
                      </m:rPr>
                      <a:rPr lang="fi-FI" sz="2400" dirty="0">
                        <a:latin typeface="Cambria Math" panose="02040503050406030204" pitchFamily="18" charset="0"/>
                      </a:rPr>
                      <m:t>Q</m:t>
                    </m:r>
                    <m:r>
                      <m:rPr>
                        <m:nor/>
                      </m:rPr>
                      <a:rPr lang="fi-FI" sz="2400" baseline="30000" dirty="0">
                        <a:latin typeface="Cambria Math" panose="02040503050406030204" pitchFamily="18" charset="0"/>
                      </a:rPr>
                      <m:t>∗</m:t>
                    </m:r>
                    <m:r>
                      <m:rPr>
                        <m:nor/>
                      </m:rPr>
                      <a:rPr lang="fi-FI" sz="2400" dirty="0"/>
                      <m:t>)</m:t>
                    </m:r>
                  </m:oMath>
                </a14:m>
                <a:r>
                  <a:rPr lang="fi-FI" sz="2400" dirty="0"/>
                  <a:t>.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fi-FI" sz="2400" dirty="0" err="1"/>
                  <a:t>Divide</a:t>
                </a:r>
                <a:r>
                  <a:rPr lang="fi-FI" sz="2400" dirty="0"/>
                  <a:t> </a:t>
                </a:r>
                <a:r>
                  <a:rPr lang="fi-FI" sz="2400" dirty="0" err="1"/>
                  <a:t>both</a:t>
                </a:r>
                <a:r>
                  <a:rPr lang="fi-FI" sz="2400" dirty="0"/>
                  <a:t> </a:t>
                </a:r>
                <a:r>
                  <a:rPr lang="fi-FI" sz="2400" dirty="0" err="1"/>
                  <a:t>sides</a:t>
                </a:r>
                <a:r>
                  <a:rPr lang="fi-FI" sz="2400" dirty="0"/>
                  <a:t> </a:t>
                </a:r>
                <a:r>
                  <a:rPr lang="fi-FI" sz="2400" dirty="0" err="1"/>
                  <a:t>by</a:t>
                </a:r>
                <a:r>
                  <a:rPr lang="fi-FI" sz="2400" dirty="0"/>
                  <a:t> P(Q*) and </a:t>
                </a:r>
                <a:r>
                  <a:rPr lang="fi-FI" sz="2400" dirty="0" err="1"/>
                  <a:t>multiply</a:t>
                </a:r>
                <a:r>
                  <a:rPr lang="fi-FI" sz="2400" dirty="0"/>
                  <a:t> </a:t>
                </a:r>
                <a:r>
                  <a:rPr lang="fi-FI" sz="2400" dirty="0" err="1"/>
                  <a:t>by</a:t>
                </a:r>
                <a:r>
                  <a:rPr lang="fi-FI" sz="2400" dirty="0"/>
                  <a:t> Q* to </a:t>
                </a:r>
                <a:r>
                  <a:rPr lang="fi-FI" sz="2400" dirty="0" err="1"/>
                  <a:t>get</a:t>
                </a:r>
                <a:r>
                  <a:rPr lang="fi-FI" sz="2400" dirty="0"/>
                  <a:t>:</a:t>
                </a:r>
              </a:p>
              <a:p>
                <a:pPr algn="ctr"/>
                <a:r>
                  <a:rPr lang="en-US" sz="2400" dirty="0"/>
                  <a:t>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fi-FI" sz="2400" dirty="0">
                            <a:latin typeface="Cambria Math" panose="02040503050406030204" pitchFamily="18" charset="0"/>
                          </a:rPr>
                          <m:t>Q</m:t>
                        </m:r>
                        <m:r>
                          <m:rPr>
                            <m:nor/>
                          </m:rPr>
                          <a:rPr lang="fi-FI" sz="2400" baseline="30000" dirty="0"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m:rPr>
                            <m:nor/>
                          </m:rPr>
                          <a:rPr lang="fi-FI" sz="2400" b="0" i="0" baseline="30000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400" dirty="0"/>
                          <m:t>P</m:t>
                        </m:r>
                        <m:r>
                          <m:rPr>
                            <m:nor/>
                          </m:rPr>
                          <a:rPr lang="en-US" sz="2400" dirty="0"/>
                          <m:t>’(</m:t>
                        </m:r>
                        <m:r>
                          <m:rPr>
                            <m:nor/>
                          </m:rPr>
                          <a:rPr lang="fi-FI" sz="2400" dirty="0">
                            <a:latin typeface="Cambria Math" panose="02040503050406030204" pitchFamily="18" charset="0"/>
                          </a:rPr>
                          <m:t>Q</m:t>
                        </m:r>
                        <m:r>
                          <m:rPr>
                            <m:nor/>
                          </m:rPr>
                          <a:rPr lang="fi-FI" sz="2400" baseline="30000" dirty="0"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m:rPr>
                            <m:nor/>
                          </m:rPr>
                          <a:rPr lang="en-US" sz="2400" dirty="0"/>
                          <m:t>)</m:t>
                        </m:r>
                      </m:num>
                      <m:den>
                        <m:r>
                          <m:rPr>
                            <m:nor/>
                          </m:rPr>
                          <a:rPr lang="fi-FI" sz="2400">
                            <a:latin typeface="Cambria Math" panose="02040503050406030204" pitchFamily="18" charset="0"/>
                          </a:rPr>
                          <m:t>P</m:t>
                        </m:r>
                        <m:r>
                          <m:rPr>
                            <m:nor/>
                          </m:rPr>
                          <a:rPr lang="en-US" sz="2400" dirty="0"/>
                          <m:t>(</m:t>
                        </m:r>
                        <m:r>
                          <m:rPr>
                            <m:nor/>
                          </m:rPr>
                          <a:rPr lang="fi-FI" sz="2400" dirty="0">
                            <a:latin typeface="Cambria Math" panose="02040503050406030204" pitchFamily="18" charset="0"/>
                          </a:rPr>
                          <m:t>Q</m:t>
                        </m:r>
                        <m:r>
                          <m:rPr>
                            <m:nor/>
                          </m:rPr>
                          <a:rPr lang="fi-FI" sz="2400" baseline="30000" dirty="0"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m:rPr>
                            <m:nor/>
                          </m:rPr>
                          <a:rPr lang="en-US" sz="2400" dirty="0"/>
                          <m:t>)</m:t>
                        </m:r>
                      </m:den>
                    </m:f>
                    <m:r>
                      <a:rPr lang="fi-FI" sz="2400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/>
                  <a:t>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fi-FI" sz="2400"/>
                          <m:t>P</m:t>
                        </m:r>
                        <m:r>
                          <m:rPr>
                            <m:nor/>
                          </m:rPr>
                          <a:rPr lang="en-US" sz="2400" dirty="0"/>
                          <m:t>(</m:t>
                        </m:r>
                        <m:r>
                          <m:rPr>
                            <m:nor/>
                          </m:rPr>
                          <a:rPr lang="fi-FI" sz="2400" dirty="0">
                            <a:latin typeface="Cambria Math" panose="02040503050406030204" pitchFamily="18" charset="0"/>
                          </a:rPr>
                          <m:t>Q</m:t>
                        </m:r>
                        <m:r>
                          <m:rPr>
                            <m:nor/>
                          </m:rPr>
                          <a:rPr lang="fi-FI" sz="2400" baseline="30000" dirty="0"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m:rPr>
                            <m:nor/>
                          </m:rPr>
                          <a:rPr lang="fi-FI" sz="2400" b="0" i="0" dirty="0" smtClean="0"/>
                          <m:t>)</m:t>
                        </m:r>
                        <m:r>
                          <a:rPr lang="fi-FI" sz="2400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400" dirty="0"/>
                          <m:t>−</m:t>
                        </m:r>
                        <m:r>
                          <m:rPr>
                            <m:nor/>
                          </m:rPr>
                          <a:rPr lang="fi-FI" sz="2400" dirty="0"/>
                          <m:t>C</m:t>
                        </m:r>
                        <m:r>
                          <m:rPr>
                            <m:nor/>
                          </m:rPr>
                          <a:rPr lang="fi-FI" sz="2400" dirty="0"/>
                          <m:t>’(</m:t>
                        </m:r>
                        <m:r>
                          <m:rPr>
                            <m:nor/>
                          </m:rPr>
                          <a:rPr lang="fi-FI" sz="2400" dirty="0">
                            <a:latin typeface="Cambria Math" panose="02040503050406030204" pitchFamily="18" charset="0"/>
                          </a:rPr>
                          <m:t>Q</m:t>
                        </m:r>
                        <m:r>
                          <m:rPr>
                            <m:nor/>
                          </m:rPr>
                          <a:rPr lang="fi-FI" sz="2400" baseline="30000" dirty="0"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m:rPr>
                            <m:nor/>
                          </m:rPr>
                          <a:rPr lang="fi-FI" sz="2400" b="0" i="0" dirty="0" smtClean="0"/>
                          <m:t>)</m:t>
                        </m:r>
                      </m:num>
                      <m:den>
                        <m:r>
                          <m:rPr>
                            <m:nor/>
                          </m:rPr>
                          <a:rPr lang="fi-FI" sz="2400"/>
                          <m:t>P</m:t>
                        </m:r>
                        <m:r>
                          <m:rPr>
                            <m:nor/>
                          </m:rPr>
                          <a:rPr lang="en-US" sz="2400" dirty="0"/>
                          <m:t>(</m:t>
                        </m:r>
                        <m:r>
                          <m:rPr>
                            <m:nor/>
                          </m:rPr>
                          <a:rPr lang="fi-FI" sz="2400" dirty="0">
                            <a:latin typeface="Cambria Math" panose="02040503050406030204" pitchFamily="18" charset="0"/>
                          </a:rPr>
                          <m:t>Q</m:t>
                        </m:r>
                        <m:r>
                          <m:rPr>
                            <m:nor/>
                          </m:rPr>
                          <a:rPr lang="fi-FI" sz="2400" baseline="30000" dirty="0"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m:rPr>
                            <m:nor/>
                          </m:rPr>
                          <a:rPr lang="en-US" sz="2400" dirty="0"/>
                          <m:t>)</m:t>
                        </m:r>
                      </m:den>
                    </m:f>
                  </m:oMath>
                </a14:m>
                <a:r>
                  <a:rPr lang="fi-FI" sz="2400" dirty="0"/>
                  <a:t>.</a:t>
                </a:r>
                <a:endParaRPr lang="fi-FI" sz="2400" b="0" dirty="0"/>
              </a:p>
              <a:p>
                <a:pPr algn="ctr"/>
                <a:endParaRPr lang="fi-FI" sz="24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fi-FI" sz="2400" dirty="0" err="1"/>
                  <a:t>So</a:t>
                </a:r>
                <a:r>
                  <a:rPr lang="fi-FI" sz="2400" dirty="0"/>
                  <a:t> </a:t>
                </a:r>
                <a:r>
                  <a:rPr lang="fi-FI" sz="2400" dirty="0" err="1"/>
                  <a:t>we</a:t>
                </a:r>
                <a:r>
                  <a:rPr lang="fi-FI" sz="2400" dirty="0"/>
                  <a:t> </a:t>
                </a:r>
                <a:r>
                  <a:rPr lang="fi-FI" sz="2400" dirty="0" err="1"/>
                  <a:t>have</a:t>
                </a:r>
                <a:r>
                  <a:rPr lang="fi-FI" sz="2400" dirty="0"/>
                  <a:t>:</a:t>
                </a: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fi-FI" sz="2400"/>
                          <m:t>P</m:t>
                        </m:r>
                        <m:r>
                          <m:rPr>
                            <m:nor/>
                          </m:rPr>
                          <a:rPr lang="en-US" sz="2400" dirty="0"/>
                          <m:t>(</m:t>
                        </m:r>
                        <m:r>
                          <m:rPr>
                            <m:nor/>
                          </m:rPr>
                          <a:rPr lang="fi-FI" sz="2400" dirty="0">
                            <a:latin typeface="Cambria Math" panose="02040503050406030204" pitchFamily="18" charset="0"/>
                          </a:rPr>
                          <m:t>Q</m:t>
                        </m:r>
                        <m:r>
                          <m:rPr>
                            <m:nor/>
                          </m:rPr>
                          <a:rPr lang="fi-FI" sz="2400" baseline="30000" dirty="0"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m:rPr>
                            <m:nor/>
                          </m:rPr>
                          <a:rPr lang="fi-FI" sz="2400" dirty="0"/>
                          <m:t>)</m:t>
                        </m:r>
                        <m:r>
                          <a:rPr lang="fi-FI" sz="2400" i="1" dirty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400" dirty="0"/>
                          <m:t>−</m:t>
                        </m:r>
                        <m:r>
                          <m:rPr>
                            <m:nor/>
                          </m:rPr>
                          <a:rPr lang="fi-FI" sz="2400" dirty="0"/>
                          <m:t>C</m:t>
                        </m:r>
                        <m:r>
                          <m:rPr>
                            <m:nor/>
                          </m:rPr>
                          <a:rPr lang="fi-FI" sz="2400" dirty="0"/>
                          <m:t>’(</m:t>
                        </m:r>
                        <m:r>
                          <m:rPr>
                            <m:nor/>
                          </m:rPr>
                          <a:rPr lang="fi-FI" sz="2400" dirty="0">
                            <a:latin typeface="Cambria Math" panose="02040503050406030204" pitchFamily="18" charset="0"/>
                          </a:rPr>
                          <m:t>Q</m:t>
                        </m:r>
                        <m:r>
                          <m:rPr>
                            <m:nor/>
                          </m:rPr>
                          <a:rPr lang="fi-FI" sz="2400" baseline="30000" dirty="0"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m:rPr>
                            <m:nor/>
                          </m:rPr>
                          <a:rPr lang="fi-FI" sz="2400" dirty="0"/>
                          <m:t>)</m:t>
                        </m:r>
                      </m:num>
                      <m:den>
                        <m:r>
                          <m:rPr>
                            <m:nor/>
                          </m:rPr>
                          <a:rPr lang="fi-FI" sz="2400"/>
                          <m:t>P</m:t>
                        </m:r>
                        <m:r>
                          <m:rPr>
                            <m:nor/>
                          </m:rPr>
                          <a:rPr lang="en-US" sz="2400" dirty="0"/>
                          <m:t>(</m:t>
                        </m:r>
                        <m:r>
                          <m:rPr>
                            <m:nor/>
                          </m:rPr>
                          <a:rPr lang="fi-FI" sz="2400" dirty="0">
                            <a:latin typeface="Cambria Math" panose="02040503050406030204" pitchFamily="18" charset="0"/>
                          </a:rPr>
                          <m:t>Q</m:t>
                        </m:r>
                        <m:r>
                          <m:rPr>
                            <m:nor/>
                          </m:rPr>
                          <a:rPr lang="fi-FI" sz="2400" baseline="30000" dirty="0"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m:rPr>
                            <m:nor/>
                          </m:rPr>
                          <a:rPr lang="en-US" sz="2400" dirty="0"/>
                          <m:t>)</m:t>
                        </m:r>
                      </m:den>
                    </m:f>
                    <m:r>
                      <a:rPr lang="en-US" sz="2400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i-FI" sz="24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i-FI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i-FI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fi-FI" sz="2400" dirty="0"/>
                          <m:t>𝛆</m:t>
                        </m:r>
                      </m:den>
                    </m:f>
                  </m:oMath>
                </a14:m>
                <a:r>
                  <a:rPr lang="fi-FI" sz="2400" dirty="0"/>
                  <a:t>.</a:t>
                </a:r>
              </a:p>
              <a:p>
                <a:pPr algn="ctr"/>
                <a:endParaRPr lang="fi-FI" sz="24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fi-FI" sz="2400" dirty="0" err="1"/>
                  <a:t>We</a:t>
                </a:r>
                <a:r>
                  <a:rPr lang="fi-FI" sz="2400" dirty="0"/>
                  <a:t> </a:t>
                </a:r>
                <a:r>
                  <a:rPr lang="fi-FI" sz="2400" dirty="0" err="1"/>
                  <a:t>call</a:t>
                </a:r>
                <a:r>
                  <a:rPr lang="fi-FI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fi-FI" sz="2400"/>
                          <m:t>P</m:t>
                        </m:r>
                        <m:r>
                          <m:rPr>
                            <m:nor/>
                          </m:rPr>
                          <a:rPr lang="en-US" sz="2400" dirty="0"/>
                          <m:t>(</m:t>
                        </m:r>
                        <m:r>
                          <m:rPr>
                            <m:nor/>
                          </m:rPr>
                          <a:rPr lang="fi-FI" sz="2400" dirty="0">
                            <a:latin typeface="Cambria Math" panose="02040503050406030204" pitchFamily="18" charset="0"/>
                          </a:rPr>
                          <m:t>Q</m:t>
                        </m:r>
                        <m:r>
                          <m:rPr>
                            <m:nor/>
                          </m:rPr>
                          <a:rPr lang="fi-FI" sz="2400" baseline="30000" dirty="0"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m:rPr>
                            <m:nor/>
                          </m:rPr>
                          <a:rPr lang="fi-FI" sz="2400" dirty="0"/>
                          <m:t>)</m:t>
                        </m:r>
                        <m:r>
                          <a:rPr lang="fi-FI" sz="2400" i="1" dirty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400" dirty="0"/>
                          <m:t>−</m:t>
                        </m:r>
                        <m:r>
                          <m:rPr>
                            <m:nor/>
                          </m:rPr>
                          <a:rPr lang="fi-FI" sz="2400" dirty="0"/>
                          <m:t>C</m:t>
                        </m:r>
                        <m:r>
                          <m:rPr>
                            <m:nor/>
                          </m:rPr>
                          <a:rPr lang="fi-FI" sz="2400" dirty="0"/>
                          <m:t>’(</m:t>
                        </m:r>
                        <m:r>
                          <m:rPr>
                            <m:nor/>
                          </m:rPr>
                          <a:rPr lang="fi-FI" sz="2400" dirty="0">
                            <a:latin typeface="Cambria Math" panose="02040503050406030204" pitchFamily="18" charset="0"/>
                          </a:rPr>
                          <m:t>Q</m:t>
                        </m:r>
                        <m:r>
                          <m:rPr>
                            <m:nor/>
                          </m:rPr>
                          <a:rPr lang="fi-FI" sz="2400" baseline="30000" dirty="0"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m:rPr>
                            <m:nor/>
                          </m:rPr>
                          <a:rPr lang="fi-FI" sz="2400" dirty="0"/>
                          <m:t>)</m:t>
                        </m:r>
                      </m:num>
                      <m:den>
                        <m:r>
                          <m:rPr>
                            <m:nor/>
                          </m:rPr>
                          <a:rPr lang="fi-FI" sz="2400"/>
                          <m:t>P</m:t>
                        </m:r>
                        <m:r>
                          <m:rPr>
                            <m:nor/>
                          </m:rPr>
                          <a:rPr lang="en-US" sz="2400" dirty="0"/>
                          <m:t>(</m:t>
                        </m:r>
                        <m:r>
                          <m:rPr>
                            <m:nor/>
                          </m:rPr>
                          <a:rPr lang="fi-FI" sz="2400" dirty="0">
                            <a:latin typeface="Cambria Math" panose="02040503050406030204" pitchFamily="18" charset="0"/>
                          </a:rPr>
                          <m:t>Q</m:t>
                        </m:r>
                        <m:r>
                          <m:rPr>
                            <m:nor/>
                          </m:rPr>
                          <a:rPr lang="fi-FI" sz="2400" baseline="30000" dirty="0"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m:rPr>
                            <m:nor/>
                          </m:rPr>
                          <a:rPr lang="en-US" sz="2400" dirty="0"/>
                          <m:t>)</m:t>
                        </m:r>
                      </m:den>
                    </m:f>
                    <m:r>
                      <a:rPr lang="en-US" sz="2400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i-FI" sz="2400" dirty="0" err="1"/>
                  <a:t>the</a:t>
                </a:r>
                <a:r>
                  <a:rPr lang="fi-FI" sz="2400" dirty="0"/>
                  <a:t> </a:t>
                </a:r>
                <a:r>
                  <a:rPr lang="fi-FI" sz="2400" dirty="0" err="1"/>
                  <a:t>markup</a:t>
                </a:r>
                <a:r>
                  <a:rPr lang="fi-FI" sz="2400" dirty="0"/>
                  <a:t>.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fi-FI" sz="2400" dirty="0" err="1"/>
                  <a:t>Markups</a:t>
                </a:r>
                <a:r>
                  <a:rPr lang="fi-FI" sz="2400" dirty="0"/>
                  <a:t> </a:t>
                </a:r>
                <a:r>
                  <a:rPr lang="fi-FI" sz="2400" dirty="0" err="1"/>
                  <a:t>are</a:t>
                </a:r>
                <a:r>
                  <a:rPr lang="fi-FI" sz="2400" dirty="0"/>
                  <a:t> </a:t>
                </a:r>
                <a:r>
                  <a:rPr lang="fi-FI" sz="2400" dirty="0" err="1"/>
                  <a:t>inversely</a:t>
                </a:r>
                <a:r>
                  <a:rPr lang="fi-FI" sz="2400" dirty="0"/>
                  <a:t> </a:t>
                </a:r>
                <a:r>
                  <a:rPr lang="fi-FI" sz="2400" dirty="0" err="1"/>
                  <a:t>related</a:t>
                </a:r>
                <a:r>
                  <a:rPr lang="fi-FI" sz="2400" dirty="0"/>
                  <a:t> to </a:t>
                </a:r>
                <a:r>
                  <a:rPr lang="fi-FI" sz="2400" dirty="0" err="1"/>
                  <a:t>the</a:t>
                </a:r>
                <a:r>
                  <a:rPr lang="fi-FI" sz="2400" dirty="0"/>
                  <a:t> </a:t>
                </a:r>
                <a:r>
                  <a:rPr lang="fi-FI" sz="2400" dirty="0" err="1"/>
                  <a:t>elasticity</a:t>
                </a:r>
                <a:r>
                  <a:rPr lang="fi-FI" sz="2400" dirty="0"/>
                  <a:t> of </a:t>
                </a:r>
                <a:r>
                  <a:rPr lang="fi-FI" sz="2400" dirty="0" err="1"/>
                  <a:t>demand</a:t>
                </a:r>
                <a:endParaRPr lang="fi-FI" sz="2400" dirty="0"/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fi-FI" sz="2400" dirty="0" err="1"/>
                  <a:t>High</a:t>
                </a:r>
                <a:r>
                  <a:rPr lang="fi-FI" sz="2400" dirty="0"/>
                  <a:t> </a:t>
                </a:r>
                <a:r>
                  <a:rPr lang="fi-FI" sz="2400" dirty="0" err="1"/>
                  <a:t>elasticity</a:t>
                </a:r>
                <a:r>
                  <a:rPr lang="fi-FI" sz="2400" dirty="0"/>
                  <a:t> </a:t>
                </a:r>
                <a:r>
                  <a:rPr lang="fi-FI" sz="2400" dirty="0" err="1"/>
                  <a:t>leads</a:t>
                </a:r>
                <a:r>
                  <a:rPr lang="fi-FI" sz="2400" dirty="0"/>
                  <a:t> to </a:t>
                </a:r>
                <a:r>
                  <a:rPr lang="fi-FI" sz="2400" dirty="0" err="1"/>
                  <a:t>low</a:t>
                </a:r>
                <a:r>
                  <a:rPr lang="fi-FI" sz="2400" dirty="0"/>
                  <a:t> </a:t>
                </a:r>
                <a:r>
                  <a:rPr lang="fi-FI" sz="2400" dirty="0" err="1"/>
                  <a:t>markups</a:t>
                </a:r>
                <a:r>
                  <a:rPr lang="fi-FI" sz="2400" dirty="0"/>
                  <a:t> (</a:t>
                </a:r>
                <a:r>
                  <a:rPr lang="fi-FI" sz="2400" dirty="0" err="1"/>
                  <a:t>prices</a:t>
                </a:r>
                <a:r>
                  <a:rPr lang="fi-FI" sz="2400" dirty="0"/>
                  <a:t>)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02602BD-30B0-7848-A678-96F28C2AF1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817" y="542285"/>
                <a:ext cx="8826366" cy="5003101"/>
              </a:xfrm>
              <a:prstGeom prst="rect">
                <a:avLst/>
              </a:prstGeom>
              <a:blipFill>
                <a:blip r:embed="rId2"/>
                <a:stretch>
                  <a:fillRect l="-2011" t="-1772" b="-2785"/>
                </a:stretch>
              </a:blipFill>
            </p:spPr>
            <p:txBody>
              <a:bodyPr/>
              <a:lstStyle/>
              <a:p>
                <a:r>
                  <a:rPr lang="en-FI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50388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41890" y="972766"/>
            <a:ext cx="4702484" cy="42832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450"/>
              </a:spcAft>
              <a:buFont typeface="Arial"/>
              <a:buChar char="•"/>
            </a:pPr>
            <a:r>
              <a:rPr lang="en-US" sz="2400" dirty="0"/>
              <a:t>The effect of good-specific taxes depends on the elasticity of demand for those goods. </a:t>
            </a:r>
          </a:p>
          <a:p>
            <a:pPr marL="342900" indent="-342900">
              <a:spcAft>
                <a:spcPts val="450"/>
              </a:spcAft>
              <a:buFont typeface="Arial"/>
              <a:buChar char="•"/>
            </a:pPr>
            <a:r>
              <a:rPr lang="en-US" sz="2400" dirty="0"/>
              <a:t>Governments raise more tax revenue by levying taxes on price-inelastic goods.  </a:t>
            </a:r>
          </a:p>
          <a:p>
            <a:pPr marL="342900" indent="-342900">
              <a:spcAft>
                <a:spcPts val="450"/>
              </a:spcAft>
              <a:buFont typeface="Arial"/>
              <a:buChar char="•"/>
            </a:pPr>
            <a:r>
              <a:rPr lang="en-US" sz="2400" dirty="0"/>
              <a:t>Several countries have introduced taxes on unhealthy foods – to reduce consumption not necessarily to raise revenue.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0002" y="381000"/>
            <a:ext cx="8085599" cy="591766"/>
          </a:xfrm>
        </p:spPr>
        <p:txBody>
          <a:bodyPr>
            <a:normAutofit/>
          </a:bodyPr>
          <a:lstStyle/>
          <a:p>
            <a:pPr algn="ctr"/>
            <a:r>
              <a:rPr lang="en-GB" sz="3600" dirty="0">
                <a:latin typeface="+mn-lt"/>
              </a:rPr>
              <a:t>Price Elasticity and Policy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082" y="1342632"/>
            <a:ext cx="4160918" cy="3543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4712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3600" dirty="0">
                <a:latin typeface="+mn-lt"/>
              </a:rPr>
              <a:t>Price Elasticity and Market Power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34911" y="1669798"/>
            <a:ext cx="8274177" cy="3711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900"/>
              </a:spcAft>
            </a:pPr>
            <a:r>
              <a:rPr lang="en-US" sz="2400" dirty="0"/>
              <a:t>A firm’s profit margin depends on the elasticity of demand, which is determined by competition: </a:t>
            </a:r>
          </a:p>
          <a:p>
            <a:pPr marL="342900" indent="-342900">
              <a:spcAft>
                <a:spcPts val="450"/>
              </a:spcAft>
              <a:buFont typeface="Arial"/>
              <a:buChar char="•"/>
            </a:pPr>
            <a:r>
              <a:rPr lang="en-US" sz="2400" dirty="0"/>
              <a:t>Demand is relatively inelastic if there are few close </a:t>
            </a:r>
            <a:r>
              <a:rPr lang="en-US" sz="2400" b="1" dirty="0"/>
              <a:t>substitutes</a:t>
            </a:r>
          </a:p>
          <a:p>
            <a:pPr marL="342900" indent="-342900">
              <a:spcAft>
                <a:spcPts val="900"/>
              </a:spcAft>
              <a:buFont typeface="Arial"/>
              <a:buChar char="•"/>
            </a:pPr>
            <a:r>
              <a:rPr lang="en-US" sz="2400" dirty="0"/>
              <a:t>Firms with </a:t>
            </a:r>
            <a:r>
              <a:rPr lang="en-US" sz="2400" b="1" dirty="0"/>
              <a:t>market power </a:t>
            </a:r>
            <a:r>
              <a:rPr lang="en-US" sz="2400" dirty="0"/>
              <a:t>have enough bargaining power to set prices without losing customers to competitors</a:t>
            </a:r>
          </a:p>
          <a:p>
            <a:r>
              <a:rPr lang="en-US" sz="2400" b="1" dirty="0"/>
              <a:t>Competition policy </a:t>
            </a:r>
            <a:r>
              <a:rPr lang="en-US" sz="2400" dirty="0"/>
              <a:t>(limits on market power) can be beneficial to consumers when firms collude to keep prices high. </a:t>
            </a:r>
          </a:p>
        </p:txBody>
      </p:sp>
    </p:spTree>
    <p:extLst>
      <p:ext uri="{BB962C8B-B14F-4D97-AF65-F5344CB8AC3E}">
        <p14:creationId xmlns:p14="http://schemas.microsoft.com/office/powerpoint/2010/main" val="15966811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3600" dirty="0">
                <a:latin typeface="+mn-lt"/>
              </a:rPr>
              <a:t>Market Power: Monopolies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47054" y="1051309"/>
            <a:ext cx="8453209" cy="45025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900"/>
              </a:spcAft>
            </a:pPr>
            <a:r>
              <a:rPr lang="en-US" sz="2325" dirty="0"/>
              <a:t>Example of market power: A firm selling specialized products.</a:t>
            </a:r>
          </a:p>
          <a:p>
            <a:pPr marL="342900" indent="-342900">
              <a:spcAft>
                <a:spcPts val="450"/>
              </a:spcAft>
              <a:buFont typeface="Arial"/>
              <a:buChar char="•"/>
            </a:pPr>
            <a:r>
              <a:rPr lang="en-US" sz="2325" dirty="0"/>
              <a:t>They face little competition and hence have inelastic demand. </a:t>
            </a:r>
          </a:p>
          <a:p>
            <a:pPr marL="342900" indent="-342900">
              <a:spcAft>
                <a:spcPts val="450"/>
              </a:spcAft>
              <a:buFont typeface="Arial"/>
              <a:buChar char="•"/>
            </a:pPr>
            <a:r>
              <a:rPr lang="en-US" sz="2325" dirty="0"/>
              <a:t>They can set price above marginal cost without losing customers, thus earning </a:t>
            </a:r>
            <a:r>
              <a:rPr lang="en-US" sz="2325" b="1" dirty="0"/>
              <a:t>monopoly rents</a:t>
            </a:r>
            <a:r>
              <a:rPr lang="en-US" sz="2325" dirty="0"/>
              <a:t>. </a:t>
            </a:r>
          </a:p>
          <a:p>
            <a:pPr marL="342900" indent="-342900">
              <a:spcAft>
                <a:spcPts val="900"/>
              </a:spcAft>
              <a:buFont typeface="Arial"/>
              <a:buChar char="•"/>
            </a:pPr>
            <a:r>
              <a:rPr lang="en-US" sz="2325" dirty="0"/>
              <a:t>This is a form of market failure because there is deadweight loss.</a:t>
            </a:r>
          </a:p>
          <a:p>
            <a:pPr>
              <a:spcAft>
                <a:spcPts val="900"/>
              </a:spcAft>
            </a:pPr>
            <a:r>
              <a:rPr lang="en-US" sz="2325" dirty="0"/>
              <a:t>A </a:t>
            </a:r>
            <a:r>
              <a:rPr lang="en-US" sz="2325" b="1" dirty="0"/>
              <a:t>natural monopoly </a:t>
            </a:r>
            <a:r>
              <a:rPr lang="en-US" sz="2325" dirty="0"/>
              <a:t>arises when one firm can produce at lower average costs than two or more firms e.g. utilities.</a:t>
            </a:r>
          </a:p>
          <a:p>
            <a:pPr>
              <a:spcAft>
                <a:spcPts val="450"/>
              </a:spcAft>
            </a:pPr>
            <a:r>
              <a:rPr lang="en-US" sz="2325" dirty="0"/>
              <a:t>Instead of encouraging competition, policymakers may put price controls or make these firms publicly owned.</a:t>
            </a:r>
          </a:p>
        </p:txBody>
      </p:sp>
    </p:spTree>
    <p:extLst>
      <p:ext uri="{BB962C8B-B14F-4D97-AF65-F5344CB8AC3E}">
        <p14:creationId xmlns:p14="http://schemas.microsoft.com/office/powerpoint/2010/main" val="42063413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3600" dirty="0">
                <a:latin typeface="+mn-lt"/>
              </a:rPr>
              <a:t>Gaining market power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56196" y="1178384"/>
            <a:ext cx="8453209" cy="4501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900"/>
              </a:spcAft>
            </a:pPr>
            <a:r>
              <a:rPr lang="en-US" sz="2400" dirty="0"/>
              <a:t>Firms can increase their market power by:</a:t>
            </a:r>
          </a:p>
          <a:p>
            <a:pPr marL="342900" indent="-342900">
              <a:spcAft>
                <a:spcPts val="900"/>
              </a:spcAft>
              <a:buFont typeface="Arial"/>
              <a:buChar char="•"/>
            </a:pPr>
            <a:r>
              <a:rPr lang="en-US" sz="2400" dirty="0"/>
              <a:t>Innovating – Technological innovation can allow firms to differentiate their products from competitors’ e.g. hybrid cars. Firms that invent a completely new product may prevent competition altogether through </a:t>
            </a:r>
            <a:r>
              <a:rPr lang="en-US" sz="2400" b="1" dirty="0"/>
              <a:t>patents</a:t>
            </a:r>
            <a:r>
              <a:rPr lang="en-US" sz="2400" dirty="0"/>
              <a:t> or </a:t>
            </a:r>
            <a:r>
              <a:rPr lang="en-US" sz="2400" b="1" dirty="0"/>
              <a:t>copyright laws</a:t>
            </a:r>
            <a:r>
              <a:rPr lang="en-US" sz="2400" dirty="0"/>
              <a:t>. </a:t>
            </a:r>
          </a:p>
          <a:p>
            <a:pPr marL="342900" indent="-342900">
              <a:spcAft>
                <a:spcPts val="900"/>
              </a:spcAft>
              <a:buFont typeface="Arial"/>
              <a:buChar char="•"/>
            </a:pPr>
            <a:r>
              <a:rPr lang="en-US" sz="2400" dirty="0"/>
              <a:t>Advertising – Firms can attract consumers away from competing products and create brand loyalty. Advertising can be more effective than discounts in increasing demand for a brand. </a:t>
            </a:r>
          </a:p>
          <a:p>
            <a:pPr algn="ctr">
              <a:spcAft>
                <a:spcPts val="900"/>
              </a:spcAft>
            </a:pPr>
            <a:r>
              <a:rPr lang="en-US" sz="2400" dirty="0"/>
              <a:t>Both of these tactics can </a:t>
            </a:r>
            <a:r>
              <a:rPr lang="en-US" sz="2400" u="sng" dirty="0"/>
              <a:t>shift</a:t>
            </a:r>
            <a:r>
              <a:rPr lang="en-US" sz="2400" dirty="0"/>
              <a:t> the firm’s demand curve.</a:t>
            </a:r>
          </a:p>
        </p:txBody>
      </p:sp>
    </p:spTree>
    <p:extLst>
      <p:ext uri="{BB962C8B-B14F-4D97-AF65-F5344CB8AC3E}">
        <p14:creationId xmlns:p14="http://schemas.microsoft.com/office/powerpoint/2010/main" val="2977850643"/>
      </p:ext>
    </p:extLst>
  </p:cSld>
  <p:clrMapOvr>
    <a:masterClrMapping/>
  </p:clrMapOvr>
</p:sld>
</file>

<file path=ppt/theme/theme1.xml><?xml version="1.0" encoding="utf-8"?>
<a:theme xmlns:a="http://schemas.openxmlformats.org/drawingml/2006/main" name="Aalto_BIZ_121031">
  <a:themeElements>
    <a:clrScheme name="AALTO - Yliopisto">
      <a:dk1>
        <a:sysClr val="windowText" lastClr="000000"/>
      </a:dk1>
      <a:lt1>
        <a:sysClr val="window" lastClr="FFFFFF"/>
      </a:lt1>
      <a:dk2>
        <a:srgbClr val="1F497D"/>
      </a:dk2>
      <a:lt2>
        <a:srgbClr val="928B81"/>
      </a:lt2>
      <a:accent1>
        <a:srgbClr val="78BE20"/>
      </a:accent1>
      <a:accent2>
        <a:srgbClr val="EF3340"/>
      </a:accent2>
      <a:accent3>
        <a:srgbClr val="005EB8"/>
      </a:accent3>
      <a:accent4>
        <a:srgbClr val="00965E"/>
      </a:accent4>
      <a:accent5>
        <a:srgbClr val="7D55C7"/>
      </a:accent5>
      <a:accent6>
        <a:srgbClr val="FFA300"/>
      </a:accent6>
      <a:hlink>
        <a:srgbClr val="000000"/>
      </a:hlink>
      <a:folHlink>
        <a:srgbClr val="928B81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2000" b="1"/>
        </a:defPPr>
      </a:lstStyle>
    </a:txDef>
  </a:objectDefaults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Aalto_BIZ_121031">
  <a:themeElements>
    <a:clrScheme name="AALTO - Yliopisto">
      <a:dk1>
        <a:sysClr val="windowText" lastClr="000000"/>
      </a:dk1>
      <a:lt1>
        <a:sysClr val="window" lastClr="FFFFFF"/>
      </a:lt1>
      <a:dk2>
        <a:srgbClr val="1F497D"/>
      </a:dk2>
      <a:lt2>
        <a:srgbClr val="928B81"/>
      </a:lt2>
      <a:accent1>
        <a:srgbClr val="78BE20"/>
      </a:accent1>
      <a:accent2>
        <a:srgbClr val="EF3340"/>
      </a:accent2>
      <a:accent3>
        <a:srgbClr val="005EB8"/>
      </a:accent3>
      <a:accent4>
        <a:srgbClr val="00965E"/>
      </a:accent4>
      <a:accent5>
        <a:srgbClr val="7D55C7"/>
      </a:accent5>
      <a:accent6>
        <a:srgbClr val="FFA300"/>
      </a:accent6>
      <a:hlink>
        <a:srgbClr val="000000"/>
      </a:hlink>
      <a:folHlink>
        <a:srgbClr val="928B81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2000" b="1"/>
        </a:defPPr>
      </a:lstStyle>
    </a:txDef>
  </a:objectDefaults>
  <a:extraClrSchemeLst/>
</a:theme>
</file>

<file path=ppt/theme/theme3.xml><?xml version="1.0" encoding="utf-8"?>
<a:theme xmlns:a="http://schemas.openxmlformats.org/drawingml/2006/main" name="2_Aalto_BIZ_121031">
  <a:themeElements>
    <a:clrScheme name="AALTO - Yliopisto">
      <a:dk1>
        <a:sysClr val="windowText" lastClr="000000"/>
      </a:dk1>
      <a:lt1>
        <a:sysClr val="window" lastClr="FFFFFF"/>
      </a:lt1>
      <a:dk2>
        <a:srgbClr val="1F497D"/>
      </a:dk2>
      <a:lt2>
        <a:srgbClr val="928B81"/>
      </a:lt2>
      <a:accent1>
        <a:srgbClr val="78BE20"/>
      </a:accent1>
      <a:accent2>
        <a:srgbClr val="EF3340"/>
      </a:accent2>
      <a:accent3>
        <a:srgbClr val="005EB8"/>
      </a:accent3>
      <a:accent4>
        <a:srgbClr val="00965E"/>
      </a:accent4>
      <a:accent5>
        <a:srgbClr val="7D55C7"/>
      </a:accent5>
      <a:accent6>
        <a:srgbClr val="FFA300"/>
      </a:accent6>
      <a:hlink>
        <a:srgbClr val="000000"/>
      </a:hlink>
      <a:folHlink>
        <a:srgbClr val="928B81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2000" b="1"/>
        </a:defPPr>
      </a:lstStyle>
    </a:txDef>
  </a:objectDefaults>
  <a:extraClrSchemeLst/>
</a:theme>
</file>

<file path=ppt/theme/theme4.xml><?xml version="1.0" encoding="utf-8"?>
<a:theme xmlns:a="http://schemas.openxmlformats.org/drawingml/2006/main" name="3_Aalto_BIZ_121031">
  <a:themeElements>
    <a:clrScheme name="AALTO - Yliopisto">
      <a:dk1>
        <a:sysClr val="windowText" lastClr="000000"/>
      </a:dk1>
      <a:lt1>
        <a:sysClr val="window" lastClr="FFFFFF"/>
      </a:lt1>
      <a:dk2>
        <a:srgbClr val="1F497D"/>
      </a:dk2>
      <a:lt2>
        <a:srgbClr val="928B81"/>
      </a:lt2>
      <a:accent1>
        <a:srgbClr val="78BE20"/>
      </a:accent1>
      <a:accent2>
        <a:srgbClr val="EF3340"/>
      </a:accent2>
      <a:accent3>
        <a:srgbClr val="005EB8"/>
      </a:accent3>
      <a:accent4>
        <a:srgbClr val="00965E"/>
      </a:accent4>
      <a:accent5>
        <a:srgbClr val="7D55C7"/>
      </a:accent5>
      <a:accent6>
        <a:srgbClr val="FFA300"/>
      </a:accent6>
      <a:hlink>
        <a:srgbClr val="000000"/>
      </a:hlink>
      <a:folHlink>
        <a:srgbClr val="928B81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2000" b="1"/>
        </a:defPPr>
      </a:lstStyle>
    </a:txDef>
  </a:objectDefaults>
  <a:extraClrSchemeLst/>
</a:theme>
</file>

<file path=ppt/theme/theme5.xml><?xml version="1.0" encoding="utf-8"?>
<a:theme xmlns:a="http://schemas.openxmlformats.org/drawingml/2006/main" name="4_Aalto_BIZ_121031">
  <a:themeElements>
    <a:clrScheme name="AALTO - Yliopisto">
      <a:dk1>
        <a:sysClr val="windowText" lastClr="000000"/>
      </a:dk1>
      <a:lt1>
        <a:sysClr val="window" lastClr="FFFFFF"/>
      </a:lt1>
      <a:dk2>
        <a:srgbClr val="1F497D"/>
      </a:dk2>
      <a:lt2>
        <a:srgbClr val="928B81"/>
      </a:lt2>
      <a:accent1>
        <a:srgbClr val="78BE20"/>
      </a:accent1>
      <a:accent2>
        <a:srgbClr val="EF3340"/>
      </a:accent2>
      <a:accent3>
        <a:srgbClr val="005EB8"/>
      </a:accent3>
      <a:accent4>
        <a:srgbClr val="00965E"/>
      </a:accent4>
      <a:accent5>
        <a:srgbClr val="7D55C7"/>
      </a:accent5>
      <a:accent6>
        <a:srgbClr val="FFA300"/>
      </a:accent6>
      <a:hlink>
        <a:srgbClr val="000000"/>
      </a:hlink>
      <a:folHlink>
        <a:srgbClr val="928B81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2000" b="1"/>
        </a:defPPr>
      </a:lstStyle>
    </a:txDef>
  </a:objectDefaults>
  <a:extraClrSchemeLst/>
</a:theme>
</file>

<file path=ppt/theme/theme6.xml><?xml version="1.0" encoding="utf-8"?>
<a:theme xmlns:a="http://schemas.openxmlformats.org/drawingml/2006/main" name="8_Aalto_BIZ_121031">
  <a:themeElements>
    <a:clrScheme name="AALTO - Yliopisto">
      <a:dk1>
        <a:sysClr val="windowText" lastClr="000000"/>
      </a:dk1>
      <a:lt1>
        <a:sysClr val="window" lastClr="FFFFFF"/>
      </a:lt1>
      <a:dk2>
        <a:srgbClr val="1F497D"/>
      </a:dk2>
      <a:lt2>
        <a:srgbClr val="928B81"/>
      </a:lt2>
      <a:accent1>
        <a:srgbClr val="78BE20"/>
      </a:accent1>
      <a:accent2>
        <a:srgbClr val="EF3340"/>
      </a:accent2>
      <a:accent3>
        <a:srgbClr val="005EB8"/>
      </a:accent3>
      <a:accent4>
        <a:srgbClr val="00965E"/>
      </a:accent4>
      <a:accent5>
        <a:srgbClr val="7D55C7"/>
      </a:accent5>
      <a:accent6>
        <a:srgbClr val="FFA300"/>
      </a:accent6>
      <a:hlink>
        <a:srgbClr val="000000"/>
      </a:hlink>
      <a:folHlink>
        <a:srgbClr val="928B81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2000" b="1"/>
        </a:defPPr>
      </a:lstStyle>
    </a:txDef>
  </a:objectDefaults>
  <a:extraClrSchemeLst/>
</a:theme>
</file>

<file path=ppt/theme/theme7.xml><?xml version="1.0" encoding="utf-8"?>
<a:theme xmlns:a="http://schemas.openxmlformats.org/drawingml/2006/main" name="9_Aalto_BIZ_121031">
  <a:themeElements>
    <a:clrScheme name="AALTO - Yliopisto">
      <a:dk1>
        <a:sysClr val="windowText" lastClr="000000"/>
      </a:dk1>
      <a:lt1>
        <a:sysClr val="window" lastClr="FFFFFF"/>
      </a:lt1>
      <a:dk2>
        <a:srgbClr val="1F497D"/>
      </a:dk2>
      <a:lt2>
        <a:srgbClr val="928B81"/>
      </a:lt2>
      <a:accent1>
        <a:srgbClr val="78BE20"/>
      </a:accent1>
      <a:accent2>
        <a:srgbClr val="EF3340"/>
      </a:accent2>
      <a:accent3>
        <a:srgbClr val="005EB8"/>
      </a:accent3>
      <a:accent4>
        <a:srgbClr val="00965E"/>
      </a:accent4>
      <a:accent5>
        <a:srgbClr val="7D55C7"/>
      </a:accent5>
      <a:accent6>
        <a:srgbClr val="FFA300"/>
      </a:accent6>
      <a:hlink>
        <a:srgbClr val="000000"/>
      </a:hlink>
      <a:folHlink>
        <a:srgbClr val="928B81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2000" b="1"/>
        </a:defPPr>
      </a:lstStyle>
    </a:txDef>
  </a:objectDefaults>
  <a:extraClrSchemeLst/>
</a:theme>
</file>

<file path=ppt/theme/theme8.xml><?xml version="1.0" encoding="utf-8"?>
<a:theme xmlns:a="http://schemas.openxmlformats.org/drawingml/2006/main" name="10_Aalto_BIZ_121031">
  <a:themeElements>
    <a:clrScheme name="AALTO - Yliopisto">
      <a:dk1>
        <a:sysClr val="windowText" lastClr="000000"/>
      </a:dk1>
      <a:lt1>
        <a:sysClr val="window" lastClr="FFFFFF"/>
      </a:lt1>
      <a:dk2>
        <a:srgbClr val="1F497D"/>
      </a:dk2>
      <a:lt2>
        <a:srgbClr val="928B81"/>
      </a:lt2>
      <a:accent1>
        <a:srgbClr val="78BE20"/>
      </a:accent1>
      <a:accent2>
        <a:srgbClr val="EF3340"/>
      </a:accent2>
      <a:accent3>
        <a:srgbClr val="005EB8"/>
      </a:accent3>
      <a:accent4>
        <a:srgbClr val="00965E"/>
      </a:accent4>
      <a:accent5>
        <a:srgbClr val="7D55C7"/>
      </a:accent5>
      <a:accent6>
        <a:srgbClr val="FFA300"/>
      </a:accent6>
      <a:hlink>
        <a:srgbClr val="000000"/>
      </a:hlink>
      <a:folHlink>
        <a:srgbClr val="928B81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2000" b="1"/>
        </a:defPPr>
      </a:lstStyle>
    </a:txDef>
  </a:objectDefaults>
  <a:extraClrSchemeLst/>
</a:theme>
</file>

<file path=ppt/theme/theme9.xml><?xml version="1.0" encoding="utf-8"?>
<a:theme xmlns:a="http://schemas.openxmlformats.org/drawingml/2006/main" name="14_Aalto_BIZ_121031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928B81"/>
      </a:lt2>
      <a:accent1>
        <a:srgbClr val="78BE20"/>
      </a:accent1>
      <a:accent2>
        <a:srgbClr val="EF3340"/>
      </a:accent2>
      <a:accent3>
        <a:srgbClr val="005EB8"/>
      </a:accent3>
      <a:accent4>
        <a:srgbClr val="00965E"/>
      </a:accent4>
      <a:accent5>
        <a:srgbClr val="7D55C7"/>
      </a:accent5>
      <a:accent6>
        <a:srgbClr val="FFA300"/>
      </a:accent6>
      <a:hlink>
        <a:srgbClr val="78BE20"/>
      </a:hlink>
      <a:folHlink>
        <a:srgbClr val="928B81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2000" b="1"/>
        </a:defPPr>
      </a:lst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Aalto_BIZ_EN_2013.pptx</Template>
  <TotalTime>32223</TotalTime>
  <Words>1881</Words>
  <Application>Microsoft Macintosh PowerPoint</Application>
  <PresentationFormat>On-screen Show (4:3)</PresentationFormat>
  <Paragraphs>197</Paragraphs>
  <Slides>27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27</vt:i4>
      </vt:variant>
    </vt:vector>
  </HeadingPairs>
  <TitlesOfParts>
    <vt:vector size="43" baseType="lpstr">
      <vt:lpstr>Arial</vt:lpstr>
      <vt:lpstr>Calibri</vt:lpstr>
      <vt:lpstr>Cambria Math</vt:lpstr>
      <vt:lpstr>Courier New</vt:lpstr>
      <vt:lpstr>Georgia</vt:lpstr>
      <vt:lpstr>Lucida Grande</vt:lpstr>
      <vt:lpstr>Times</vt:lpstr>
      <vt:lpstr>Aalto_BIZ_121031</vt:lpstr>
      <vt:lpstr>1_Aalto_BIZ_121031</vt:lpstr>
      <vt:lpstr>2_Aalto_BIZ_121031</vt:lpstr>
      <vt:lpstr>3_Aalto_BIZ_121031</vt:lpstr>
      <vt:lpstr>4_Aalto_BIZ_121031</vt:lpstr>
      <vt:lpstr>8_Aalto_BIZ_121031</vt:lpstr>
      <vt:lpstr>9_Aalto_BIZ_121031</vt:lpstr>
      <vt:lpstr>10_Aalto_BIZ_121031</vt:lpstr>
      <vt:lpstr>14_Aalto_BIZ_121031</vt:lpstr>
      <vt:lpstr>Supply and Demand: Price-Taking and Competitive Markets </vt:lpstr>
      <vt:lpstr>Outline for Lecture 9</vt:lpstr>
      <vt:lpstr>Measuring Surplus</vt:lpstr>
      <vt:lpstr>Price Elasticity of Demand</vt:lpstr>
      <vt:lpstr>Elasticity and profit maximization</vt:lpstr>
      <vt:lpstr>Price Elasticity and Policy</vt:lpstr>
      <vt:lpstr>Price Elasticity and Market Power</vt:lpstr>
      <vt:lpstr>Market Power: Monopolies</vt:lpstr>
      <vt:lpstr>Gaining market power</vt:lpstr>
      <vt:lpstr>Summary</vt:lpstr>
      <vt:lpstr>Competitive behavior</vt:lpstr>
      <vt:lpstr>Key concepts: Price-taking firms</vt:lpstr>
      <vt:lpstr>Price-taking firms</vt:lpstr>
      <vt:lpstr>Price-taking firms</vt:lpstr>
      <vt:lpstr>Price-taking firms: Market supply curve</vt:lpstr>
      <vt:lpstr>Key concepts: Competitive equilibrium</vt:lpstr>
      <vt:lpstr>Illustration: Equilibrium in Electricity Markets</vt:lpstr>
      <vt:lpstr>Competitive equilibrium: Characteristics</vt:lpstr>
      <vt:lpstr>Competitive equilibrium: Caveats</vt:lpstr>
      <vt:lpstr>Competitive equilibrium: Is it a good model?</vt:lpstr>
      <vt:lpstr>Factors that affect equilibrium</vt:lpstr>
      <vt:lpstr>Changes in supply and demand</vt:lpstr>
      <vt:lpstr>Shifting demand curve</vt:lpstr>
      <vt:lpstr>Market Entry</vt:lpstr>
      <vt:lpstr>Changes in supply and demand</vt:lpstr>
      <vt:lpstr>Changes in supply and demand</vt:lpstr>
      <vt:lpstr>In the next lecture: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Valinta työn ja vapaa-ajan välillä</dc:title>
  <dc:subject/>
  <dc:creator>Matti</dc:creator>
  <cp:keywords/>
  <dc:description/>
  <cp:lastModifiedBy>Välimäki Juuso</cp:lastModifiedBy>
  <cp:revision>1403</cp:revision>
  <cp:lastPrinted>2019-10-08T06:15:06Z</cp:lastPrinted>
  <dcterms:created xsi:type="dcterms:W3CDTF">2018-05-03T06:23:53Z</dcterms:created>
  <dcterms:modified xsi:type="dcterms:W3CDTF">2023-10-03T06:16:59Z</dcterms:modified>
  <cp:category/>
</cp:coreProperties>
</file>