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sldIdLst>
    <p:sldId id="256" r:id="rId2"/>
    <p:sldId id="266" r:id="rId3"/>
    <p:sldId id="277" r:id="rId4"/>
    <p:sldId id="275" r:id="rId5"/>
    <p:sldId id="289" r:id="rId6"/>
    <p:sldId id="258" r:id="rId7"/>
    <p:sldId id="290" r:id="rId8"/>
    <p:sldId id="291" r:id="rId9"/>
    <p:sldId id="262" r:id="rId10"/>
    <p:sldId id="292" r:id="rId11"/>
    <p:sldId id="293" r:id="rId12"/>
    <p:sldId id="263" r:id="rId13"/>
    <p:sldId id="271" r:id="rId14"/>
    <p:sldId id="294" r:id="rId15"/>
    <p:sldId id="295" r:id="rId16"/>
    <p:sldId id="296" r:id="rId17"/>
    <p:sldId id="297" r:id="rId18"/>
    <p:sldId id="298" r:id="rId19"/>
    <p:sldId id="272" r:id="rId20"/>
    <p:sldId id="274" r:id="rId21"/>
    <p:sldId id="299" r:id="rId22"/>
    <p:sldId id="301" r:id="rId23"/>
    <p:sldId id="300" r:id="rId24"/>
    <p:sldId id="288" r:id="rId25"/>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FF"/>
    <a:srgbClr val="A6FFCC"/>
    <a:srgbClr val="5AF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2F70E-096F-467F-B06C-7E475FECD335}" v="184" dt="2023-10-02T14:31:05.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p:restoredTop sz="94620"/>
  </p:normalViewPr>
  <p:slideViewPr>
    <p:cSldViewPr snapToGrid="0" snapToObjects="1">
      <p:cViewPr varScale="1">
        <p:scale>
          <a:sx n="48" d="100"/>
          <a:sy n="48" d="100"/>
        </p:scale>
        <p:origin x="1454" y="4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perustyylejä naps.</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6.11.2023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227859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6.11.2023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272152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6.11.2023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172143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6.11.2023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162893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DFD0E704-46CF-D74F-920C-76F605EA2569}" type="datetimeFigureOut">
              <a:rPr lang="fi-FI" smtClean="0"/>
              <a:t>6.11.2023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290266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FD0E704-46CF-D74F-920C-76F605EA2569}" type="datetimeFigureOut">
              <a:rPr lang="fi-FI" smtClean="0"/>
              <a:t>6.11.2023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121843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DFD0E704-46CF-D74F-920C-76F605EA2569}" type="datetimeFigureOut">
              <a:rPr lang="fi-FI" smtClean="0"/>
              <a:t>6.11.2023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385097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DFD0E704-46CF-D74F-920C-76F605EA2569}" type="datetimeFigureOut">
              <a:rPr lang="fi-FI" smtClean="0"/>
              <a:t>6.11.2023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186988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FD0E704-46CF-D74F-920C-76F605EA2569}" type="datetimeFigureOut">
              <a:rPr lang="fi-FI" smtClean="0"/>
              <a:t>6.11.2023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336886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FD0E704-46CF-D74F-920C-76F605EA2569}" type="datetimeFigureOut">
              <a:rPr lang="fi-FI" smtClean="0"/>
              <a:t>6.11.2023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55939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FD0E704-46CF-D74F-920C-76F605EA2569}" type="datetimeFigureOut">
              <a:rPr lang="fi-FI" smtClean="0"/>
              <a:t>6.11.2023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BF45C03-4FF4-3945-84BC-D80EE26D98C9}" type="slidenum">
              <a:rPr lang="fi-FI" smtClean="0"/>
              <a:t>‹#›</a:t>
            </a:fld>
            <a:endParaRPr lang="fi-FI"/>
          </a:p>
        </p:txBody>
      </p:sp>
    </p:spTree>
    <p:extLst>
      <p:ext uri="{BB962C8B-B14F-4D97-AF65-F5344CB8AC3E}">
        <p14:creationId xmlns:p14="http://schemas.microsoft.com/office/powerpoint/2010/main" val="231257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0E704-46CF-D74F-920C-76F605EA2569}" type="datetimeFigureOut">
              <a:rPr lang="fi-FI" smtClean="0"/>
              <a:t>6.11.2023</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45C03-4FF4-3945-84BC-D80EE26D98C9}" type="slidenum">
              <a:rPr lang="fi-FI" smtClean="0"/>
              <a:t>‹#›</a:t>
            </a:fld>
            <a:endParaRPr lang="fi-FI"/>
          </a:p>
        </p:txBody>
      </p:sp>
    </p:spTree>
    <p:extLst>
      <p:ext uri="{BB962C8B-B14F-4D97-AF65-F5344CB8AC3E}">
        <p14:creationId xmlns:p14="http://schemas.microsoft.com/office/powerpoint/2010/main" val="247234332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altodoc.aalto.f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65810" y="1384300"/>
            <a:ext cx="7772400" cy="2498725"/>
          </a:xfrm>
        </p:spPr>
        <p:txBody>
          <a:bodyPr>
            <a:normAutofit/>
          </a:bodyPr>
          <a:lstStyle/>
          <a:p>
            <a:r>
              <a:rPr lang="fi-FI" sz="3600" b="1" dirty="0">
                <a:solidFill>
                  <a:schemeClr val="accent4">
                    <a:lumMod val="20000"/>
                    <a:lumOff val="80000"/>
                  </a:schemeClr>
                </a:solidFill>
              </a:rPr>
              <a:t>MA-seminaari 1, Design</a:t>
            </a:r>
          </a:p>
        </p:txBody>
      </p:sp>
      <p:sp>
        <p:nvSpPr>
          <p:cNvPr id="3" name="Alaotsikko 2"/>
          <p:cNvSpPr>
            <a:spLocks noGrp="1"/>
          </p:cNvSpPr>
          <p:nvPr>
            <p:ph type="subTitle" idx="1"/>
          </p:nvPr>
        </p:nvSpPr>
        <p:spPr>
          <a:xfrm>
            <a:off x="937260" y="3333053"/>
            <a:ext cx="7852410" cy="1752600"/>
          </a:xfrm>
        </p:spPr>
        <p:txBody>
          <a:bodyPr>
            <a:normAutofit/>
          </a:bodyPr>
          <a:lstStyle/>
          <a:p>
            <a:r>
              <a:rPr lang="fi-FI" sz="2800" dirty="0">
                <a:solidFill>
                  <a:schemeClr val="accent4">
                    <a:lumMod val="20000"/>
                    <a:lumOff val="80000"/>
                  </a:schemeClr>
                </a:solidFill>
              </a:rPr>
              <a:t>Maisterin tutkinnon opinnäyteseminaari 1, 2 op </a:t>
            </a:r>
          </a:p>
          <a:p>
            <a:r>
              <a:rPr lang="fi-FI" dirty="0">
                <a:solidFill>
                  <a:schemeClr val="accent4">
                    <a:lumMod val="20000"/>
                    <a:lumOff val="80000"/>
                  </a:schemeClr>
                </a:solidFill>
              </a:rPr>
              <a:t>2023-2024</a:t>
            </a:r>
          </a:p>
          <a:p>
            <a:endParaRPr lang="fi-FI" dirty="0"/>
          </a:p>
        </p:txBody>
      </p:sp>
    </p:spTree>
    <p:extLst>
      <p:ext uri="{BB962C8B-B14F-4D97-AF65-F5344CB8AC3E}">
        <p14:creationId xmlns:p14="http://schemas.microsoft.com/office/powerpoint/2010/main" val="224936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788670"/>
            <a:ext cx="8229600" cy="5372099"/>
          </a:xfrm>
        </p:spPr>
        <p:txBody>
          <a:bodyPr>
            <a:normAutofit/>
          </a:bodyPr>
          <a:lstStyle/>
          <a:p>
            <a:r>
              <a:rPr lang="fi-FI" sz="2400" dirty="0">
                <a:solidFill>
                  <a:schemeClr val="bg1"/>
                </a:solidFill>
              </a:rPr>
              <a:t>Taiteellisessa työskentelyssä taiteilijan henkilökohtainen näkökulma aiheeseen on aina merkityksellinen. Teosta arvioidaan toteutuksen tason ja taiteellisen laadun kautta.</a:t>
            </a:r>
          </a:p>
          <a:p>
            <a:endParaRPr lang="fi-FI" sz="2400" dirty="0">
              <a:solidFill>
                <a:schemeClr val="bg1"/>
              </a:solidFill>
            </a:endParaRPr>
          </a:p>
          <a:p>
            <a:r>
              <a:rPr lang="fi-FI" sz="2400" dirty="0">
                <a:solidFill>
                  <a:schemeClr val="bg1"/>
                </a:solidFill>
              </a:rPr>
              <a:t>Uudenlainen näkökulma / toisin ajatteleminen</a:t>
            </a:r>
          </a:p>
          <a:p>
            <a:endParaRPr lang="fi-FI" sz="2400" dirty="0">
              <a:solidFill>
                <a:schemeClr val="bg1"/>
              </a:solidFill>
            </a:endParaRPr>
          </a:p>
          <a:p>
            <a:r>
              <a:rPr lang="fi-FI" sz="2400" dirty="0">
                <a:solidFill>
                  <a:schemeClr val="bg1"/>
                </a:solidFill>
              </a:rPr>
              <a:t>Taiteellinen laatu, rohkeus, </a:t>
            </a:r>
            <a:r>
              <a:rPr lang="fi-FI" sz="2400" dirty="0" err="1">
                <a:solidFill>
                  <a:schemeClr val="bg1"/>
                </a:solidFill>
              </a:rPr>
              <a:t>edelläkävijyys</a:t>
            </a:r>
            <a:endParaRPr lang="fi-FI" sz="2400" dirty="0">
              <a:solidFill>
                <a:schemeClr val="bg1"/>
              </a:solidFill>
            </a:endParaRPr>
          </a:p>
          <a:p>
            <a:endParaRPr lang="fi-FI" sz="2400" dirty="0">
              <a:solidFill>
                <a:schemeClr val="bg1"/>
              </a:solidFill>
            </a:endParaRPr>
          </a:p>
          <a:p>
            <a:r>
              <a:rPr lang="fi-FI" sz="2400" dirty="0">
                <a:solidFill>
                  <a:schemeClr val="bg1"/>
                </a:solidFill>
              </a:rPr>
              <a:t>Millaisen tiedon pariin pyrit? (</a:t>
            </a:r>
            <a:r>
              <a:rPr lang="fi-FI" sz="2400" dirty="0" err="1">
                <a:solidFill>
                  <a:schemeClr val="bg1"/>
                </a:solidFill>
              </a:rPr>
              <a:t>eksplisittiinen</a:t>
            </a:r>
            <a:r>
              <a:rPr lang="fi-FI" sz="2400" dirty="0">
                <a:solidFill>
                  <a:schemeClr val="bg1"/>
                </a:solidFill>
              </a:rPr>
              <a:t> tieto, taiteellinen tieto, aistillinen ja kehollinen tietäminen </a:t>
            </a:r>
            <a:r>
              <a:rPr lang="fi-FI" sz="2400" dirty="0" err="1">
                <a:solidFill>
                  <a:schemeClr val="bg1"/>
                </a:solidFill>
              </a:rPr>
              <a:t>jne</a:t>
            </a:r>
            <a:r>
              <a:rPr lang="fi-FI" sz="2400" dirty="0">
                <a:solidFill>
                  <a:schemeClr val="bg1"/>
                </a:solidFill>
              </a:rPr>
              <a:t>)</a:t>
            </a:r>
          </a:p>
          <a:p>
            <a:endParaRPr lang="fi-FI" sz="2400" dirty="0">
              <a:solidFill>
                <a:schemeClr val="bg1"/>
              </a:solidFill>
            </a:endParaRPr>
          </a:p>
          <a:p>
            <a:pPr marL="0" indent="0">
              <a:buNone/>
            </a:pPr>
            <a:endParaRPr lang="fi-FI" dirty="0"/>
          </a:p>
          <a:p>
            <a:pPr marL="0" indent="0">
              <a:buNone/>
            </a:pPr>
            <a:endParaRPr lang="fi-FI" dirty="0"/>
          </a:p>
          <a:p>
            <a:endParaRPr lang="fi-FI" dirty="0"/>
          </a:p>
        </p:txBody>
      </p:sp>
    </p:spTree>
    <p:extLst>
      <p:ext uri="{BB962C8B-B14F-4D97-AF65-F5344CB8AC3E}">
        <p14:creationId xmlns:p14="http://schemas.microsoft.com/office/powerpoint/2010/main" val="326891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303918" y="1851660"/>
            <a:ext cx="6445622" cy="3074669"/>
          </a:xfrm>
        </p:spPr>
        <p:txBody>
          <a:bodyPr>
            <a:normAutofit/>
          </a:bodyPr>
          <a:lstStyle/>
          <a:p>
            <a:pPr marL="0" indent="0" algn="ctr">
              <a:buNone/>
            </a:pPr>
            <a:r>
              <a:rPr lang="fi-FI" sz="2400" i="1" dirty="0">
                <a:solidFill>
                  <a:schemeClr val="bg1"/>
                </a:solidFill>
              </a:rPr>
              <a:t>”Aiheen valinta vaikuttaa paljon siihen, miten jaksat gradusi parissa työskennellä, toisin sanoen siihen, valmistuuko gradusi.”</a:t>
            </a:r>
          </a:p>
          <a:p>
            <a:pPr marL="914400" lvl="2" indent="0" algn="ctr">
              <a:buNone/>
            </a:pPr>
            <a:r>
              <a:rPr lang="fi-FI" sz="1000" dirty="0">
                <a:solidFill>
                  <a:schemeClr val="bg1"/>
                </a:solidFill>
              </a:rPr>
              <a:t>								</a:t>
            </a:r>
            <a:r>
              <a:rPr lang="fi-FI" sz="1600" dirty="0">
                <a:solidFill>
                  <a:schemeClr val="bg1"/>
                </a:solidFill>
              </a:rPr>
              <a:t>		</a:t>
            </a:r>
            <a:r>
              <a:rPr lang="fi-FI" sz="1800" dirty="0">
                <a:solidFill>
                  <a:schemeClr val="bg1"/>
                </a:solidFill>
              </a:rPr>
              <a:t>Svinhufvud, Gradutakuu</a:t>
            </a:r>
          </a:p>
        </p:txBody>
      </p:sp>
    </p:spTree>
    <p:extLst>
      <p:ext uri="{BB962C8B-B14F-4D97-AF65-F5344CB8AC3E}">
        <p14:creationId xmlns:p14="http://schemas.microsoft.com/office/powerpoint/2010/main" val="115827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08610"/>
            <a:ext cx="8229600" cy="1200150"/>
          </a:xfrm>
        </p:spPr>
        <p:txBody>
          <a:bodyPr>
            <a:noAutofit/>
          </a:bodyPr>
          <a:lstStyle/>
          <a:p>
            <a:pPr marL="0" indent="0"/>
            <a:r>
              <a:rPr lang="fi-FI" sz="3200" b="1" dirty="0">
                <a:solidFill>
                  <a:schemeClr val="bg1"/>
                </a:solidFill>
              </a:rPr>
              <a:t>Hyvä aihe</a:t>
            </a:r>
            <a:br>
              <a:rPr lang="fi-FI" sz="3200" b="1" dirty="0">
                <a:solidFill>
                  <a:schemeClr val="bg1"/>
                </a:solidFill>
              </a:rPr>
            </a:br>
            <a:r>
              <a:rPr lang="fi-FI" sz="1800" dirty="0">
                <a:solidFill>
                  <a:schemeClr val="bg1"/>
                </a:solidFill>
              </a:rPr>
              <a:t>(</a:t>
            </a:r>
            <a:r>
              <a:rPr lang="fi-FI" sz="1800" dirty="0" err="1">
                <a:solidFill>
                  <a:schemeClr val="bg1"/>
                </a:solidFill>
              </a:rPr>
              <a:t>Hirsjärvi</a:t>
            </a:r>
            <a:r>
              <a:rPr lang="fi-FI" sz="1800" dirty="0">
                <a:solidFill>
                  <a:schemeClr val="bg1"/>
                </a:solidFill>
              </a:rPr>
              <a:t>, </a:t>
            </a:r>
            <a:r>
              <a:rPr lang="fi-FI" sz="1800" dirty="0" err="1">
                <a:solidFill>
                  <a:schemeClr val="bg1"/>
                </a:solidFill>
              </a:rPr>
              <a:t>Remes</a:t>
            </a:r>
            <a:r>
              <a:rPr lang="fi-FI" sz="1800" dirty="0">
                <a:solidFill>
                  <a:schemeClr val="bg1"/>
                </a:solidFill>
              </a:rPr>
              <a:t> &amp; </a:t>
            </a:r>
            <a:r>
              <a:rPr lang="fi-FI" sz="1800" dirty="0" err="1">
                <a:solidFill>
                  <a:schemeClr val="bg1"/>
                </a:solidFill>
              </a:rPr>
              <a:t>Sajavaaran</a:t>
            </a:r>
            <a:r>
              <a:rPr lang="fi-FI" sz="1800" dirty="0">
                <a:solidFill>
                  <a:schemeClr val="bg1"/>
                </a:solidFill>
              </a:rPr>
              <a:t> 2000, 70 -73 mukaan)</a:t>
            </a:r>
            <a:br>
              <a:rPr lang="fi-FI" sz="1800" dirty="0">
                <a:solidFill>
                  <a:schemeClr val="bg1"/>
                </a:solidFill>
              </a:rPr>
            </a:br>
            <a:endParaRPr lang="fi-FI" sz="1800" dirty="0">
              <a:solidFill>
                <a:schemeClr val="bg1"/>
              </a:solidFill>
            </a:endParaRPr>
          </a:p>
        </p:txBody>
      </p:sp>
      <p:sp>
        <p:nvSpPr>
          <p:cNvPr id="3" name="Sisällön paikkamerkki 2"/>
          <p:cNvSpPr>
            <a:spLocks noGrp="1"/>
          </p:cNvSpPr>
          <p:nvPr>
            <p:ph idx="1"/>
          </p:nvPr>
        </p:nvSpPr>
        <p:spPr>
          <a:xfrm>
            <a:off x="457200" y="1600200"/>
            <a:ext cx="8229600" cy="5040528"/>
          </a:xfrm>
        </p:spPr>
        <p:txBody>
          <a:bodyPr>
            <a:normAutofit lnSpcReduction="10000"/>
          </a:bodyPr>
          <a:lstStyle/>
          <a:p>
            <a:r>
              <a:rPr lang="fi-FI" sz="2000" dirty="0">
                <a:solidFill>
                  <a:schemeClr val="bg1"/>
                </a:solidFill>
              </a:rPr>
              <a:t>Aihe kiinnostaa tekijää (sitoutuminen aiheeseen)</a:t>
            </a:r>
          </a:p>
          <a:p>
            <a:endParaRPr lang="fi-FI" sz="1000" i="1" dirty="0">
              <a:solidFill>
                <a:schemeClr val="bg1"/>
              </a:solidFill>
            </a:endParaRPr>
          </a:p>
          <a:p>
            <a:r>
              <a:rPr lang="fi-FI" sz="2000" dirty="0">
                <a:solidFill>
                  <a:schemeClr val="bg1"/>
                </a:solidFill>
              </a:rPr>
              <a:t>Aihe on sopiva omalle koulutusalalle (oppineisuuden osoittaminen)</a:t>
            </a:r>
          </a:p>
          <a:p>
            <a:endParaRPr lang="fi-FI" sz="1000" i="1" dirty="0">
              <a:solidFill>
                <a:schemeClr val="bg1"/>
              </a:solidFill>
            </a:endParaRPr>
          </a:p>
          <a:p>
            <a:r>
              <a:rPr lang="fi-FI" sz="2000" dirty="0">
                <a:solidFill>
                  <a:schemeClr val="bg1"/>
                </a:solidFill>
              </a:rPr>
              <a:t>Aihe opettaa tekijälle jotakin (tutkimus tähtää uuteen tietoon)</a:t>
            </a:r>
          </a:p>
          <a:p>
            <a:endParaRPr lang="fi-FI" sz="1000" i="1" dirty="0">
              <a:solidFill>
                <a:schemeClr val="bg1"/>
              </a:solidFill>
            </a:endParaRPr>
          </a:p>
          <a:p>
            <a:r>
              <a:rPr lang="fi-FI" sz="2000" dirty="0">
                <a:solidFill>
                  <a:schemeClr val="bg1"/>
                </a:solidFill>
              </a:rPr>
              <a:t>Aiheella on yhteiskunnallista tai oman alan sisäistä merkitystä (vältä itsestäänselvyyksiä tuloksina)</a:t>
            </a:r>
          </a:p>
          <a:p>
            <a:pPr marL="0" indent="0">
              <a:buNone/>
            </a:pPr>
            <a:r>
              <a:rPr lang="fi-FI" sz="2000" b="1" dirty="0">
                <a:solidFill>
                  <a:schemeClr val="bg1"/>
                </a:solidFill>
              </a:rPr>
              <a:t>+</a:t>
            </a:r>
            <a:endParaRPr lang="fi-FI" sz="2000" i="1" dirty="0">
              <a:solidFill>
                <a:schemeClr val="bg1"/>
              </a:solidFill>
            </a:endParaRPr>
          </a:p>
          <a:p>
            <a:r>
              <a:rPr lang="fi-FI" sz="2000" dirty="0">
                <a:solidFill>
                  <a:schemeClr val="bg1"/>
                </a:solidFill>
              </a:rPr>
              <a:t>Aihe tarjoaa alustan kokeilla ja pohtia taiteellisesti merkittäviä kysymyksiä</a:t>
            </a:r>
          </a:p>
          <a:p>
            <a:endParaRPr lang="fi-FI" sz="1100" dirty="0">
              <a:solidFill>
                <a:schemeClr val="bg1"/>
              </a:solidFill>
            </a:endParaRPr>
          </a:p>
          <a:p>
            <a:r>
              <a:rPr lang="fi-FI" sz="2000" dirty="0">
                <a:solidFill>
                  <a:schemeClr val="bg1"/>
                </a:solidFill>
              </a:rPr>
              <a:t>Aihe tarjoaa alustan taiteellisen tiedon tuottamiselle</a:t>
            </a:r>
          </a:p>
          <a:p>
            <a:endParaRPr lang="fi-FI" sz="1100" i="1" dirty="0">
              <a:solidFill>
                <a:schemeClr val="bg1"/>
              </a:solidFill>
            </a:endParaRPr>
          </a:p>
          <a:p>
            <a:r>
              <a:rPr lang="fi-FI" sz="2000" i="1" dirty="0">
                <a:solidFill>
                  <a:schemeClr val="bg1"/>
                </a:solidFill>
              </a:rPr>
              <a:t>”Taiteellinen tutkimus ei välttämättä tuota parempaa taidetta; sen sijaan se lähestyy taiteen tekemistä prosessina, josta voidaan </a:t>
            </a:r>
            <a:r>
              <a:rPr lang="fi-FI" sz="2000" b="1" i="1" dirty="0">
                <a:solidFill>
                  <a:schemeClr val="bg1"/>
                </a:solidFill>
              </a:rPr>
              <a:t>keskustella</a:t>
            </a:r>
            <a:r>
              <a:rPr lang="fi-FI" sz="2000" i="1" dirty="0">
                <a:solidFill>
                  <a:schemeClr val="bg1"/>
                </a:solidFill>
              </a:rPr>
              <a:t> </a:t>
            </a:r>
            <a:r>
              <a:rPr lang="fi-FI" sz="2000" b="1" i="1" dirty="0">
                <a:solidFill>
                  <a:schemeClr val="bg1"/>
                </a:solidFill>
              </a:rPr>
              <a:t>julkisesti</a:t>
            </a:r>
            <a:r>
              <a:rPr lang="fi-FI" sz="2000" i="1" dirty="0">
                <a:solidFill>
                  <a:schemeClr val="bg1"/>
                </a:solidFill>
              </a:rPr>
              <a:t> taide- ja tiedeyhteisössä. Tutkimus on toimintaa, joka tukeutuu keskusteluun ja on jaettavissa”. </a:t>
            </a:r>
            <a:r>
              <a:rPr lang="fi-FI" sz="2000" dirty="0">
                <a:solidFill>
                  <a:schemeClr val="bg1"/>
                </a:solidFill>
              </a:rPr>
              <a:t>(Professori Anita Seppä. KUVA Uni </a:t>
            </a:r>
            <a:r>
              <a:rPr lang="fi-FI" sz="2000" dirty="0" err="1">
                <a:solidFill>
                  <a:schemeClr val="bg1"/>
                </a:solidFill>
              </a:rPr>
              <a:t>Arts</a:t>
            </a:r>
            <a:r>
              <a:rPr lang="fi-FI" sz="2000" dirty="0">
                <a:solidFill>
                  <a:schemeClr val="bg1"/>
                </a:solidFill>
              </a:rPr>
              <a:t>.)</a:t>
            </a:r>
          </a:p>
          <a:p>
            <a:endParaRPr lang="fi-FI" dirty="0"/>
          </a:p>
        </p:txBody>
      </p:sp>
    </p:spTree>
    <p:extLst>
      <p:ext uri="{BB962C8B-B14F-4D97-AF65-F5344CB8AC3E}">
        <p14:creationId xmlns:p14="http://schemas.microsoft.com/office/powerpoint/2010/main" val="168998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480060"/>
            <a:ext cx="8229600" cy="6035040"/>
          </a:xfrm>
        </p:spPr>
        <p:txBody>
          <a:bodyPr>
            <a:normAutofit/>
          </a:bodyPr>
          <a:lstStyle/>
          <a:p>
            <a:r>
              <a:rPr lang="fi-FI" sz="2000" dirty="0">
                <a:solidFill>
                  <a:schemeClr val="bg1"/>
                </a:solidFill>
              </a:rPr>
              <a:t>Aiheelle löytyy sopiva ohjaaja</a:t>
            </a:r>
          </a:p>
          <a:p>
            <a:endParaRPr lang="fi-FI" sz="1000" dirty="0">
              <a:solidFill>
                <a:schemeClr val="bg1"/>
              </a:solidFill>
            </a:endParaRPr>
          </a:p>
          <a:p>
            <a:r>
              <a:rPr lang="fi-FI" sz="2000" dirty="0">
                <a:solidFill>
                  <a:schemeClr val="bg1"/>
                </a:solidFill>
              </a:rPr>
              <a:t>Onko aihe toteutettavissa kohtuullisessa ajassa (realistinen suunnitelma)</a:t>
            </a:r>
          </a:p>
          <a:p>
            <a:endParaRPr lang="fi-FI" sz="1000" dirty="0">
              <a:solidFill>
                <a:schemeClr val="bg1"/>
              </a:solidFill>
            </a:endParaRPr>
          </a:p>
          <a:p>
            <a:r>
              <a:rPr lang="fi-FI" sz="2000" dirty="0">
                <a:solidFill>
                  <a:schemeClr val="bg1"/>
                </a:solidFill>
              </a:rPr>
              <a:t>Onko aiheesta saatavissa tarpeeksi tietoa</a:t>
            </a:r>
          </a:p>
          <a:p>
            <a:endParaRPr lang="fi-FI" sz="1100" dirty="0">
              <a:solidFill>
                <a:schemeClr val="bg1"/>
              </a:solidFill>
            </a:endParaRPr>
          </a:p>
          <a:p>
            <a:r>
              <a:rPr lang="fi-FI" sz="2000" dirty="0">
                <a:solidFill>
                  <a:schemeClr val="bg1"/>
                </a:solidFill>
              </a:rPr>
              <a:t>Onko opinnäyte/tutkimus mahdollista toteuttaa</a:t>
            </a:r>
          </a:p>
          <a:p>
            <a:pPr marL="0" indent="0">
              <a:buNone/>
            </a:pPr>
            <a:r>
              <a:rPr lang="fi-FI" sz="2000" dirty="0">
                <a:solidFill>
                  <a:schemeClr val="bg1"/>
                </a:solidFill>
              </a:rPr>
              <a:t> 	A) taloudellisesti</a:t>
            </a:r>
          </a:p>
          <a:p>
            <a:pPr marL="0" indent="0">
              <a:buNone/>
            </a:pPr>
            <a:r>
              <a:rPr lang="fi-FI" sz="2000" dirty="0">
                <a:solidFill>
                  <a:schemeClr val="bg1"/>
                </a:solidFill>
              </a:rPr>
              <a:t>	B) henkilöistä / työryhmästä riippuvista syistä</a:t>
            </a:r>
          </a:p>
          <a:p>
            <a:pPr marL="0" indent="0">
              <a:buNone/>
            </a:pPr>
            <a:r>
              <a:rPr lang="fi-FI" sz="2000" dirty="0">
                <a:solidFill>
                  <a:schemeClr val="bg1"/>
                </a:solidFill>
              </a:rPr>
              <a:t>	C) tiloista / laitteista riippuvista syistä</a:t>
            </a:r>
          </a:p>
          <a:p>
            <a:pPr marL="0" indent="0">
              <a:buNone/>
            </a:pPr>
            <a:r>
              <a:rPr lang="fi-FI" sz="2000" dirty="0">
                <a:solidFill>
                  <a:schemeClr val="bg1"/>
                </a:solidFill>
              </a:rPr>
              <a:t>	D) kirjallisuudesta / kirjastopalveluista riippuvista syistä</a:t>
            </a:r>
          </a:p>
          <a:p>
            <a:pPr marL="0" indent="0">
              <a:buNone/>
            </a:pPr>
            <a:endParaRPr lang="fi-FI" sz="1100" dirty="0">
              <a:solidFill>
                <a:schemeClr val="bg1"/>
              </a:solidFill>
            </a:endParaRPr>
          </a:p>
          <a:p>
            <a:r>
              <a:rPr lang="fi-FI" sz="2000" dirty="0">
                <a:solidFill>
                  <a:schemeClr val="bg1"/>
                </a:solidFill>
              </a:rPr>
              <a:t>Onko aihe sellainen, että tekijän kyvyt pääsevät esiin (oppineisuuden osoittaminen)</a:t>
            </a:r>
          </a:p>
          <a:p>
            <a:endParaRPr lang="fi-FI" sz="1100" dirty="0">
              <a:solidFill>
                <a:schemeClr val="bg1"/>
              </a:solidFill>
            </a:endParaRPr>
          </a:p>
          <a:p>
            <a:r>
              <a:rPr lang="fi-FI" sz="2000" dirty="0">
                <a:solidFill>
                  <a:schemeClr val="bg1"/>
                </a:solidFill>
              </a:rPr>
              <a:t>Voiko tutkimuksen avulla lisätä tietoa tai ymmärrystä aiheesta, kiinnostaako se omaa taiteenalaa</a:t>
            </a:r>
          </a:p>
          <a:p>
            <a:endParaRPr lang="fi-FI" dirty="0"/>
          </a:p>
        </p:txBody>
      </p:sp>
    </p:spTree>
    <p:extLst>
      <p:ext uri="{BB962C8B-B14F-4D97-AF65-F5344CB8AC3E}">
        <p14:creationId xmlns:p14="http://schemas.microsoft.com/office/powerpoint/2010/main" val="195194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2890" y="543560"/>
            <a:ext cx="8229600" cy="919480"/>
          </a:xfrm>
        </p:spPr>
        <p:txBody>
          <a:bodyPr>
            <a:noAutofit/>
          </a:bodyPr>
          <a:lstStyle/>
          <a:p>
            <a:pPr marL="0" indent="0"/>
            <a:r>
              <a:rPr lang="fi-FI" sz="3200" b="1" dirty="0">
                <a:solidFill>
                  <a:schemeClr val="bg1"/>
                </a:solidFill>
              </a:rPr>
              <a:t>Aiheita, joita tulisi välttää</a:t>
            </a:r>
            <a:br>
              <a:rPr lang="fi-FI" sz="3200" b="1" dirty="0">
                <a:solidFill>
                  <a:schemeClr val="bg1"/>
                </a:solidFill>
              </a:rPr>
            </a:br>
            <a:r>
              <a:rPr lang="fi-FI" sz="1800" dirty="0">
                <a:solidFill>
                  <a:schemeClr val="bg1"/>
                </a:solidFill>
              </a:rPr>
              <a:t>(</a:t>
            </a:r>
            <a:r>
              <a:rPr lang="fi-FI" sz="1800" dirty="0" err="1">
                <a:solidFill>
                  <a:schemeClr val="bg1"/>
                </a:solidFill>
              </a:rPr>
              <a:t>Hirsjärvi</a:t>
            </a:r>
            <a:r>
              <a:rPr lang="fi-FI" sz="1800" dirty="0">
                <a:solidFill>
                  <a:schemeClr val="bg1"/>
                </a:solidFill>
              </a:rPr>
              <a:t>, </a:t>
            </a:r>
            <a:r>
              <a:rPr lang="fi-FI" sz="1800" dirty="0" err="1">
                <a:solidFill>
                  <a:schemeClr val="bg1"/>
                </a:solidFill>
              </a:rPr>
              <a:t>Remes</a:t>
            </a:r>
            <a:r>
              <a:rPr lang="fi-FI" sz="1800" dirty="0">
                <a:solidFill>
                  <a:schemeClr val="bg1"/>
                </a:solidFill>
              </a:rPr>
              <a:t> &amp; </a:t>
            </a:r>
            <a:r>
              <a:rPr lang="fi-FI" sz="1800" dirty="0" err="1">
                <a:solidFill>
                  <a:schemeClr val="bg1"/>
                </a:solidFill>
              </a:rPr>
              <a:t>Sajavaara</a:t>
            </a:r>
            <a:r>
              <a:rPr lang="fi-FI" sz="1800" dirty="0">
                <a:solidFill>
                  <a:schemeClr val="bg1"/>
                </a:solidFill>
              </a:rPr>
              <a:t> 2000, 74 -75 mukaan)</a:t>
            </a:r>
            <a:br>
              <a:rPr lang="fi-FI" sz="1800" dirty="0">
                <a:solidFill>
                  <a:schemeClr val="bg1"/>
                </a:solidFill>
              </a:rPr>
            </a:br>
            <a:endParaRPr lang="fi-FI" sz="1800" dirty="0">
              <a:solidFill>
                <a:schemeClr val="bg1"/>
              </a:solidFill>
            </a:endParaRPr>
          </a:p>
        </p:txBody>
      </p:sp>
      <p:sp>
        <p:nvSpPr>
          <p:cNvPr id="3" name="Sisällön paikkamerkki 2"/>
          <p:cNvSpPr>
            <a:spLocks noGrp="1"/>
          </p:cNvSpPr>
          <p:nvPr>
            <p:ph idx="1"/>
          </p:nvPr>
        </p:nvSpPr>
        <p:spPr>
          <a:xfrm>
            <a:off x="457200" y="1680210"/>
            <a:ext cx="8229600" cy="4771390"/>
          </a:xfrm>
        </p:spPr>
        <p:txBody>
          <a:bodyPr>
            <a:normAutofit fontScale="62500" lnSpcReduction="20000"/>
          </a:bodyPr>
          <a:lstStyle/>
          <a:p>
            <a:pPr>
              <a:spcAft>
                <a:spcPts val="600"/>
              </a:spcAft>
            </a:pPr>
            <a:r>
              <a:rPr lang="fi-FI" sz="3400" dirty="0">
                <a:solidFill>
                  <a:schemeClr val="bg1"/>
                </a:solidFill>
              </a:rPr>
              <a:t>Toiseen tarkoitukseen tuotettu materiaali (kyseenalaistaa oppimisen)</a:t>
            </a:r>
          </a:p>
          <a:p>
            <a:pPr>
              <a:spcAft>
                <a:spcPts val="600"/>
              </a:spcAft>
            </a:pPr>
            <a:r>
              <a:rPr lang="fi-FI" sz="3400" dirty="0">
                <a:solidFill>
                  <a:schemeClr val="bg1"/>
                </a:solidFill>
              </a:rPr>
              <a:t>Aihe, jota tekijä ei voi tutkia itse (lainaaminen ei voi olla koko sisältö)</a:t>
            </a:r>
          </a:p>
          <a:p>
            <a:pPr>
              <a:spcAft>
                <a:spcPts val="600"/>
              </a:spcAft>
            </a:pPr>
            <a:r>
              <a:rPr lang="fi-FI" sz="3400" dirty="0">
                <a:solidFill>
                  <a:schemeClr val="bg1"/>
                </a:solidFill>
              </a:rPr>
              <a:t>Liian laaja aihe (epärealistinen, ei etene syvälle, vastauksia vaikea saada)</a:t>
            </a:r>
          </a:p>
          <a:p>
            <a:pPr>
              <a:spcAft>
                <a:spcPts val="600"/>
              </a:spcAft>
            </a:pPr>
            <a:r>
              <a:rPr lang="fi-FI" sz="3400" dirty="0">
                <a:solidFill>
                  <a:schemeClr val="bg1"/>
                </a:solidFill>
              </a:rPr>
              <a:t>Aihe, johon tarvitaan vain yksi lähde (keskustelu useampien lähteiden kanssa auttaa kehittelemään aihetta)</a:t>
            </a:r>
          </a:p>
          <a:p>
            <a:pPr>
              <a:spcAft>
                <a:spcPts val="600"/>
              </a:spcAft>
            </a:pPr>
            <a:r>
              <a:rPr lang="fi-FI" sz="3400" dirty="0">
                <a:solidFill>
                  <a:schemeClr val="bg1"/>
                </a:solidFill>
              </a:rPr>
              <a:t>Aihe, jonka johtopäätökset tulevat olemaan merkityksettömiä</a:t>
            </a:r>
          </a:p>
          <a:p>
            <a:pPr>
              <a:spcAft>
                <a:spcPts val="600"/>
              </a:spcAft>
            </a:pPr>
            <a:r>
              <a:rPr lang="fi-FI" sz="3400" dirty="0">
                <a:solidFill>
                  <a:schemeClr val="bg1"/>
                </a:solidFill>
              </a:rPr>
              <a:t>Aihe, joka ei avaudu tekijälle / joka ei selkiydy alustavan tarkastelun aikana</a:t>
            </a:r>
          </a:p>
          <a:p>
            <a:pPr>
              <a:spcAft>
                <a:spcPts val="600"/>
              </a:spcAft>
            </a:pPr>
            <a:r>
              <a:rPr lang="fi-FI" sz="3400" dirty="0">
                <a:solidFill>
                  <a:schemeClr val="bg1"/>
                </a:solidFill>
              </a:rPr>
              <a:t>Aihe, joka edellyttää uusien, liian paljon aikaa vievien taitojen hankkimista</a:t>
            </a:r>
          </a:p>
          <a:p>
            <a:pPr marL="0" indent="0">
              <a:buNone/>
            </a:pPr>
            <a:r>
              <a:rPr lang="fi-FI" sz="3400" b="1" dirty="0">
                <a:solidFill>
                  <a:schemeClr val="bg1"/>
                </a:solidFill>
              </a:rPr>
              <a:t>+</a:t>
            </a:r>
          </a:p>
          <a:p>
            <a:r>
              <a:rPr lang="fi-FI" sz="3400" b="1" dirty="0">
                <a:solidFill>
                  <a:schemeClr val="bg1"/>
                </a:solidFill>
              </a:rPr>
              <a:t>Aihe, jota kohtaan ei ole aitoa kiinnostusta</a:t>
            </a:r>
          </a:p>
          <a:p>
            <a:endParaRPr lang="fi-FI" dirty="0"/>
          </a:p>
        </p:txBody>
      </p:sp>
    </p:spTree>
    <p:extLst>
      <p:ext uri="{BB962C8B-B14F-4D97-AF65-F5344CB8AC3E}">
        <p14:creationId xmlns:p14="http://schemas.microsoft.com/office/powerpoint/2010/main" val="173278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5197"/>
            <a:ext cx="8229600" cy="1143000"/>
          </a:xfrm>
        </p:spPr>
        <p:txBody>
          <a:bodyPr>
            <a:normAutofit/>
          </a:bodyPr>
          <a:lstStyle/>
          <a:p>
            <a:r>
              <a:rPr lang="fi-FI" sz="3200" b="1" dirty="0">
                <a:solidFill>
                  <a:schemeClr val="bg1"/>
                </a:solidFill>
              </a:rPr>
              <a:t>Aiheen rajaaminen</a:t>
            </a:r>
          </a:p>
        </p:txBody>
      </p:sp>
      <p:sp>
        <p:nvSpPr>
          <p:cNvPr id="3" name="Sisällön paikkamerkki 2"/>
          <p:cNvSpPr>
            <a:spLocks noGrp="1"/>
          </p:cNvSpPr>
          <p:nvPr>
            <p:ph idx="1"/>
          </p:nvPr>
        </p:nvSpPr>
        <p:spPr>
          <a:xfrm>
            <a:off x="457200" y="1889896"/>
            <a:ext cx="8229600" cy="4225154"/>
          </a:xfrm>
        </p:spPr>
        <p:txBody>
          <a:bodyPr>
            <a:noAutofit/>
          </a:bodyPr>
          <a:lstStyle/>
          <a:p>
            <a:r>
              <a:rPr lang="fi-FI" sz="2400" dirty="0">
                <a:solidFill>
                  <a:schemeClr val="bg1"/>
                </a:solidFill>
              </a:rPr>
              <a:t>Aiheen rajaaminen on välttämätöntä, jotta se muuttuu konkreettiseksi ja sen käsitteleminen toteuttamiskelpoiseksi</a:t>
            </a:r>
          </a:p>
          <a:p>
            <a:endParaRPr lang="fi-FI" sz="2400" dirty="0">
              <a:solidFill>
                <a:schemeClr val="bg1"/>
              </a:solidFill>
            </a:endParaRPr>
          </a:p>
          <a:p>
            <a:r>
              <a:rPr lang="fi-FI" sz="2400" dirty="0">
                <a:solidFill>
                  <a:schemeClr val="bg1"/>
                </a:solidFill>
              </a:rPr>
              <a:t>Aiheen rajaus auttaa pääsemään </a:t>
            </a:r>
            <a:r>
              <a:rPr lang="fi-FI" sz="2400" b="1" dirty="0">
                <a:solidFill>
                  <a:schemeClr val="bg1"/>
                </a:solidFill>
              </a:rPr>
              <a:t>syvemmälle aiheeseen</a:t>
            </a:r>
          </a:p>
          <a:p>
            <a:endParaRPr lang="fi-FI" sz="2400" b="1" dirty="0">
              <a:solidFill>
                <a:schemeClr val="bg1"/>
              </a:solidFill>
            </a:endParaRPr>
          </a:p>
          <a:p>
            <a:r>
              <a:rPr lang="fi-FI" sz="2400" dirty="0">
                <a:solidFill>
                  <a:schemeClr val="bg1"/>
                </a:solidFill>
              </a:rPr>
              <a:t>Aiheen rajaus auttaa löytämään </a:t>
            </a:r>
            <a:r>
              <a:rPr lang="fi-FI" sz="2400" b="1" dirty="0">
                <a:solidFill>
                  <a:schemeClr val="bg1"/>
                </a:solidFill>
              </a:rPr>
              <a:t>vastauksia kysymyksiin</a:t>
            </a:r>
          </a:p>
          <a:p>
            <a:endParaRPr lang="fi-FI" sz="2400" b="1" dirty="0">
              <a:solidFill>
                <a:schemeClr val="bg1"/>
              </a:solidFill>
            </a:endParaRPr>
          </a:p>
          <a:p>
            <a:r>
              <a:rPr lang="fi-FI" sz="2400" dirty="0">
                <a:solidFill>
                  <a:schemeClr val="bg1"/>
                </a:solidFill>
              </a:rPr>
              <a:t>Jos aiheen rajaaminen tuntuu hankalalta, siihen voi ja kannattaa pyytää apua</a:t>
            </a:r>
          </a:p>
        </p:txBody>
      </p:sp>
    </p:spTree>
    <p:extLst>
      <p:ext uri="{BB962C8B-B14F-4D97-AF65-F5344CB8AC3E}">
        <p14:creationId xmlns:p14="http://schemas.microsoft.com/office/powerpoint/2010/main" val="161684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42938"/>
            <a:ext cx="8229600" cy="1143000"/>
          </a:xfrm>
        </p:spPr>
        <p:txBody>
          <a:bodyPr>
            <a:normAutofit/>
          </a:bodyPr>
          <a:lstStyle/>
          <a:p>
            <a:r>
              <a:rPr lang="fi-FI" sz="3200" b="1" dirty="0">
                <a:solidFill>
                  <a:schemeClr val="bg1"/>
                </a:solidFill>
              </a:rPr>
              <a:t>Produktiot ja opinnäytteen aihe</a:t>
            </a:r>
          </a:p>
        </p:txBody>
      </p:sp>
      <p:sp>
        <p:nvSpPr>
          <p:cNvPr id="3" name="Sisällön paikkamerkki 2"/>
          <p:cNvSpPr>
            <a:spLocks noGrp="1"/>
          </p:cNvSpPr>
          <p:nvPr>
            <p:ph idx="1"/>
          </p:nvPr>
        </p:nvSpPr>
        <p:spPr>
          <a:xfrm>
            <a:off x="457200" y="1842688"/>
            <a:ext cx="8229600" cy="4158062"/>
          </a:xfrm>
        </p:spPr>
        <p:txBody>
          <a:bodyPr>
            <a:normAutofit/>
          </a:bodyPr>
          <a:lstStyle/>
          <a:p>
            <a:r>
              <a:rPr lang="fi-FI" sz="2400" dirty="0">
                <a:solidFill>
                  <a:schemeClr val="bg1"/>
                </a:solidFill>
                <a:cs typeface="Arial" panose="020B0604020202020204" pitchFamily="34" charset="0"/>
              </a:rPr>
              <a:t>Kun opinnäytteeseen kuuluu taiteellinen työ (esim. produktio), </a:t>
            </a:r>
            <a:r>
              <a:rPr lang="fi-FI" sz="2400" dirty="0">
                <a:solidFill>
                  <a:schemeClr val="bg1"/>
                </a:solidFill>
              </a:rPr>
              <a:t>kirjallisen opinnäytteen lähtökohtana on usein taiteellisesta työstä nouseva tai sitä ohjaava kysymys, väite, ongelma, ilmiö tai teema, joka nostetaan esiin lähemmin tarkasteltavaksi, syvennetään sitä sekä kytketään se laajempiin asiayhteyksiin</a:t>
            </a:r>
            <a:endParaRPr lang="fi-FI" sz="2400" dirty="0">
              <a:solidFill>
                <a:schemeClr val="bg1"/>
              </a:solidFill>
              <a:cs typeface="Arial" panose="020B0604020202020204" pitchFamily="34" charset="0"/>
            </a:endParaRPr>
          </a:p>
          <a:p>
            <a:pPr marL="0" lvl="0" indent="0">
              <a:buNone/>
            </a:pPr>
            <a:endParaRPr lang="fi-FI" sz="2400" dirty="0">
              <a:solidFill>
                <a:schemeClr val="bg1"/>
              </a:solidFill>
              <a:cs typeface="Arial" panose="020B0604020202020204" pitchFamily="34" charset="0"/>
            </a:endParaRPr>
          </a:p>
          <a:p>
            <a:pPr lvl="0"/>
            <a:r>
              <a:rPr lang="fi-FI" sz="2400" dirty="0">
                <a:solidFill>
                  <a:schemeClr val="bg1"/>
                </a:solidFill>
                <a:cs typeface="Arial" panose="020B0604020202020204" pitchFamily="34" charset="0"/>
              </a:rPr>
              <a:t>Vaikka taiteelliseen työhön ei liittyisi varsinaista tutkimusta, sen voi silti </a:t>
            </a:r>
            <a:r>
              <a:rPr lang="fi-FI" sz="2400" dirty="0" err="1">
                <a:solidFill>
                  <a:schemeClr val="bg1"/>
                </a:solidFill>
                <a:cs typeface="Arial" panose="020B0604020202020204" pitchFamily="34" charset="0"/>
              </a:rPr>
              <a:t>kontekstualisoida</a:t>
            </a:r>
            <a:r>
              <a:rPr lang="fi-FI" sz="2400" dirty="0">
                <a:solidFill>
                  <a:schemeClr val="bg1"/>
                </a:solidFill>
                <a:cs typeface="Arial" panose="020B0604020202020204" pitchFamily="34" charset="0"/>
              </a:rPr>
              <a:t> esim. taiteelliseen viitekehykseen ja keskustella siten erilaisten lähteiden kanssa</a:t>
            </a:r>
          </a:p>
          <a:p>
            <a:pPr lvl="0"/>
            <a:endParaRPr lang="fi-FI" sz="1000" dirty="0">
              <a:solidFill>
                <a:schemeClr val="bg1"/>
              </a:solidFill>
              <a:cs typeface="Arial" panose="020B0604020202020204" pitchFamily="34" charset="0"/>
            </a:endParaRPr>
          </a:p>
        </p:txBody>
      </p:sp>
    </p:spTree>
    <p:extLst>
      <p:ext uri="{BB962C8B-B14F-4D97-AF65-F5344CB8AC3E}">
        <p14:creationId xmlns:p14="http://schemas.microsoft.com/office/powerpoint/2010/main" val="225120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b="1" dirty="0">
                <a:solidFill>
                  <a:schemeClr val="bg1"/>
                </a:solidFill>
              </a:rPr>
              <a:t>Tutkimuskysymys</a:t>
            </a:r>
          </a:p>
        </p:txBody>
      </p:sp>
      <p:sp>
        <p:nvSpPr>
          <p:cNvPr id="3" name="Sisällön paikkamerkki 2"/>
          <p:cNvSpPr>
            <a:spLocks noGrp="1"/>
          </p:cNvSpPr>
          <p:nvPr>
            <p:ph idx="1"/>
          </p:nvPr>
        </p:nvSpPr>
        <p:spPr/>
        <p:txBody>
          <a:bodyPr>
            <a:normAutofit lnSpcReduction="10000"/>
          </a:bodyPr>
          <a:lstStyle/>
          <a:p>
            <a:pPr>
              <a:spcAft>
                <a:spcPts val="600"/>
              </a:spcAft>
            </a:pPr>
            <a:r>
              <a:rPr lang="en-US" sz="2400" b="1" dirty="0" err="1">
                <a:solidFill>
                  <a:schemeClr val="bg1"/>
                </a:solidFill>
              </a:rPr>
              <a:t>Aihe</a:t>
            </a:r>
            <a:r>
              <a:rPr lang="en-US" sz="2400" dirty="0">
                <a:solidFill>
                  <a:schemeClr val="bg1"/>
                </a:solidFill>
              </a:rPr>
              <a:t> on </a:t>
            </a:r>
            <a:r>
              <a:rPr lang="en-US" sz="2400" dirty="0" err="1">
                <a:solidFill>
                  <a:schemeClr val="bg1"/>
                </a:solidFill>
              </a:rPr>
              <a:t>laajempi</a:t>
            </a:r>
            <a:r>
              <a:rPr lang="en-US" sz="2400" dirty="0">
                <a:solidFill>
                  <a:schemeClr val="bg1"/>
                </a:solidFill>
              </a:rPr>
              <a:t> </a:t>
            </a:r>
            <a:r>
              <a:rPr lang="en-US" sz="2400" dirty="0" err="1">
                <a:solidFill>
                  <a:schemeClr val="bg1"/>
                </a:solidFill>
              </a:rPr>
              <a:t>tutkimuksen</a:t>
            </a:r>
            <a:r>
              <a:rPr lang="en-US" sz="2400" dirty="0">
                <a:solidFill>
                  <a:schemeClr val="bg1"/>
                </a:solidFill>
              </a:rPr>
              <a:t> </a:t>
            </a:r>
            <a:r>
              <a:rPr lang="en-US" sz="2400" dirty="0" err="1">
                <a:solidFill>
                  <a:schemeClr val="bg1"/>
                </a:solidFill>
              </a:rPr>
              <a:t>kohteena</a:t>
            </a:r>
            <a:r>
              <a:rPr lang="en-US" sz="2400" dirty="0">
                <a:solidFill>
                  <a:schemeClr val="bg1"/>
                </a:solidFill>
              </a:rPr>
              <a:t> </a:t>
            </a:r>
            <a:r>
              <a:rPr lang="en-US" sz="2400" dirty="0" err="1">
                <a:solidFill>
                  <a:schemeClr val="bg1"/>
                </a:solidFill>
              </a:rPr>
              <a:t>oleva</a:t>
            </a:r>
            <a:r>
              <a:rPr lang="en-US" sz="2400" dirty="0">
                <a:solidFill>
                  <a:schemeClr val="bg1"/>
                </a:solidFill>
              </a:rPr>
              <a:t> </a:t>
            </a:r>
            <a:r>
              <a:rPr lang="en-US" sz="2400" dirty="0" err="1">
                <a:solidFill>
                  <a:schemeClr val="bg1"/>
                </a:solidFill>
              </a:rPr>
              <a:t>ilmiö</a:t>
            </a:r>
            <a:endParaRPr lang="en-US" sz="2400" dirty="0">
              <a:solidFill>
                <a:schemeClr val="bg1"/>
              </a:solidFill>
            </a:endParaRPr>
          </a:p>
          <a:p>
            <a:pPr>
              <a:spcAft>
                <a:spcPts val="600"/>
              </a:spcAft>
            </a:pPr>
            <a:r>
              <a:rPr lang="fi-FI" sz="2400" dirty="0">
                <a:solidFill>
                  <a:schemeClr val="bg1"/>
                </a:solidFill>
              </a:rPr>
              <a:t>Jokaista aihetta voidaan lähestyä monista eri näkökulmista </a:t>
            </a:r>
          </a:p>
          <a:p>
            <a:pPr>
              <a:spcAft>
                <a:spcPts val="600"/>
              </a:spcAft>
            </a:pPr>
            <a:r>
              <a:rPr lang="fi-FI" sz="2400" dirty="0" err="1">
                <a:solidFill>
                  <a:schemeClr val="bg1"/>
                </a:solidFill>
              </a:rPr>
              <a:t>Näkökulma</a:t>
            </a:r>
            <a:r>
              <a:rPr lang="fi-FI" sz="2400" dirty="0">
                <a:solidFill>
                  <a:schemeClr val="bg1"/>
                </a:solidFill>
              </a:rPr>
              <a:t> muodostuu tutkimuksen kysymyksen ja tehtävänasettelun rajaamisesta ja täsmentämisestä</a:t>
            </a:r>
          </a:p>
          <a:p>
            <a:pPr>
              <a:spcAft>
                <a:spcPts val="600"/>
              </a:spcAft>
            </a:pPr>
            <a:r>
              <a:rPr lang="fi-FI" sz="2400" dirty="0">
                <a:solidFill>
                  <a:schemeClr val="bg1"/>
                </a:solidFill>
              </a:rPr>
              <a:t>Aihe, tutkimusmenetelmä ja näkökulma sekä aiheen tarkastelun merkitys tiivistyvät </a:t>
            </a:r>
            <a:r>
              <a:rPr lang="fi-FI" sz="2400" b="1" dirty="0">
                <a:solidFill>
                  <a:schemeClr val="bg1"/>
                </a:solidFill>
              </a:rPr>
              <a:t>tutkimuskysymykseksi</a:t>
            </a:r>
          </a:p>
          <a:p>
            <a:pPr>
              <a:spcAft>
                <a:spcPts val="600"/>
              </a:spcAft>
            </a:pPr>
            <a:r>
              <a:rPr lang="fi-FI" sz="2400" dirty="0">
                <a:solidFill>
                  <a:schemeClr val="bg1"/>
                </a:solidFill>
              </a:rPr>
              <a:t>Pyri muotoilemaan täsmällinen, selkeä ja kiinnostava tutkimuskysymys, johon on mahdollista myös vastata</a:t>
            </a:r>
          </a:p>
          <a:p>
            <a:pPr>
              <a:spcAft>
                <a:spcPts val="600"/>
              </a:spcAft>
            </a:pPr>
            <a:r>
              <a:rPr lang="fi-FI" sz="2400" dirty="0" err="1">
                <a:solidFill>
                  <a:schemeClr val="bg1"/>
                </a:solidFill>
              </a:rPr>
              <a:t>Keskeisimmän</a:t>
            </a:r>
            <a:r>
              <a:rPr lang="fi-FI" sz="2400" dirty="0">
                <a:solidFill>
                  <a:schemeClr val="bg1"/>
                </a:solidFill>
              </a:rPr>
              <a:t> kysymyksen voi osittaa pienempiin alakysymyksiin</a:t>
            </a:r>
          </a:p>
          <a:p>
            <a:endParaRPr lang="fi-FI" dirty="0"/>
          </a:p>
        </p:txBody>
      </p:sp>
    </p:spTree>
    <p:extLst>
      <p:ext uri="{BB962C8B-B14F-4D97-AF65-F5344CB8AC3E}">
        <p14:creationId xmlns:p14="http://schemas.microsoft.com/office/powerpoint/2010/main" val="208835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354330"/>
            <a:ext cx="8229600" cy="6172200"/>
          </a:xfrm>
        </p:spPr>
        <p:txBody>
          <a:bodyPr>
            <a:normAutofit/>
          </a:bodyPr>
          <a:lstStyle/>
          <a:p>
            <a:r>
              <a:rPr lang="fi-FI" sz="2400" dirty="0">
                <a:solidFill>
                  <a:schemeClr val="bg1"/>
                </a:solidFill>
              </a:rPr>
              <a:t>Tutkimuskysymystä myös taustoitetaan: </a:t>
            </a:r>
          </a:p>
          <a:p>
            <a:pPr lvl="1"/>
            <a:r>
              <a:rPr lang="fi-FI" sz="2400" dirty="0">
                <a:solidFill>
                  <a:schemeClr val="bg1"/>
                </a:solidFill>
              </a:rPr>
              <a:t>Mistä kysymys/väite/ongelma nousee?</a:t>
            </a:r>
          </a:p>
          <a:p>
            <a:pPr lvl="1"/>
            <a:r>
              <a:rPr lang="fi-FI" sz="2400" dirty="0">
                <a:solidFill>
                  <a:schemeClr val="bg1"/>
                </a:solidFill>
              </a:rPr>
              <a:t>Miksi haluat pohtia juuri tätä kysymystä? </a:t>
            </a:r>
          </a:p>
          <a:p>
            <a:pPr lvl="1"/>
            <a:r>
              <a:rPr lang="fi-FI" sz="2400" dirty="0">
                <a:solidFill>
                  <a:schemeClr val="bg1"/>
                </a:solidFill>
              </a:rPr>
              <a:t>Onko joku muu pohtinut samaa kysymystä/ongelmaa?</a:t>
            </a:r>
          </a:p>
          <a:p>
            <a:pPr lvl="1"/>
            <a:r>
              <a:rPr lang="fi-FI" sz="2400" dirty="0">
                <a:solidFill>
                  <a:schemeClr val="bg1"/>
                </a:solidFill>
              </a:rPr>
              <a:t>Millaisiin tuloksiin tultu aiemmin? </a:t>
            </a:r>
          </a:p>
          <a:p>
            <a:pPr lvl="1"/>
            <a:r>
              <a:rPr lang="fi-FI" sz="2400" dirty="0">
                <a:solidFill>
                  <a:schemeClr val="bg1"/>
                </a:solidFill>
              </a:rPr>
              <a:t>Mitä uuttaa oma työsi voi antaa kysymyksen ratkaisuun? </a:t>
            </a:r>
          </a:p>
          <a:p>
            <a:pPr lvl="1"/>
            <a:r>
              <a:rPr lang="fi-FI" sz="2400" dirty="0">
                <a:solidFill>
                  <a:schemeClr val="bg1"/>
                </a:solidFill>
              </a:rPr>
              <a:t>Miten ja millä keinoin kysymystä lähdetään ratkaisemaan? </a:t>
            </a:r>
          </a:p>
          <a:p>
            <a:pPr>
              <a:spcAft>
                <a:spcPts val="600"/>
              </a:spcAft>
            </a:pPr>
            <a:r>
              <a:rPr lang="fi-FI" sz="2400" dirty="0">
                <a:solidFill>
                  <a:schemeClr val="bg1"/>
                </a:solidFill>
              </a:rPr>
              <a:t>Kysymyksenasettelu voi myös johtaa lopullisen aiheen löytämiseen</a:t>
            </a:r>
          </a:p>
          <a:p>
            <a:pPr>
              <a:spcAft>
                <a:spcPts val="600"/>
              </a:spcAft>
            </a:pPr>
            <a:r>
              <a:rPr lang="fi-FI" sz="2400" dirty="0">
                <a:solidFill>
                  <a:schemeClr val="bg1"/>
                </a:solidFill>
              </a:rPr>
              <a:t>Pyri siihen, että kysymyksenasettelu avaa aiheeseen tuoreen ja omaperäisen näkökulman</a:t>
            </a:r>
          </a:p>
          <a:p>
            <a:pPr>
              <a:spcAft>
                <a:spcPts val="600"/>
              </a:spcAft>
            </a:pPr>
            <a:r>
              <a:rPr lang="fi-FI" sz="2400" dirty="0" err="1">
                <a:solidFill>
                  <a:schemeClr val="bg1"/>
                </a:solidFill>
              </a:rPr>
              <a:t>Hyvät</a:t>
            </a:r>
            <a:r>
              <a:rPr lang="fi-FI" sz="2400" dirty="0">
                <a:solidFill>
                  <a:schemeClr val="bg1"/>
                </a:solidFill>
              </a:rPr>
              <a:t> kysymykset johdattavat eteenpäin sanallistamista, mutta toimivat myös rajaajina materiaalin käsittelemisessä </a:t>
            </a:r>
          </a:p>
          <a:p>
            <a:endParaRPr lang="fi-FI" sz="1100" dirty="0"/>
          </a:p>
        </p:txBody>
      </p:sp>
    </p:spTree>
    <p:extLst>
      <p:ext uri="{BB962C8B-B14F-4D97-AF65-F5344CB8AC3E}">
        <p14:creationId xmlns:p14="http://schemas.microsoft.com/office/powerpoint/2010/main" val="348418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47155"/>
            <a:ext cx="8229600" cy="672985"/>
          </a:xfrm>
        </p:spPr>
        <p:txBody>
          <a:bodyPr>
            <a:normAutofit fontScale="90000"/>
          </a:bodyPr>
          <a:lstStyle/>
          <a:p>
            <a:br>
              <a:rPr lang="fi-FI" sz="3100" b="1" dirty="0">
                <a:solidFill>
                  <a:schemeClr val="bg1"/>
                </a:solidFill>
              </a:rPr>
            </a:br>
            <a:r>
              <a:rPr lang="fi-FI" sz="3100" b="1" dirty="0">
                <a:solidFill>
                  <a:schemeClr val="bg1"/>
                </a:solidFill>
              </a:rPr>
              <a:t>Huomioitavaa produktioista</a:t>
            </a:r>
            <a:br>
              <a:rPr lang="fi-FI" sz="2800" b="1" dirty="0">
                <a:solidFill>
                  <a:srgbClr val="C00000"/>
                </a:solidFill>
              </a:rPr>
            </a:br>
            <a:endParaRPr lang="fi-FI" sz="2800" dirty="0"/>
          </a:p>
        </p:txBody>
      </p:sp>
      <p:sp>
        <p:nvSpPr>
          <p:cNvPr id="3" name="Sisällön paikkamerkki 2"/>
          <p:cNvSpPr>
            <a:spLocks noGrp="1"/>
          </p:cNvSpPr>
          <p:nvPr>
            <p:ph idx="1"/>
          </p:nvPr>
        </p:nvSpPr>
        <p:spPr>
          <a:xfrm>
            <a:off x="457200" y="1440180"/>
            <a:ext cx="8229600" cy="5154930"/>
          </a:xfrm>
        </p:spPr>
        <p:txBody>
          <a:bodyPr>
            <a:normAutofit fontScale="40000" lnSpcReduction="20000"/>
          </a:bodyPr>
          <a:lstStyle/>
          <a:p>
            <a:pPr>
              <a:spcAft>
                <a:spcPts val="600"/>
              </a:spcAft>
            </a:pPr>
            <a:r>
              <a:rPr lang="fi-FI" sz="5000" dirty="0">
                <a:solidFill>
                  <a:schemeClr val="bg1"/>
                </a:solidFill>
              </a:rPr>
              <a:t>Kiinnitä huomiota siihen, että määrittelet opinnäytteeseen mahdollisesti sisältyvän taideproduktion/-produktioiden aseman osana opinnäytettä.</a:t>
            </a:r>
          </a:p>
          <a:p>
            <a:pPr>
              <a:spcAft>
                <a:spcPts val="600"/>
              </a:spcAft>
            </a:pPr>
            <a:r>
              <a:rPr lang="fi-FI" sz="5000" dirty="0">
                <a:solidFill>
                  <a:schemeClr val="bg1"/>
                </a:solidFill>
              </a:rPr>
              <a:t>Onko produktio osa opinnäytettä? Tällöin sekä taiteellinen että kirjallinen osa tarkastetaan ja arvioidaan niihin soveltuvilla arviointikriteereillä – mutta kuitenkin aina lopulta toisiinsa suhteutuvana kokonaisuutena. Ne muodostavat yhdessä opinnäytekokonaisuuden, jossa voit painottaa haluamaasi osaa. Tuo painotus esiin työn johdannossa. </a:t>
            </a:r>
          </a:p>
          <a:p>
            <a:pPr>
              <a:spcAft>
                <a:spcPts val="600"/>
              </a:spcAft>
            </a:pPr>
            <a:r>
              <a:rPr lang="fi-FI" sz="5000" dirty="0">
                <a:solidFill>
                  <a:schemeClr val="bg1"/>
                </a:solidFill>
              </a:rPr>
              <a:t>Ovatko produktiot lähdeaineistoja, joihin viittaat tarkastellessasi jotain yleisempää kysymystä? Tällöin kysymyksessä on kirjallinen opinnäyte (vrt. kandiopinnäyte).</a:t>
            </a:r>
          </a:p>
          <a:p>
            <a:pPr>
              <a:spcAft>
                <a:spcPts val="600"/>
              </a:spcAft>
            </a:pPr>
            <a:r>
              <a:rPr lang="fi-FI" sz="5000" dirty="0">
                <a:solidFill>
                  <a:schemeClr val="bg1"/>
                </a:solidFill>
              </a:rPr>
              <a:t>Taiteellinen työskentely voi olla myös menetelmä, jonka avulla tuotetaan uutta tietoa tai uudenlaista ymmärrystä. Myös tällöin kysymyksessä on kirjallinen opinnäyte, ellei työskentely tuota esimerkiksi demonstraatioita, julkisia kokeita tai muita tuloksia, jotka tarkastetaan.</a:t>
            </a:r>
          </a:p>
          <a:p>
            <a:pPr>
              <a:spcAft>
                <a:spcPts val="600"/>
              </a:spcAft>
            </a:pPr>
            <a:r>
              <a:rPr lang="fi-FI" sz="5000" dirty="0">
                <a:solidFill>
                  <a:schemeClr val="bg1"/>
                </a:solidFill>
              </a:rPr>
              <a:t>Huomio, että opinnäytteen laajuus on 30 op.</a:t>
            </a:r>
            <a:endParaRPr lang="fi-FI" dirty="0"/>
          </a:p>
        </p:txBody>
      </p:sp>
    </p:spTree>
    <p:extLst>
      <p:ext uri="{BB962C8B-B14F-4D97-AF65-F5344CB8AC3E}">
        <p14:creationId xmlns:p14="http://schemas.microsoft.com/office/powerpoint/2010/main" val="417007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778429" y="1405836"/>
            <a:ext cx="8030127" cy="3970318"/>
          </a:xfrm>
          <a:prstGeom prst="rect">
            <a:avLst/>
          </a:prstGeom>
        </p:spPr>
        <p:txBody>
          <a:bodyPr wrap="square">
            <a:spAutoFit/>
          </a:bodyPr>
          <a:lstStyle/>
          <a:p>
            <a:pPr marL="342900" indent="-342900">
              <a:buFont typeface="Arial"/>
              <a:buChar char="•"/>
            </a:pPr>
            <a:r>
              <a:rPr lang="fi-FI" sz="1700" dirty="0">
                <a:solidFill>
                  <a:schemeClr val="accent4">
                    <a:lumMod val="20000"/>
                    <a:lumOff val="80000"/>
                  </a:schemeClr>
                </a:solidFill>
              </a:rPr>
              <a:t>Tutustu Aaltodoc tietokantaan ja oman pääaineesi MA-opinnäytteisiin. </a:t>
            </a:r>
          </a:p>
          <a:p>
            <a:pPr marL="342900" indent="-342900">
              <a:buFont typeface="Arial"/>
              <a:buChar char="•"/>
            </a:pPr>
            <a:endParaRPr lang="fi-FI" sz="1700" dirty="0">
              <a:solidFill>
                <a:schemeClr val="accent4">
                  <a:lumMod val="20000"/>
                  <a:lumOff val="80000"/>
                </a:schemeClr>
              </a:solidFill>
            </a:endParaRPr>
          </a:p>
          <a:p>
            <a:pPr marL="342900" indent="-342900">
              <a:buFont typeface="Arial"/>
              <a:buChar char="•"/>
            </a:pPr>
            <a:r>
              <a:rPr lang="fi-FI" sz="1700" dirty="0">
                <a:solidFill>
                  <a:schemeClr val="accent4">
                    <a:lumMod val="20000"/>
                    <a:lumOff val="80000"/>
                  </a:schemeClr>
                </a:solidFill>
              </a:rPr>
              <a:t>Valitse yksi sinua kiinnostava opinnäyte ja tutustu siihen pääpiirteissään</a:t>
            </a:r>
          </a:p>
          <a:p>
            <a:pPr marL="800100" lvl="1" indent="-342900">
              <a:buFont typeface="Arial"/>
              <a:buChar char="•"/>
            </a:pPr>
            <a:r>
              <a:rPr lang="fi-FI" sz="1700" dirty="0">
                <a:solidFill>
                  <a:schemeClr val="accent4">
                    <a:lumMod val="20000"/>
                    <a:lumOff val="80000"/>
                  </a:schemeClr>
                </a:solidFill>
              </a:rPr>
              <a:t>Mikä on opinnäytteen aihe?</a:t>
            </a:r>
          </a:p>
          <a:p>
            <a:pPr marL="800100" lvl="1" indent="-342900">
              <a:buFont typeface="Arial"/>
              <a:buChar char="•"/>
            </a:pPr>
            <a:r>
              <a:rPr lang="fi-FI" sz="1700" dirty="0">
                <a:solidFill>
                  <a:schemeClr val="accent4">
                    <a:lumMod val="20000"/>
                    <a:lumOff val="80000"/>
                  </a:schemeClr>
                </a:solidFill>
              </a:rPr>
              <a:t>Mikä on opinnäytteen tutkimuskysymys/kysymykset?</a:t>
            </a:r>
          </a:p>
          <a:p>
            <a:pPr marL="800100" lvl="1" indent="-342900">
              <a:buFont typeface="Arial"/>
              <a:buChar char="•"/>
            </a:pPr>
            <a:r>
              <a:rPr lang="fi-FI" sz="1700" dirty="0">
                <a:solidFill>
                  <a:schemeClr val="accent4">
                    <a:lumMod val="20000"/>
                    <a:lumOff val="80000"/>
                  </a:schemeClr>
                </a:solidFill>
              </a:rPr>
              <a:t>Miten tutkimuskysymykseen on haettu vastauksia?</a:t>
            </a:r>
          </a:p>
          <a:p>
            <a:pPr marL="800100" lvl="1" indent="-342900">
              <a:buFont typeface="Arial"/>
              <a:buChar char="•"/>
            </a:pPr>
            <a:r>
              <a:rPr lang="fi-FI" sz="1700" dirty="0">
                <a:solidFill>
                  <a:schemeClr val="accent4">
                    <a:lumMod val="20000"/>
                    <a:lumOff val="80000"/>
                  </a:schemeClr>
                </a:solidFill>
              </a:rPr>
              <a:t>Minkälainen on opinnäytteen rakenne?</a:t>
            </a:r>
          </a:p>
          <a:p>
            <a:pPr marL="800100" lvl="1" indent="-342900">
              <a:buFont typeface="Arial"/>
              <a:buChar char="•"/>
            </a:pPr>
            <a:r>
              <a:rPr lang="fi-FI" sz="1700" dirty="0">
                <a:solidFill>
                  <a:schemeClr val="accent4">
                    <a:lumMod val="20000"/>
                    <a:lumOff val="80000"/>
                  </a:schemeClr>
                </a:solidFill>
              </a:rPr>
              <a:t>Onko opinnäytteessä taiteellista osaa? Jos on, miten se on suhteessa kirjalliseen työhön?</a:t>
            </a:r>
          </a:p>
          <a:p>
            <a:pPr marL="342900" indent="-342900">
              <a:buFont typeface="Arial"/>
              <a:buChar char="•"/>
            </a:pPr>
            <a:endParaRPr lang="fi-FI" sz="1700" dirty="0">
              <a:solidFill>
                <a:schemeClr val="accent4">
                  <a:lumMod val="20000"/>
                  <a:lumOff val="80000"/>
                </a:schemeClr>
              </a:solidFill>
            </a:endParaRPr>
          </a:p>
          <a:p>
            <a:pPr marL="342900" indent="-342900">
              <a:buFont typeface="Arial"/>
              <a:buChar char="•"/>
            </a:pPr>
            <a:r>
              <a:rPr lang="fi-FI" sz="1700" dirty="0">
                <a:solidFill>
                  <a:schemeClr val="accent4">
                    <a:lumMod val="20000"/>
                    <a:lumOff val="80000"/>
                  </a:schemeClr>
                </a:solidFill>
              </a:rPr>
              <a:t>Valmistaudu seuraavalla kerralla perustelemaan, miksi kiinnostuit juuri kyseisestä opinnäytteestä.</a:t>
            </a:r>
          </a:p>
          <a:p>
            <a:endParaRPr lang="fi-FI" sz="2400" dirty="0">
              <a:solidFill>
                <a:schemeClr val="accent4">
                  <a:lumMod val="20000"/>
                  <a:lumOff val="80000"/>
                </a:schemeClr>
              </a:solidFill>
            </a:endParaRPr>
          </a:p>
          <a:p>
            <a:r>
              <a:rPr lang="fi-FI" sz="2400"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https://aaltodoc.aalto.fi/</a:t>
            </a:r>
            <a:r>
              <a:rPr lang="fi-FI" sz="2400" dirty="0">
                <a:solidFill>
                  <a:schemeClr val="accent4">
                    <a:lumMod val="20000"/>
                    <a:lumOff val="80000"/>
                  </a:schemeClr>
                </a:solidFill>
              </a:rPr>
              <a:t> </a:t>
            </a:r>
          </a:p>
        </p:txBody>
      </p:sp>
      <p:sp>
        <p:nvSpPr>
          <p:cNvPr id="5" name="Tekstiruutu 4"/>
          <p:cNvSpPr txBox="1"/>
          <p:nvPr/>
        </p:nvSpPr>
        <p:spPr>
          <a:xfrm>
            <a:off x="1268730" y="544062"/>
            <a:ext cx="5906657" cy="861774"/>
          </a:xfrm>
          <a:prstGeom prst="rect">
            <a:avLst/>
          </a:prstGeom>
          <a:noFill/>
        </p:spPr>
        <p:txBody>
          <a:bodyPr wrap="square" rtlCol="0">
            <a:spAutoFit/>
          </a:bodyPr>
          <a:lstStyle/>
          <a:p>
            <a:r>
              <a:rPr lang="fi-FI" sz="3200" b="1" dirty="0">
                <a:solidFill>
                  <a:schemeClr val="accent4">
                    <a:lumMod val="20000"/>
                    <a:lumOff val="80000"/>
                  </a:schemeClr>
                </a:solidFill>
              </a:rPr>
              <a:t>TEHTÄVÄ seminaariin </a:t>
            </a:r>
            <a:r>
              <a:rPr lang="fi-FI" sz="3200" b="1" strike="sngStrike" dirty="0">
                <a:solidFill>
                  <a:schemeClr val="bg1">
                    <a:lumMod val="75000"/>
                  </a:schemeClr>
                </a:solidFill>
              </a:rPr>
              <a:t>16.10.</a:t>
            </a:r>
            <a:r>
              <a:rPr lang="fi-FI" sz="3200" b="1" dirty="0">
                <a:solidFill>
                  <a:schemeClr val="accent4">
                    <a:lumMod val="20000"/>
                    <a:lumOff val="80000"/>
                  </a:schemeClr>
                </a:solidFill>
              </a:rPr>
              <a:t> 6.11.</a:t>
            </a:r>
            <a:endParaRPr lang="fi-FI" sz="3200" b="1" strike="sngStrike" dirty="0">
              <a:solidFill>
                <a:schemeClr val="accent4">
                  <a:lumMod val="20000"/>
                  <a:lumOff val="80000"/>
                </a:schemeClr>
              </a:solidFill>
            </a:endParaRPr>
          </a:p>
          <a:p>
            <a:endParaRPr lang="fi-FI" dirty="0"/>
          </a:p>
        </p:txBody>
      </p:sp>
      <p:sp>
        <p:nvSpPr>
          <p:cNvPr id="3" name="Suorakulmio 2">
            <a:extLst>
              <a:ext uri="{FF2B5EF4-FFF2-40B4-BE49-F238E27FC236}">
                <a16:creationId xmlns:a16="http://schemas.microsoft.com/office/drawing/2014/main" id="{BBDAF265-75B8-6E4A-B296-B888AD48ADDA}"/>
              </a:ext>
            </a:extLst>
          </p:cNvPr>
          <p:cNvSpPr/>
          <p:nvPr/>
        </p:nvSpPr>
        <p:spPr>
          <a:xfrm>
            <a:off x="617220" y="5591597"/>
            <a:ext cx="7919219" cy="707886"/>
          </a:xfrm>
          <a:prstGeom prst="rect">
            <a:avLst/>
          </a:prstGeom>
        </p:spPr>
        <p:txBody>
          <a:bodyPr wrap="square">
            <a:spAutoFit/>
          </a:bodyPr>
          <a:lstStyle/>
          <a:p>
            <a:pPr algn="ctr"/>
            <a:r>
              <a:rPr lang="fi-FI" sz="2000" dirty="0">
                <a:highlight>
                  <a:srgbClr val="C0C0C0"/>
                </a:highlight>
              </a:rPr>
              <a:t>Valmistaudu myös henkisesti siihen, että seuraavalla kerralla aletaan keskustella opinnäytteen aiheesta – voit jo suunnata ajatuksiasi sitä kohti.</a:t>
            </a:r>
          </a:p>
        </p:txBody>
      </p:sp>
    </p:spTree>
    <p:extLst>
      <p:ext uri="{BB962C8B-B14F-4D97-AF65-F5344CB8AC3E}">
        <p14:creationId xmlns:p14="http://schemas.microsoft.com/office/powerpoint/2010/main" val="413717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IMG_9001.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965105"/>
            <a:ext cx="8229600" cy="4525963"/>
          </a:xfrm>
        </p:spPr>
      </p:pic>
    </p:spTree>
    <p:extLst>
      <p:ext uri="{BB962C8B-B14F-4D97-AF65-F5344CB8AC3E}">
        <p14:creationId xmlns:p14="http://schemas.microsoft.com/office/powerpoint/2010/main" val="381619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54062"/>
          </a:xfrm>
        </p:spPr>
        <p:txBody>
          <a:bodyPr>
            <a:normAutofit/>
          </a:bodyPr>
          <a:lstStyle/>
          <a:p>
            <a:r>
              <a:rPr lang="fi-FI" sz="3600" dirty="0">
                <a:solidFill>
                  <a:schemeClr val="bg1"/>
                </a:solidFill>
              </a:rPr>
              <a:t>Ideariihi-tehtävä</a:t>
            </a:r>
          </a:p>
        </p:txBody>
      </p:sp>
      <p:sp>
        <p:nvSpPr>
          <p:cNvPr id="3" name="Sisällön paikkamerkki 2"/>
          <p:cNvSpPr>
            <a:spLocks noGrp="1"/>
          </p:cNvSpPr>
          <p:nvPr>
            <p:ph idx="1"/>
          </p:nvPr>
        </p:nvSpPr>
        <p:spPr>
          <a:xfrm>
            <a:off x="457200" y="1314450"/>
            <a:ext cx="8229600" cy="5166360"/>
          </a:xfrm>
        </p:spPr>
        <p:txBody>
          <a:bodyPr>
            <a:normAutofit fontScale="55000" lnSpcReduction="20000"/>
          </a:bodyPr>
          <a:lstStyle/>
          <a:p>
            <a:pPr marL="0" indent="0">
              <a:buNone/>
            </a:pPr>
            <a:r>
              <a:rPr lang="fi-FI" dirty="0">
                <a:solidFill>
                  <a:schemeClr val="bg1"/>
                </a:solidFill>
              </a:rPr>
              <a:t>Kirjoita kymmenen minuutin ajan opinnäytteesi aiheesta. Tekstin otsikko voi olla ”Kaikki mitä tiedän tai ajattelen asiasta, jota aion käsitellä”. Älä välitä siitä, mitä kirjoitat. Voit kirjoittaa vapaan kirjoittamisen tekniikalla keskeytyksettä mitä tahansa mieleesi opinnäytteen aiheesta tulee. Voit myös käyttää ranskalaisia viivoja eli tehdä yksinkertaisen luettelon kaikista mieleesi tulevista ajatuksista. Älä murehdi esim. asioiden järjestystä tai mieleesi tulevien ajatusten järkevyyttä. Tärkeintä on tuottaa tekstiä. </a:t>
            </a:r>
          </a:p>
          <a:p>
            <a:pPr marL="0" indent="0">
              <a:buNone/>
            </a:pPr>
            <a:endParaRPr lang="fi-FI" dirty="0">
              <a:solidFill>
                <a:schemeClr val="bg1"/>
              </a:solidFill>
            </a:endParaRPr>
          </a:p>
          <a:p>
            <a:pPr marL="0" indent="0">
              <a:buNone/>
            </a:pPr>
            <a:r>
              <a:rPr lang="fi-FI" dirty="0">
                <a:solidFill>
                  <a:schemeClr val="bg1"/>
                </a:solidFill>
              </a:rPr>
              <a:t>Jos aiheesi ei ole vielä selkiytynyt, kirjoita yhdestä mielenkiintoisesta asiasta, jota olet pohtinut ja johon haluaisit perehtyä. Asia voi olla jotain sellaista, johon olet tutustunut opinnoissasi, jotain näkemiisi esityksiin tai muihin teoksiin, kiinnostuksen kohteisiin tai harrastuksiin liittyvää tai jotain, josta olet lukenut kirjoista, artikkeleista, lehdistä ym. </a:t>
            </a:r>
          </a:p>
          <a:p>
            <a:pPr marL="0" indent="0">
              <a:buNone/>
            </a:pPr>
            <a:endParaRPr lang="fi-FI" dirty="0">
              <a:solidFill>
                <a:schemeClr val="bg1"/>
              </a:solidFill>
            </a:endParaRPr>
          </a:p>
          <a:p>
            <a:pPr marL="0" indent="0">
              <a:buNone/>
            </a:pPr>
            <a:r>
              <a:rPr lang="fi-FI" dirty="0">
                <a:solidFill>
                  <a:schemeClr val="bg1"/>
                </a:solidFill>
              </a:rPr>
              <a:t>Älä tässä vaiheessa arvioi sitä, onko aihe hyvä opinnäytteen aiheeksi. Tehtävän tarkoitus on auttaa sen selvittämisessä. Voi olla myös niin, että asiaa pohtiessasi ja siitä keskusteltaessa havaitset lopulta, että aihe ei ole hyvä tai että et halua tehdä siitä opinnäytettäsi. Hyvä opinnäyteaihe voi joskus löytyä rajaamalla pois huonot aiheet. </a:t>
            </a:r>
          </a:p>
          <a:p>
            <a:pPr marL="0" indent="0">
              <a:buNone/>
            </a:pPr>
            <a:endParaRPr lang="fi-FI" dirty="0">
              <a:solidFill>
                <a:schemeClr val="bg1"/>
              </a:solidFill>
            </a:endParaRPr>
          </a:p>
          <a:p>
            <a:pPr marL="0" indent="0">
              <a:buNone/>
            </a:pPr>
            <a:r>
              <a:rPr lang="fi-FI" dirty="0">
                <a:solidFill>
                  <a:schemeClr val="bg1"/>
                </a:solidFill>
              </a:rPr>
              <a:t>Tehtävä on sovellettu Kimmo Svinhufvudin kirjasta Gradutakuu (2015).</a:t>
            </a:r>
          </a:p>
          <a:p>
            <a:endParaRPr lang="fi-FI" dirty="0"/>
          </a:p>
        </p:txBody>
      </p:sp>
    </p:spTree>
    <p:extLst>
      <p:ext uri="{BB962C8B-B14F-4D97-AF65-F5344CB8AC3E}">
        <p14:creationId xmlns:p14="http://schemas.microsoft.com/office/powerpoint/2010/main" val="83176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BDB8-3321-4FD3-A63A-61101BE15BBC}"/>
              </a:ext>
            </a:extLst>
          </p:cNvPr>
          <p:cNvSpPr>
            <a:spLocks noGrp="1"/>
          </p:cNvSpPr>
          <p:nvPr>
            <p:ph type="title"/>
          </p:nvPr>
        </p:nvSpPr>
        <p:spPr/>
        <p:txBody>
          <a:bodyPr/>
          <a:lstStyle/>
          <a:p>
            <a:r>
              <a:rPr lang="en-US" dirty="0" err="1">
                <a:solidFill>
                  <a:schemeClr val="bg1"/>
                </a:solidFill>
              </a:rPr>
              <a:t>Ideariihi-tehtävän</a:t>
            </a:r>
            <a:r>
              <a:rPr lang="en-US" dirty="0">
                <a:solidFill>
                  <a:schemeClr val="bg1"/>
                </a:solidFill>
              </a:rPr>
              <a:t> </a:t>
            </a:r>
            <a:r>
              <a:rPr lang="en-US" dirty="0" err="1">
                <a:solidFill>
                  <a:schemeClr val="bg1"/>
                </a:solidFill>
              </a:rPr>
              <a:t>purku</a:t>
            </a:r>
            <a:r>
              <a:rPr lang="en-US" dirty="0">
                <a:solidFill>
                  <a:schemeClr val="bg1"/>
                </a:solidFill>
              </a:rPr>
              <a:t> / </a:t>
            </a:r>
            <a:r>
              <a:rPr lang="en-US" dirty="0" err="1">
                <a:solidFill>
                  <a:schemeClr val="bg1"/>
                </a:solidFill>
              </a:rPr>
              <a:t>parit</a:t>
            </a:r>
            <a:endParaRPr lang="en-US" dirty="0">
              <a:solidFill>
                <a:schemeClr val="bg1"/>
              </a:solidFill>
            </a:endParaRPr>
          </a:p>
        </p:txBody>
      </p:sp>
      <p:sp>
        <p:nvSpPr>
          <p:cNvPr id="3" name="Content Placeholder 2">
            <a:extLst>
              <a:ext uri="{FF2B5EF4-FFF2-40B4-BE49-F238E27FC236}">
                <a16:creationId xmlns:a16="http://schemas.microsoft.com/office/drawing/2014/main" id="{784FB24F-5178-BB0E-D5BA-49248172E566}"/>
              </a:ext>
            </a:extLst>
          </p:cNvPr>
          <p:cNvSpPr>
            <a:spLocks noGrp="1"/>
          </p:cNvSpPr>
          <p:nvPr>
            <p:ph idx="1"/>
          </p:nvPr>
        </p:nvSpPr>
        <p:spPr>
          <a:xfrm>
            <a:off x="457200" y="1748790"/>
            <a:ext cx="8229600" cy="4377373"/>
          </a:xfrm>
        </p:spPr>
        <p:txBody>
          <a:bodyPr>
            <a:normAutofit lnSpcReduction="10000"/>
          </a:bodyPr>
          <a:lstStyle/>
          <a:p>
            <a:r>
              <a:rPr lang="en-US" dirty="0">
                <a:solidFill>
                  <a:schemeClr val="bg1"/>
                </a:solidFill>
              </a:rPr>
              <a:t>Satu – Ella</a:t>
            </a:r>
          </a:p>
          <a:p>
            <a:r>
              <a:rPr lang="en-US" dirty="0">
                <a:solidFill>
                  <a:schemeClr val="bg1"/>
                </a:solidFill>
              </a:rPr>
              <a:t>Tuulia – Kristiina</a:t>
            </a:r>
          </a:p>
          <a:p>
            <a:r>
              <a:rPr lang="en-US" dirty="0">
                <a:solidFill>
                  <a:schemeClr val="bg1"/>
                </a:solidFill>
              </a:rPr>
              <a:t>Kaisa – Aino</a:t>
            </a:r>
          </a:p>
          <a:p>
            <a:endParaRPr lang="en-US" dirty="0">
              <a:solidFill>
                <a:schemeClr val="bg1"/>
              </a:solidFill>
            </a:endParaRPr>
          </a:p>
          <a:p>
            <a:r>
              <a:rPr lang="en-US" dirty="0" err="1">
                <a:solidFill>
                  <a:schemeClr val="bg1"/>
                </a:solidFill>
              </a:rPr>
              <a:t>Päättäkää</a:t>
            </a:r>
            <a:r>
              <a:rPr lang="en-US" dirty="0">
                <a:solidFill>
                  <a:schemeClr val="bg1"/>
                </a:solidFill>
              </a:rPr>
              <a:t> </a:t>
            </a:r>
            <a:r>
              <a:rPr lang="en-US" dirty="0" err="1">
                <a:solidFill>
                  <a:schemeClr val="bg1"/>
                </a:solidFill>
              </a:rPr>
              <a:t>parinne</a:t>
            </a:r>
            <a:r>
              <a:rPr lang="en-US" dirty="0">
                <a:solidFill>
                  <a:schemeClr val="bg1"/>
                </a:solidFill>
              </a:rPr>
              <a:t> </a:t>
            </a:r>
            <a:r>
              <a:rPr lang="en-US" dirty="0" err="1">
                <a:solidFill>
                  <a:schemeClr val="bg1"/>
                </a:solidFill>
              </a:rPr>
              <a:t>kanssa</a:t>
            </a:r>
            <a:r>
              <a:rPr lang="en-US" dirty="0">
                <a:solidFill>
                  <a:schemeClr val="bg1"/>
                </a:solidFill>
              </a:rPr>
              <a:t> </a:t>
            </a:r>
            <a:r>
              <a:rPr lang="en-US" dirty="0" err="1">
                <a:solidFill>
                  <a:schemeClr val="bg1"/>
                </a:solidFill>
              </a:rPr>
              <a:t>yhdessä</a:t>
            </a:r>
            <a:r>
              <a:rPr lang="en-US" dirty="0">
                <a:solidFill>
                  <a:schemeClr val="bg1"/>
                </a:solidFill>
              </a:rPr>
              <a:t>, </a:t>
            </a:r>
            <a:r>
              <a:rPr lang="en-US" dirty="0" err="1">
                <a:solidFill>
                  <a:schemeClr val="bg1"/>
                </a:solidFill>
              </a:rPr>
              <a:t>miten</a:t>
            </a:r>
            <a:r>
              <a:rPr lang="en-US" dirty="0">
                <a:solidFill>
                  <a:schemeClr val="bg1"/>
                </a:solidFill>
              </a:rPr>
              <a:t> ja </a:t>
            </a:r>
            <a:r>
              <a:rPr lang="en-US" dirty="0" err="1">
                <a:solidFill>
                  <a:schemeClr val="bg1"/>
                </a:solidFill>
              </a:rPr>
              <a:t>milloin</a:t>
            </a:r>
            <a:r>
              <a:rPr lang="en-US" dirty="0">
                <a:solidFill>
                  <a:schemeClr val="bg1"/>
                </a:solidFill>
              </a:rPr>
              <a:t> </a:t>
            </a:r>
            <a:r>
              <a:rPr lang="en-US" dirty="0" err="1">
                <a:solidFill>
                  <a:schemeClr val="bg1"/>
                </a:solidFill>
              </a:rPr>
              <a:t>toteutatte</a:t>
            </a:r>
            <a:r>
              <a:rPr lang="en-US" dirty="0">
                <a:solidFill>
                  <a:schemeClr val="bg1"/>
                </a:solidFill>
              </a:rPr>
              <a:t> </a:t>
            </a:r>
            <a:r>
              <a:rPr lang="en-US" dirty="0" err="1">
                <a:solidFill>
                  <a:schemeClr val="bg1"/>
                </a:solidFill>
              </a:rPr>
              <a:t>keskustelun</a:t>
            </a:r>
            <a:r>
              <a:rPr lang="en-US" dirty="0">
                <a:solidFill>
                  <a:schemeClr val="bg1"/>
                </a:solidFill>
              </a:rPr>
              <a:t> </a:t>
            </a:r>
            <a:r>
              <a:rPr lang="en-US" dirty="0" err="1">
                <a:solidFill>
                  <a:schemeClr val="bg1"/>
                </a:solidFill>
              </a:rPr>
              <a:t>toistenne</a:t>
            </a:r>
            <a:r>
              <a:rPr lang="en-US" dirty="0">
                <a:solidFill>
                  <a:schemeClr val="bg1"/>
                </a:solidFill>
              </a:rPr>
              <a:t> </a:t>
            </a:r>
            <a:r>
              <a:rPr lang="en-US" dirty="0" err="1">
                <a:solidFill>
                  <a:schemeClr val="bg1"/>
                </a:solidFill>
              </a:rPr>
              <a:t>ideariihen</a:t>
            </a:r>
            <a:r>
              <a:rPr lang="en-US" dirty="0">
                <a:solidFill>
                  <a:schemeClr val="bg1"/>
                </a:solidFill>
              </a:rPr>
              <a:t> </a:t>
            </a:r>
            <a:r>
              <a:rPr lang="en-US" dirty="0" err="1">
                <a:solidFill>
                  <a:schemeClr val="bg1"/>
                </a:solidFill>
              </a:rPr>
              <a:t>tuotoksesta</a:t>
            </a:r>
            <a:r>
              <a:rPr lang="en-US" dirty="0">
                <a:solidFill>
                  <a:schemeClr val="bg1"/>
                </a:solidFill>
              </a:rPr>
              <a:t>. </a:t>
            </a:r>
            <a:r>
              <a:rPr lang="en-US" dirty="0" err="1">
                <a:solidFill>
                  <a:schemeClr val="bg1"/>
                </a:solidFill>
              </a:rPr>
              <a:t>Aikaa</a:t>
            </a:r>
            <a:r>
              <a:rPr lang="en-US" dirty="0">
                <a:solidFill>
                  <a:schemeClr val="bg1"/>
                </a:solidFill>
              </a:rPr>
              <a:t> </a:t>
            </a:r>
            <a:r>
              <a:rPr lang="en-US" dirty="0" err="1">
                <a:solidFill>
                  <a:schemeClr val="bg1"/>
                </a:solidFill>
              </a:rPr>
              <a:t>tarvitsette</a:t>
            </a:r>
            <a:r>
              <a:rPr lang="en-US" dirty="0">
                <a:solidFill>
                  <a:schemeClr val="bg1"/>
                </a:solidFill>
              </a:rPr>
              <a:t> </a:t>
            </a:r>
            <a:r>
              <a:rPr lang="en-US" dirty="0" err="1">
                <a:solidFill>
                  <a:schemeClr val="bg1"/>
                </a:solidFill>
              </a:rPr>
              <a:t>yhteensä</a:t>
            </a:r>
            <a:r>
              <a:rPr lang="en-US" dirty="0">
                <a:solidFill>
                  <a:schemeClr val="bg1"/>
                </a:solidFill>
              </a:rPr>
              <a:t> </a:t>
            </a:r>
            <a:r>
              <a:rPr lang="en-US" dirty="0" err="1">
                <a:solidFill>
                  <a:schemeClr val="bg1"/>
                </a:solidFill>
              </a:rPr>
              <a:t>noin</a:t>
            </a:r>
            <a:r>
              <a:rPr lang="en-US" dirty="0">
                <a:solidFill>
                  <a:schemeClr val="bg1"/>
                </a:solidFill>
              </a:rPr>
              <a:t> 20-30 min (10-15 min / </a:t>
            </a:r>
            <a:r>
              <a:rPr lang="en-US" dirty="0" err="1">
                <a:solidFill>
                  <a:schemeClr val="bg1"/>
                </a:solidFill>
              </a:rPr>
              <a:t>hlö</a:t>
            </a:r>
            <a:r>
              <a:rPr lang="en-US"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2536462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4EF4B9-A495-D24F-9E3D-6BBDFBD8C97F}"/>
              </a:ext>
            </a:extLst>
          </p:cNvPr>
          <p:cNvSpPr>
            <a:spLocks noGrp="1"/>
          </p:cNvSpPr>
          <p:nvPr>
            <p:ph type="title"/>
          </p:nvPr>
        </p:nvSpPr>
        <p:spPr>
          <a:xfrm>
            <a:off x="457200" y="274638"/>
            <a:ext cx="8229600" cy="994092"/>
          </a:xfrm>
        </p:spPr>
        <p:txBody>
          <a:bodyPr>
            <a:normAutofit/>
          </a:bodyPr>
          <a:lstStyle/>
          <a:p>
            <a:r>
              <a:rPr lang="fi-FI" sz="3600" dirty="0">
                <a:solidFill>
                  <a:schemeClr val="bg1"/>
                </a:solidFill>
              </a:rPr>
              <a:t>Ideariihi-tehtävä purku pareittain</a:t>
            </a:r>
          </a:p>
        </p:txBody>
      </p:sp>
      <p:sp>
        <p:nvSpPr>
          <p:cNvPr id="3" name="Sisällön paikkamerkki 2">
            <a:extLst>
              <a:ext uri="{FF2B5EF4-FFF2-40B4-BE49-F238E27FC236}">
                <a16:creationId xmlns:a16="http://schemas.microsoft.com/office/drawing/2014/main" id="{4A2FDAFE-0FBB-C046-B443-1C72417DC7AB}"/>
              </a:ext>
            </a:extLst>
          </p:cNvPr>
          <p:cNvSpPr>
            <a:spLocks noGrp="1"/>
          </p:cNvSpPr>
          <p:nvPr>
            <p:ph idx="1"/>
          </p:nvPr>
        </p:nvSpPr>
        <p:spPr>
          <a:xfrm>
            <a:off x="457200" y="1600200"/>
            <a:ext cx="8229600" cy="4720589"/>
          </a:xfrm>
        </p:spPr>
        <p:txBody>
          <a:bodyPr>
            <a:normAutofit fontScale="85000" lnSpcReduction="20000"/>
          </a:bodyPr>
          <a:lstStyle/>
          <a:p>
            <a:pPr marL="0" indent="0">
              <a:buNone/>
            </a:pPr>
            <a:r>
              <a:rPr lang="fi-FI" sz="2600" dirty="0">
                <a:solidFill>
                  <a:schemeClr val="bg1"/>
                </a:solidFill>
              </a:rPr>
              <a:t>Lue tai esittele kirjoittamasi teksti parillesi suullisesti. Älä erityisemmin sensuroi kirjoittamaasi vaan tuo esiin kaikki mieleen tulleet seikat. Parin tehtävänä on antaa palautetta, joka auttaa tekstin kirjoittajaa eteenpäin:</a:t>
            </a:r>
          </a:p>
          <a:p>
            <a:pPr marL="0" indent="0">
              <a:buNone/>
            </a:pPr>
            <a:endParaRPr lang="fi-FI" sz="2600" dirty="0">
              <a:solidFill>
                <a:schemeClr val="bg1"/>
              </a:solidFill>
            </a:endParaRPr>
          </a:p>
          <a:p>
            <a:r>
              <a:rPr lang="fi-FI" sz="2600" dirty="0">
                <a:solidFill>
                  <a:schemeClr val="bg1"/>
                </a:solidFill>
              </a:rPr>
              <a:t>Nosta tekstistä esiin kaksi mielenkiintoista asiaa, jotka herättivät myös oman kiinnostuksesi ja jotka tuntuivat hyödyllisiltä. </a:t>
            </a:r>
          </a:p>
          <a:p>
            <a:r>
              <a:rPr lang="fi-FI" sz="2600" dirty="0">
                <a:solidFill>
                  <a:schemeClr val="bg1"/>
                </a:solidFill>
              </a:rPr>
              <a:t>Tee tekstistä vähintään kaksi kysymystä, </a:t>
            </a:r>
            <a:r>
              <a:rPr lang="fi-FI" sz="2600" dirty="0" err="1">
                <a:solidFill>
                  <a:schemeClr val="bg1"/>
                </a:solidFill>
              </a:rPr>
              <a:t>esim</a:t>
            </a:r>
            <a:r>
              <a:rPr lang="fi-FI" sz="2600" dirty="0">
                <a:solidFill>
                  <a:schemeClr val="bg1"/>
                </a:solidFill>
              </a:rPr>
              <a:t>: Mikä jäi askarruttamaan? Mikä kiinnosti?</a:t>
            </a:r>
          </a:p>
          <a:p>
            <a:pPr marL="0" indent="0">
              <a:buNone/>
            </a:pPr>
            <a:r>
              <a:rPr lang="fi-FI" sz="2600" dirty="0">
                <a:solidFill>
                  <a:schemeClr val="bg1"/>
                </a:solidFill>
              </a:rPr>
              <a:t> </a:t>
            </a:r>
          </a:p>
          <a:p>
            <a:pPr marL="0" indent="0">
              <a:buNone/>
            </a:pPr>
            <a:r>
              <a:rPr lang="fi-FI" sz="2600" dirty="0">
                <a:solidFill>
                  <a:schemeClr val="bg1"/>
                </a:solidFill>
              </a:rPr>
              <a:t>Kysymyksiin ei tarvitse vastata nyt, vaan ne ja muut huomiot kirjataan ylös ja pohditaan niitä myöhemmin. Vaihtakaa rooleja.</a:t>
            </a:r>
          </a:p>
          <a:p>
            <a:pPr marL="0" indent="0">
              <a:buNone/>
            </a:pPr>
            <a:endParaRPr lang="fi-FI" sz="2600" dirty="0">
              <a:solidFill>
                <a:schemeClr val="bg1"/>
              </a:solidFill>
            </a:endParaRPr>
          </a:p>
          <a:p>
            <a:pPr marL="0" indent="0">
              <a:buNone/>
            </a:pPr>
            <a:r>
              <a:rPr lang="fi-FI" sz="2600" dirty="0">
                <a:solidFill>
                  <a:schemeClr val="bg1"/>
                </a:solidFill>
              </a:rPr>
              <a:t>Aikaa on 10-15 min/hlö eli yhteensä 20-30 min.</a:t>
            </a:r>
          </a:p>
          <a:p>
            <a:endParaRPr lang="fi-FI" dirty="0"/>
          </a:p>
        </p:txBody>
      </p:sp>
    </p:spTree>
    <p:extLst>
      <p:ext uri="{BB962C8B-B14F-4D97-AF65-F5344CB8AC3E}">
        <p14:creationId xmlns:p14="http://schemas.microsoft.com/office/powerpoint/2010/main" val="2488606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354330" y="1337256"/>
            <a:ext cx="8435340" cy="5170646"/>
          </a:xfrm>
          <a:prstGeom prst="rect">
            <a:avLst/>
          </a:prstGeom>
        </p:spPr>
        <p:txBody>
          <a:bodyPr wrap="square">
            <a:spAutoFit/>
          </a:bodyPr>
          <a:lstStyle/>
          <a:p>
            <a:pPr marL="342900" indent="-342900">
              <a:buFont typeface="Arial"/>
              <a:buChar char="•"/>
            </a:pPr>
            <a:r>
              <a:rPr lang="fi-FI" sz="2400" dirty="0">
                <a:solidFill>
                  <a:schemeClr val="bg1"/>
                </a:solidFill>
              </a:rPr>
              <a:t>Pohdi sinua kiinnostavaa opinnäytteen aihetta ideariihiharjoituksen ja saamiesi kommenttien pohjalta. Halutessasi voit tehdä uuden kymmenen minuutin kirjoitusharjoituksen saamiesi kommenttien pohjalta. Voit myös vaihtaa johonkin ihan toiseen aiheeseen ja hyödyntää ideariihiharjoitusta sen kanssa. </a:t>
            </a:r>
          </a:p>
          <a:p>
            <a:pPr marL="342900" indent="-342900">
              <a:buFont typeface="Arial"/>
              <a:buChar char="•"/>
            </a:pPr>
            <a:endParaRPr lang="fi-FI" sz="2400" dirty="0">
              <a:solidFill>
                <a:schemeClr val="bg1"/>
              </a:solidFill>
            </a:endParaRPr>
          </a:p>
          <a:p>
            <a:pPr marL="342900" indent="-342900">
              <a:buFont typeface="Arial"/>
              <a:buChar char="•"/>
            </a:pPr>
            <a:r>
              <a:rPr lang="fi-FI" sz="2400" dirty="0">
                <a:solidFill>
                  <a:schemeClr val="bg1"/>
                </a:solidFill>
              </a:rPr>
              <a:t>Käytä vähintään 15 minuuttia siihen, että pyrit muotoilemaan tämänhetkisen ajatuksesi opinnäytteesi ydinlauseesta. </a:t>
            </a:r>
          </a:p>
          <a:p>
            <a:pPr marL="342900" indent="-342900">
              <a:buFont typeface="Arial"/>
              <a:buChar char="•"/>
            </a:pPr>
            <a:endParaRPr lang="fi-FI" sz="2400" dirty="0">
              <a:solidFill>
                <a:schemeClr val="bg1"/>
              </a:solidFill>
            </a:endParaRPr>
          </a:p>
          <a:p>
            <a:pPr marL="342900" indent="-342900">
              <a:buFont typeface="Arial"/>
              <a:buChar char="•"/>
            </a:pPr>
            <a:r>
              <a:rPr lang="fi-FI" sz="2400" dirty="0">
                <a:solidFill>
                  <a:schemeClr val="bg1"/>
                </a:solidFill>
              </a:rPr>
              <a:t>Ydinlause on tiivis yhden virkkeen pituinen esitys siitä, mitä opinnäytteesi käsittelee (tai tämän hetken ajatustesi perusteella voisi käsitellä).</a:t>
            </a:r>
          </a:p>
          <a:p>
            <a:pPr marL="342900" indent="-342900">
              <a:buFont typeface="Arial"/>
              <a:buChar char="•"/>
            </a:pPr>
            <a:endParaRPr lang="fi-FI" dirty="0">
              <a:solidFill>
                <a:schemeClr val="bg1"/>
              </a:solidFill>
            </a:endParaRPr>
          </a:p>
        </p:txBody>
      </p:sp>
      <p:sp>
        <p:nvSpPr>
          <p:cNvPr id="5" name="Tekstiruutu 4"/>
          <p:cNvSpPr txBox="1"/>
          <p:nvPr/>
        </p:nvSpPr>
        <p:spPr>
          <a:xfrm>
            <a:off x="1909251" y="350098"/>
            <a:ext cx="5325497" cy="861774"/>
          </a:xfrm>
          <a:prstGeom prst="rect">
            <a:avLst/>
          </a:prstGeom>
          <a:noFill/>
        </p:spPr>
        <p:txBody>
          <a:bodyPr wrap="none" rtlCol="0">
            <a:spAutoFit/>
          </a:bodyPr>
          <a:lstStyle/>
          <a:p>
            <a:r>
              <a:rPr lang="fi-FI" sz="3200" b="1" dirty="0">
                <a:solidFill>
                  <a:schemeClr val="bg1"/>
                </a:solidFill>
              </a:rPr>
              <a:t>TEHTÄVÄ 2 seminaariin 20.11.</a:t>
            </a:r>
          </a:p>
          <a:p>
            <a:endParaRPr lang="fi-FI" dirty="0"/>
          </a:p>
        </p:txBody>
      </p:sp>
    </p:spTree>
    <p:extLst>
      <p:ext uri="{BB962C8B-B14F-4D97-AF65-F5344CB8AC3E}">
        <p14:creationId xmlns:p14="http://schemas.microsoft.com/office/powerpoint/2010/main" val="57475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624A-8472-FDC3-03F7-609F816E3595}"/>
              </a:ext>
            </a:extLst>
          </p:cNvPr>
          <p:cNvSpPr>
            <a:spLocks noGrp="1"/>
          </p:cNvSpPr>
          <p:nvPr>
            <p:ph type="title"/>
          </p:nvPr>
        </p:nvSpPr>
        <p:spPr/>
        <p:txBody>
          <a:bodyPr>
            <a:normAutofit fontScale="90000"/>
          </a:bodyPr>
          <a:lstStyle/>
          <a:p>
            <a:br>
              <a:rPr lang="fi-FI" sz="4400" b="1" dirty="0">
                <a:solidFill>
                  <a:schemeClr val="accent4">
                    <a:lumMod val="20000"/>
                    <a:lumOff val="80000"/>
                  </a:schemeClr>
                </a:solidFill>
              </a:rPr>
            </a:br>
            <a:r>
              <a:rPr lang="fi-FI" sz="4400" b="1" dirty="0">
                <a:solidFill>
                  <a:schemeClr val="accent4">
                    <a:lumMod val="20000"/>
                    <a:lumOff val="80000"/>
                  </a:schemeClr>
                </a:solidFill>
              </a:rPr>
              <a:t>6.11.2023 OHJELMA</a:t>
            </a:r>
            <a:br>
              <a:rPr lang="fi-FI" sz="4400" b="1" dirty="0">
                <a:solidFill>
                  <a:schemeClr val="accent4">
                    <a:lumMod val="20000"/>
                    <a:lumOff val="80000"/>
                  </a:schemeClr>
                </a:solidFill>
              </a:rPr>
            </a:br>
            <a:endParaRPr lang="en-US" dirty="0"/>
          </a:p>
        </p:txBody>
      </p:sp>
      <p:sp>
        <p:nvSpPr>
          <p:cNvPr id="3" name="Sisällön paikkamerkki 2">
            <a:extLst>
              <a:ext uri="{FF2B5EF4-FFF2-40B4-BE49-F238E27FC236}">
                <a16:creationId xmlns:a16="http://schemas.microsoft.com/office/drawing/2014/main" id="{550946CD-7F7F-354F-A9ED-AD050AD9DDAC}"/>
              </a:ext>
            </a:extLst>
          </p:cNvPr>
          <p:cNvSpPr>
            <a:spLocks noGrp="1"/>
          </p:cNvSpPr>
          <p:nvPr>
            <p:ph idx="1"/>
          </p:nvPr>
        </p:nvSpPr>
        <p:spPr/>
        <p:txBody>
          <a:bodyPr>
            <a:normAutofit/>
          </a:bodyPr>
          <a:lstStyle/>
          <a:p>
            <a:pPr marL="0" indent="0">
              <a:buNone/>
            </a:pPr>
            <a:endParaRPr lang="fi-FI" sz="2400" dirty="0">
              <a:solidFill>
                <a:schemeClr val="accent4">
                  <a:lumMod val="20000"/>
                  <a:lumOff val="80000"/>
                </a:schemeClr>
              </a:solidFill>
            </a:endParaRPr>
          </a:p>
          <a:p>
            <a:r>
              <a:rPr lang="fi-FI" sz="2800" dirty="0">
                <a:solidFill>
                  <a:schemeClr val="accent4">
                    <a:lumMod val="20000"/>
                    <a:lumOff val="80000"/>
                  </a:schemeClr>
                </a:solidFill>
              </a:rPr>
              <a:t>Korvaavan seminaariajankohdan etsiminen</a:t>
            </a:r>
          </a:p>
          <a:p>
            <a:r>
              <a:rPr lang="fi-FI" sz="2800" dirty="0">
                <a:solidFill>
                  <a:schemeClr val="accent4">
                    <a:lumMod val="20000"/>
                    <a:lumOff val="80000"/>
                  </a:schemeClr>
                </a:solidFill>
              </a:rPr>
              <a:t>1. kotitehtävä</a:t>
            </a:r>
          </a:p>
          <a:p>
            <a:r>
              <a:rPr lang="fi-FI" sz="2800" dirty="0">
                <a:solidFill>
                  <a:schemeClr val="accent4">
                    <a:lumMod val="20000"/>
                    <a:lumOff val="80000"/>
                  </a:schemeClr>
                </a:solidFill>
              </a:rPr>
              <a:t>Opinnäytteen aiheesta</a:t>
            </a:r>
          </a:p>
          <a:p>
            <a:r>
              <a:rPr lang="fi-FI" sz="2800" dirty="0">
                <a:solidFill>
                  <a:schemeClr val="accent4">
                    <a:lumMod val="20000"/>
                    <a:lumOff val="80000"/>
                  </a:schemeClr>
                </a:solidFill>
              </a:rPr>
              <a:t>TAUKO</a:t>
            </a:r>
          </a:p>
          <a:p>
            <a:r>
              <a:rPr lang="fi-FI" sz="2800" dirty="0">
                <a:solidFill>
                  <a:schemeClr val="accent4">
                    <a:lumMod val="20000"/>
                    <a:lumOff val="80000"/>
                  </a:schemeClr>
                </a:solidFill>
              </a:rPr>
              <a:t> Ideariihiharjoitus</a:t>
            </a:r>
          </a:p>
          <a:p>
            <a:r>
              <a:rPr lang="fi-FI" sz="2800" dirty="0">
                <a:solidFill>
                  <a:schemeClr val="accent4">
                    <a:lumMod val="20000"/>
                    <a:lumOff val="80000"/>
                  </a:schemeClr>
                </a:solidFill>
              </a:rPr>
              <a:t>Tehtävänanto seuraavalle kerralle</a:t>
            </a:r>
          </a:p>
          <a:p>
            <a:endParaRPr lang="fi-FI" dirty="0"/>
          </a:p>
        </p:txBody>
      </p:sp>
    </p:spTree>
    <p:extLst>
      <p:ext uri="{BB962C8B-B14F-4D97-AF65-F5344CB8AC3E}">
        <p14:creationId xmlns:p14="http://schemas.microsoft.com/office/powerpoint/2010/main" val="168359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8667" y="274638"/>
            <a:ext cx="8229600" cy="971232"/>
          </a:xfrm>
        </p:spPr>
        <p:txBody>
          <a:bodyPr>
            <a:normAutofit/>
          </a:bodyPr>
          <a:lstStyle/>
          <a:p>
            <a:r>
              <a:rPr lang="fi-FI" sz="3200" b="1" dirty="0">
                <a:solidFill>
                  <a:schemeClr val="accent4">
                    <a:lumMod val="20000"/>
                    <a:lumOff val="80000"/>
                  </a:schemeClr>
                </a:solidFill>
              </a:rPr>
              <a:t>Seminaarin aikataulu</a:t>
            </a:r>
            <a:endParaRPr lang="fi-FI" sz="3200" dirty="0">
              <a:solidFill>
                <a:schemeClr val="accent4">
                  <a:lumMod val="20000"/>
                  <a:lumOff val="80000"/>
                </a:schemeClr>
              </a:solidFill>
            </a:endParaRPr>
          </a:p>
        </p:txBody>
      </p:sp>
      <p:sp>
        <p:nvSpPr>
          <p:cNvPr id="3" name="Sisällön paikkamerkki 2"/>
          <p:cNvSpPr>
            <a:spLocks noGrp="1"/>
          </p:cNvSpPr>
          <p:nvPr>
            <p:ph idx="1"/>
          </p:nvPr>
        </p:nvSpPr>
        <p:spPr>
          <a:xfrm>
            <a:off x="666045" y="1245870"/>
            <a:ext cx="3787422" cy="5612130"/>
          </a:xfrm>
        </p:spPr>
        <p:txBody>
          <a:bodyPr>
            <a:normAutofit/>
          </a:bodyPr>
          <a:lstStyle/>
          <a:p>
            <a:pPr marL="0" indent="0">
              <a:buNone/>
            </a:pPr>
            <a:r>
              <a:rPr lang="fi-FI" sz="1800" b="1" dirty="0">
                <a:solidFill>
                  <a:schemeClr val="accent4">
                    <a:lumMod val="20000"/>
                    <a:lumOff val="80000"/>
                  </a:schemeClr>
                </a:solidFill>
              </a:rPr>
              <a:t>SYKSY 2023</a:t>
            </a:r>
            <a:endParaRPr lang="fi-FI" sz="1800" dirty="0">
              <a:solidFill>
                <a:schemeClr val="accent4">
                  <a:lumMod val="20000"/>
                  <a:lumOff val="80000"/>
                </a:schemeClr>
              </a:solidFill>
            </a:endParaRPr>
          </a:p>
          <a:p>
            <a:pPr marL="0" indent="0">
              <a:buNone/>
            </a:pPr>
            <a:r>
              <a:rPr lang="fi-FI" sz="1400" b="1" dirty="0">
                <a:solidFill>
                  <a:schemeClr val="accent4">
                    <a:lumMod val="20000"/>
                    <a:lumOff val="80000"/>
                  </a:schemeClr>
                </a:solidFill>
              </a:rPr>
              <a:t> </a:t>
            </a:r>
            <a:endParaRPr lang="fi-FI" sz="1400" dirty="0">
              <a:solidFill>
                <a:schemeClr val="accent4">
                  <a:lumMod val="20000"/>
                  <a:lumOff val="80000"/>
                </a:schemeClr>
              </a:solidFill>
            </a:endParaRPr>
          </a:p>
          <a:p>
            <a:pPr marL="0" indent="0">
              <a:buNone/>
            </a:pPr>
            <a:r>
              <a:rPr lang="fi-FI" sz="1400" b="1" dirty="0">
                <a:solidFill>
                  <a:schemeClr val="accent4">
                    <a:lumMod val="20000"/>
                    <a:lumOff val="80000"/>
                  </a:schemeClr>
                </a:solidFill>
              </a:rPr>
              <a:t>2.10. klo 15.15-17 </a:t>
            </a:r>
          </a:p>
          <a:p>
            <a:pPr>
              <a:buFontTx/>
              <a:buChar char="-"/>
            </a:pPr>
            <a:r>
              <a:rPr lang="fi-FI" sz="1400" dirty="0">
                <a:solidFill>
                  <a:schemeClr val="accent4">
                    <a:lumMod val="20000"/>
                    <a:lumOff val="80000"/>
                  </a:schemeClr>
                </a:solidFill>
              </a:rPr>
              <a:t>Seminaarin aloitus</a:t>
            </a:r>
          </a:p>
          <a:p>
            <a:pPr>
              <a:buFontTx/>
              <a:buChar char="-"/>
            </a:pPr>
            <a:r>
              <a:rPr lang="fi-FI" sz="1400" dirty="0">
                <a:solidFill>
                  <a:schemeClr val="accent4">
                    <a:lumMod val="20000"/>
                    <a:lumOff val="80000"/>
                  </a:schemeClr>
                </a:solidFill>
              </a:rPr>
              <a:t>Tehtävä seuraavalle kerralle</a:t>
            </a:r>
          </a:p>
          <a:p>
            <a:pPr marL="0" indent="0">
              <a:buNone/>
            </a:pPr>
            <a:endParaRPr lang="fi-FI" sz="1400" dirty="0">
              <a:solidFill>
                <a:schemeClr val="accent4">
                  <a:lumMod val="20000"/>
                  <a:lumOff val="80000"/>
                </a:schemeClr>
              </a:solidFill>
            </a:endParaRPr>
          </a:p>
          <a:p>
            <a:pPr marL="0" indent="0">
              <a:buNone/>
            </a:pPr>
            <a:r>
              <a:rPr lang="fi-FI" sz="1400" b="1" dirty="0">
                <a:solidFill>
                  <a:srgbClr val="FFC000"/>
                </a:solidFill>
              </a:rPr>
              <a:t>6.11. klo 15.15-17</a:t>
            </a:r>
            <a:endParaRPr lang="fi-FI" sz="1400" dirty="0">
              <a:solidFill>
                <a:srgbClr val="FFC000"/>
              </a:solidFill>
            </a:endParaRPr>
          </a:p>
          <a:p>
            <a:pPr>
              <a:buFontTx/>
              <a:buChar char="-"/>
            </a:pPr>
            <a:r>
              <a:rPr lang="fi-FI" sz="1400" dirty="0">
                <a:solidFill>
                  <a:srgbClr val="FFC000"/>
                </a:solidFill>
              </a:rPr>
              <a:t>Opinnäytteen aihe ja opinnäyteohje</a:t>
            </a:r>
          </a:p>
          <a:p>
            <a:pPr>
              <a:buFontTx/>
              <a:buChar char="-"/>
            </a:pPr>
            <a:r>
              <a:rPr lang="fi-FI" sz="1400" dirty="0">
                <a:solidFill>
                  <a:srgbClr val="FFC000"/>
                </a:solidFill>
              </a:rPr>
              <a:t>Ideariihiharjoitus omasta opinnäyteaiheesta</a:t>
            </a:r>
          </a:p>
          <a:p>
            <a:pPr>
              <a:buFontTx/>
              <a:buChar char="-"/>
            </a:pPr>
            <a:r>
              <a:rPr lang="fi-FI" sz="1400" dirty="0">
                <a:solidFill>
                  <a:srgbClr val="FFC000"/>
                </a:solidFill>
              </a:rPr>
              <a:t>Tehtävä seuraavalle kerralle</a:t>
            </a:r>
          </a:p>
          <a:p>
            <a:pPr marL="0" indent="0">
              <a:buNone/>
            </a:pPr>
            <a:r>
              <a:rPr lang="fi-FI" sz="1400" dirty="0">
                <a:solidFill>
                  <a:schemeClr val="accent4">
                    <a:lumMod val="20000"/>
                    <a:lumOff val="80000"/>
                  </a:schemeClr>
                </a:solidFill>
              </a:rPr>
              <a:t> </a:t>
            </a:r>
          </a:p>
          <a:p>
            <a:pPr marL="0" indent="0">
              <a:buNone/>
            </a:pPr>
            <a:r>
              <a:rPr lang="fi-FI" sz="1400" b="1" dirty="0">
                <a:solidFill>
                  <a:schemeClr val="accent4">
                    <a:lumMod val="20000"/>
                    <a:lumOff val="80000"/>
                  </a:schemeClr>
                </a:solidFill>
              </a:rPr>
              <a:t>20.11. klo 15.15-17</a:t>
            </a:r>
            <a:r>
              <a:rPr lang="fi-FI" sz="1400" dirty="0">
                <a:solidFill>
                  <a:schemeClr val="accent4">
                    <a:lumMod val="20000"/>
                    <a:lumOff val="80000"/>
                  </a:schemeClr>
                </a:solidFill>
              </a:rPr>
              <a:t> </a:t>
            </a:r>
          </a:p>
          <a:p>
            <a:pPr>
              <a:buFontTx/>
              <a:buChar char="-"/>
            </a:pPr>
            <a:r>
              <a:rPr lang="fi-FI" sz="1400" dirty="0">
                <a:solidFill>
                  <a:schemeClr val="accent4">
                    <a:lumMod val="20000"/>
                    <a:lumOff val="80000"/>
                  </a:schemeClr>
                </a:solidFill>
              </a:rPr>
              <a:t>Johdanto taiteelliseen ja akateemiseen tutkimukseen</a:t>
            </a:r>
          </a:p>
          <a:p>
            <a:pPr>
              <a:buFontTx/>
              <a:buChar char="-"/>
            </a:pPr>
            <a:r>
              <a:rPr lang="fi-FI" sz="1400" dirty="0">
                <a:solidFill>
                  <a:schemeClr val="accent4">
                    <a:lumMod val="20000"/>
                    <a:lumOff val="80000"/>
                  </a:schemeClr>
                </a:solidFill>
              </a:rPr>
              <a:t>Tehtävä seuraavalle kerralle</a:t>
            </a:r>
          </a:p>
          <a:p>
            <a:pPr marL="0" indent="0">
              <a:buNone/>
            </a:pPr>
            <a:endParaRPr lang="fi-FI" sz="1400" dirty="0">
              <a:solidFill>
                <a:schemeClr val="accent4">
                  <a:lumMod val="20000"/>
                  <a:lumOff val="80000"/>
                </a:schemeClr>
              </a:solidFill>
            </a:endParaRPr>
          </a:p>
          <a:p>
            <a:pPr marL="0" indent="0">
              <a:buNone/>
            </a:pPr>
            <a:r>
              <a:rPr lang="fi-FI" sz="1400" b="1" dirty="0">
                <a:solidFill>
                  <a:schemeClr val="accent4">
                    <a:lumMod val="20000"/>
                    <a:lumOff val="80000"/>
                  </a:schemeClr>
                </a:solidFill>
              </a:rPr>
              <a:t>11.12. klo 15.10-12 </a:t>
            </a:r>
          </a:p>
          <a:p>
            <a:pPr>
              <a:buFontTx/>
              <a:buChar char="-"/>
            </a:pPr>
            <a:r>
              <a:rPr lang="fi-FI" sz="1400" dirty="0">
                <a:solidFill>
                  <a:schemeClr val="accent4">
                    <a:lumMod val="20000"/>
                    <a:lumOff val="80000"/>
                  </a:schemeClr>
                </a:solidFill>
              </a:rPr>
              <a:t>Opinnäytesuunnitelman kirjoittamisesta</a:t>
            </a:r>
          </a:p>
          <a:p>
            <a:pPr>
              <a:buFontTx/>
              <a:buChar char="-"/>
            </a:pPr>
            <a:r>
              <a:rPr lang="fi-FI" sz="1400" dirty="0">
                <a:solidFill>
                  <a:schemeClr val="accent4">
                    <a:lumMod val="20000"/>
                    <a:lumOff val="80000"/>
                  </a:schemeClr>
                </a:solidFill>
              </a:rPr>
              <a:t>Tehtävä seuraavalle kerralle</a:t>
            </a:r>
          </a:p>
        </p:txBody>
      </p:sp>
      <p:sp>
        <p:nvSpPr>
          <p:cNvPr id="5" name="Suorakulmio 4"/>
          <p:cNvSpPr/>
          <p:nvPr/>
        </p:nvSpPr>
        <p:spPr>
          <a:xfrm>
            <a:off x="4572000" y="1258992"/>
            <a:ext cx="4572000" cy="4801314"/>
          </a:xfrm>
          <a:prstGeom prst="rect">
            <a:avLst/>
          </a:prstGeom>
        </p:spPr>
        <p:txBody>
          <a:bodyPr>
            <a:spAutoFit/>
          </a:bodyPr>
          <a:lstStyle/>
          <a:p>
            <a:r>
              <a:rPr lang="fi-FI" b="1" dirty="0">
                <a:solidFill>
                  <a:schemeClr val="accent4">
                    <a:lumMod val="20000"/>
                    <a:lumOff val="80000"/>
                  </a:schemeClr>
                </a:solidFill>
              </a:rPr>
              <a:t>KEVÄT 2024</a:t>
            </a:r>
            <a:endParaRPr lang="fi-FI" dirty="0">
              <a:solidFill>
                <a:schemeClr val="accent4">
                  <a:lumMod val="20000"/>
                  <a:lumOff val="80000"/>
                </a:schemeClr>
              </a:solidFill>
            </a:endParaRPr>
          </a:p>
          <a:p>
            <a:r>
              <a:rPr lang="fi-FI" sz="1400" dirty="0">
                <a:solidFill>
                  <a:schemeClr val="accent4">
                    <a:lumMod val="20000"/>
                    <a:lumOff val="80000"/>
                  </a:schemeClr>
                </a:solidFill>
              </a:rPr>
              <a:t> </a:t>
            </a:r>
          </a:p>
          <a:p>
            <a:pPr>
              <a:spcAft>
                <a:spcPts val="600"/>
              </a:spcAft>
            </a:pPr>
            <a:r>
              <a:rPr lang="fi-FI" sz="1400" b="1" dirty="0">
                <a:solidFill>
                  <a:schemeClr val="accent4">
                    <a:lumMod val="20000"/>
                    <a:lumOff val="80000"/>
                  </a:schemeClr>
                </a:solidFill>
              </a:rPr>
              <a:t>29.1. klo 15.15-17</a:t>
            </a:r>
            <a:endParaRPr lang="fi-FI" sz="1400" dirty="0">
              <a:solidFill>
                <a:schemeClr val="accent4">
                  <a:lumMod val="20000"/>
                  <a:lumOff val="80000"/>
                </a:schemeClr>
              </a:solidFill>
            </a:endParaRPr>
          </a:p>
          <a:p>
            <a:pPr marL="285750" indent="-285750">
              <a:spcAft>
                <a:spcPts val="600"/>
              </a:spcAft>
              <a:buFontTx/>
              <a:buChar char="-"/>
            </a:pPr>
            <a:r>
              <a:rPr lang="fi-FI" sz="1400" dirty="0">
                <a:solidFill>
                  <a:schemeClr val="accent4">
                    <a:lumMod val="20000"/>
                    <a:lumOff val="80000"/>
                  </a:schemeClr>
                </a:solidFill>
              </a:rPr>
              <a:t>Kirjoittamisen eri tyylit</a:t>
            </a:r>
          </a:p>
          <a:p>
            <a:pPr marL="285750" indent="-285750">
              <a:spcAft>
                <a:spcPts val="600"/>
              </a:spcAft>
              <a:buFontTx/>
              <a:buChar char="-"/>
            </a:pPr>
            <a:r>
              <a:rPr lang="fi-FI" sz="1400" dirty="0">
                <a:solidFill>
                  <a:schemeClr val="accent4">
                    <a:lumMod val="20000"/>
                    <a:lumOff val="80000"/>
                  </a:schemeClr>
                </a:solidFill>
              </a:rPr>
              <a:t>Opinnäytteen vaiheen esittely (toisen vuoden seminaarin opiskelija)</a:t>
            </a:r>
          </a:p>
          <a:p>
            <a:pPr marL="285750" indent="-285750">
              <a:spcAft>
                <a:spcPts val="600"/>
              </a:spcAft>
              <a:buFontTx/>
              <a:buChar char="-"/>
            </a:pPr>
            <a:r>
              <a:rPr lang="fi-FI" sz="1400" dirty="0">
                <a:solidFill>
                  <a:schemeClr val="accent4">
                    <a:lumMod val="20000"/>
                    <a:lumOff val="80000"/>
                  </a:schemeClr>
                </a:solidFill>
              </a:rPr>
              <a:t>Intensiiviviikon ennakkotehtävän antaminen (dl 14.3.)</a:t>
            </a:r>
          </a:p>
          <a:p>
            <a:pPr>
              <a:spcAft>
                <a:spcPts val="600"/>
              </a:spcAft>
            </a:pPr>
            <a:r>
              <a:rPr lang="fi-FI" sz="1400" dirty="0">
                <a:solidFill>
                  <a:schemeClr val="accent4">
                    <a:lumMod val="20000"/>
                    <a:lumOff val="80000"/>
                  </a:schemeClr>
                </a:solidFill>
              </a:rPr>
              <a:t> </a:t>
            </a:r>
          </a:p>
          <a:p>
            <a:pPr>
              <a:spcAft>
                <a:spcPts val="600"/>
              </a:spcAft>
            </a:pPr>
            <a:r>
              <a:rPr lang="fi-FI" sz="1400" b="1" dirty="0">
                <a:solidFill>
                  <a:schemeClr val="accent4">
                    <a:lumMod val="20000"/>
                    <a:lumOff val="80000"/>
                  </a:schemeClr>
                </a:solidFill>
              </a:rPr>
              <a:t>19.2. klo 15.15-17</a:t>
            </a:r>
            <a:endParaRPr lang="fi-FI" sz="1400" dirty="0">
              <a:solidFill>
                <a:schemeClr val="accent4">
                  <a:lumMod val="20000"/>
                  <a:lumOff val="80000"/>
                </a:schemeClr>
              </a:solidFill>
            </a:endParaRPr>
          </a:p>
          <a:p>
            <a:pPr marL="285750" indent="-285750">
              <a:spcAft>
                <a:spcPts val="600"/>
              </a:spcAft>
              <a:buFontTx/>
              <a:buChar char="-"/>
            </a:pPr>
            <a:r>
              <a:rPr lang="fi-FI" sz="1400" dirty="0">
                <a:solidFill>
                  <a:schemeClr val="accent4">
                    <a:lumMod val="20000"/>
                    <a:lumOff val="80000"/>
                  </a:schemeClr>
                </a:solidFill>
              </a:rPr>
              <a:t>Kirjoitusprosessin järjestäminen ja ajankäyttö</a:t>
            </a:r>
          </a:p>
          <a:p>
            <a:pPr marL="285750" indent="-285750">
              <a:spcAft>
                <a:spcPts val="600"/>
              </a:spcAft>
              <a:buFontTx/>
              <a:buChar char="-"/>
            </a:pPr>
            <a:r>
              <a:rPr lang="fi-FI" sz="1400" dirty="0">
                <a:solidFill>
                  <a:schemeClr val="accent4">
                    <a:lumMod val="20000"/>
                    <a:lumOff val="80000"/>
                  </a:schemeClr>
                </a:solidFill>
              </a:rPr>
              <a:t>Mahdolliset kysymykset ennakkotehtävistä</a:t>
            </a:r>
          </a:p>
          <a:p>
            <a:pPr marL="285750" indent="-285750">
              <a:spcAft>
                <a:spcPts val="600"/>
              </a:spcAft>
              <a:buFontTx/>
              <a:buChar char="-"/>
            </a:pPr>
            <a:r>
              <a:rPr lang="fi-FI" sz="1400" dirty="0">
                <a:solidFill>
                  <a:schemeClr val="accent4">
                    <a:lumMod val="20000"/>
                    <a:lumOff val="80000"/>
                  </a:schemeClr>
                </a:solidFill>
              </a:rPr>
              <a:t>Opinnäytteen vaiheen esittely (toisen vuoden seminaarin opiskelija)</a:t>
            </a:r>
          </a:p>
          <a:p>
            <a:pPr>
              <a:spcAft>
                <a:spcPts val="600"/>
              </a:spcAft>
            </a:pPr>
            <a:r>
              <a:rPr lang="fi-FI" sz="1400" dirty="0">
                <a:solidFill>
                  <a:schemeClr val="accent4">
                    <a:lumMod val="20000"/>
                    <a:lumOff val="80000"/>
                  </a:schemeClr>
                </a:solidFill>
              </a:rPr>
              <a:t>  </a:t>
            </a:r>
          </a:p>
          <a:p>
            <a:pPr>
              <a:spcAft>
                <a:spcPts val="600"/>
              </a:spcAft>
            </a:pPr>
            <a:r>
              <a:rPr lang="fi-FI" sz="1400" b="1" dirty="0">
                <a:solidFill>
                  <a:schemeClr val="accent4">
                    <a:lumMod val="20000"/>
                    <a:lumOff val="80000"/>
                  </a:schemeClr>
                </a:solidFill>
              </a:rPr>
              <a:t>4.-8.3. (vk 10)</a:t>
            </a:r>
            <a:endParaRPr lang="fi-FI" sz="1400" dirty="0">
              <a:solidFill>
                <a:schemeClr val="accent4">
                  <a:lumMod val="20000"/>
                  <a:lumOff val="80000"/>
                </a:schemeClr>
              </a:solidFill>
            </a:endParaRPr>
          </a:p>
          <a:p>
            <a:pPr>
              <a:spcAft>
                <a:spcPts val="600"/>
              </a:spcAft>
            </a:pPr>
            <a:r>
              <a:rPr lang="fi-FI" sz="1400" dirty="0">
                <a:solidFill>
                  <a:schemeClr val="accent4">
                    <a:lumMod val="20000"/>
                    <a:lumOff val="80000"/>
                  </a:schemeClr>
                </a:solidFill>
              </a:rPr>
              <a:t>Intensiiviviikko</a:t>
            </a:r>
          </a:p>
          <a:p>
            <a:endParaRPr lang="fi-FI" dirty="0"/>
          </a:p>
        </p:txBody>
      </p:sp>
    </p:spTree>
    <p:extLst>
      <p:ext uri="{BB962C8B-B14F-4D97-AF65-F5344CB8AC3E}">
        <p14:creationId xmlns:p14="http://schemas.microsoft.com/office/powerpoint/2010/main" val="408471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pPr lvl="5" algn="ctr" defTabSz="457200" rtl="0">
              <a:spcBef>
                <a:spcPct val="0"/>
              </a:spcBef>
            </a:pPr>
            <a:r>
              <a:rPr lang="fi-FI" sz="4800" b="1" dirty="0">
                <a:solidFill>
                  <a:schemeClr val="bg1"/>
                </a:solidFill>
              </a:rPr>
              <a:t>Opinnäytteen aihe ja tutkimuskysymys</a:t>
            </a:r>
            <a:br>
              <a:rPr lang="fi-FI" sz="4400" b="1" dirty="0">
                <a:solidFill>
                  <a:schemeClr val="bg1"/>
                </a:solidFill>
              </a:rPr>
            </a:br>
            <a:endParaRPr lang="fi-FI" sz="2000" dirty="0">
              <a:solidFill>
                <a:schemeClr val="bg1"/>
              </a:solidFill>
            </a:endParaRPr>
          </a:p>
        </p:txBody>
      </p:sp>
    </p:spTree>
    <p:extLst>
      <p:ext uri="{BB962C8B-B14F-4D97-AF65-F5344CB8AC3E}">
        <p14:creationId xmlns:p14="http://schemas.microsoft.com/office/powerpoint/2010/main" val="202399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92575"/>
            <a:ext cx="8229600" cy="1143000"/>
          </a:xfrm>
        </p:spPr>
        <p:txBody>
          <a:bodyPr>
            <a:normAutofit/>
          </a:bodyPr>
          <a:lstStyle/>
          <a:p>
            <a:r>
              <a:rPr lang="fi-FI" sz="3200" b="1" dirty="0">
                <a:solidFill>
                  <a:schemeClr val="bg1"/>
                </a:solidFill>
              </a:rPr>
              <a:t>Opiskelijan omat tavoitteet opinnäytteelle</a:t>
            </a:r>
            <a:endParaRPr lang="fi-FI" sz="3200" dirty="0">
              <a:solidFill>
                <a:schemeClr val="bg1"/>
              </a:solidFill>
            </a:endParaRPr>
          </a:p>
        </p:txBody>
      </p:sp>
      <p:sp>
        <p:nvSpPr>
          <p:cNvPr id="3" name="Sisällön paikkamerkki 2"/>
          <p:cNvSpPr>
            <a:spLocks noGrp="1"/>
          </p:cNvSpPr>
          <p:nvPr>
            <p:ph idx="1"/>
          </p:nvPr>
        </p:nvSpPr>
        <p:spPr>
          <a:xfrm>
            <a:off x="457200" y="1965961"/>
            <a:ext cx="8229600" cy="3794759"/>
          </a:xfrm>
        </p:spPr>
        <p:txBody>
          <a:bodyPr>
            <a:normAutofit/>
          </a:bodyPr>
          <a:lstStyle/>
          <a:p>
            <a:pPr marL="0">
              <a:lnSpc>
                <a:spcPct val="120000"/>
              </a:lnSpc>
              <a:spcBef>
                <a:spcPts val="0"/>
              </a:spcBef>
              <a:spcAft>
                <a:spcPts val="1200"/>
              </a:spcAft>
            </a:pPr>
            <a:r>
              <a:rPr lang="fi-FI" sz="2400" dirty="0">
                <a:solidFill>
                  <a:schemeClr val="bg1"/>
                </a:solidFill>
              </a:rPr>
              <a:t>Mahdollisuus taiteelliseen, taidolliseen ja/tai tiedolliseen syventymiseen</a:t>
            </a:r>
          </a:p>
          <a:p>
            <a:pPr marL="0">
              <a:lnSpc>
                <a:spcPct val="120000"/>
              </a:lnSpc>
              <a:spcBef>
                <a:spcPts val="0"/>
              </a:spcBef>
              <a:spcAft>
                <a:spcPts val="1200"/>
              </a:spcAft>
            </a:pPr>
            <a:r>
              <a:rPr lang="fi-FI" sz="2400" dirty="0">
                <a:solidFill>
                  <a:schemeClr val="bg1"/>
                </a:solidFill>
              </a:rPr>
              <a:t>Kokeileminen ja uuden tuottaminen/löytäminen</a:t>
            </a:r>
          </a:p>
          <a:p>
            <a:pPr marL="0">
              <a:lnSpc>
                <a:spcPct val="120000"/>
              </a:lnSpc>
              <a:spcBef>
                <a:spcPts val="0"/>
              </a:spcBef>
              <a:spcAft>
                <a:spcPts val="1200"/>
              </a:spcAft>
            </a:pPr>
            <a:r>
              <a:rPr lang="fi-FI" sz="2400" dirty="0">
                <a:solidFill>
                  <a:schemeClr val="bg1"/>
                </a:solidFill>
              </a:rPr>
              <a:t>Urapolku ja työllistyminen/taiteilijakollektiivien syntyminen</a:t>
            </a:r>
          </a:p>
          <a:p>
            <a:pPr marL="0">
              <a:lnSpc>
                <a:spcPct val="120000"/>
              </a:lnSpc>
              <a:spcBef>
                <a:spcPts val="0"/>
              </a:spcBef>
              <a:spcAft>
                <a:spcPts val="1200"/>
              </a:spcAft>
            </a:pPr>
            <a:r>
              <a:rPr lang="fi-FI" sz="2400" dirty="0">
                <a:solidFill>
                  <a:schemeClr val="bg1"/>
                </a:solidFill>
              </a:rPr>
              <a:t>Oman taiteellisen ajattelun artikuloiminen ja jakaminen</a:t>
            </a:r>
          </a:p>
          <a:p>
            <a:pPr marL="0">
              <a:lnSpc>
                <a:spcPct val="120000"/>
              </a:lnSpc>
              <a:spcBef>
                <a:spcPts val="0"/>
              </a:spcBef>
              <a:spcAft>
                <a:spcPts val="1200"/>
              </a:spcAft>
            </a:pPr>
            <a:r>
              <a:rPr lang="fi-FI" sz="2400" dirty="0">
                <a:solidFill>
                  <a:schemeClr val="bg1"/>
                </a:solidFill>
              </a:rPr>
              <a:t>Miten hyvän opinnäytteen haluat tehdä?</a:t>
            </a:r>
          </a:p>
          <a:p>
            <a:pPr marL="0" indent="0">
              <a:buNone/>
            </a:pPr>
            <a:endParaRPr lang="fi-FI" dirty="0"/>
          </a:p>
        </p:txBody>
      </p:sp>
    </p:spTree>
    <p:extLst>
      <p:ext uri="{BB962C8B-B14F-4D97-AF65-F5344CB8AC3E}">
        <p14:creationId xmlns:p14="http://schemas.microsoft.com/office/powerpoint/2010/main" val="190015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5760" y="540133"/>
            <a:ext cx="8229600" cy="1143000"/>
          </a:xfrm>
        </p:spPr>
        <p:txBody>
          <a:bodyPr>
            <a:noAutofit/>
          </a:bodyPr>
          <a:lstStyle/>
          <a:p>
            <a:r>
              <a:rPr lang="fi-FI" sz="3600" b="1" dirty="0">
                <a:solidFill>
                  <a:schemeClr val="bg1"/>
                </a:solidFill>
              </a:rPr>
              <a:t>Aiheen ”löytäminen”</a:t>
            </a:r>
            <a:br>
              <a:rPr lang="fi-FI" sz="3600" b="1" dirty="0">
                <a:solidFill>
                  <a:schemeClr val="bg1"/>
                </a:solidFill>
              </a:rPr>
            </a:br>
            <a:endParaRPr lang="fi-FI" sz="3600" dirty="0">
              <a:solidFill>
                <a:schemeClr val="bg1"/>
              </a:solidFill>
            </a:endParaRPr>
          </a:p>
        </p:txBody>
      </p:sp>
      <p:sp>
        <p:nvSpPr>
          <p:cNvPr id="3" name="Sisällön paikkamerkki 2"/>
          <p:cNvSpPr>
            <a:spLocks noGrp="1"/>
          </p:cNvSpPr>
          <p:nvPr>
            <p:ph idx="1"/>
          </p:nvPr>
        </p:nvSpPr>
        <p:spPr>
          <a:xfrm>
            <a:off x="548640" y="1342316"/>
            <a:ext cx="8229600" cy="4772733"/>
          </a:xfrm>
        </p:spPr>
        <p:txBody>
          <a:bodyPr>
            <a:normAutofit lnSpcReduction="10000"/>
          </a:bodyPr>
          <a:lstStyle/>
          <a:p>
            <a:r>
              <a:rPr lang="fi-FI" sz="2400" dirty="0">
                <a:solidFill>
                  <a:schemeClr val="bg1"/>
                </a:solidFill>
              </a:rPr>
              <a:t>Aiheen voi löytää, saada, keksiä tai synnyttää monella tavalla, mm:</a:t>
            </a:r>
          </a:p>
          <a:p>
            <a:pPr lvl="1"/>
            <a:r>
              <a:rPr lang="fi-FI" sz="2400" dirty="0">
                <a:solidFill>
                  <a:schemeClr val="bg1"/>
                </a:solidFill>
              </a:rPr>
              <a:t>Aukko aiemmassa tutkimuksessa</a:t>
            </a:r>
          </a:p>
          <a:p>
            <a:pPr lvl="1"/>
            <a:r>
              <a:rPr lang="fi-FI" sz="2400" dirty="0">
                <a:solidFill>
                  <a:schemeClr val="bg1"/>
                </a:solidFill>
              </a:rPr>
              <a:t>Ratkaistavissa olevan ongelman taju</a:t>
            </a:r>
          </a:p>
          <a:p>
            <a:pPr lvl="1"/>
            <a:r>
              <a:rPr lang="fi-FI" sz="2400" dirty="0">
                <a:solidFill>
                  <a:schemeClr val="bg1"/>
                </a:solidFill>
              </a:rPr>
              <a:t>Taiteelliseen työskentelyyn liittyvä kiinnostava asia tai ilmiö</a:t>
            </a:r>
          </a:p>
          <a:p>
            <a:pPr lvl="1"/>
            <a:r>
              <a:rPr lang="fi-FI" sz="2400" dirty="0">
                <a:solidFill>
                  <a:schemeClr val="bg1"/>
                </a:solidFill>
              </a:rPr>
              <a:t>Vainu / mielikuvitus</a:t>
            </a:r>
          </a:p>
          <a:p>
            <a:pPr marL="457200" lvl="1" indent="0">
              <a:buNone/>
            </a:pPr>
            <a:endParaRPr lang="fi-FI" sz="2400" dirty="0">
              <a:solidFill>
                <a:schemeClr val="bg1"/>
              </a:solidFill>
            </a:endParaRPr>
          </a:p>
          <a:p>
            <a:pPr marL="342900" lvl="1" indent="-342900">
              <a:buFont typeface="Arial"/>
              <a:buChar char="•"/>
            </a:pPr>
            <a:r>
              <a:rPr lang="fi-FI" sz="2400" dirty="0">
                <a:solidFill>
                  <a:schemeClr val="bg1"/>
                </a:solidFill>
              </a:rPr>
              <a:t>Käsitys tutkimusaiheesta voi olla muodostunut </a:t>
            </a:r>
          </a:p>
          <a:p>
            <a:pPr lvl="1"/>
            <a:r>
              <a:rPr lang="fi-FI" sz="2400" dirty="0">
                <a:solidFill>
                  <a:schemeClr val="bg1"/>
                </a:solidFill>
              </a:rPr>
              <a:t>Lukemisen tai opintojen myötä (kursseilla/sivuaineessa esiin tullut ilmiö)</a:t>
            </a:r>
          </a:p>
          <a:p>
            <a:pPr lvl="1"/>
            <a:r>
              <a:rPr lang="fi-FI" sz="2400" dirty="0">
                <a:solidFill>
                  <a:schemeClr val="bg1"/>
                </a:solidFill>
              </a:rPr>
              <a:t>Käytännön ja kokemuksen myötä (produktiot tms.)</a:t>
            </a:r>
          </a:p>
          <a:p>
            <a:pPr lvl="1"/>
            <a:r>
              <a:rPr lang="fi-FI" sz="2400" dirty="0">
                <a:solidFill>
                  <a:schemeClr val="bg1"/>
                </a:solidFill>
              </a:rPr>
              <a:t>Uteliaisuudesta</a:t>
            </a:r>
          </a:p>
          <a:p>
            <a:pPr marL="457200" lvl="1" indent="0">
              <a:buNone/>
            </a:pPr>
            <a:endParaRPr lang="fi-FI" sz="1800" dirty="0"/>
          </a:p>
          <a:p>
            <a:pPr marL="457200" lvl="1" indent="0">
              <a:buNone/>
            </a:pPr>
            <a:endParaRPr lang="fi-FI" sz="1800" dirty="0"/>
          </a:p>
          <a:p>
            <a:endParaRPr lang="fi-FI" dirty="0"/>
          </a:p>
        </p:txBody>
      </p:sp>
    </p:spTree>
    <p:extLst>
      <p:ext uri="{BB962C8B-B14F-4D97-AF65-F5344CB8AC3E}">
        <p14:creationId xmlns:p14="http://schemas.microsoft.com/office/powerpoint/2010/main" val="175543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394460"/>
            <a:ext cx="8229600" cy="4571999"/>
          </a:xfrm>
        </p:spPr>
        <p:txBody>
          <a:bodyPr>
            <a:normAutofit/>
          </a:bodyPr>
          <a:lstStyle/>
          <a:p>
            <a:endParaRPr lang="fi-FI" sz="1000" dirty="0"/>
          </a:p>
          <a:p>
            <a:r>
              <a:rPr lang="fi-FI" sz="2400" dirty="0">
                <a:solidFill>
                  <a:schemeClr val="bg1"/>
                </a:solidFill>
              </a:rPr>
              <a:t>Jos aiheen löytäminen tuntuu hankalalta, lue aktiivisesti alan kirjallisuutta, katso esityksiä ja elokuvia, pidä mieli avoimena ja luottavaisena – joskus aiheen löytäminen vaatii aikaa</a:t>
            </a:r>
          </a:p>
          <a:p>
            <a:endParaRPr lang="fi-FI" sz="2400" dirty="0">
              <a:solidFill>
                <a:schemeClr val="bg1"/>
              </a:solidFill>
            </a:endParaRPr>
          </a:p>
          <a:p>
            <a:r>
              <a:rPr lang="fi-FI" sz="2400" dirty="0">
                <a:solidFill>
                  <a:schemeClr val="bg1"/>
                </a:solidFill>
              </a:rPr>
              <a:t>Kannattaa pyytää vertaisapua ja esitellä seminaarissa vaikka hyvinkin alustavia ideoita, jotta saa tukea aiheen muotoutumiseen ja tarkentumiseen</a:t>
            </a:r>
          </a:p>
          <a:p>
            <a:endParaRPr lang="fi-FI" dirty="0"/>
          </a:p>
        </p:txBody>
      </p:sp>
    </p:spTree>
    <p:extLst>
      <p:ext uri="{BB962C8B-B14F-4D97-AF65-F5344CB8AC3E}">
        <p14:creationId xmlns:p14="http://schemas.microsoft.com/office/powerpoint/2010/main" val="53794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59533" y="537210"/>
            <a:ext cx="5782944" cy="822960"/>
          </a:xfrm>
        </p:spPr>
        <p:txBody>
          <a:bodyPr>
            <a:noAutofit/>
          </a:bodyPr>
          <a:lstStyle/>
          <a:p>
            <a:br>
              <a:rPr lang="fi-FI" sz="4000" b="1" dirty="0">
                <a:solidFill>
                  <a:schemeClr val="bg1"/>
                </a:solidFill>
              </a:rPr>
            </a:br>
            <a:r>
              <a:rPr lang="fi-FI" sz="4000" b="1" dirty="0">
                <a:solidFill>
                  <a:schemeClr val="bg1"/>
                </a:solidFill>
              </a:rPr>
              <a:t>Ota huomioon / pohdi</a:t>
            </a:r>
            <a:br>
              <a:rPr lang="fi-FI" sz="4000" b="1" dirty="0">
                <a:solidFill>
                  <a:srgbClr val="C00000"/>
                </a:solidFill>
              </a:rPr>
            </a:br>
            <a:endParaRPr lang="fi-FI" sz="4000" dirty="0"/>
          </a:p>
        </p:txBody>
      </p:sp>
      <p:sp>
        <p:nvSpPr>
          <p:cNvPr id="3" name="Sisällön paikkamerkki 2"/>
          <p:cNvSpPr>
            <a:spLocks noGrp="1"/>
          </p:cNvSpPr>
          <p:nvPr>
            <p:ph idx="1"/>
          </p:nvPr>
        </p:nvSpPr>
        <p:spPr>
          <a:xfrm>
            <a:off x="457200" y="1600200"/>
            <a:ext cx="8229600" cy="4720590"/>
          </a:xfrm>
        </p:spPr>
        <p:txBody>
          <a:bodyPr>
            <a:normAutofit/>
          </a:bodyPr>
          <a:lstStyle/>
          <a:p>
            <a:r>
              <a:rPr lang="fi-FI" sz="2400" dirty="0">
                <a:solidFill>
                  <a:schemeClr val="bg1"/>
                </a:solidFill>
              </a:rPr>
              <a:t>Miksi aihe kiinnostaa sinua? </a:t>
            </a:r>
          </a:p>
          <a:p>
            <a:r>
              <a:rPr lang="fi-FI" sz="2400" dirty="0">
                <a:solidFill>
                  <a:schemeClr val="bg1"/>
                </a:solidFill>
              </a:rPr>
              <a:t>Mikä on aiheen käsittelyn laajempi konteksti / mihin se liittyy?</a:t>
            </a:r>
          </a:p>
          <a:p>
            <a:r>
              <a:rPr lang="fi-FI" sz="2400" dirty="0">
                <a:solidFill>
                  <a:schemeClr val="bg1"/>
                </a:solidFill>
              </a:rPr>
              <a:t>Mikä on aiheen laajempi taiteellinen, tutkimuksellinen tai teoreettinen kiinnostavuus?</a:t>
            </a:r>
          </a:p>
          <a:p>
            <a:r>
              <a:rPr lang="fi-FI" sz="2400" dirty="0">
                <a:solidFill>
                  <a:schemeClr val="bg1"/>
                </a:solidFill>
              </a:rPr>
              <a:t>Mitä aiheesta tiedetään?</a:t>
            </a:r>
          </a:p>
          <a:p>
            <a:r>
              <a:rPr lang="fi-FI" sz="2400" dirty="0">
                <a:solidFill>
                  <a:schemeClr val="bg1"/>
                </a:solidFill>
              </a:rPr>
              <a:t>Mitä uutta / täydentävää tietoa tutkimuksen on mahdollista tuottaa? </a:t>
            </a:r>
          </a:p>
          <a:p>
            <a:r>
              <a:rPr lang="fi-FI" sz="2400" dirty="0">
                <a:solidFill>
                  <a:schemeClr val="bg1"/>
                </a:solidFill>
              </a:rPr>
              <a:t>Mikä on aiheen taiteellinen, tutkimuksellinen tai teoreettinen merkitys?</a:t>
            </a:r>
          </a:p>
          <a:p>
            <a:r>
              <a:rPr lang="fi-FI" sz="2400" dirty="0">
                <a:solidFill>
                  <a:schemeClr val="bg1"/>
                </a:solidFill>
              </a:rPr>
              <a:t>Mitä on mahdollista toteuttaa opinnäytteen rajoissa (30 op)?</a:t>
            </a:r>
          </a:p>
          <a:p>
            <a:endParaRPr lang="fi-FI" dirty="0"/>
          </a:p>
        </p:txBody>
      </p:sp>
    </p:spTree>
    <p:extLst>
      <p:ext uri="{BB962C8B-B14F-4D97-AF65-F5344CB8AC3E}">
        <p14:creationId xmlns:p14="http://schemas.microsoft.com/office/powerpoint/2010/main" val="3693092069"/>
      </p:ext>
    </p:extLst>
  </p:cSld>
  <p:clrMapOvr>
    <a:masterClrMapping/>
  </p:clrMapOvr>
</p:sld>
</file>

<file path=ppt/theme/theme1.xml><?xml version="1.0" encoding="utf-8"?>
<a:theme xmlns:a="http://schemas.openxmlformats.org/drawingml/2006/main" name="Office-teema">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8120</TotalTime>
  <Words>1726</Words>
  <Application>Microsoft Office PowerPoint</Application>
  <PresentationFormat>On-screen Show (4:3)</PresentationFormat>
  <Paragraphs>203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Office-teema</vt:lpstr>
      <vt:lpstr>MA-seminaari 1, Design</vt:lpstr>
      <vt:lpstr>PowerPoint Presentation</vt:lpstr>
      <vt:lpstr> 6.11.2023 OHJELMA </vt:lpstr>
      <vt:lpstr>Seminaarin aikataulu</vt:lpstr>
      <vt:lpstr>Opinnäytteen aihe ja tutkimuskysymys </vt:lpstr>
      <vt:lpstr>Opiskelijan omat tavoitteet opinnäytteelle</vt:lpstr>
      <vt:lpstr>Aiheen ”löytäminen” </vt:lpstr>
      <vt:lpstr>PowerPoint Presentation</vt:lpstr>
      <vt:lpstr> Ota huomioon / pohdi </vt:lpstr>
      <vt:lpstr>PowerPoint Presentation</vt:lpstr>
      <vt:lpstr>PowerPoint Presentation</vt:lpstr>
      <vt:lpstr>Hyvä aihe (Hirsjärvi, Remes &amp; Sajavaaran 2000, 70 -73 mukaan) </vt:lpstr>
      <vt:lpstr>PowerPoint Presentation</vt:lpstr>
      <vt:lpstr>Aiheita, joita tulisi välttää (Hirsjärvi, Remes &amp; Sajavaara 2000, 74 -75 mukaan) </vt:lpstr>
      <vt:lpstr>Aiheen rajaaminen</vt:lpstr>
      <vt:lpstr>Produktiot ja opinnäytteen aihe</vt:lpstr>
      <vt:lpstr>Tutkimuskysymys</vt:lpstr>
      <vt:lpstr>PowerPoint Presentation</vt:lpstr>
      <vt:lpstr> Huomioitavaa produktioista </vt:lpstr>
      <vt:lpstr>PowerPoint Presentation</vt:lpstr>
      <vt:lpstr>Ideariihi-tehtävä</vt:lpstr>
      <vt:lpstr>Ideariihi-tehtävän purku / parit</vt:lpstr>
      <vt:lpstr>Ideariihi-tehtävä purku pareittain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MA-seminaari</dc:title>
  <dc:creator>Camilla</dc:creator>
  <cp:lastModifiedBy>Lahtinen Outi</cp:lastModifiedBy>
  <cp:revision>79</cp:revision>
  <dcterms:created xsi:type="dcterms:W3CDTF">2020-09-01T09:27:29Z</dcterms:created>
  <dcterms:modified xsi:type="dcterms:W3CDTF">2023-11-06T14:44:11Z</dcterms:modified>
</cp:coreProperties>
</file>