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29"/>
  </p:notesMasterIdLst>
  <p:sldIdLst>
    <p:sldId id="256" r:id="rId2"/>
    <p:sldId id="277" r:id="rId3"/>
    <p:sldId id="275" r:id="rId4"/>
    <p:sldId id="288" r:id="rId5"/>
    <p:sldId id="301" r:id="rId6"/>
    <p:sldId id="300" r:id="rId7"/>
    <p:sldId id="299" r:id="rId8"/>
    <p:sldId id="394" r:id="rId9"/>
    <p:sldId id="395" r:id="rId10"/>
    <p:sldId id="292" r:id="rId11"/>
    <p:sldId id="388" r:id="rId12"/>
    <p:sldId id="390" r:id="rId13"/>
    <p:sldId id="392" r:id="rId14"/>
    <p:sldId id="391" r:id="rId15"/>
    <p:sldId id="264" r:id="rId16"/>
    <p:sldId id="274" r:id="rId17"/>
    <p:sldId id="393" r:id="rId18"/>
    <p:sldId id="269" r:id="rId19"/>
    <p:sldId id="257" r:id="rId20"/>
    <p:sldId id="258" r:id="rId21"/>
    <p:sldId id="259" r:id="rId22"/>
    <p:sldId id="273" r:id="rId23"/>
    <p:sldId id="280" r:id="rId24"/>
    <p:sldId id="281" r:id="rId25"/>
    <p:sldId id="270" r:id="rId26"/>
    <p:sldId id="272" r:id="rId27"/>
    <p:sldId id="265" r:id="rId28"/>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a:srgbClr val="A6FFCC"/>
    <a:srgbClr val="5A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p:restoredTop sz="94620"/>
  </p:normalViewPr>
  <p:slideViewPr>
    <p:cSldViewPr snapToGrid="0" snapToObjects="1">
      <p:cViewPr varScale="1">
        <p:scale>
          <a:sx n="48" d="100"/>
          <a:sy n="48" d="100"/>
        </p:scale>
        <p:origin x="1454"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B6A07-E602-47C2-854F-66B8080812B0}" type="doc">
      <dgm:prSet loTypeId="urn:microsoft.com/office/officeart/2005/8/layout/hProcess4" loCatId="process" qsTypeId="urn:microsoft.com/office/officeart/2005/8/quickstyle/simple2" qsCatId="simple" csTypeId="urn:microsoft.com/office/officeart/2005/8/colors/colorful1" csCatId="colorful" phldr="1"/>
      <dgm:spPr/>
      <dgm:t>
        <a:bodyPr/>
        <a:lstStyle/>
        <a:p>
          <a:endParaRPr lang="fi-FI"/>
        </a:p>
      </dgm:t>
    </dgm:pt>
    <dgm:pt modelId="{B01ECE98-0231-4C76-B953-97B2E51E4286}">
      <dgm:prSet phldrT="[Teksti]"/>
      <dgm:spPr/>
      <dgm:t>
        <a:bodyPr/>
        <a:lstStyle/>
        <a:p>
          <a:r>
            <a:rPr lang="fi-FI" dirty="0"/>
            <a:t>Alkutilanne</a:t>
          </a:r>
        </a:p>
      </dgm:t>
    </dgm:pt>
    <dgm:pt modelId="{B0A4B0C9-46F8-44FC-98D6-79521189F930}" type="parTrans" cxnId="{18A1C13D-F91D-4CFD-8295-56984D300F12}">
      <dgm:prSet/>
      <dgm:spPr/>
      <dgm:t>
        <a:bodyPr/>
        <a:lstStyle/>
        <a:p>
          <a:endParaRPr lang="fi-FI"/>
        </a:p>
      </dgm:t>
    </dgm:pt>
    <dgm:pt modelId="{44025150-1AFF-4107-A400-A37D82DD43C1}" type="sibTrans" cxnId="{18A1C13D-F91D-4CFD-8295-56984D300F12}">
      <dgm:prSet/>
      <dgm:spPr/>
      <dgm:t>
        <a:bodyPr/>
        <a:lstStyle/>
        <a:p>
          <a:endParaRPr lang="fi-FI"/>
        </a:p>
      </dgm:t>
    </dgm:pt>
    <dgm:pt modelId="{983B4B60-0A4E-4182-848D-061C659764B8}">
      <dgm:prSet phldrT="[Teksti]"/>
      <dgm:spPr/>
      <dgm:t>
        <a:bodyPr/>
        <a:lstStyle/>
        <a:p>
          <a:r>
            <a:rPr lang="fi-FI" dirty="0"/>
            <a:t>Teoria</a:t>
          </a:r>
        </a:p>
      </dgm:t>
    </dgm:pt>
    <dgm:pt modelId="{3E4EB195-E1EF-4E4F-876F-0F1D33C62292}" type="parTrans" cxnId="{C9AB7E29-03C4-4A32-A1AD-9A20276CA701}">
      <dgm:prSet/>
      <dgm:spPr/>
      <dgm:t>
        <a:bodyPr/>
        <a:lstStyle/>
        <a:p>
          <a:endParaRPr lang="fi-FI"/>
        </a:p>
      </dgm:t>
    </dgm:pt>
    <dgm:pt modelId="{C138B714-32DE-4472-8BFF-6B044AD6830A}" type="sibTrans" cxnId="{C9AB7E29-03C4-4A32-A1AD-9A20276CA701}">
      <dgm:prSet/>
      <dgm:spPr/>
      <dgm:t>
        <a:bodyPr/>
        <a:lstStyle/>
        <a:p>
          <a:endParaRPr lang="fi-FI"/>
        </a:p>
      </dgm:t>
    </dgm:pt>
    <dgm:pt modelId="{560A74BA-152C-47F7-A9D3-603FE7F42697}">
      <dgm:prSet phldrT="[Teksti]"/>
      <dgm:spPr/>
      <dgm:t>
        <a:bodyPr/>
        <a:lstStyle/>
        <a:p>
          <a:r>
            <a:rPr lang="fi-FI" dirty="0"/>
            <a:t>Kysymykset</a:t>
          </a:r>
        </a:p>
      </dgm:t>
    </dgm:pt>
    <dgm:pt modelId="{D7E5AF68-BFA4-4C56-977C-6B6A8B779EE1}" type="parTrans" cxnId="{6F688E17-40A7-47EF-BE94-4EC9A8D83FB7}">
      <dgm:prSet/>
      <dgm:spPr/>
      <dgm:t>
        <a:bodyPr/>
        <a:lstStyle/>
        <a:p>
          <a:endParaRPr lang="fi-FI"/>
        </a:p>
      </dgm:t>
    </dgm:pt>
    <dgm:pt modelId="{76F9BA3B-5670-4EF3-82C5-51F6B1D4D7FE}" type="sibTrans" cxnId="{6F688E17-40A7-47EF-BE94-4EC9A8D83FB7}">
      <dgm:prSet/>
      <dgm:spPr/>
      <dgm:t>
        <a:bodyPr/>
        <a:lstStyle/>
        <a:p>
          <a:endParaRPr lang="fi-FI"/>
        </a:p>
      </dgm:t>
    </dgm:pt>
    <dgm:pt modelId="{C5FFAD98-713E-4057-990D-F7584545D7CB}">
      <dgm:prSet phldrT="[Teksti]"/>
      <dgm:spPr/>
      <dgm:t>
        <a:bodyPr/>
        <a:lstStyle/>
        <a:p>
          <a:r>
            <a:rPr lang="fi-FI" dirty="0"/>
            <a:t>Mihin halutaan vastauksia</a:t>
          </a:r>
        </a:p>
      </dgm:t>
    </dgm:pt>
    <dgm:pt modelId="{47EF5B8D-39F1-48E7-851D-FA6DC9B19EE4}" type="parTrans" cxnId="{902627A8-56C8-4BF8-815E-E613DEE99C96}">
      <dgm:prSet/>
      <dgm:spPr/>
      <dgm:t>
        <a:bodyPr/>
        <a:lstStyle/>
        <a:p>
          <a:endParaRPr lang="fi-FI"/>
        </a:p>
      </dgm:t>
    </dgm:pt>
    <dgm:pt modelId="{8EE0565F-422C-4F5D-9B72-4735BAE4071E}" type="sibTrans" cxnId="{902627A8-56C8-4BF8-815E-E613DEE99C96}">
      <dgm:prSet/>
      <dgm:spPr/>
      <dgm:t>
        <a:bodyPr/>
        <a:lstStyle/>
        <a:p>
          <a:endParaRPr lang="fi-FI"/>
        </a:p>
      </dgm:t>
    </dgm:pt>
    <dgm:pt modelId="{31B04B52-A0F8-47D3-B30C-57B2CFACF5F0}">
      <dgm:prSet phldrT="[Teksti]"/>
      <dgm:spPr/>
      <dgm:t>
        <a:bodyPr/>
        <a:lstStyle/>
        <a:p>
          <a:r>
            <a:rPr lang="fi-FI" dirty="0"/>
            <a:t>Menetelmän valinta</a:t>
          </a:r>
        </a:p>
      </dgm:t>
    </dgm:pt>
    <dgm:pt modelId="{ADF75C79-5423-43B2-A1FE-CA3CBB58B8DD}" type="parTrans" cxnId="{6FAC6A1F-F901-4603-BDF9-C5092C068A59}">
      <dgm:prSet/>
      <dgm:spPr/>
      <dgm:t>
        <a:bodyPr/>
        <a:lstStyle/>
        <a:p>
          <a:endParaRPr lang="fi-FI"/>
        </a:p>
      </dgm:t>
    </dgm:pt>
    <dgm:pt modelId="{991EFDE6-21C1-47B8-8BBA-F0D23924AC94}" type="sibTrans" cxnId="{6FAC6A1F-F901-4603-BDF9-C5092C068A59}">
      <dgm:prSet/>
      <dgm:spPr/>
      <dgm:t>
        <a:bodyPr/>
        <a:lstStyle/>
        <a:p>
          <a:endParaRPr lang="fi-FI"/>
        </a:p>
      </dgm:t>
    </dgm:pt>
    <dgm:pt modelId="{E4E8E19C-BF63-445E-A71D-860ABB115197}">
      <dgm:prSet phldrT="[Teksti]"/>
      <dgm:spPr/>
      <dgm:t>
        <a:bodyPr/>
        <a:lstStyle/>
        <a:p>
          <a:r>
            <a:rPr lang="fi-FI" dirty="0"/>
            <a:t>Aineiston hankinta</a:t>
          </a:r>
        </a:p>
      </dgm:t>
    </dgm:pt>
    <dgm:pt modelId="{9B86D071-4740-4D38-82A7-C736E4E3775B}" type="parTrans" cxnId="{2FDCE834-D1F3-48BF-B9EE-27F76CD83581}">
      <dgm:prSet/>
      <dgm:spPr/>
      <dgm:t>
        <a:bodyPr/>
        <a:lstStyle/>
        <a:p>
          <a:endParaRPr lang="fi-FI"/>
        </a:p>
      </dgm:t>
    </dgm:pt>
    <dgm:pt modelId="{F12C37A3-6EA5-447A-A584-E22FCD80212F}" type="sibTrans" cxnId="{2FDCE834-D1F3-48BF-B9EE-27F76CD83581}">
      <dgm:prSet/>
      <dgm:spPr/>
      <dgm:t>
        <a:bodyPr/>
        <a:lstStyle/>
        <a:p>
          <a:endParaRPr lang="fi-FI"/>
        </a:p>
      </dgm:t>
    </dgm:pt>
    <dgm:pt modelId="{7F0E95DF-7BAD-4569-B2B3-BA2ED8CB46C7}">
      <dgm:prSet phldrT="[Teksti]"/>
      <dgm:spPr/>
      <dgm:t>
        <a:bodyPr/>
        <a:lstStyle/>
        <a:p>
          <a:r>
            <a:rPr lang="fi-FI" dirty="0"/>
            <a:t>Kysely</a:t>
          </a:r>
        </a:p>
      </dgm:t>
    </dgm:pt>
    <dgm:pt modelId="{39CCA821-AE05-4D5B-B254-77E487926CEF}" type="parTrans" cxnId="{C3A9EBAE-42A2-4247-89DF-44124A5BD242}">
      <dgm:prSet/>
      <dgm:spPr/>
      <dgm:t>
        <a:bodyPr/>
        <a:lstStyle/>
        <a:p>
          <a:endParaRPr lang="fi-FI"/>
        </a:p>
      </dgm:t>
    </dgm:pt>
    <dgm:pt modelId="{9E299507-FC91-4DCD-8871-38741EDD1C90}" type="sibTrans" cxnId="{C3A9EBAE-42A2-4247-89DF-44124A5BD242}">
      <dgm:prSet/>
      <dgm:spPr/>
      <dgm:t>
        <a:bodyPr/>
        <a:lstStyle/>
        <a:p>
          <a:endParaRPr lang="fi-FI"/>
        </a:p>
      </dgm:t>
    </dgm:pt>
    <dgm:pt modelId="{B52901E4-24EA-4A3A-B401-9553922D34D8}">
      <dgm:prSet phldrT="[Teksti]"/>
      <dgm:spPr/>
      <dgm:t>
        <a:bodyPr/>
        <a:lstStyle/>
        <a:p>
          <a:r>
            <a:rPr lang="fi-FI" dirty="0"/>
            <a:t>Ongelma</a:t>
          </a:r>
        </a:p>
      </dgm:t>
    </dgm:pt>
    <dgm:pt modelId="{AE6EC66C-577C-4C73-AF05-0DC0EB07A66E}" type="parTrans" cxnId="{BEC2649F-AC6C-46FF-ACFB-48F23B19DC3A}">
      <dgm:prSet/>
      <dgm:spPr/>
      <dgm:t>
        <a:bodyPr/>
        <a:lstStyle/>
        <a:p>
          <a:endParaRPr lang="fi-FI"/>
        </a:p>
      </dgm:t>
    </dgm:pt>
    <dgm:pt modelId="{51A29F10-33EE-49F3-B64E-862AE145B9C0}" type="sibTrans" cxnId="{BEC2649F-AC6C-46FF-ACFB-48F23B19DC3A}">
      <dgm:prSet/>
      <dgm:spPr/>
      <dgm:t>
        <a:bodyPr/>
        <a:lstStyle/>
        <a:p>
          <a:endParaRPr lang="fi-FI"/>
        </a:p>
      </dgm:t>
    </dgm:pt>
    <dgm:pt modelId="{862DCC71-9C91-4BA8-B406-F1CF3B92D0E7}">
      <dgm:prSet phldrT="[Teksti]"/>
      <dgm:spPr/>
      <dgm:t>
        <a:bodyPr/>
        <a:lstStyle/>
        <a:p>
          <a:r>
            <a:rPr lang="fi-FI" dirty="0"/>
            <a:t>Hypoteesi</a:t>
          </a:r>
        </a:p>
      </dgm:t>
    </dgm:pt>
    <dgm:pt modelId="{47D7B3B5-A3E8-482D-90E6-ABC6DF7B010A}" type="parTrans" cxnId="{70659C48-EF15-4FE6-B345-806A032EFB1C}">
      <dgm:prSet/>
      <dgm:spPr/>
      <dgm:t>
        <a:bodyPr/>
        <a:lstStyle/>
        <a:p>
          <a:endParaRPr lang="fi-FI"/>
        </a:p>
      </dgm:t>
    </dgm:pt>
    <dgm:pt modelId="{17828070-CC06-4AD7-AC31-B634647AA50D}" type="sibTrans" cxnId="{70659C48-EF15-4FE6-B345-806A032EFB1C}">
      <dgm:prSet/>
      <dgm:spPr/>
      <dgm:t>
        <a:bodyPr/>
        <a:lstStyle/>
        <a:p>
          <a:endParaRPr lang="fi-FI"/>
        </a:p>
      </dgm:t>
    </dgm:pt>
    <dgm:pt modelId="{E0EEF89A-ADDC-4260-93E4-F1B3D24487ED}">
      <dgm:prSet phldrT="[Teksti]"/>
      <dgm:spPr/>
      <dgm:t>
        <a:bodyPr/>
        <a:lstStyle/>
        <a:p>
          <a:r>
            <a:rPr lang="fi-FI" dirty="0"/>
            <a:t>Haastattelu</a:t>
          </a:r>
        </a:p>
      </dgm:t>
    </dgm:pt>
    <dgm:pt modelId="{7920CA67-17A0-4659-A964-FC5F1A95241C}" type="parTrans" cxnId="{F9C08A67-CB85-4381-ABBB-C7B52CC95245}">
      <dgm:prSet/>
      <dgm:spPr/>
      <dgm:t>
        <a:bodyPr/>
        <a:lstStyle/>
        <a:p>
          <a:endParaRPr lang="fi-FI"/>
        </a:p>
      </dgm:t>
    </dgm:pt>
    <dgm:pt modelId="{FD11D027-C1D8-4B46-A306-4964E41ADE40}" type="sibTrans" cxnId="{F9C08A67-CB85-4381-ABBB-C7B52CC95245}">
      <dgm:prSet/>
      <dgm:spPr/>
      <dgm:t>
        <a:bodyPr/>
        <a:lstStyle/>
        <a:p>
          <a:endParaRPr lang="fi-FI"/>
        </a:p>
      </dgm:t>
    </dgm:pt>
    <dgm:pt modelId="{6639AB6D-4B67-4FD2-BF7B-2682402625E1}">
      <dgm:prSet phldrT="[Teksti]"/>
      <dgm:spPr/>
      <dgm:t>
        <a:bodyPr/>
        <a:lstStyle/>
        <a:p>
          <a:r>
            <a:rPr lang="fi-FI" dirty="0"/>
            <a:t>Havainnointi</a:t>
          </a:r>
        </a:p>
      </dgm:t>
    </dgm:pt>
    <dgm:pt modelId="{26BA6894-0237-4D5A-AB44-6094FF945F61}" type="parTrans" cxnId="{6F214562-B0A5-46CD-AEAD-F08339D6D6D3}">
      <dgm:prSet/>
      <dgm:spPr/>
      <dgm:t>
        <a:bodyPr/>
        <a:lstStyle/>
        <a:p>
          <a:endParaRPr lang="fi-FI"/>
        </a:p>
      </dgm:t>
    </dgm:pt>
    <dgm:pt modelId="{49196C98-75BB-44BA-BB20-AD228E483FDE}" type="sibTrans" cxnId="{6F214562-B0A5-46CD-AEAD-F08339D6D6D3}">
      <dgm:prSet/>
      <dgm:spPr/>
      <dgm:t>
        <a:bodyPr/>
        <a:lstStyle/>
        <a:p>
          <a:endParaRPr lang="fi-FI"/>
        </a:p>
      </dgm:t>
    </dgm:pt>
    <dgm:pt modelId="{CE106629-922C-4DC9-A4CD-85CCD351B7C4}">
      <dgm:prSet phldrT="[Teksti]"/>
      <dgm:spPr/>
      <dgm:t>
        <a:bodyPr/>
        <a:lstStyle/>
        <a:p>
          <a:r>
            <a:rPr lang="fi-FI" dirty="0"/>
            <a:t>Toimintatutkimus</a:t>
          </a:r>
        </a:p>
      </dgm:t>
    </dgm:pt>
    <dgm:pt modelId="{845C26C9-B773-4866-AEAE-2212F8A1246B}" type="parTrans" cxnId="{D6B46DC3-127D-4CFB-8CDF-224458ED410A}">
      <dgm:prSet/>
      <dgm:spPr/>
      <dgm:t>
        <a:bodyPr/>
        <a:lstStyle/>
        <a:p>
          <a:endParaRPr lang="fi-FI"/>
        </a:p>
      </dgm:t>
    </dgm:pt>
    <dgm:pt modelId="{EC003AA9-F982-4F92-89B8-94AA940BC30D}" type="sibTrans" cxnId="{D6B46DC3-127D-4CFB-8CDF-224458ED410A}">
      <dgm:prSet/>
      <dgm:spPr/>
      <dgm:t>
        <a:bodyPr/>
        <a:lstStyle/>
        <a:p>
          <a:endParaRPr lang="fi-FI"/>
        </a:p>
      </dgm:t>
    </dgm:pt>
    <dgm:pt modelId="{67334F9C-45DB-4A05-B000-4468839254CC}">
      <dgm:prSet phldrT="[Teksti]"/>
      <dgm:spPr/>
      <dgm:t>
        <a:bodyPr/>
        <a:lstStyle/>
        <a:p>
          <a:r>
            <a:rPr lang="fi-FI" dirty="0"/>
            <a:t>Luotettavuus</a:t>
          </a:r>
        </a:p>
        <a:p>
          <a:r>
            <a:rPr lang="fi-FI" dirty="0"/>
            <a:t>-arviointi</a:t>
          </a:r>
        </a:p>
      </dgm:t>
    </dgm:pt>
    <dgm:pt modelId="{60CFB15F-F760-4976-802C-2F02B173B6AD}" type="parTrans" cxnId="{3F64AC00-3179-40D6-87D3-570408371108}">
      <dgm:prSet/>
      <dgm:spPr/>
      <dgm:t>
        <a:bodyPr/>
        <a:lstStyle/>
        <a:p>
          <a:endParaRPr lang="fi-FI"/>
        </a:p>
      </dgm:t>
    </dgm:pt>
    <dgm:pt modelId="{81F20B9C-301C-4B25-BCAE-A78B489982EE}" type="sibTrans" cxnId="{3F64AC00-3179-40D6-87D3-570408371108}">
      <dgm:prSet/>
      <dgm:spPr/>
      <dgm:t>
        <a:bodyPr/>
        <a:lstStyle/>
        <a:p>
          <a:endParaRPr lang="fi-FI"/>
        </a:p>
      </dgm:t>
    </dgm:pt>
    <dgm:pt modelId="{E4AF9115-4C2C-45DD-9126-2F96DD98E4C0}">
      <dgm:prSet phldrT="[Teksti]"/>
      <dgm:spPr/>
      <dgm:t>
        <a:bodyPr/>
        <a:lstStyle/>
        <a:p>
          <a:r>
            <a:rPr lang="fi-FI" dirty="0"/>
            <a:t>Analyysi</a:t>
          </a:r>
        </a:p>
      </dgm:t>
    </dgm:pt>
    <dgm:pt modelId="{477F8903-8DF7-4CA0-89A2-0382153B5E47}" type="parTrans" cxnId="{2E0EF076-87C1-4B37-A813-5453DBF7ADEB}">
      <dgm:prSet/>
      <dgm:spPr/>
      <dgm:t>
        <a:bodyPr/>
        <a:lstStyle/>
        <a:p>
          <a:endParaRPr lang="fi-FI"/>
        </a:p>
      </dgm:t>
    </dgm:pt>
    <dgm:pt modelId="{497B8791-A750-4420-A263-961999810275}" type="sibTrans" cxnId="{2E0EF076-87C1-4B37-A813-5453DBF7ADEB}">
      <dgm:prSet/>
      <dgm:spPr/>
      <dgm:t>
        <a:bodyPr/>
        <a:lstStyle/>
        <a:p>
          <a:endParaRPr lang="fi-FI"/>
        </a:p>
      </dgm:t>
    </dgm:pt>
    <dgm:pt modelId="{731324F8-DDE2-4C0F-8ECB-08F4AA68ACFD}">
      <dgm:prSet phldrT="[Teksti]"/>
      <dgm:spPr/>
      <dgm:t>
        <a:bodyPr/>
        <a:lstStyle/>
        <a:p>
          <a:r>
            <a:rPr lang="fi-FI" dirty="0"/>
            <a:t>Tulokset</a:t>
          </a:r>
        </a:p>
      </dgm:t>
    </dgm:pt>
    <dgm:pt modelId="{8026BDF0-7387-43C0-AE54-350B46DAC0C5}" type="parTrans" cxnId="{C304F211-7E16-49F1-80BA-FBBE34DE86CE}">
      <dgm:prSet/>
      <dgm:spPr/>
      <dgm:t>
        <a:bodyPr/>
        <a:lstStyle/>
        <a:p>
          <a:endParaRPr lang="fi-FI"/>
        </a:p>
      </dgm:t>
    </dgm:pt>
    <dgm:pt modelId="{57C6CA5F-AF29-40A5-AFD3-D6D3ED5B9B70}" type="sibTrans" cxnId="{C304F211-7E16-49F1-80BA-FBBE34DE86CE}">
      <dgm:prSet/>
      <dgm:spPr/>
      <dgm:t>
        <a:bodyPr/>
        <a:lstStyle/>
        <a:p>
          <a:endParaRPr lang="fi-FI"/>
        </a:p>
      </dgm:t>
    </dgm:pt>
    <dgm:pt modelId="{BCDC84CD-528F-4163-8D8A-D78F62E11B00}">
      <dgm:prSet phldrT="[Teksti]"/>
      <dgm:spPr/>
      <dgm:t>
        <a:bodyPr/>
        <a:lstStyle/>
        <a:p>
          <a:r>
            <a:rPr lang="fi-FI" dirty="0"/>
            <a:t>Pohdinta</a:t>
          </a:r>
        </a:p>
      </dgm:t>
    </dgm:pt>
    <dgm:pt modelId="{711F5799-C76A-4E65-850B-476F855E337E}" type="parTrans" cxnId="{6B3E4B4F-316A-49E9-BA9A-F167C45F2883}">
      <dgm:prSet/>
      <dgm:spPr/>
      <dgm:t>
        <a:bodyPr/>
        <a:lstStyle/>
        <a:p>
          <a:endParaRPr lang="fi-FI"/>
        </a:p>
      </dgm:t>
    </dgm:pt>
    <dgm:pt modelId="{231F9440-0E3A-4D93-92DF-9CD0D4112C1B}" type="sibTrans" cxnId="{6B3E4B4F-316A-49E9-BA9A-F167C45F2883}">
      <dgm:prSet/>
      <dgm:spPr/>
      <dgm:t>
        <a:bodyPr/>
        <a:lstStyle/>
        <a:p>
          <a:endParaRPr lang="fi-FI"/>
        </a:p>
      </dgm:t>
    </dgm:pt>
    <dgm:pt modelId="{2D6CA8AD-8B4D-4617-8C06-2FC7097C1781}">
      <dgm:prSet/>
      <dgm:spPr/>
      <dgm:t>
        <a:bodyPr/>
        <a:lstStyle/>
        <a:p>
          <a:r>
            <a:rPr lang="fi-FI" dirty="0"/>
            <a:t>Analyysitavat</a:t>
          </a:r>
        </a:p>
      </dgm:t>
    </dgm:pt>
    <dgm:pt modelId="{F4A6F077-6D6B-40FE-B73D-2516D9ABBC89}" type="parTrans" cxnId="{36FDBC93-3531-4673-B6BF-E570AF0A8DC6}">
      <dgm:prSet/>
      <dgm:spPr/>
      <dgm:t>
        <a:bodyPr/>
        <a:lstStyle/>
        <a:p>
          <a:endParaRPr lang="fi-FI"/>
        </a:p>
      </dgm:t>
    </dgm:pt>
    <dgm:pt modelId="{8455A9F7-D6BE-4EDC-B10B-14E03FE1C0B5}" type="sibTrans" cxnId="{36FDBC93-3531-4673-B6BF-E570AF0A8DC6}">
      <dgm:prSet/>
      <dgm:spPr/>
      <dgm:t>
        <a:bodyPr/>
        <a:lstStyle/>
        <a:p>
          <a:endParaRPr lang="fi-FI"/>
        </a:p>
      </dgm:t>
    </dgm:pt>
    <dgm:pt modelId="{322F3A2A-297F-490D-96E4-43FE898AE544}">
      <dgm:prSet/>
      <dgm:spPr/>
      <dgm:t>
        <a:bodyPr/>
        <a:lstStyle/>
        <a:p>
          <a:r>
            <a:rPr lang="fi-FI" dirty="0"/>
            <a:t>Kvalitatiivinen</a:t>
          </a:r>
        </a:p>
      </dgm:t>
    </dgm:pt>
    <dgm:pt modelId="{6D59B23A-6DF9-4CB7-BF7B-2517F9C8BB34}" type="parTrans" cxnId="{87787A12-9760-49CA-910F-990CA9125EFB}">
      <dgm:prSet/>
      <dgm:spPr/>
      <dgm:t>
        <a:bodyPr/>
        <a:lstStyle/>
        <a:p>
          <a:endParaRPr lang="fi-FI"/>
        </a:p>
      </dgm:t>
    </dgm:pt>
    <dgm:pt modelId="{37C0C5C1-FC64-4D0B-80EA-8137E5D0474F}" type="sibTrans" cxnId="{87787A12-9760-49CA-910F-990CA9125EFB}">
      <dgm:prSet/>
      <dgm:spPr/>
      <dgm:t>
        <a:bodyPr/>
        <a:lstStyle/>
        <a:p>
          <a:endParaRPr lang="fi-FI"/>
        </a:p>
      </dgm:t>
    </dgm:pt>
    <dgm:pt modelId="{9DEA1D5F-4889-4351-AC36-90C10077ADBB}">
      <dgm:prSet/>
      <dgm:spPr/>
      <dgm:t>
        <a:bodyPr/>
        <a:lstStyle/>
        <a:p>
          <a:r>
            <a:rPr lang="fi-FI" dirty="0"/>
            <a:t>Kvantitatiivinen</a:t>
          </a:r>
        </a:p>
      </dgm:t>
    </dgm:pt>
    <dgm:pt modelId="{DF71455D-4A53-467E-BFEA-8347E3254B49}" type="parTrans" cxnId="{8F26E168-CFE1-475E-BD87-8CAB738DC29B}">
      <dgm:prSet/>
      <dgm:spPr/>
      <dgm:t>
        <a:bodyPr/>
        <a:lstStyle/>
        <a:p>
          <a:endParaRPr lang="fi-FI"/>
        </a:p>
      </dgm:t>
    </dgm:pt>
    <dgm:pt modelId="{E0A701DC-675A-4968-9C3F-680EF6D31234}" type="sibTrans" cxnId="{8F26E168-CFE1-475E-BD87-8CAB738DC29B}">
      <dgm:prSet/>
      <dgm:spPr/>
      <dgm:t>
        <a:bodyPr/>
        <a:lstStyle/>
        <a:p>
          <a:endParaRPr lang="fi-FI"/>
        </a:p>
      </dgm:t>
    </dgm:pt>
    <dgm:pt modelId="{AAD6F4AA-129A-4A9A-BA94-8129C60679F1}">
      <dgm:prSet/>
      <dgm:spPr/>
      <dgm:t>
        <a:bodyPr/>
        <a:lstStyle/>
        <a:p>
          <a:r>
            <a:rPr lang="fi-FI" dirty="0"/>
            <a:t>Teoreettiset</a:t>
          </a:r>
        </a:p>
      </dgm:t>
    </dgm:pt>
    <dgm:pt modelId="{FABFD829-5261-4DCC-8A4B-9EEBA91B7CBC}" type="parTrans" cxnId="{F68386C7-CE3E-4F6B-9954-719E48244A16}">
      <dgm:prSet/>
      <dgm:spPr/>
      <dgm:t>
        <a:bodyPr/>
        <a:lstStyle/>
        <a:p>
          <a:endParaRPr lang="fi-FI"/>
        </a:p>
      </dgm:t>
    </dgm:pt>
    <dgm:pt modelId="{7E907426-A685-48E4-AB9C-1EBBA81B7782}" type="sibTrans" cxnId="{F68386C7-CE3E-4F6B-9954-719E48244A16}">
      <dgm:prSet/>
      <dgm:spPr/>
      <dgm:t>
        <a:bodyPr/>
        <a:lstStyle/>
        <a:p>
          <a:endParaRPr lang="fi-FI"/>
        </a:p>
      </dgm:t>
    </dgm:pt>
    <dgm:pt modelId="{E1C13D2A-3301-4636-A556-F76EBFC944CE}">
      <dgm:prSet/>
      <dgm:spPr/>
      <dgm:t>
        <a:bodyPr/>
        <a:lstStyle/>
        <a:p>
          <a:r>
            <a:rPr lang="fi-FI" dirty="0"/>
            <a:t>Käytännölliset</a:t>
          </a:r>
        </a:p>
      </dgm:t>
    </dgm:pt>
    <dgm:pt modelId="{EC55BDFB-A723-4EB7-A3B1-0E7B66CC262A}" type="parTrans" cxnId="{A12119C7-2A9B-4DBD-94B3-3A3770162AFF}">
      <dgm:prSet/>
      <dgm:spPr/>
      <dgm:t>
        <a:bodyPr/>
        <a:lstStyle/>
        <a:p>
          <a:endParaRPr lang="fi-FI"/>
        </a:p>
      </dgm:t>
    </dgm:pt>
    <dgm:pt modelId="{39088B02-8912-4C4A-A44F-84910FF1B764}" type="sibTrans" cxnId="{A12119C7-2A9B-4DBD-94B3-3A3770162AFF}">
      <dgm:prSet/>
      <dgm:spPr/>
      <dgm:t>
        <a:bodyPr/>
        <a:lstStyle/>
        <a:p>
          <a:endParaRPr lang="fi-FI"/>
        </a:p>
      </dgm:t>
    </dgm:pt>
    <dgm:pt modelId="{1447CD04-05D8-4B7E-A556-106F5EAA85C4}">
      <dgm:prSet/>
      <dgm:spPr/>
      <dgm:t>
        <a:bodyPr/>
        <a:lstStyle/>
        <a:p>
          <a:r>
            <a:rPr lang="fi-FI" dirty="0"/>
            <a:t>Validiteetti</a:t>
          </a:r>
        </a:p>
      </dgm:t>
    </dgm:pt>
    <dgm:pt modelId="{455D959D-873A-41EA-980D-D0C93E00AB97}" type="parTrans" cxnId="{84B455C9-2D1E-4DCC-960D-08F12A0D6000}">
      <dgm:prSet/>
      <dgm:spPr/>
      <dgm:t>
        <a:bodyPr/>
        <a:lstStyle/>
        <a:p>
          <a:endParaRPr lang="fi-FI"/>
        </a:p>
      </dgm:t>
    </dgm:pt>
    <dgm:pt modelId="{852E0FE1-E2DA-43AB-81EF-DD922C746F8D}" type="sibTrans" cxnId="{84B455C9-2D1E-4DCC-960D-08F12A0D6000}">
      <dgm:prSet/>
      <dgm:spPr/>
      <dgm:t>
        <a:bodyPr/>
        <a:lstStyle/>
        <a:p>
          <a:endParaRPr lang="fi-FI"/>
        </a:p>
      </dgm:t>
    </dgm:pt>
    <dgm:pt modelId="{5B5C4CAE-96B3-4A5C-BF92-40A1B52DA747}">
      <dgm:prSet/>
      <dgm:spPr/>
      <dgm:t>
        <a:bodyPr/>
        <a:lstStyle/>
        <a:p>
          <a:r>
            <a:rPr lang="fi-FI" dirty="0"/>
            <a:t>Reliabiliteetti</a:t>
          </a:r>
        </a:p>
      </dgm:t>
    </dgm:pt>
    <dgm:pt modelId="{9E1FAFE7-8483-4402-85FB-64285D9AD4F7}" type="parTrans" cxnId="{9FEF0FF5-BC2B-4437-A632-026AEAC6CA01}">
      <dgm:prSet/>
      <dgm:spPr/>
      <dgm:t>
        <a:bodyPr/>
        <a:lstStyle/>
        <a:p>
          <a:endParaRPr lang="fi-FI"/>
        </a:p>
      </dgm:t>
    </dgm:pt>
    <dgm:pt modelId="{6B459DDC-AC3F-4EC7-8ED5-56A9A7266781}" type="sibTrans" cxnId="{9FEF0FF5-BC2B-4437-A632-026AEAC6CA01}">
      <dgm:prSet/>
      <dgm:spPr/>
      <dgm:t>
        <a:bodyPr/>
        <a:lstStyle/>
        <a:p>
          <a:endParaRPr lang="fi-FI"/>
        </a:p>
      </dgm:t>
    </dgm:pt>
    <dgm:pt modelId="{6F94957A-2A44-4BB9-A46C-32C1E53BBFC3}">
      <dgm:prSet/>
      <dgm:spPr/>
      <dgm:t>
        <a:bodyPr/>
        <a:lstStyle/>
        <a:p>
          <a:r>
            <a:rPr lang="fi-FI" dirty="0"/>
            <a:t>Liittyy yleensä tuloksiin ja  pohdintaan</a:t>
          </a:r>
        </a:p>
      </dgm:t>
    </dgm:pt>
    <dgm:pt modelId="{2C896AE5-E0EA-4233-BC5F-BD5CD88336A3}" type="parTrans" cxnId="{61040EFB-6A70-4635-8FDF-C66CF6092D70}">
      <dgm:prSet/>
      <dgm:spPr/>
      <dgm:t>
        <a:bodyPr/>
        <a:lstStyle/>
        <a:p>
          <a:endParaRPr lang="fi-FI"/>
        </a:p>
      </dgm:t>
    </dgm:pt>
    <dgm:pt modelId="{72D1B6FB-03F4-48C5-A743-53F9BC8DC550}" type="sibTrans" cxnId="{61040EFB-6A70-4635-8FDF-C66CF6092D70}">
      <dgm:prSet/>
      <dgm:spPr/>
      <dgm:t>
        <a:bodyPr/>
        <a:lstStyle/>
        <a:p>
          <a:endParaRPr lang="fi-FI"/>
        </a:p>
      </dgm:t>
    </dgm:pt>
    <dgm:pt modelId="{515B9FC2-44F8-451B-90F4-BF27A6E8A55E}">
      <dgm:prSet/>
      <dgm:spPr/>
      <dgm:t>
        <a:bodyPr/>
        <a:lstStyle/>
        <a:p>
          <a:r>
            <a:rPr lang="fi-FI" dirty="0"/>
            <a:t>Johtopäätökset teoreettisesti ja käytännöllisesti</a:t>
          </a:r>
        </a:p>
      </dgm:t>
    </dgm:pt>
    <dgm:pt modelId="{CD870B03-D511-4BAB-9B3B-D78FDD459A7A}" type="parTrans" cxnId="{CD23D39D-E41E-4683-B576-C28E0A41A6E0}">
      <dgm:prSet/>
      <dgm:spPr/>
      <dgm:t>
        <a:bodyPr/>
        <a:lstStyle/>
        <a:p>
          <a:endParaRPr lang="fi-FI"/>
        </a:p>
      </dgm:t>
    </dgm:pt>
    <dgm:pt modelId="{B5B4B6D6-2AED-4A53-A7E5-BD38A304977F}" type="sibTrans" cxnId="{CD23D39D-E41E-4683-B576-C28E0A41A6E0}">
      <dgm:prSet/>
      <dgm:spPr/>
      <dgm:t>
        <a:bodyPr/>
        <a:lstStyle/>
        <a:p>
          <a:endParaRPr lang="fi-FI"/>
        </a:p>
      </dgm:t>
    </dgm:pt>
    <dgm:pt modelId="{4B865703-A09A-41B4-AC82-2ABAB05A7E85}">
      <dgm:prSet/>
      <dgm:spPr/>
      <dgm:t>
        <a:bodyPr/>
        <a:lstStyle/>
        <a:p>
          <a:r>
            <a:rPr lang="fi-FI" dirty="0"/>
            <a:t>Jatkotutkimus</a:t>
          </a:r>
        </a:p>
      </dgm:t>
    </dgm:pt>
    <dgm:pt modelId="{F16D5E22-065D-4B81-880B-CEC633487F52}" type="parTrans" cxnId="{16F5162F-4E0F-4E06-82CB-998D4AF6FF15}">
      <dgm:prSet/>
      <dgm:spPr/>
      <dgm:t>
        <a:bodyPr/>
        <a:lstStyle/>
        <a:p>
          <a:endParaRPr lang="fi-FI"/>
        </a:p>
      </dgm:t>
    </dgm:pt>
    <dgm:pt modelId="{55EFB275-A6C7-491F-92B6-43EDBC433A25}" type="sibTrans" cxnId="{16F5162F-4E0F-4E06-82CB-998D4AF6FF15}">
      <dgm:prSet/>
      <dgm:spPr/>
      <dgm:t>
        <a:bodyPr/>
        <a:lstStyle/>
        <a:p>
          <a:endParaRPr lang="fi-FI"/>
        </a:p>
      </dgm:t>
    </dgm:pt>
    <dgm:pt modelId="{A9FA3DE0-062C-493C-B947-06C14D82FC5A}">
      <dgm:prSet phldrT="[Teksti]"/>
      <dgm:spPr/>
      <dgm:t>
        <a:bodyPr/>
        <a:lstStyle/>
        <a:p>
          <a:r>
            <a:rPr lang="fi-FI" dirty="0"/>
            <a:t>Ilmiö</a:t>
          </a:r>
        </a:p>
      </dgm:t>
    </dgm:pt>
    <dgm:pt modelId="{8E09AE9A-5BD4-4B10-B524-A0DD8FBB158F}" type="parTrans" cxnId="{D5D3E48C-6630-4099-A298-B559219B508F}">
      <dgm:prSet/>
      <dgm:spPr/>
      <dgm:t>
        <a:bodyPr/>
        <a:lstStyle/>
        <a:p>
          <a:endParaRPr lang="fi-FI"/>
        </a:p>
      </dgm:t>
    </dgm:pt>
    <dgm:pt modelId="{1B308438-E7FC-41F8-A063-DAC566AD26A2}" type="sibTrans" cxnId="{D5D3E48C-6630-4099-A298-B559219B508F}">
      <dgm:prSet/>
      <dgm:spPr/>
      <dgm:t>
        <a:bodyPr/>
        <a:lstStyle/>
        <a:p>
          <a:endParaRPr lang="fi-FI"/>
        </a:p>
      </dgm:t>
    </dgm:pt>
    <dgm:pt modelId="{53BCAADF-F4B5-4C3B-A248-E005D26150CD}">
      <dgm:prSet phldrT="[Teksti]"/>
      <dgm:spPr/>
      <dgm:t>
        <a:bodyPr/>
        <a:lstStyle/>
        <a:p>
          <a:r>
            <a:rPr lang="fi-FI" dirty="0"/>
            <a:t>Teoriakatsaus</a:t>
          </a:r>
        </a:p>
      </dgm:t>
    </dgm:pt>
    <dgm:pt modelId="{EC272DE3-DF11-41B9-A003-0330FF4F395A}" type="parTrans" cxnId="{D680E418-4247-432E-B601-3813F4EB813F}">
      <dgm:prSet/>
      <dgm:spPr/>
      <dgm:t>
        <a:bodyPr/>
        <a:lstStyle/>
        <a:p>
          <a:endParaRPr lang="fi-FI"/>
        </a:p>
      </dgm:t>
    </dgm:pt>
    <dgm:pt modelId="{7863421E-CDBF-4C45-9C15-8F0A5C30ED9E}" type="sibTrans" cxnId="{D680E418-4247-432E-B601-3813F4EB813F}">
      <dgm:prSet/>
      <dgm:spPr/>
      <dgm:t>
        <a:bodyPr/>
        <a:lstStyle/>
        <a:p>
          <a:endParaRPr lang="fi-FI"/>
        </a:p>
      </dgm:t>
    </dgm:pt>
    <dgm:pt modelId="{D323DA09-4E07-4537-89AC-0505B240D954}" type="pres">
      <dgm:prSet presAssocID="{F84B6A07-E602-47C2-854F-66B8080812B0}" presName="Name0" presStyleCnt="0">
        <dgm:presLayoutVars>
          <dgm:dir/>
          <dgm:animLvl val="lvl"/>
          <dgm:resizeHandles val="exact"/>
        </dgm:presLayoutVars>
      </dgm:prSet>
      <dgm:spPr/>
    </dgm:pt>
    <dgm:pt modelId="{6EFE302D-DA09-4AEF-8850-2FC999051910}" type="pres">
      <dgm:prSet presAssocID="{F84B6A07-E602-47C2-854F-66B8080812B0}" presName="tSp" presStyleCnt="0"/>
      <dgm:spPr/>
    </dgm:pt>
    <dgm:pt modelId="{92213880-BF00-4D26-B54C-EC02CE686E41}" type="pres">
      <dgm:prSet presAssocID="{F84B6A07-E602-47C2-854F-66B8080812B0}" presName="bSp" presStyleCnt="0"/>
      <dgm:spPr/>
    </dgm:pt>
    <dgm:pt modelId="{A28938C9-3013-4660-9096-91D9456DE351}" type="pres">
      <dgm:prSet presAssocID="{F84B6A07-E602-47C2-854F-66B8080812B0}" presName="process" presStyleCnt="0"/>
      <dgm:spPr/>
    </dgm:pt>
    <dgm:pt modelId="{9EE53340-D3C8-4FA6-B1E0-9DA691574058}" type="pres">
      <dgm:prSet presAssocID="{B01ECE98-0231-4C76-B953-97B2E51E4286}" presName="composite1" presStyleCnt="0"/>
      <dgm:spPr/>
    </dgm:pt>
    <dgm:pt modelId="{53CAEBC6-6BBC-4265-9807-BD6BFE840EAC}" type="pres">
      <dgm:prSet presAssocID="{B01ECE98-0231-4C76-B953-97B2E51E4286}" presName="dummyNode1" presStyleLbl="node1" presStyleIdx="0" presStyleCnt="7"/>
      <dgm:spPr/>
    </dgm:pt>
    <dgm:pt modelId="{59FB8E08-70AC-4031-AF66-E958C11D51D2}" type="pres">
      <dgm:prSet presAssocID="{B01ECE98-0231-4C76-B953-97B2E51E4286}" presName="childNode1" presStyleLbl="bgAcc1" presStyleIdx="0" presStyleCnt="7">
        <dgm:presLayoutVars>
          <dgm:bulletEnabled val="1"/>
        </dgm:presLayoutVars>
      </dgm:prSet>
      <dgm:spPr/>
    </dgm:pt>
    <dgm:pt modelId="{A029CC34-48BC-4FAC-B651-84E4CA85D4D8}" type="pres">
      <dgm:prSet presAssocID="{B01ECE98-0231-4C76-B953-97B2E51E4286}" presName="childNode1tx" presStyleLbl="bgAcc1" presStyleIdx="0" presStyleCnt="7">
        <dgm:presLayoutVars>
          <dgm:bulletEnabled val="1"/>
        </dgm:presLayoutVars>
      </dgm:prSet>
      <dgm:spPr/>
    </dgm:pt>
    <dgm:pt modelId="{DAFD456F-387E-4B75-8294-A4D18CF1345D}" type="pres">
      <dgm:prSet presAssocID="{B01ECE98-0231-4C76-B953-97B2E51E4286}" presName="parentNode1" presStyleLbl="node1" presStyleIdx="0" presStyleCnt="7">
        <dgm:presLayoutVars>
          <dgm:chMax val="1"/>
          <dgm:bulletEnabled val="1"/>
        </dgm:presLayoutVars>
      </dgm:prSet>
      <dgm:spPr/>
    </dgm:pt>
    <dgm:pt modelId="{3CBD26A5-AE4C-4BAB-AAF3-0A89E0F9C0B2}" type="pres">
      <dgm:prSet presAssocID="{B01ECE98-0231-4C76-B953-97B2E51E4286}" presName="connSite1" presStyleCnt="0"/>
      <dgm:spPr/>
    </dgm:pt>
    <dgm:pt modelId="{CF609587-EAF9-4D94-9843-B2D355D48B19}" type="pres">
      <dgm:prSet presAssocID="{44025150-1AFF-4107-A400-A37D82DD43C1}" presName="Name9" presStyleLbl="sibTrans2D1" presStyleIdx="0" presStyleCnt="6"/>
      <dgm:spPr/>
    </dgm:pt>
    <dgm:pt modelId="{1573F6D9-40D4-4F07-ADCB-A66B1DE3B7BC}" type="pres">
      <dgm:prSet presAssocID="{560A74BA-152C-47F7-A9D3-603FE7F42697}" presName="composite2" presStyleCnt="0"/>
      <dgm:spPr/>
    </dgm:pt>
    <dgm:pt modelId="{89EE3D66-9F28-4929-9D21-54AB8E158698}" type="pres">
      <dgm:prSet presAssocID="{560A74BA-152C-47F7-A9D3-603FE7F42697}" presName="dummyNode2" presStyleLbl="node1" presStyleIdx="0" presStyleCnt="7"/>
      <dgm:spPr/>
    </dgm:pt>
    <dgm:pt modelId="{3AAEF01C-95C0-4053-BB35-22EBBEADF947}" type="pres">
      <dgm:prSet presAssocID="{560A74BA-152C-47F7-A9D3-603FE7F42697}" presName="childNode2" presStyleLbl="bgAcc1" presStyleIdx="1" presStyleCnt="7">
        <dgm:presLayoutVars>
          <dgm:bulletEnabled val="1"/>
        </dgm:presLayoutVars>
      </dgm:prSet>
      <dgm:spPr/>
    </dgm:pt>
    <dgm:pt modelId="{07A08B21-D79B-4CDD-81A3-4C6F8C30AA80}" type="pres">
      <dgm:prSet presAssocID="{560A74BA-152C-47F7-A9D3-603FE7F42697}" presName="childNode2tx" presStyleLbl="bgAcc1" presStyleIdx="1" presStyleCnt="7">
        <dgm:presLayoutVars>
          <dgm:bulletEnabled val="1"/>
        </dgm:presLayoutVars>
      </dgm:prSet>
      <dgm:spPr/>
    </dgm:pt>
    <dgm:pt modelId="{06002E62-C83A-4C8C-8A0F-66E2741AA251}" type="pres">
      <dgm:prSet presAssocID="{560A74BA-152C-47F7-A9D3-603FE7F42697}" presName="parentNode2" presStyleLbl="node1" presStyleIdx="1" presStyleCnt="7">
        <dgm:presLayoutVars>
          <dgm:chMax val="0"/>
          <dgm:bulletEnabled val="1"/>
        </dgm:presLayoutVars>
      </dgm:prSet>
      <dgm:spPr/>
    </dgm:pt>
    <dgm:pt modelId="{7B61313A-A560-4378-9BEF-6C1823F04278}" type="pres">
      <dgm:prSet presAssocID="{560A74BA-152C-47F7-A9D3-603FE7F42697}" presName="connSite2" presStyleCnt="0"/>
      <dgm:spPr/>
    </dgm:pt>
    <dgm:pt modelId="{4730BDE7-FBEF-4020-9753-438A1320D56D}" type="pres">
      <dgm:prSet presAssocID="{76F9BA3B-5670-4EF3-82C5-51F6B1D4D7FE}" presName="Name18" presStyleLbl="sibTrans2D1" presStyleIdx="1" presStyleCnt="6"/>
      <dgm:spPr/>
    </dgm:pt>
    <dgm:pt modelId="{0CE0CF6E-2E8D-4A68-A17E-588C4FB7D02E}" type="pres">
      <dgm:prSet presAssocID="{E4E8E19C-BF63-445E-A71D-860ABB115197}" presName="composite1" presStyleCnt="0"/>
      <dgm:spPr/>
    </dgm:pt>
    <dgm:pt modelId="{2FC7E864-7433-4489-8762-C340BC969387}" type="pres">
      <dgm:prSet presAssocID="{E4E8E19C-BF63-445E-A71D-860ABB115197}" presName="dummyNode1" presStyleLbl="node1" presStyleIdx="1" presStyleCnt="7"/>
      <dgm:spPr/>
    </dgm:pt>
    <dgm:pt modelId="{3E7FA976-9980-4780-A1A4-B7D81F9BBE13}" type="pres">
      <dgm:prSet presAssocID="{E4E8E19C-BF63-445E-A71D-860ABB115197}" presName="childNode1" presStyleLbl="bgAcc1" presStyleIdx="2" presStyleCnt="7">
        <dgm:presLayoutVars>
          <dgm:bulletEnabled val="1"/>
        </dgm:presLayoutVars>
      </dgm:prSet>
      <dgm:spPr/>
    </dgm:pt>
    <dgm:pt modelId="{C053AEA3-D733-40A6-A3C5-97BC464B9F9D}" type="pres">
      <dgm:prSet presAssocID="{E4E8E19C-BF63-445E-A71D-860ABB115197}" presName="childNode1tx" presStyleLbl="bgAcc1" presStyleIdx="2" presStyleCnt="7">
        <dgm:presLayoutVars>
          <dgm:bulletEnabled val="1"/>
        </dgm:presLayoutVars>
      </dgm:prSet>
      <dgm:spPr/>
    </dgm:pt>
    <dgm:pt modelId="{17675899-5563-452D-8F4F-9D27948FBF51}" type="pres">
      <dgm:prSet presAssocID="{E4E8E19C-BF63-445E-A71D-860ABB115197}" presName="parentNode1" presStyleLbl="node1" presStyleIdx="2" presStyleCnt="7">
        <dgm:presLayoutVars>
          <dgm:chMax val="1"/>
          <dgm:bulletEnabled val="1"/>
        </dgm:presLayoutVars>
      </dgm:prSet>
      <dgm:spPr/>
    </dgm:pt>
    <dgm:pt modelId="{13D16C84-0E6D-45BC-A3DA-2E2E467BD672}" type="pres">
      <dgm:prSet presAssocID="{E4E8E19C-BF63-445E-A71D-860ABB115197}" presName="connSite1" presStyleCnt="0"/>
      <dgm:spPr/>
    </dgm:pt>
    <dgm:pt modelId="{61ECA4D4-12CF-4803-A985-5E0270D0FC99}" type="pres">
      <dgm:prSet presAssocID="{F12C37A3-6EA5-447A-A584-E22FCD80212F}" presName="Name9" presStyleLbl="sibTrans2D1" presStyleIdx="2" presStyleCnt="6"/>
      <dgm:spPr/>
    </dgm:pt>
    <dgm:pt modelId="{619FA336-D6F1-4B9C-85DE-7D704EA9C038}" type="pres">
      <dgm:prSet presAssocID="{E4AF9115-4C2C-45DD-9126-2F96DD98E4C0}" presName="composite2" presStyleCnt="0"/>
      <dgm:spPr/>
    </dgm:pt>
    <dgm:pt modelId="{49C70947-2480-4289-B57D-394ECFD83BA0}" type="pres">
      <dgm:prSet presAssocID="{E4AF9115-4C2C-45DD-9126-2F96DD98E4C0}" presName="dummyNode2" presStyleLbl="node1" presStyleIdx="2" presStyleCnt="7"/>
      <dgm:spPr/>
    </dgm:pt>
    <dgm:pt modelId="{5FA0C873-5F58-4B00-973F-D1BA76126F53}" type="pres">
      <dgm:prSet presAssocID="{E4AF9115-4C2C-45DD-9126-2F96DD98E4C0}" presName="childNode2" presStyleLbl="bgAcc1" presStyleIdx="3" presStyleCnt="7">
        <dgm:presLayoutVars>
          <dgm:bulletEnabled val="1"/>
        </dgm:presLayoutVars>
      </dgm:prSet>
      <dgm:spPr/>
    </dgm:pt>
    <dgm:pt modelId="{22B4CA2A-A57C-4DBC-8A54-3CD50AADD823}" type="pres">
      <dgm:prSet presAssocID="{E4AF9115-4C2C-45DD-9126-2F96DD98E4C0}" presName="childNode2tx" presStyleLbl="bgAcc1" presStyleIdx="3" presStyleCnt="7">
        <dgm:presLayoutVars>
          <dgm:bulletEnabled val="1"/>
        </dgm:presLayoutVars>
      </dgm:prSet>
      <dgm:spPr/>
    </dgm:pt>
    <dgm:pt modelId="{1FF3C65C-6A41-446B-9A0D-F303E503C4A6}" type="pres">
      <dgm:prSet presAssocID="{E4AF9115-4C2C-45DD-9126-2F96DD98E4C0}" presName="parentNode2" presStyleLbl="node1" presStyleIdx="3" presStyleCnt="7">
        <dgm:presLayoutVars>
          <dgm:chMax val="0"/>
          <dgm:bulletEnabled val="1"/>
        </dgm:presLayoutVars>
      </dgm:prSet>
      <dgm:spPr/>
    </dgm:pt>
    <dgm:pt modelId="{0111C16D-9DAF-4EF8-AE86-FCA97CA28BFE}" type="pres">
      <dgm:prSet presAssocID="{E4AF9115-4C2C-45DD-9126-2F96DD98E4C0}" presName="connSite2" presStyleCnt="0"/>
      <dgm:spPr/>
    </dgm:pt>
    <dgm:pt modelId="{7B4F1651-E688-4F63-A9F3-260C4B063066}" type="pres">
      <dgm:prSet presAssocID="{497B8791-A750-4420-A263-961999810275}" presName="Name18" presStyleLbl="sibTrans2D1" presStyleIdx="3" presStyleCnt="6"/>
      <dgm:spPr/>
    </dgm:pt>
    <dgm:pt modelId="{D47D4758-0629-45B9-8055-4708231FA856}" type="pres">
      <dgm:prSet presAssocID="{731324F8-DDE2-4C0F-8ECB-08F4AA68ACFD}" presName="composite1" presStyleCnt="0"/>
      <dgm:spPr/>
    </dgm:pt>
    <dgm:pt modelId="{FF9ACC80-14F5-42AE-8016-A306D46719B8}" type="pres">
      <dgm:prSet presAssocID="{731324F8-DDE2-4C0F-8ECB-08F4AA68ACFD}" presName="dummyNode1" presStyleLbl="node1" presStyleIdx="3" presStyleCnt="7"/>
      <dgm:spPr/>
    </dgm:pt>
    <dgm:pt modelId="{EC0D1642-46BF-40EA-AD88-4DC2E34A4A16}" type="pres">
      <dgm:prSet presAssocID="{731324F8-DDE2-4C0F-8ECB-08F4AA68ACFD}" presName="childNode1" presStyleLbl="bgAcc1" presStyleIdx="4" presStyleCnt="7">
        <dgm:presLayoutVars>
          <dgm:bulletEnabled val="1"/>
        </dgm:presLayoutVars>
      </dgm:prSet>
      <dgm:spPr/>
    </dgm:pt>
    <dgm:pt modelId="{E8899A90-9C2B-485C-925B-EFEC202B2105}" type="pres">
      <dgm:prSet presAssocID="{731324F8-DDE2-4C0F-8ECB-08F4AA68ACFD}" presName="childNode1tx" presStyleLbl="bgAcc1" presStyleIdx="4" presStyleCnt="7">
        <dgm:presLayoutVars>
          <dgm:bulletEnabled val="1"/>
        </dgm:presLayoutVars>
      </dgm:prSet>
      <dgm:spPr/>
    </dgm:pt>
    <dgm:pt modelId="{6CE11A5E-073A-4CC1-B51D-7EE18BDB93D6}" type="pres">
      <dgm:prSet presAssocID="{731324F8-DDE2-4C0F-8ECB-08F4AA68ACFD}" presName="parentNode1" presStyleLbl="node1" presStyleIdx="4" presStyleCnt="7">
        <dgm:presLayoutVars>
          <dgm:chMax val="1"/>
          <dgm:bulletEnabled val="1"/>
        </dgm:presLayoutVars>
      </dgm:prSet>
      <dgm:spPr/>
    </dgm:pt>
    <dgm:pt modelId="{BE3B4A14-B8A4-4B90-9C87-BE6C6BC39680}" type="pres">
      <dgm:prSet presAssocID="{731324F8-DDE2-4C0F-8ECB-08F4AA68ACFD}" presName="connSite1" presStyleCnt="0"/>
      <dgm:spPr/>
    </dgm:pt>
    <dgm:pt modelId="{4C6FF732-E493-4701-B9D9-8B1E13634353}" type="pres">
      <dgm:prSet presAssocID="{57C6CA5F-AF29-40A5-AFD3-D6D3ED5B9B70}" presName="Name9" presStyleLbl="sibTrans2D1" presStyleIdx="4" presStyleCnt="6"/>
      <dgm:spPr/>
    </dgm:pt>
    <dgm:pt modelId="{E1090C64-3C7F-4AF7-A253-C02924C0B281}" type="pres">
      <dgm:prSet presAssocID="{67334F9C-45DB-4A05-B000-4468839254CC}" presName="composite2" presStyleCnt="0"/>
      <dgm:spPr/>
    </dgm:pt>
    <dgm:pt modelId="{DEADDCC0-1F79-4E8D-BB78-A90002C9DA5D}" type="pres">
      <dgm:prSet presAssocID="{67334F9C-45DB-4A05-B000-4468839254CC}" presName="dummyNode2" presStyleLbl="node1" presStyleIdx="4" presStyleCnt="7"/>
      <dgm:spPr/>
    </dgm:pt>
    <dgm:pt modelId="{50CC9E90-CE11-4F3C-B497-78A514017E64}" type="pres">
      <dgm:prSet presAssocID="{67334F9C-45DB-4A05-B000-4468839254CC}" presName="childNode2" presStyleLbl="bgAcc1" presStyleIdx="5" presStyleCnt="7">
        <dgm:presLayoutVars>
          <dgm:bulletEnabled val="1"/>
        </dgm:presLayoutVars>
      </dgm:prSet>
      <dgm:spPr/>
    </dgm:pt>
    <dgm:pt modelId="{0EFF9BF3-C15C-48D1-AC30-8FF77D861988}" type="pres">
      <dgm:prSet presAssocID="{67334F9C-45DB-4A05-B000-4468839254CC}" presName="childNode2tx" presStyleLbl="bgAcc1" presStyleIdx="5" presStyleCnt="7">
        <dgm:presLayoutVars>
          <dgm:bulletEnabled val="1"/>
        </dgm:presLayoutVars>
      </dgm:prSet>
      <dgm:spPr/>
    </dgm:pt>
    <dgm:pt modelId="{4D4E5EF9-6E7B-4E29-BB65-83A68E4D74B7}" type="pres">
      <dgm:prSet presAssocID="{67334F9C-45DB-4A05-B000-4468839254CC}" presName="parentNode2" presStyleLbl="node1" presStyleIdx="5" presStyleCnt="7">
        <dgm:presLayoutVars>
          <dgm:chMax val="0"/>
          <dgm:bulletEnabled val="1"/>
        </dgm:presLayoutVars>
      </dgm:prSet>
      <dgm:spPr/>
    </dgm:pt>
    <dgm:pt modelId="{F7FD673A-E8C3-4900-A1E9-874DFBB3B909}" type="pres">
      <dgm:prSet presAssocID="{67334F9C-45DB-4A05-B000-4468839254CC}" presName="connSite2" presStyleCnt="0"/>
      <dgm:spPr/>
    </dgm:pt>
    <dgm:pt modelId="{9F1D1176-24DA-4E47-AF5F-D1312D713EB1}" type="pres">
      <dgm:prSet presAssocID="{81F20B9C-301C-4B25-BCAE-A78B489982EE}" presName="Name18" presStyleLbl="sibTrans2D1" presStyleIdx="5" presStyleCnt="6"/>
      <dgm:spPr/>
    </dgm:pt>
    <dgm:pt modelId="{AC09A0B5-1B5D-4CEE-9E55-48A809B84E7B}" type="pres">
      <dgm:prSet presAssocID="{BCDC84CD-528F-4163-8D8A-D78F62E11B00}" presName="composite1" presStyleCnt="0"/>
      <dgm:spPr/>
    </dgm:pt>
    <dgm:pt modelId="{8D9B9C2E-DBFF-4C30-92AF-FA1D06D2D1AB}" type="pres">
      <dgm:prSet presAssocID="{BCDC84CD-528F-4163-8D8A-D78F62E11B00}" presName="dummyNode1" presStyleLbl="node1" presStyleIdx="5" presStyleCnt="7"/>
      <dgm:spPr/>
    </dgm:pt>
    <dgm:pt modelId="{9284058F-C096-4994-8954-C725C3B0FC2A}" type="pres">
      <dgm:prSet presAssocID="{BCDC84CD-528F-4163-8D8A-D78F62E11B00}" presName="childNode1" presStyleLbl="bgAcc1" presStyleIdx="6" presStyleCnt="7">
        <dgm:presLayoutVars>
          <dgm:bulletEnabled val="1"/>
        </dgm:presLayoutVars>
      </dgm:prSet>
      <dgm:spPr/>
    </dgm:pt>
    <dgm:pt modelId="{CA4008D7-278F-44D7-88EC-F6A99BD8E874}" type="pres">
      <dgm:prSet presAssocID="{BCDC84CD-528F-4163-8D8A-D78F62E11B00}" presName="childNode1tx" presStyleLbl="bgAcc1" presStyleIdx="6" presStyleCnt="7">
        <dgm:presLayoutVars>
          <dgm:bulletEnabled val="1"/>
        </dgm:presLayoutVars>
      </dgm:prSet>
      <dgm:spPr/>
    </dgm:pt>
    <dgm:pt modelId="{DFCC4DF4-6B1A-41F5-9FAB-4573483CF0B2}" type="pres">
      <dgm:prSet presAssocID="{BCDC84CD-528F-4163-8D8A-D78F62E11B00}" presName="parentNode1" presStyleLbl="node1" presStyleIdx="6" presStyleCnt="7">
        <dgm:presLayoutVars>
          <dgm:chMax val="1"/>
          <dgm:bulletEnabled val="1"/>
        </dgm:presLayoutVars>
      </dgm:prSet>
      <dgm:spPr/>
    </dgm:pt>
    <dgm:pt modelId="{C50483C8-6A57-46FD-9C85-F4916D7D45D0}" type="pres">
      <dgm:prSet presAssocID="{BCDC84CD-528F-4163-8D8A-D78F62E11B00}" presName="connSite1" presStyleCnt="0"/>
      <dgm:spPr/>
    </dgm:pt>
  </dgm:ptLst>
  <dgm:cxnLst>
    <dgm:cxn modelId="{8C359D00-A8BC-4731-9848-C147F10CB422}" type="presOf" srcId="{322F3A2A-297F-490D-96E4-43FE898AE544}" destId="{22B4CA2A-A57C-4DBC-8A54-3CD50AADD823}" srcOrd="1" destOrd="1" presId="urn:microsoft.com/office/officeart/2005/8/layout/hProcess4"/>
    <dgm:cxn modelId="{3F64AC00-3179-40D6-87D3-570408371108}" srcId="{F84B6A07-E602-47C2-854F-66B8080812B0}" destId="{67334F9C-45DB-4A05-B000-4468839254CC}" srcOrd="5" destOrd="0" parTransId="{60CFB15F-F760-4976-802C-2F02B173B6AD}" sibTransId="{81F20B9C-301C-4B25-BCAE-A78B489982EE}"/>
    <dgm:cxn modelId="{C69E6C07-918F-44E0-864C-DE439A663D9B}" type="presOf" srcId="{9DEA1D5F-4889-4351-AC36-90C10077ADBB}" destId="{5FA0C873-5F58-4B00-973F-D1BA76126F53}" srcOrd="0" destOrd="2" presId="urn:microsoft.com/office/officeart/2005/8/layout/hProcess4"/>
    <dgm:cxn modelId="{33A4430C-351F-4745-A46A-55C8CB4C4190}" type="presOf" srcId="{81F20B9C-301C-4B25-BCAE-A78B489982EE}" destId="{9F1D1176-24DA-4E47-AF5F-D1312D713EB1}" srcOrd="0" destOrd="0" presId="urn:microsoft.com/office/officeart/2005/8/layout/hProcess4"/>
    <dgm:cxn modelId="{A1B4670C-E61E-4008-9006-8BEEA448AED4}" type="presOf" srcId="{6F94957A-2A44-4BB9-A46C-32C1E53BBFC3}" destId="{50CC9E90-CE11-4F3C-B497-78A514017E64}" srcOrd="0" destOrd="2" presId="urn:microsoft.com/office/officeart/2005/8/layout/hProcess4"/>
    <dgm:cxn modelId="{B65C4311-9787-469D-89E9-A82FB53773E5}" type="presOf" srcId="{862DCC71-9C91-4BA8-B406-F1CF3B92D0E7}" destId="{59FB8E08-70AC-4031-AF66-E958C11D51D2}" srcOrd="0" destOrd="3" presId="urn:microsoft.com/office/officeart/2005/8/layout/hProcess4"/>
    <dgm:cxn modelId="{C304F211-7E16-49F1-80BA-FBBE34DE86CE}" srcId="{F84B6A07-E602-47C2-854F-66B8080812B0}" destId="{731324F8-DDE2-4C0F-8ECB-08F4AA68ACFD}" srcOrd="4" destOrd="0" parTransId="{8026BDF0-7387-43C0-AE54-350B46DAC0C5}" sibTransId="{57C6CA5F-AF29-40A5-AFD3-D6D3ED5B9B70}"/>
    <dgm:cxn modelId="{87787A12-9760-49CA-910F-990CA9125EFB}" srcId="{E4AF9115-4C2C-45DD-9126-2F96DD98E4C0}" destId="{322F3A2A-297F-490D-96E4-43FE898AE544}" srcOrd="1" destOrd="0" parTransId="{6D59B23A-6DF9-4CB7-BF7B-2517F9C8BB34}" sibTransId="{37C0C5C1-FC64-4D0B-80EA-8137E5D0474F}"/>
    <dgm:cxn modelId="{6F688E17-40A7-47EF-BE94-4EC9A8D83FB7}" srcId="{F84B6A07-E602-47C2-854F-66B8080812B0}" destId="{560A74BA-152C-47F7-A9D3-603FE7F42697}" srcOrd="1" destOrd="0" parTransId="{D7E5AF68-BFA4-4C56-977C-6B6A8B779EE1}" sibTransId="{76F9BA3B-5670-4EF3-82C5-51F6B1D4D7FE}"/>
    <dgm:cxn modelId="{D680E418-4247-432E-B601-3813F4EB813F}" srcId="{E4E8E19C-BF63-445E-A71D-860ABB115197}" destId="{53BCAADF-F4B5-4C3B-A248-E005D26150CD}" srcOrd="4" destOrd="0" parTransId="{EC272DE3-DF11-41B9-A003-0330FF4F395A}" sibTransId="{7863421E-CDBF-4C45-9C15-8F0A5C30ED9E}"/>
    <dgm:cxn modelId="{E415DE1A-EA0A-4A38-9839-628FFA746673}" type="presOf" srcId="{AAD6F4AA-129A-4A9A-BA94-8129C60679F1}" destId="{E8899A90-9C2B-485C-925B-EFEC202B2105}" srcOrd="1" destOrd="0" presId="urn:microsoft.com/office/officeart/2005/8/layout/hProcess4"/>
    <dgm:cxn modelId="{6A3CE21C-791A-4B87-934B-23CC4DF17674}" type="presOf" srcId="{E0EEF89A-ADDC-4260-93E4-F1B3D24487ED}" destId="{3E7FA976-9980-4780-A1A4-B7D81F9BBE13}" srcOrd="0" destOrd="1" presId="urn:microsoft.com/office/officeart/2005/8/layout/hProcess4"/>
    <dgm:cxn modelId="{6FAC6A1F-F901-4603-BDF9-C5092C068A59}" srcId="{560A74BA-152C-47F7-A9D3-603FE7F42697}" destId="{31B04B52-A0F8-47D3-B30C-57B2CFACF5F0}" srcOrd="1" destOrd="0" parTransId="{ADF75C79-5423-43B2-A1FE-CA3CBB58B8DD}" sibTransId="{991EFDE6-21C1-47B8-8BBA-F0D23924AC94}"/>
    <dgm:cxn modelId="{B9653029-541F-4F6D-A83E-94C24D8B4CCC}" type="presOf" srcId="{B52901E4-24EA-4A3A-B401-9553922D34D8}" destId="{A029CC34-48BC-4FAC-B651-84E4CA85D4D8}" srcOrd="1" destOrd="1" presId="urn:microsoft.com/office/officeart/2005/8/layout/hProcess4"/>
    <dgm:cxn modelId="{C9AB7E29-03C4-4A32-A1AD-9A20276CA701}" srcId="{B01ECE98-0231-4C76-B953-97B2E51E4286}" destId="{983B4B60-0A4E-4182-848D-061C659764B8}" srcOrd="0" destOrd="0" parTransId="{3E4EB195-E1EF-4E4F-876F-0F1D33C62292}" sibTransId="{C138B714-32DE-4472-8BFF-6B044AD6830A}"/>
    <dgm:cxn modelId="{16F5162F-4E0F-4E06-82CB-998D4AF6FF15}" srcId="{BCDC84CD-528F-4163-8D8A-D78F62E11B00}" destId="{4B865703-A09A-41B4-AC82-2ABAB05A7E85}" srcOrd="1" destOrd="0" parTransId="{F16D5E22-065D-4B81-880B-CEC633487F52}" sibTransId="{55EFB275-A6C7-491F-92B6-43EDBC433A25}"/>
    <dgm:cxn modelId="{54126A32-E507-48AD-815F-BAECF38DA7C2}" type="presOf" srcId="{B01ECE98-0231-4C76-B953-97B2E51E4286}" destId="{DAFD456F-387E-4B75-8294-A4D18CF1345D}" srcOrd="0" destOrd="0" presId="urn:microsoft.com/office/officeart/2005/8/layout/hProcess4"/>
    <dgm:cxn modelId="{2FDCE834-D1F3-48BF-B9EE-27F76CD83581}" srcId="{F84B6A07-E602-47C2-854F-66B8080812B0}" destId="{E4E8E19C-BF63-445E-A71D-860ABB115197}" srcOrd="2" destOrd="0" parTransId="{9B86D071-4740-4D38-82A7-C736E4E3775B}" sibTransId="{F12C37A3-6EA5-447A-A584-E22FCD80212F}"/>
    <dgm:cxn modelId="{18A1C13D-F91D-4CFD-8295-56984D300F12}" srcId="{F84B6A07-E602-47C2-854F-66B8080812B0}" destId="{B01ECE98-0231-4C76-B953-97B2E51E4286}" srcOrd="0" destOrd="0" parTransId="{B0A4B0C9-46F8-44FC-98D6-79521189F930}" sibTransId="{44025150-1AFF-4107-A400-A37D82DD43C1}"/>
    <dgm:cxn modelId="{498DA73F-ECB3-4426-BF78-D7545045E1BD}" type="presOf" srcId="{A9FA3DE0-062C-493C-B947-06C14D82FC5A}" destId="{A029CC34-48BC-4FAC-B651-84E4CA85D4D8}" srcOrd="1" destOrd="2" presId="urn:microsoft.com/office/officeart/2005/8/layout/hProcess4"/>
    <dgm:cxn modelId="{33A1005F-29F0-478B-A712-95605479137F}" type="presOf" srcId="{5B5C4CAE-96B3-4A5C-BF92-40A1B52DA747}" destId="{50CC9E90-CE11-4F3C-B497-78A514017E64}" srcOrd="0" destOrd="1" presId="urn:microsoft.com/office/officeart/2005/8/layout/hProcess4"/>
    <dgm:cxn modelId="{3B12AB41-EFF7-452C-BC81-BB6D11D76315}" type="presOf" srcId="{CE106629-922C-4DC9-A4CD-85CCD351B7C4}" destId="{3E7FA976-9980-4780-A1A4-B7D81F9BBE13}" srcOrd="0" destOrd="3" presId="urn:microsoft.com/office/officeart/2005/8/layout/hProcess4"/>
    <dgm:cxn modelId="{6F214562-B0A5-46CD-AEAD-F08339D6D6D3}" srcId="{E4E8E19C-BF63-445E-A71D-860ABB115197}" destId="{6639AB6D-4B67-4FD2-BF7B-2682402625E1}" srcOrd="2" destOrd="0" parTransId="{26BA6894-0237-4D5A-AB44-6094FF945F61}" sibTransId="{49196C98-75BB-44BA-BB20-AD228E483FDE}"/>
    <dgm:cxn modelId="{2CC0C662-78CA-48DD-A2ED-E700E8B9B420}" type="presOf" srcId="{4B865703-A09A-41B4-AC82-2ABAB05A7E85}" destId="{CA4008D7-278F-44D7-88EC-F6A99BD8E874}" srcOrd="1" destOrd="1" presId="urn:microsoft.com/office/officeart/2005/8/layout/hProcess4"/>
    <dgm:cxn modelId="{E984A443-A722-4F2C-8836-12364805196C}" type="presOf" srcId="{560A74BA-152C-47F7-A9D3-603FE7F42697}" destId="{06002E62-C83A-4C8C-8A0F-66E2741AA251}" srcOrd="0" destOrd="0" presId="urn:microsoft.com/office/officeart/2005/8/layout/hProcess4"/>
    <dgm:cxn modelId="{6471F563-82C3-4042-A930-0CF965E0C404}" type="presOf" srcId="{1447CD04-05D8-4B7E-A556-106F5EAA85C4}" destId="{0EFF9BF3-C15C-48D1-AC30-8FF77D861988}" srcOrd="1" destOrd="0" presId="urn:microsoft.com/office/officeart/2005/8/layout/hProcess4"/>
    <dgm:cxn modelId="{21949065-AF77-4FE4-AFC4-F921D32FAD97}" type="presOf" srcId="{5B5C4CAE-96B3-4A5C-BF92-40A1B52DA747}" destId="{0EFF9BF3-C15C-48D1-AC30-8FF77D861988}" srcOrd="1" destOrd="1" presId="urn:microsoft.com/office/officeart/2005/8/layout/hProcess4"/>
    <dgm:cxn modelId="{061C7F66-E758-4DC6-9F2D-553C58647872}" type="presOf" srcId="{67334F9C-45DB-4A05-B000-4468839254CC}" destId="{4D4E5EF9-6E7B-4E29-BB65-83A68E4D74B7}" srcOrd="0" destOrd="0" presId="urn:microsoft.com/office/officeart/2005/8/layout/hProcess4"/>
    <dgm:cxn modelId="{F9C08A67-CB85-4381-ABBB-C7B52CC95245}" srcId="{E4E8E19C-BF63-445E-A71D-860ABB115197}" destId="{E0EEF89A-ADDC-4260-93E4-F1B3D24487ED}" srcOrd="1" destOrd="0" parTransId="{7920CA67-17A0-4659-A964-FC5F1A95241C}" sibTransId="{FD11D027-C1D8-4B46-A306-4964E41ADE40}"/>
    <dgm:cxn modelId="{70659C48-EF15-4FE6-B345-806A032EFB1C}" srcId="{B01ECE98-0231-4C76-B953-97B2E51E4286}" destId="{862DCC71-9C91-4BA8-B406-F1CF3B92D0E7}" srcOrd="3" destOrd="0" parTransId="{47D7B3B5-A3E8-482D-90E6-ABC6DF7B010A}" sibTransId="{17828070-CC06-4AD7-AC31-B634647AA50D}"/>
    <dgm:cxn modelId="{8F26E168-CFE1-475E-BD87-8CAB738DC29B}" srcId="{E4AF9115-4C2C-45DD-9126-2F96DD98E4C0}" destId="{9DEA1D5F-4889-4351-AC36-90C10077ADBB}" srcOrd="2" destOrd="0" parTransId="{DF71455D-4A53-467E-BFEA-8347E3254B49}" sibTransId="{E0A701DC-675A-4968-9C3F-680EF6D31234}"/>
    <dgm:cxn modelId="{038E7469-6EBE-471F-A71C-288A91BEEC56}" type="presOf" srcId="{31B04B52-A0F8-47D3-B30C-57B2CFACF5F0}" destId="{07A08B21-D79B-4CDD-81A3-4C6F8C30AA80}" srcOrd="1" destOrd="1" presId="urn:microsoft.com/office/officeart/2005/8/layout/hProcess4"/>
    <dgm:cxn modelId="{F5C2916B-1E20-48A8-B72D-7C55962FB97D}" type="presOf" srcId="{53BCAADF-F4B5-4C3B-A248-E005D26150CD}" destId="{3E7FA976-9980-4780-A1A4-B7D81F9BBE13}" srcOrd="0" destOrd="4" presId="urn:microsoft.com/office/officeart/2005/8/layout/hProcess4"/>
    <dgm:cxn modelId="{5104204C-35FF-4DDB-82E7-72C0549CAFC6}" type="presOf" srcId="{515B9FC2-44F8-451B-90F4-BF27A6E8A55E}" destId="{CA4008D7-278F-44D7-88EC-F6A99BD8E874}" srcOrd="1" destOrd="0" presId="urn:microsoft.com/office/officeart/2005/8/layout/hProcess4"/>
    <dgm:cxn modelId="{5B7A3F4D-11B4-4F45-A4F6-84D540FB445F}" type="presOf" srcId="{E1C13D2A-3301-4636-A556-F76EBFC944CE}" destId="{EC0D1642-46BF-40EA-AD88-4DC2E34A4A16}" srcOrd="0" destOrd="1" presId="urn:microsoft.com/office/officeart/2005/8/layout/hProcess4"/>
    <dgm:cxn modelId="{788E754D-3FF0-4717-97F8-AA4455E26900}" type="presOf" srcId="{76F9BA3B-5670-4EF3-82C5-51F6B1D4D7FE}" destId="{4730BDE7-FBEF-4020-9753-438A1320D56D}" srcOrd="0" destOrd="0" presId="urn:microsoft.com/office/officeart/2005/8/layout/hProcess4"/>
    <dgm:cxn modelId="{E6AEE66E-9EB4-4D5A-AFD2-0D96A829B593}" type="presOf" srcId="{E4AF9115-4C2C-45DD-9126-2F96DD98E4C0}" destId="{1FF3C65C-6A41-446B-9A0D-F303E503C4A6}" srcOrd="0" destOrd="0" presId="urn:microsoft.com/office/officeart/2005/8/layout/hProcess4"/>
    <dgm:cxn modelId="{6B3E4B4F-316A-49E9-BA9A-F167C45F2883}" srcId="{F84B6A07-E602-47C2-854F-66B8080812B0}" destId="{BCDC84CD-528F-4163-8D8A-D78F62E11B00}" srcOrd="6" destOrd="0" parTransId="{711F5799-C76A-4E65-850B-476F855E337E}" sibTransId="{231F9440-0E3A-4D93-92DF-9CD0D4112C1B}"/>
    <dgm:cxn modelId="{ADD89750-73F7-4B58-A738-1D67FC8FB530}" type="presOf" srcId="{E0EEF89A-ADDC-4260-93E4-F1B3D24487ED}" destId="{C053AEA3-D733-40A6-A3C5-97BC464B9F9D}" srcOrd="1" destOrd="1" presId="urn:microsoft.com/office/officeart/2005/8/layout/hProcess4"/>
    <dgm:cxn modelId="{801EE571-A38C-4BCC-98D1-8B394E786998}" type="presOf" srcId="{6639AB6D-4B67-4FD2-BF7B-2682402625E1}" destId="{C053AEA3-D733-40A6-A3C5-97BC464B9F9D}" srcOrd="1" destOrd="2" presId="urn:microsoft.com/office/officeart/2005/8/layout/hProcess4"/>
    <dgm:cxn modelId="{2E0EF076-87C1-4B37-A813-5453DBF7ADEB}" srcId="{F84B6A07-E602-47C2-854F-66B8080812B0}" destId="{E4AF9115-4C2C-45DD-9126-2F96DD98E4C0}" srcOrd="3" destOrd="0" parTransId="{477F8903-8DF7-4CA0-89A2-0382153B5E47}" sibTransId="{497B8791-A750-4420-A263-961999810275}"/>
    <dgm:cxn modelId="{F308207A-E86D-453A-A65F-310211561B8C}" type="presOf" srcId="{2D6CA8AD-8B4D-4617-8C06-2FC7097C1781}" destId="{22B4CA2A-A57C-4DBC-8A54-3CD50AADD823}" srcOrd="1" destOrd="0" presId="urn:microsoft.com/office/officeart/2005/8/layout/hProcess4"/>
    <dgm:cxn modelId="{9978F380-F152-41E2-96D7-7E88FB1499EC}" type="presOf" srcId="{2D6CA8AD-8B4D-4617-8C06-2FC7097C1781}" destId="{5FA0C873-5F58-4B00-973F-D1BA76126F53}" srcOrd="0" destOrd="0" presId="urn:microsoft.com/office/officeart/2005/8/layout/hProcess4"/>
    <dgm:cxn modelId="{CD467183-1473-4364-B0AA-C438FF5BCEC1}" type="presOf" srcId="{322F3A2A-297F-490D-96E4-43FE898AE544}" destId="{5FA0C873-5F58-4B00-973F-D1BA76126F53}" srcOrd="0" destOrd="1" presId="urn:microsoft.com/office/officeart/2005/8/layout/hProcess4"/>
    <dgm:cxn modelId="{123AE789-E1AB-40D9-B729-C1DE86704C52}" type="presOf" srcId="{53BCAADF-F4B5-4C3B-A248-E005D26150CD}" destId="{C053AEA3-D733-40A6-A3C5-97BC464B9F9D}" srcOrd="1" destOrd="4" presId="urn:microsoft.com/office/officeart/2005/8/layout/hProcess4"/>
    <dgm:cxn modelId="{D5D3E48C-6630-4099-A298-B559219B508F}" srcId="{B01ECE98-0231-4C76-B953-97B2E51E4286}" destId="{A9FA3DE0-062C-493C-B947-06C14D82FC5A}" srcOrd="2" destOrd="0" parTransId="{8E09AE9A-5BD4-4B10-B524-A0DD8FBB158F}" sibTransId="{1B308438-E7FC-41F8-A063-DAC566AD26A2}"/>
    <dgm:cxn modelId="{63A7108F-7AAA-4A74-BD2A-2FBEE86FA932}" type="presOf" srcId="{BCDC84CD-528F-4163-8D8A-D78F62E11B00}" destId="{DFCC4DF4-6B1A-41F5-9FAB-4573483CF0B2}" srcOrd="0" destOrd="0" presId="urn:microsoft.com/office/officeart/2005/8/layout/hProcess4"/>
    <dgm:cxn modelId="{49EE7B8F-CFEC-4AD8-92F0-909532F2F9FE}" type="presOf" srcId="{4B865703-A09A-41B4-AC82-2ABAB05A7E85}" destId="{9284058F-C096-4994-8954-C725C3B0FC2A}" srcOrd="0" destOrd="1" presId="urn:microsoft.com/office/officeart/2005/8/layout/hProcess4"/>
    <dgm:cxn modelId="{F59A2092-A2A8-4EDB-AE24-A9C1BD53926E}" type="presOf" srcId="{F84B6A07-E602-47C2-854F-66B8080812B0}" destId="{D323DA09-4E07-4537-89AC-0505B240D954}" srcOrd="0" destOrd="0" presId="urn:microsoft.com/office/officeart/2005/8/layout/hProcess4"/>
    <dgm:cxn modelId="{36FDBC93-3531-4673-B6BF-E570AF0A8DC6}" srcId="{E4AF9115-4C2C-45DD-9126-2F96DD98E4C0}" destId="{2D6CA8AD-8B4D-4617-8C06-2FC7097C1781}" srcOrd="0" destOrd="0" parTransId="{F4A6F077-6D6B-40FE-B73D-2516D9ABBC89}" sibTransId="{8455A9F7-D6BE-4EDC-B10B-14E03FE1C0B5}"/>
    <dgm:cxn modelId="{C93BD893-78F2-42DE-A7F3-E4AA78AE1245}" type="presOf" srcId="{862DCC71-9C91-4BA8-B406-F1CF3B92D0E7}" destId="{A029CC34-48BC-4FAC-B651-84E4CA85D4D8}" srcOrd="1" destOrd="3" presId="urn:microsoft.com/office/officeart/2005/8/layout/hProcess4"/>
    <dgm:cxn modelId="{AE5F1996-0BB6-4EC7-89B3-5135D9E08EE9}" type="presOf" srcId="{6639AB6D-4B67-4FD2-BF7B-2682402625E1}" destId="{3E7FA976-9980-4780-A1A4-B7D81F9BBE13}" srcOrd="0" destOrd="2" presId="urn:microsoft.com/office/officeart/2005/8/layout/hProcess4"/>
    <dgm:cxn modelId="{F55D6796-DE2E-42A0-98AF-DC7352673223}" type="presOf" srcId="{44025150-1AFF-4107-A400-A37D82DD43C1}" destId="{CF609587-EAF9-4D94-9843-B2D355D48B19}" srcOrd="0" destOrd="0" presId="urn:microsoft.com/office/officeart/2005/8/layout/hProcess4"/>
    <dgm:cxn modelId="{6D1D1B9A-2BDC-4983-81B1-2D31649A5D81}" type="presOf" srcId="{7F0E95DF-7BAD-4569-B2B3-BA2ED8CB46C7}" destId="{C053AEA3-D733-40A6-A3C5-97BC464B9F9D}" srcOrd="1" destOrd="0" presId="urn:microsoft.com/office/officeart/2005/8/layout/hProcess4"/>
    <dgm:cxn modelId="{4F03D69A-8491-428B-BCE2-658C2366EFB7}" type="presOf" srcId="{515B9FC2-44F8-451B-90F4-BF27A6E8A55E}" destId="{9284058F-C096-4994-8954-C725C3B0FC2A}" srcOrd="0" destOrd="0" presId="urn:microsoft.com/office/officeart/2005/8/layout/hProcess4"/>
    <dgm:cxn modelId="{6AB8349B-7DF5-47B7-AAB4-31B34B904F87}" type="presOf" srcId="{CE106629-922C-4DC9-A4CD-85CCD351B7C4}" destId="{C053AEA3-D733-40A6-A3C5-97BC464B9F9D}" srcOrd="1" destOrd="3" presId="urn:microsoft.com/office/officeart/2005/8/layout/hProcess4"/>
    <dgm:cxn modelId="{CD23D39D-E41E-4683-B576-C28E0A41A6E0}" srcId="{BCDC84CD-528F-4163-8D8A-D78F62E11B00}" destId="{515B9FC2-44F8-451B-90F4-BF27A6E8A55E}" srcOrd="0" destOrd="0" parTransId="{CD870B03-D511-4BAB-9B3B-D78FDD459A7A}" sibTransId="{B5B4B6D6-2AED-4A53-A7E5-BD38A304977F}"/>
    <dgm:cxn modelId="{BEC2649F-AC6C-46FF-ACFB-48F23B19DC3A}" srcId="{B01ECE98-0231-4C76-B953-97B2E51E4286}" destId="{B52901E4-24EA-4A3A-B401-9553922D34D8}" srcOrd="1" destOrd="0" parTransId="{AE6EC66C-577C-4C73-AF05-0DC0EB07A66E}" sibTransId="{51A29F10-33EE-49F3-B64E-862AE145B9C0}"/>
    <dgm:cxn modelId="{E79FB89F-38B5-49D1-B8C7-0A512B985F98}" type="presOf" srcId="{A9FA3DE0-062C-493C-B947-06C14D82FC5A}" destId="{59FB8E08-70AC-4031-AF66-E958C11D51D2}" srcOrd="0" destOrd="2" presId="urn:microsoft.com/office/officeart/2005/8/layout/hProcess4"/>
    <dgm:cxn modelId="{816964A0-2DD7-4B6A-87B5-BD2D9B63E214}" type="presOf" srcId="{57C6CA5F-AF29-40A5-AFD3-D6D3ED5B9B70}" destId="{4C6FF732-E493-4701-B9D9-8B1E13634353}" srcOrd="0" destOrd="0" presId="urn:microsoft.com/office/officeart/2005/8/layout/hProcess4"/>
    <dgm:cxn modelId="{90E911A1-0228-4D0D-8520-F9EB9343E823}" type="presOf" srcId="{C5FFAD98-713E-4057-990D-F7584545D7CB}" destId="{07A08B21-D79B-4CDD-81A3-4C6F8C30AA80}" srcOrd="1" destOrd="0" presId="urn:microsoft.com/office/officeart/2005/8/layout/hProcess4"/>
    <dgm:cxn modelId="{B617F4A4-4D3E-43B0-BBD7-427E966DD0AE}" type="presOf" srcId="{983B4B60-0A4E-4182-848D-061C659764B8}" destId="{59FB8E08-70AC-4031-AF66-E958C11D51D2}" srcOrd="0" destOrd="0" presId="urn:microsoft.com/office/officeart/2005/8/layout/hProcess4"/>
    <dgm:cxn modelId="{46C01AA6-99D2-4559-97F2-E376CCCF7C91}" type="presOf" srcId="{9DEA1D5F-4889-4351-AC36-90C10077ADBB}" destId="{22B4CA2A-A57C-4DBC-8A54-3CD50AADD823}" srcOrd="1" destOrd="2" presId="urn:microsoft.com/office/officeart/2005/8/layout/hProcess4"/>
    <dgm:cxn modelId="{902627A8-56C8-4BF8-815E-E613DEE99C96}" srcId="{560A74BA-152C-47F7-A9D3-603FE7F42697}" destId="{C5FFAD98-713E-4057-990D-F7584545D7CB}" srcOrd="0" destOrd="0" parTransId="{47EF5B8D-39F1-48E7-851D-FA6DC9B19EE4}" sibTransId="{8EE0565F-422C-4F5D-9B72-4735BAE4071E}"/>
    <dgm:cxn modelId="{640677A9-601B-428C-86DB-483DEDDA6ADD}" type="presOf" srcId="{31B04B52-A0F8-47D3-B30C-57B2CFACF5F0}" destId="{3AAEF01C-95C0-4053-BB35-22EBBEADF947}" srcOrd="0" destOrd="1" presId="urn:microsoft.com/office/officeart/2005/8/layout/hProcess4"/>
    <dgm:cxn modelId="{4D164DAA-719B-43F8-88B8-A30CE644A494}" type="presOf" srcId="{B52901E4-24EA-4A3A-B401-9553922D34D8}" destId="{59FB8E08-70AC-4031-AF66-E958C11D51D2}" srcOrd="0" destOrd="1" presId="urn:microsoft.com/office/officeart/2005/8/layout/hProcess4"/>
    <dgm:cxn modelId="{C3A9EBAE-42A2-4247-89DF-44124A5BD242}" srcId="{E4E8E19C-BF63-445E-A71D-860ABB115197}" destId="{7F0E95DF-7BAD-4569-B2B3-BA2ED8CB46C7}" srcOrd="0" destOrd="0" parTransId="{39CCA821-AE05-4D5B-B254-77E487926CEF}" sibTransId="{9E299507-FC91-4DCD-8871-38741EDD1C90}"/>
    <dgm:cxn modelId="{82E0C7B2-F189-461C-A1D2-D74577B4B1F6}" type="presOf" srcId="{7F0E95DF-7BAD-4569-B2B3-BA2ED8CB46C7}" destId="{3E7FA976-9980-4780-A1A4-B7D81F9BBE13}" srcOrd="0" destOrd="0" presId="urn:microsoft.com/office/officeart/2005/8/layout/hProcess4"/>
    <dgm:cxn modelId="{512CD9BF-6B74-4AEF-9D41-FE569782E8DE}" type="presOf" srcId="{F12C37A3-6EA5-447A-A584-E22FCD80212F}" destId="{61ECA4D4-12CF-4803-A985-5E0270D0FC99}" srcOrd="0" destOrd="0" presId="urn:microsoft.com/office/officeart/2005/8/layout/hProcess4"/>
    <dgm:cxn modelId="{13A473C2-D2D7-4017-BB81-292407070B89}" type="presOf" srcId="{983B4B60-0A4E-4182-848D-061C659764B8}" destId="{A029CC34-48BC-4FAC-B651-84E4CA85D4D8}" srcOrd="1" destOrd="0" presId="urn:microsoft.com/office/officeart/2005/8/layout/hProcess4"/>
    <dgm:cxn modelId="{D6B46DC3-127D-4CFB-8CDF-224458ED410A}" srcId="{E4E8E19C-BF63-445E-A71D-860ABB115197}" destId="{CE106629-922C-4DC9-A4CD-85CCD351B7C4}" srcOrd="3" destOrd="0" parTransId="{845C26C9-B773-4866-AEAE-2212F8A1246B}" sibTransId="{EC003AA9-F982-4F92-89B8-94AA940BC30D}"/>
    <dgm:cxn modelId="{31BD2BC6-80D3-4ADA-9263-ECDB8EB4BCC5}" type="presOf" srcId="{E1C13D2A-3301-4636-A556-F76EBFC944CE}" destId="{E8899A90-9C2B-485C-925B-EFEC202B2105}" srcOrd="1" destOrd="1" presId="urn:microsoft.com/office/officeart/2005/8/layout/hProcess4"/>
    <dgm:cxn modelId="{A12119C7-2A9B-4DBD-94B3-3A3770162AFF}" srcId="{731324F8-DDE2-4C0F-8ECB-08F4AA68ACFD}" destId="{E1C13D2A-3301-4636-A556-F76EBFC944CE}" srcOrd="1" destOrd="0" parTransId="{EC55BDFB-A723-4EB7-A3B1-0E7B66CC262A}" sibTransId="{39088B02-8912-4C4A-A44F-84910FF1B764}"/>
    <dgm:cxn modelId="{F68386C7-CE3E-4F6B-9954-719E48244A16}" srcId="{731324F8-DDE2-4C0F-8ECB-08F4AA68ACFD}" destId="{AAD6F4AA-129A-4A9A-BA94-8129C60679F1}" srcOrd="0" destOrd="0" parTransId="{FABFD829-5261-4DCC-8A4B-9EEBA91B7CBC}" sibTransId="{7E907426-A685-48E4-AB9C-1EBBA81B7782}"/>
    <dgm:cxn modelId="{84B455C9-2D1E-4DCC-960D-08F12A0D6000}" srcId="{67334F9C-45DB-4A05-B000-4468839254CC}" destId="{1447CD04-05D8-4B7E-A556-106F5EAA85C4}" srcOrd="0" destOrd="0" parTransId="{455D959D-873A-41EA-980D-D0C93E00AB97}" sibTransId="{852E0FE1-E2DA-43AB-81EF-DD922C746F8D}"/>
    <dgm:cxn modelId="{1E472ECB-5105-4B79-A283-7974A2C548F4}" type="presOf" srcId="{E4E8E19C-BF63-445E-A71D-860ABB115197}" destId="{17675899-5563-452D-8F4F-9D27948FBF51}" srcOrd="0" destOrd="0" presId="urn:microsoft.com/office/officeart/2005/8/layout/hProcess4"/>
    <dgm:cxn modelId="{C0C789CD-4EBE-4BE9-A3ED-C403032319D8}" type="presOf" srcId="{497B8791-A750-4420-A263-961999810275}" destId="{7B4F1651-E688-4F63-A9F3-260C4B063066}" srcOrd="0" destOrd="0" presId="urn:microsoft.com/office/officeart/2005/8/layout/hProcess4"/>
    <dgm:cxn modelId="{F79D15D4-9E24-4CAF-95F3-756A8737344A}" type="presOf" srcId="{6F94957A-2A44-4BB9-A46C-32C1E53BBFC3}" destId="{0EFF9BF3-C15C-48D1-AC30-8FF77D861988}" srcOrd="1" destOrd="2" presId="urn:microsoft.com/office/officeart/2005/8/layout/hProcess4"/>
    <dgm:cxn modelId="{C07092D4-43DB-45D0-95FC-1B38851002B1}" type="presOf" srcId="{731324F8-DDE2-4C0F-8ECB-08F4AA68ACFD}" destId="{6CE11A5E-073A-4CC1-B51D-7EE18BDB93D6}" srcOrd="0" destOrd="0" presId="urn:microsoft.com/office/officeart/2005/8/layout/hProcess4"/>
    <dgm:cxn modelId="{DE1805DA-41F7-4E10-B6D1-B1A971E0AB0D}" type="presOf" srcId="{1447CD04-05D8-4B7E-A556-106F5EAA85C4}" destId="{50CC9E90-CE11-4F3C-B497-78A514017E64}" srcOrd="0" destOrd="0" presId="urn:microsoft.com/office/officeart/2005/8/layout/hProcess4"/>
    <dgm:cxn modelId="{8EDDB3F2-8D66-4D6F-B269-334B2198A466}" type="presOf" srcId="{C5FFAD98-713E-4057-990D-F7584545D7CB}" destId="{3AAEF01C-95C0-4053-BB35-22EBBEADF947}" srcOrd="0" destOrd="0" presId="urn:microsoft.com/office/officeart/2005/8/layout/hProcess4"/>
    <dgm:cxn modelId="{9FEF0FF5-BC2B-4437-A632-026AEAC6CA01}" srcId="{67334F9C-45DB-4A05-B000-4468839254CC}" destId="{5B5C4CAE-96B3-4A5C-BF92-40A1B52DA747}" srcOrd="1" destOrd="0" parTransId="{9E1FAFE7-8483-4402-85FB-64285D9AD4F7}" sibTransId="{6B459DDC-AC3F-4EC7-8ED5-56A9A7266781}"/>
    <dgm:cxn modelId="{CEDDE1F5-5389-4E76-A599-933A20EF33F9}" type="presOf" srcId="{AAD6F4AA-129A-4A9A-BA94-8129C60679F1}" destId="{EC0D1642-46BF-40EA-AD88-4DC2E34A4A16}" srcOrd="0" destOrd="0" presId="urn:microsoft.com/office/officeart/2005/8/layout/hProcess4"/>
    <dgm:cxn modelId="{61040EFB-6A70-4635-8FDF-C66CF6092D70}" srcId="{67334F9C-45DB-4A05-B000-4468839254CC}" destId="{6F94957A-2A44-4BB9-A46C-32C1E53BBFC3}" srcOrd="2" destOrd="0" parTransId="{2C896AE5-E0EA-4233-BC5F-BD5CD88336A3}" sibTransId="{72D1B6FB-03F4-48C5-A743-53F9BC8DC550}"/>
    <dgm:cxn modelId="{0F95F597-8FE0-4E51-B32C-6666059E07AC}" type="presParOf" srcId="{D323DA09-4E07-4537-89AC-0505B240D954}" destId="{6EFE302D-DA09-4AEF-8850-2FC999051910}" srcOrd="0" destOrd="0" presId="urn:microsoft.com/office/officeart/2005/8/layout/hProcess4"/>
    <dgm:cxn modelId="{AB7B01DD-8CAD-4180-A143-AD3F7249C57F}" type="presParOf" srcId="{D323DA09-4E07-4537-89AC-0505B240D954}" destId="{92213880-BF00-4D26-B54C-EC02CE686E41}" srcOrd="1" destOrd="0" presId="urn:microsoft.com/office/officeart/2005/8/layout/hProcess4"/>
    <dgm:cxn modelId="{07173FAD-7020-4307-91AD-3B115EB21CF2}" type="presParOf" srcId="{D323DA09-4E07-4537-89AC-0505B240D954}" destId="{A28938C9-3013-4660-9096-91D9456DE351}" srcOrd="2" destOrd="0" presId="urn:microsoft.com/office/officeart/2005/8/layout/hProcess4"/>
    <dgm:cxn modelId="{78E36F8E-B528-4954-9E0F-E11192028922}" type="presParOf" srcId="{A28938C9-3013-4660-9096-91D9456DE351}" destId="{9EE53340-D3C8-4FA6-B1E0-9DA691574058}" srcOrd="0" destOrd="0" presId="urn:microsoft.com/office/officeart/2005/8/layout/hProcess4"/>
    <dgm:cxn modelId="{8C7A4036-ACC3-4485-829F-7B20EFEE35B5}" type="presParOf" srcId="{9EE53340-D3C8-4FA6-B1E0-9DA691574058}" destId="{53CAEBC6-6BBC-4265-9807-BD6BFE840EAC}" srcOrd="0" destOrd="0" presId="urn:microsoft.com/office/officeart/2005/8/layout/hProcess4"/>
    <dgm:cxn modelId="{C56F7F9C-6135-4E07-BC35-6BB71200E5E8}" type="presParOf" srcId="{9EE53340-D3C8-4FA6-B1E0-9DA691574058}" destId="{59FB8E08-70AC-4031-AF66-E958C11D51D2}" srcOrd="1" destOrd="0" presId="urn:microsoft.com/office/officeart/2005/8/layout/hProcess4"/>
    <dgm:cxn modelId="{F90182DD-B5A0-4E37-9030-02C7E4E9F501}" type="presParOf" srcId="{9EE53340-D3C8-4FA6-B1E0-9DA691574058}" destId="{A029CC34-48BC-4FAC-B651-84E4CA85D4D8}" srcOrd="2" destOrd="0" presId="urn:microsoft.com/office/officeart/2005/8/layout/hProcess4"/>
    <dgm:cxn modelId="{8308EF07-3C2A-44E2-86D2-44F0DD1E423A}" type="presParOf" srcId="{9EE53340-D3C8-4FA6-B1E0-9DA691574058}" destId="{DAFD456F-387E-4B75-8294-A4D18CF1345D}" srcOrd="3" destOrd="0" presId="urn:microsoft.com/office/officeart/2005/8/layout/hProcess4"/>
    <dgm:cxn modelId="{D468EA04-8045-43B7-A61F-1EB0AE6C2BE3}" type="presParOf" srcId="{9EE53340-D3C8-4FA6-B1E0-9DA691574058}" destId="{3CBD26A5-AE4C-4BAB-AAF3-0A89E0F9C0B2}" srcOrd="4" destOrd="0" presId="urn:microsoft.com/office/officeart/2005/8/layout/hProcess4"/>
    <dgm:cxn modelId="{EC6062A1-4B0F-47E4-B929-41F174A6D0A4}" type="presParOf" srcId="{A28938C9-3013-4660-9096-91D9456DE351}" destId="{CF609587-EAF9-4D94-9843-B2D355D48B19}" srcOrd="1" destOrd="0" presId="urn:microsoft.com/office/officeart/2005/8/layout/hProcess4"/>
    <dgm:cxn modelId="{27CA65CE-D139-4708-B5C4-E4A518590FE6}" type="presParOf" srcId="{A28938C9-3013-4660-9096-91D9456DE351}" destId="{1573F6D9-40D4-4F07-ADCB-A66B1DE3B7BC}" srcOrd="2" destOrd="0" presId="urn:microsoft.com/office/officeart/2005/8/layout/hProcess4"/>
    <dgm:cxn modelId="{DE9E6828-F5B7-4639-8BF4-460DB911869D}" type="presParOf" srcId="{1573F6D9-40D4-4F07-ADCB-A66B1DE3B7BC}" destId="{89EE3D66-9F28-4929-9D21-54AB8E158698}" srcOrd="0" destOrd="0" presId="urn:microsoft.com/office/officeart/2005/8/layout/hProcess4"/>
    <dgm:cxn modelId="{1C30A1E1-7934-41F5-91C2-8F574D3BEA75}" type="presParOf" srcId="{1573F6D9-40D4-4F07-ADCB-A66B1DE3B7BC}" destId="{3AAEF01C-95C0-4053-BB35-22EBBEADF947}" srcOrd="1" destOrd="0" presId="urn:microsoft.com/office/officeart/2005/8/layout/hProcess4"/>
    <dgm:cxn modelId="{26512C32-0237-4C57-B721-895921991F78}" type="presParOf" srcId="{1573F6D9-40D4-4F07-ADCB-A66B1DE3B7BC}" destId="{07A08B21-D79B-4CDD-81A3-4C6F8C30AA80}" srcOrd="2" destOrd="0" presId="urn:microsoft.com/office/officeart/2005/8/layout/hProcess4"/>
    <dgm:cxn modelId="{53ECB237-2344-4C46-A5C1-E46898E7FD9D}" type="presParOf" srcId="{1573F6D9-40D4-4F07-ADCB-A66B1DE3B7BC}" destId="{06002E62-C83A-4C8C-8A0F-66E2741AA251}" srcOrd="3" destOrd="0" presId="urn:microsoft.com/office/officeart/2005/8/layout/hProcess4"/>
    <dgm:cxn modelId="{553CE780-91CD-4034-975E-5F9863AFCD77}" type="presParOf" srcId="{1573F6D9-40D4-4F07-ADCB-A66B1DE3B7BC}" destId="{7B61313A-A560-4378-9BEF-6C1823F04278}" srcOrd="4" destOrd="0" presId="urn:microsoft.com/office/officeart/2005/8/layout/hProcess4"/>
    <dgm:cxn modelId="{90CCF5FB-4B71-4EB8-9C64-E61889DB4D38}" type="presParOf" srcId="{A28938C9-3013-4660-9096-91D9456DE351}" destId="{4730BDE7-FBEF-4020-9753-438A1320D56D}" srcOrd="3" destOrd="0" presId="urn:microsoft.com/office/officeart/2005/8/layout/hProcess4"/>
    <dgm:cxn modelId="{55E0056A-BAEB-4D8B-989F-3AED9CE3A0A8}" type="presParOf" srcId="{A28938C9-3013-4660-9096-91D9456DE351}" destId="{0CE0CF6E-2E8D-4A68-A17E-588C4FB7D02E}" srcOrd="4" destOrd="0" presId="urn:microsoft.com/office/officeart/2005/8/layout/hProcess4"/>
    <dgm:cxn modelId="{95DB1846-5D2C-449E-A711-8FDFC6A3A2C3}" type="presParOf" srcId="{0CE0CF6E-2E8D-4A68-A17E-588C4FB7D02E}" destId="{2FC7E864-7433-4489-8762-C340BC969387}" srcOrd="0" destOrd="0" presId="urn:microsoft.com/office/officeart/2005/8/layout/hProcess4"/>
    <dgm:cxn modelId="{38C93A63-9E63-43B0-A9FB-FB77AFD1C3F4}" type="presParOf" srcId="{0CE0CF6E-2E8D-4A68-A17E-588C4FB7D02E}" destId="{3E7FA976-9980-4780-A1A4-B7D81F9BBE13}" srcOrd="1" destOrd="0" presId="urn:microsoft.com/office/officeart/2005/8/layout/hProcess4"/>
    <dgm:cxn modelId="{8B4B396C-F2C2-4A1D-AD57-D4182FF06888}" type="presParOf" srcId="{0CE0CF6E-2E8D-4A68-A17E-588C4FB7D02E}" destId="{C053AEA3-D733-40A6-A3C5-97BC464B9F9D}" srcOrd="2" destOrd="0" presId="urn:microsoft.com/office/officeart/2005/8/layout/hProcess4"/>
    <dgm:cxn modelId="{3B8C97FC-E221-4060-A1D9-6BDFB7D7062E}" type="presParOf" srcId="{0CE0CF6E-2E8D-4A68-A17E-588C4FB7D02E}" destId="{17675899-5563-452D-8F4F-9D27948FBF51}" srcOrd="3" destOrd="0" presId="urn:microsoft.com/office/officeart/2005/8/layout/hProcess4"/>
    <dgm:cxn modelId="{5A9FE848-CFB7-401A-B8EB-AB4B80939BD4}" type="presParOf" srcId="{0CE0CF6E-2E8D-4A68-A17E-588C4FB7D02E}" destId="{13D16C84-0E6D-45BC-A3DA-2E2E467BD672}" srcOrd="4" destOrd="0" presId="urn:microsoft.com/office/officeart/2005/8/layout/hProcess4"/>
    <dgm:cxn modelId="{8427F6B3-0DBA-4D09-9E7C-FDD9AD71B3BF}" type="presParOf" srcId="{A28938C9-3013-4660-9096-91D9456DE351}" destId="{61ECA4D4-12CF-4803-A985-5E0270D0FC99}" srcOrd="5" destOrd="0" presId="urn:microsoft.com/office/officeart/2005/8/layout/hProcess4"/>
    <dgm:cxn modelId="{4F7B4C08-19CC-4C8E-A143-EA54CA65AE3A}" type="presParOf" srcId="{A28938C9-3013-4660-9096-91D9456DE351}" destId="{619FA336-D6F1-4B9C-85DE-7D704EA9C038}" srcOrd="6" destOrd="0" presId="urn:microsoft.com/office/officeart/2005/8/layout/hProcess4"/>
    <dgm:cxn modelId="{2FCD7A59-227E-41AA-A4FE-0F1015976F0F}" type="presParOf" srcId="{619FA336-D6F1-4B9C-85DE-7D704EA9C038}" destId="{49C70947-2480-4289-B57D-394ECFD83BA0}" srcOrd="0" destOrd="0" presId="urn:microsoft.com/office/officeart/2005/8/layout/hProcess4"/>
    <dgm:cxn modelId="{B61DDC18-B8DB-4A8B-8760-8E077CFED74C}" type="presParOf" srcId="{619FA336-D6F1-4B9C-85DE-7D704EA9C038}" destId="{5FA0C873-5F58-4B00-973F-D1BA76126F53}" srcOrd="1" destOrd="0" presId="urn:microsoft.com/office/officeart/2005/8/layout/hProcess4"/>
    <dgm:cxn modelId="{191C374D-F38F-4C41-857B-4C06CD4A1C4F}" type="presParOf" srcId="{619FA336-D6F1-4B9C-85DE-7D704EA9C038}" destId="{22B4CA2A-A57C-4DBC-8A54-3CD50AADD823}" srcOrd="2" destOrd="0" presId="urn:microsoft.com/office/officeart/2005/8/layout/hProcess4"/>
    <dgm:cxn modelId="{31F8F03E-7800-4DC5-88C3-80A28F16FAF6}" type="presParOf" srcId="{619FA336-D6F1-4B9C-85DE-7D704EA9C038}" destId="{1FF3C65C-6A41-446B-9A0D-F303E503C4A6}" srcOrd="3" destOrd="0" presId="urn:microsoft.com/office/officeart/2005/8/layout/hProcess4"/>
    <dgm:cxn modelId="{BD7ED56C-53A0-4952-8DEA-16E7237A29A5}" type="presParOf" srcId="{619FA336-D6F1-4B9C-85DE-7D704EA9C038}" destId="{0111C16D-9DAF-4EF8-AE86-FCA97CA28BFE}" srcOrd="4" destOrd="0" presId="urn:microsoft.com/office/officeart/2005/8/layout/hProcess4"/>
    <dgm:cxn modelId="{B93AA6E9-782E-4B77-A62B-84B33BACB8A8}" type="presParOf" srcId="{A28938C9-3013-4660-9096-91D9456DE351}" destId="{7B4F1651-E688-4F63-A9F3-260C4B063066}" srcOrd="7" destOrd="0" presId="urn:microsoft.com/office/officeart/2005/8/layout/hProcess4"/>
    <dgm:cxn modelId="{1CAC7B4E-7186-4527-8E0C-0793B472280D}" type="presParOf" srcId="{A28938C9-3013-4660-9096-91D9456DE351}" destId="{D47D4758-0629-45B9-8055-4708231FA856}" srcOrd="8" destOrd="0" presId="urn:microsoft.com/office/officeart/2005/8/layout/hProcess4"/>
    <dgm:cxn modelId="{E2C620F3-A4E2-4D6C-986F-87F5625E10A1}" type="presParOf" srcId="{D47D4758-0629-45B9-8055-4708231FA856}" destId="{FF9ACC80-14F5-42AE-8016-A306D46719B8}" srcOrd="0" destOrd="0" presId="urn:microsoft.com/office/officeart/2005/8/layout/hProcess4"/>
    <dgm:cxn modelId="{A19BB950-E1B6-47FB-8897-0EFBE516E1CF}" type="presParOf" srcId="{D47D4758-0629-45B9-8055-4708231FA856}" destId="{EC0D1642-46BF-40EA-AD88-4DC2E34A4A16}" srcOrd="1" destOrd="0" presId="urn:microsoft.com/office/officeart/2005/8/layout/hProcess4"/>
    <dgm:cxn modelId="{397F5215-7A8B-4420-8EE3-D800B327EF45}" type="presParOf" srcId="{D47D4758-0629-45B9-8055-4708231FA856}" destId="{E8899A90-9C2B-485C-925B-EFEC202B2105}" srcOrd="2" destOrd="0" presId="urn:microsoft.com/office/officeart/2005/8/layout/hProcess4"/>
    <dgm:cxn modelId="{6ADFF9C2-497B-4A8A-9182-78AC384DD8A3}" type="presParOf" srcId="{D47D4758-0629-45B9-8055-4708231FA856}" destId="{6CE11A5E-073A-4CC1-B51D-7EE18BDB93D6}" srcOrd="3" destOrd="0" presId="urn:microsoft.com/office/officeart/2005/8/layout/hProcess4"/>
    <dgm:cxn modelId="{D1E84502-9F9A-4BD3-A6E1-EEC00FF483DB}" type="presParOf" srcId="{D47D4758-0629-45B9-8055-4708231FA856}" destId="{BE3B4A14-B8A4-4B90-9C87-BE6C6BC39680}" srcOrd="4" destOrd="0" presId="urn:microsoft.com/office/officeart/2005/8/layout/hProcess4"/>
    <dgm:cxn modelId="{0534F6F4-C340-4CA9-B4CA-483F35822B8D}" type="presParOf" srcId="{A28938C9-3013-4660-9096-91D9456DE351}" destId="{4C6FF732-E493-4701-B9D9-8B1E13634353}" srcOrd="9" destOrd="0" presId="urn:microsoft.com/office/officeart/2005/8/layout/hProcess4"/>
    <dgm:cxn modelId="{2B481DC5-37CD-4B0E-A173-8DBF83DC9557}" type="presParOf" srcId="{A28938C9-3013-4660-9096-91D9456DE351}" destId="{E1090C64-3C7F-4AF7-A253-C02924C0B281}" srcOrd="10" destOrd="0" presId="urn:microsoft.com/office/officeart/2005/8/layout/hProcess4"/>
    <dgm:cxn modelId="{E798DF52-C52C-438C-BDA4-F2AABE03A03B}" type="presParOf" srcId="{E1090C64-3C7F-4AF7-A253-C02924C0B281}" destId="{DEADDCC0-1F79-4E8D-BB78-A90002C9DA5D}" srcOrd="0" destOrd="0" presId="urn:microsoft.com/office/officeart/2005/8/layout/hProcess4"/>
    <dgm:cxn modelId="{10B0B0FC-28FA-4134-8CB8-AEC316BC58C5}" type="presParOf" srcId="{E1090C64-3C7F-4AF7-A253-C02924C0B281}" destId="{50CC9E90-CE11-4F3C-B497-78A514017E64}" srcOrd="1" destOrd="0" presId="urn:microsoft.com/office/officeart/2005/8/layout/hProcess4"/>
    <dgm:cxn modelId="{8B1B527E-45E6-4A7A-BE05-6693F2FFE593}" type="presParOf" srcId="{E1090C64-3C7F-4AF7-A253-C02924C0B281}" destId="{0EFF9BF3-C15C-48D1-AC30-8FF77D861988}" srcOrd="2" destOrd="0" presId="urn:microsoft.com/office/officeart/2005/8/layout/hProcess4"/>
    <dgm:cxn modelId="{51F8B20C-0E21-4A6B-BF08-F7FDA4B60404}" type="presParOf" srcId="{E1090C64-3C7F-4AF7-A253-C02924C0B281}" destId="{4D4E5EF9-6E7B-4E29-BB65-83A68E4D74B7}" srcOrd="3" destOrd="0" presId="urn:microsoft.com/office/officeart/2005/8/layout/hProcess4"/>
    <dgm:cxn modelId="{7C8EB871-AA8E-4F30-9A42-5B2FE9CA3ACB}" type="presParOf" srcId="{E1090C64-3C7F-4AF7-A253-C02924C0B281}" destId="{F7FD673A-E8C3-4900-A1E9-874DFBB3B909}" srcOrd="4" destOrd="0" presId="urn:microsoft.com/office/officeart/2005/8/layout/hProcess4"/>
    <dgm:cxn modelId="{7E4CC093-EE6F-47C5-9B0E-C6AB4782FDF8}" type="presParOf" srcId="{A28938C9-3013-4660-9096-91D9456DE351}" destId="{9F1D1176-24DA-4E47-AF5F-D1312D713EB1}" srcOrd="11" destOrd="0" presId="urn:microsoft.com/office/officeart/2005/8/layout/hProcess4"/>
    <dgm:cxn modelId="{D2904B1F-EC55-4BEB-B3C3-9E31020492DF}" type="presParOf" srcId="{A28938C9-3013-4660-9096-91D9456DE351}" destId="{AC09A0B5-1B5D-4CEE-9E55-48A809B84E7B}" srcOrd="12" destOrd="0" presId="urn:microsoft.com/office/officeart/2005/8/layout/hProcess4"/>
    <dgm:cxn modelId="{91147153-6ABC-4F36-9058-550A7A54987A}" type="presParOf" srcId="{AC09A0B5-1B5D-4CEE-9E55-48A809B84E7B}" destId="{8D9B9C2E-DBFF-4C30-92AF-FA1D06D2D1AB}" srcOrd="0" destOrd="0" presId="urn:microsoft.com/office/officeart/2005/8/layout/hProcess4"/>
    <dgm:cxn modelId="{F888FE54-A8CC-49E6-A286-43DFBEA2EFBB}" type="presParOf" srcId="{AC09A0B5-1B5D-4CEE-9E55-48A809B84E7B}" destId="{9284058F-C096-4994-8954-C725C3B0FC2A}" srcOrd="1" destOrd="0" presId="urn:microsoft.com/office/officeart/2005/8/layout/hProcess4"/>
    <dgm:cxn modelId="{F30EDB62-8AA4-4295-9C96-984E7320FC0A}" type="presParOf" srcId="{AC09A0B5-1B5D-4CEE-9E55-48A809B84E7B}" destId="{CA4008D7-278F-44D7-88EC-F6A99BD8E874}" srcOrd="2" destOrd="0" presId="urn:microsoft.com/office/officeart/2005/8/layout/hProcess4"/>
    <dgm:cxn modelId="{6825D373-85EC-43D7-BD3D-B99A66A1635A}" type="presParOf" srcId="{AC09A0B5-1B5D-4CEE-9E55-48A809B84E7B}" destId="{DFCC4DF4-6B1A-41F5-9FAB-4573483CF0B2}" srcOrd="3" destOrd="0" presId="urn:microsoft.com/office/officeart/2005/8/layout/hProcess4"/>
    <dgm:cxn modelId="{E4E6DBFD-795E-4CDB-A9F2-677B8A96768C}" type="presParOf" srcId="{AC09A0B5-1B5D-4CEE-9E55-48A809B84E7B}" destId="{C50483C8-6A57-46FD-9C85-F4916D7D45D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B8E08-70AC-4031-AF66-E958C11D51D2}">
      <dsp:nvSpPr>
        <dsp:cNvPr id="0" name=""/>
        <dsp:cNvSpPr/>
      </dsp:nvSpPr>
      <dsp:spPr>
        <a:xfrm>
          <a:off x="266"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Teoria</a:t>
          </a:r>
        </a:p>
        <a:p>
          <a:pPr marL="57150" lvl="1" indent="-57150" algn="l" defTabSz="266700">
            <a:lnSpc>
              <a:spcPct val="90000"/>
            </a:lnSpc>
            <a:spcBef>
              <a:spcPct val="0"/>
            </a:spcBef>
            <a:spcAft>
              <a:spcPct val="15000"/>
            </a:spcAft>
            <a:buChar char="•"/>
          </a:pPr>
          <a:r>
            <a:rPr lang="fi-FI" sz="600" kern="1200" dirty="0"/>
            <a:t>Ongelma</a:t>
          </a:r>
        </a:p>
        <a:p>
          <a:pPr marL="57150" lvl="1" indent="-57150" algn="l" defTabSz="266700">
            <a:lnSpc>
              <a:spcPct val="90000"/>
            </a:lnSpc>
            <a:spcBef>
              <a:spcPct val="0"/>
            </a:spcBef>
            <a:spcAft>
              <a:spcPct val="15000"/>
            </a:spcAft>
            <a:buChar char="•"/>
          </a:pPr>
          <a:r>
            <a:rPr lang="fi-FI" sz="600" kern="1200" dirty="0"/>
            <a:t>Ilmiö</a:t>
          </a:r>
        </a:p>
        <a:p>
          <a:pPr marL="57150" lvl="1" indent="-57150" algn="l" defTabSz="266700">
            <a:lnSpc>
              <a:spcPct val="90000"/>
            </a:lnSpc>
            <a:spcBef>
              <a:spcPct val="0"/>
            </a:spcBef>
            <a:spcAft>
              <a:spcPct val="15000"/>
            </a:spcAft>
            <a:buChar char="•"/>
          </a:pPr>
          <a:r>
            <a:rPr lang="fi-FI" sz="600" kern="1200" dirty="0"/>
            <a:t>Hypoteesi</a:t>
          </a:r>
        </a:p>
      </dsp:txBody>
      <dsp:txXfrm>
        <a:off x="18072" y="1827920"/>
        <a:ext cx="902507" cy="572336"/>
      </dsp:txXfrm>
    </dsp:sp>
    <dsp:sp modelId="{CF609587-EAF9-4D94-9843-B2D355D48B19}">
      <dsp:nvSpPr>
        <dsp:cNvPr id="0" name=""/>
        <dsp:cNvSpPr/>
      </dsp:nvSpPr>
      <dsp:spPr>
        <a:xfrm>
          <a:off x="530018" y="2003565"/>
          <a:ext cx="1021029" cy="1021029"/>
        </a:xfrm>
        <a:prstGeom prst="leftCircularArrow">
          <a:avLst>
            <a:gd name="adj1" fmla="val 3023"/>
            <a:gd name="adj2" fmla="val 370824"/>
            <a:gd name="adj3" fmla="val 2146335"/>
            <a:gd name="adj4" fmla="val 9024489"/>
            <a:gd name="adj5" fmla="val 3526"/>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AFD456F-387E-4B75-8294-A4D18CF1345D}">
      <dsp:nvSpPr>
        <dsp:cNvPr id="0" name=""/>
        <dsp:cNvSpPr/>
      </dsp:nvSpPr>
      <dsp:spPr>
        <a:xfrm>
          <a:off x="208737" y="2418063"/>
          <a:ext cx="833884" cy="33160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Alkutilanne</a:t>
          </a:r>
        </a:p>
      </dsp:txBody>
      <dsp:txXfrm>
        <a:off x="218449" y="2427775"/>
        <a:ext cx="814460" cy="312184"/>
      </dsp:txXfrm>
    </dsp:sp>
    <dsp:sp modelId="{3AAEF01C-95C0-4053-BB35-22EBBEADF947}">
      <dsp:nvSpPr>
        <dsp:cNvPr id="0" name=""/>
        <dsp:cNvSpPr/>
      </dsp:nvSpPr>
      <dsp:spPr>
        <a:xfrm>
          <a:off x="1189585"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Mihin halutaan vastauksia</a:t>
          </a:r>
        </a:p>
        <a:p>
          <a:pPr marL="57150" lvl="1" indent="-57150" algn="l" defTabSz="266700">
            <a:lnSpc>
              <a:spcPct val="90000"/>
            </a:lnSpc>
            <a:spcBef>
              <a:spcPct val="0"/>
            </a:spcBef>
            <a:spcAft>
              <a:spcPct val="15000"/>
            </a:spcAft>
            <a:buChar char="•"/>
          </a:pPr>
          <a:r>
            <a:rPr lang="fi-FI" sz="600" kern="1200" dirty="0"/>
            <a:t>Menetelmän valinta</a:t>
          </a:r>
        </a:p>
      </dsp:txBody>
      <dsp:txXfrm>
        <a:off x="1207391" y="1993724"/>
        <a:ext cx="902507" cy="572336"/>
      </dsp:txXfrm>
    </dsp:sp>
    <dsp:sp modelId="{4730BDE7-FBEF-4020-9753-438A1320D56D}">
      <dsp:nvSpPr>
        <dsp:cNvPr id="0" name=""/>
        <dsp:cNvSpPr/>
      </dsp:nvSpPr>
      <dsp:spPr>
        <a:xfrm>
          <a:off x="1711518" y="1339048"/>
          <a:ext cx="1140900" cy="1140900"/>
        </a:xfrm>
        <a:prstGeom prst="circularArrow">
          <a:avLst>
            <a:gd name="adj1" fmla="val 2705"/>
            <a:gd name="adj2" fmla="val 329403"/>
            <a:gd name="adj3" fmla="val 19495086"/>
            <a:gd name="adj4" fmla="val 12575511"/>
            <a:gd name="adj5" fmla="val 3156"/>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6002E62-C83A-4C8C-8A0F-66E2741AA251}">
      <dsp:nvSpPr>
        <dsp:cNvPr id="0" name=""/>
        <dsp:cNvSpPr/>
      </dsp:nvSpPr>
      <dsp:spPr>
        <a:xfrm>
          <a:off x="1398056" y="1644310"/>
          <a:ext cx="833884" cy="33160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Kysymykset</a:t>
          </a:r>
        </a:p>
      </dsp:txBody>
      <dsp:txXfrm>
        <a:off x="1407768" y="1654022"/>
        <a:ext cx="814460" cy="312184"/>
      </dsp:txXfrm>
    </dsp:sp>
    <dsp:sp modelId="{3E7FA976-9980-4780-A1A4-B7D81F9BBE13}">
      <dsp:nvSpPr>
        <dsp:cNvPr id="0" name=""/>
        <dsp:cNvSpPr/>
      </dsp:nvSpPr>
      <dsp:spPr>
        <a:xfrm>
          <a:off x="2378903"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Kysely</a:t>
          </a:r>
        </a:p>
        <a:p>
          <a:pPr marL="57150" lvl="1" indent="-57150" algn="l" defTabSz="266700">
            <a:lnSpc>
              <a:spcPct val="90000"/>
            </a:lnSpc>
            <a:spcBef>
              <a:spcPct val="0"/>
            </a:spcBef>
            <a:spcAft>
              <a:spcPct val="15000"/>
            </a:spcAft>
            <a:buChar char="•"/>
          </a:pPr>
          <a:r>
            <a:rPr lang="fi-FI" sz="600" kern="1200" dirty="0"/>
            <a:t>Haastattelu</a:t>
          </a:r>
        </a:p>
        <a:p>
          <a:pPr marL="57150" lvl="1" indent="-57150" algn="l" defTabSz="266700">
            <a:lnSpc>
              <a:spcPct val="90000"/>
            </a:lnSpc>
            <a:spcBef>
              <a:spcPct val="0"/>
            </a:spcBef>
            <a:spcAft>
              <a:spcPct val="15000"/>
            </a:spcAft>
            <a:buChar char="•"/>
          </a:pPr>
          <a:r>
            <a:rPr lang="fi-FI" sz="600" kern="1200" dirty="0"/>
            <a:t>Havainnointi</a:t>
          </a:r>
        </a:p>
        <a:p>
          <a:pPr marL="57150" lvl="1" indent="-57150" algn="l" defTabSz="266700">
            <a:lnSpc>
              <a:spcPct val="90000"/>
            </a:lnSpc>
            <a:spcBef>
              <a:spcPct val="0"/>
            </a:spcBef>
            <a:spcAft>
              <a:spcPct val="15000"/>
            </a:spcAft>
            <a:buChar char="•"/>
          </a:pPr>
          <a:r>
            <a:rPr lang="fi-FI" sz="600" kern="1200" dirty="0"/>
            <a:t>Toimintatutkimus</a:t>
          </a:r>
        </a:p>
        <a:p>
          <a:pPr marL="57150" lvl="1" indent="-57150" algn="l" defTabSz="266700">
            <a:lnSpc>
              <a:spcPct val="90000"/>
            </a:lnSpc>
            <a:spcBef>
              <a:spcPct val="0"/>
            </a:spcBef>
            <a:spcAft>
              <a:spcPct val="15000"/>
            </a:spcAft>
            <a:buChar char="•"/>
          </a:pPr>
          <a:r>
            <a:rPr lang="fi-FI" sz="600" kern="1200" dirty="0"/>
            <a:t>Teoriakatsaus</a:t>
          </a:r>
        </a:p>
      </dsp:txBody>
      <dsp:txXfrm>
        <a:off x="2396709" y="1827920"/>
        <a:ext cx="902507" cy="572336"/>
      </dsp:txXfrm>
    </dsp:sp>
    <dsp:sp modelId="{61ECA4D4-12CF-4803-A985-5E0270D0FC99}">
      <dsp:nvSpPr>
        <dsp:cNvPr id="0" name=""/>
        <dsp:cNvSpPr/>
      </dsp:nvSpPr>
      <dsp:spPr>
        <a:xfrm>
          <a:off x="2908654" y="2003565"/>
          <a:ext cx="1021029" cy="1021029"/>
        </a:xfrm>
        <a:prstGeom prst="leftCircularArrow">
          <a:avLst>
            <a:gd name="adj1" fmla="val 3023"/>
            <a:gd name="adj2" fmla="val 370824"/>
            <a:gd name="adj3" fmla="val 2146335"/>
            <a:gd name="adj4" fmla="val 9024489"/>
            <a:gd name="adj5" fmla="val 3526"/>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7675899-5563-452D-8F4F-9D27948FBF51}">
      <dsp:nvSpPr>
        <dsp:cNvPr id="0" name=""/>
        <dsp:cNvSpPr/>
      </dsp:nvSpPr>
      <dsp:spPr>
        <a:xfrm>
          <a:off x="2587374" y="2418063"/>
          <a:ext cx="833884" cy="33160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Aineiston hankinta</a:t>
          </a:r>
        </a:p>
      </dsp:txBody>
      <dsp:txXfrm>
        <a:off x="2597086" y="2427775"/>
        <a:ext cx="814460" cy="312184"/>
      </dsp:txXfrm>
    </dsp:sp>
    <dsp:sp modelId="{5FA0C873-5F58-4B00-973F-D1BA76126F53}">
      <dsp:nvSpPr>
        <dsp:cNvPr id="0" name=""/>
        <dsp:cNvSpPr/>
      </dsp:nvSpPr>
      <dsp:spPr>
        <a:xfrm>
          <a:off x="3568221"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Analyysitavat</a:t>
          </a:r>
        </a:p>
        <a:p>
          <a:pPr marL="57150" lvl="1" indent="-57150" algn="l" defTabSz="266700">
            <a:lnSpc>
              <a:spcPct val="90000"/>
            </a:lnSpc>
            <a:spcBef>
              <a:spcPct val="0"/>
            </a:spcBef>
            <a:spcAft>
              <a:spcPct val="15000"/>
            </a:spcAft>
            <a:buChar char="•"/>
          </a:pPr>
          <a:r>
            <a:rPr lang="fi-FI" sz="600" kern="1200" dirty="0"/>
            <a:t>Kvalitatiivinen</a:t>
          </a:r>
        </a:p>
        <a:p>
          <a:pPr marL="57150" lvl="1" indent="-57150" algn="l" defTabSz="266700">
            <a:lnSpc>
              <a:spcPct val="90000"/>
            </a:lnSpc>
            <a:spcBef>
              <a:spcPct val="0"/>
            </a:spcBef>
            <a:spcAft>
              <a:spcPct val="15000"/>
            </a:spcAft>
            <a:buChar char="•"/>
          </a:pPr>
          <a:r>
            <a:rPr lang="fi-FI" sz="600" kern="1200" dirty="0"/>
            <a:t>Kvantitatiivinen</a:t>
          </a:r>
        </a:p>
      </dsp:txBody>
      <dsp:txXfrm>
        <a:off x="3586027" y="1993724"/>
        <a:ext cx="902507" cy="572336"/>
      </dsp:txXfrm>
    </dsp:sp>
    <dsp:sp modelId="{7B4F1651-E688-4F63-A9F3-260C4B063066}">
      <dsp:nvSpPr>
        <dsp:cNvPr id="0" name=""/>
        <dsp:cNvSpPr/>
      </dsp:nvSpPr>
      <dsp:spPr>
        <a:xfrm>
          <a:off x="4090155" y="1339048"/>
          <a:ext cx="1140900" cy="1140900"/>
        </a:xfrm>
        <a:prstGeom prst="circularArrow">
          <a:avLst>
            <a:gd name="adj1" fmla="val 2705"/>
            <a:gd name="adj2" fmla="val 329403"/>
            <a:gd name="adj3" fmla="val 19495086"/>
            <a:gd name="adj4" fmla="val 12575511"/>
            <a:gd name="adj5" fmla="val 3156"/>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FF3C65C-6A41-446B-9A0D-F303E503C4A6}">
      <dsp:nvSpPr>
        <dsp:cNvPr id="0" name=""/>
        <dsp:cNvSpPr/>
      </dsp:nvSpPr>
      <dsp:spPr>
        <a:xfrm>
          <a:off x="3776692" y="1644310"/>
          <a:ext cx="833884" cy="33160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Analyysi</a:t>
          </a:r>
        </a:p>
      </dsp:txBody>
      <dsp:txXfrm>
        <a:off x="3786404" y="1654022"/>
        <a:ext cx="814460" cy="312184"/>
      </dsp:txXfrm>
    </dsp:sp>
    <dsp:sp modelId="{EC0D1642-46BF-40EA-AD88-4DC2E34A4A16}">
      <dsp:nvSpPr>
        <dsp:cNvPr id="0" name=""/>
        <dsp:cNvSpPr/>
      </dsp:nvSpPr>
      <dsp:spPr>
        <a:xfrm>
          <a:off x="4757540"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Teoreettiset</a:t>
          </a:r>
        </a:p>
        <a:p>
          <a:pPr marL="57150" lvl="1" indent="-57150" algn="l" defTabSz="266700">
            <a:lnSpc>
              <a:spcPct val="90000"/>
            </a:lnSpc>
            <a:spcBef>
              <a:spcPct val="0"/>
            </a:spcBef>
            <a:spcAft>
              <a:spcPct val="15000"/>
            </a:spcAft>
            <a:buChar char="•"/>
          </a:pPr>
          <a:r>
            <a:rPr lang="fi-FI" sz="600" kern="1200" dirty="0"/>
            <a:t>Käytännölliset</a:t>
          </a:r>
        </a:p>
      </dsp:txBody>
      <dsp:txXfrm>
        <a:off x="4775346" y="1827920"/>
        <a:ext cx="902507" cy="572336"/>
      </dsp:txXfrm>
    </dsp:sp>
    <dsp:sp modelId="{4C6FF732-E493-4701-B9D9-8B1E13634353}">
      <dsp:nvSpPr>
        <dsp:cNvPr id="0" name=""/>
        <dsp:cNvSpPr/>
      </dsp:nvSpPr>
      <dsp:spPr>
        <a:xfrm>
          <a:off x="5287291" y="2003565"/>
          <a:ext cx="1021029" cy="1021029"/>
        </a:xfrm>
        <a:prstGeom prst="leftCircularArrow">
          <a:avLst>
            <a:gd name="adj1" fmla="val 3023"/>
            <a:gd name="adj2" fmla="val 370824"/>
            <a:gd name="adj3" fmla="val 2146335"/>
            <a:gd name="adj4" fmla="val 9024489"/>
            <a:gd name="adj5" fmla="val 3526"/>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CE11A5E-073A-4CC1-B51D-7EE18BDB93D6}">
      <dsp:nvSpPr>
        <dsp:cNvPr id="0" name=""/>
        <dsp:cNvSpPr/>
      </dsp:nvSpPr>
      <dsp:spPr>
        <a:xfrm>
          <a:off x="4966011" y="2418063"/>
          <a:ext cx="833884" cy="331608"/>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Tulokset</a:t>
          </a:r>
        </a:p>
      </dsp:txBody>
      <dsp:txXfrm>
        <a:off x="4975723" y="2427775"/>
        <a:ext cx="814460" cy="312184"/>
      </dsp:txXfrm>
    </dsp:sp>
    <dsp:sp modelId="{50CC9E90-CE11-4F3C-B497-78A514017E64}">
      <dsp:nvSpPr>
        <dsp:cNvPr id="0" name=""/>
        <dsp:cNvSpPr/>
      </dsp:nvSpPr>
      <dsp:spPr>
        <a:xfrm>
          <a:off x="5946858"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Validiteetti</a:t>
          </a:r>
        </a:p>
        <a:p>
          <a:pPr marL="57150" lvl="1" indent="-57150" algn="l" defTabSz="266700">
            <a:lnSpc>
              <a:spcPct val="90000"/>
            </a:lnSpc>
            <a:spcBef>
              <a:spcPct val="0"/>
            </a:spcBef>
            <a:spcAft>
              <a:spcPct val="15000"/>
            </a:spcAft>
            <a:buChar char="•"/>
          </a:pPr>
          <a:r>
            <a:rPr lang="fi-FI" sz="600" kern="1200" dirty="0"/>
            <a:t>Reliabiliteetti</a:t>
          </a:r>
        </a:p>
        <a:p>
          <a:pPr marL="57150" lvl="1" indent="-57150" algn="l" defTabSz="266700">
            <a:lnSpc>
              <a:spcPct val="90000"/>
            </a:lnSpc>
            <a:spcBef>
              <a:spcPct val="0"/>
            </a:spcBef>
            <a:spcAft>
              <a:spcPct val="15000"/>
            </a:spcAft>
            <a:buChar char="•"/>
          </a:pPr>
          <a:r>
            <a:rPr lang="fi-FI" sz="600" kern="1200" dirty="0"/>
            <a:t>Liittyy yleensä tuloksiin ja  pohdintaan</a:t>
          </a:r>
        </a:p>
      </dsp:txBody>
      <dsp:txXfrm>
        <a:off x="5964664" y="1993724"/>
        <a:ext cx="902507" cy="572336"/>
      </dsp:txXfrm>
    </dsp:sp>
    <dsp:sp modelId="{9F1D1176-24DA-4E47-AF5F-D1312D713EB1}">
      <dsp:nvSpPr>
        <dsp:cNvPr id="0" name=""/>
        <dsp:cNvSpPr/>
      </dsp:nvSpPr>
      <dsp:spPr>
        <a:xfrm>
          <a:off x="6468792" y="1339048"/>
          <a:ext cx="1140900" cy="1140900"/>
        </a:xfrm>
        <a:prstGeom prst="circularArrow">
          <a:avLst>
            <a:gd name="adj1" fmla="val 2705"/>
            <a:gd name="adj2" fmla="val 329403"/>
            <a:gd name="adj3" fmla="val 19495086"/>
            <a:gd name="adj4" fmla="val 12575511"/>
            <a:gd name="adj5" fmla="val 3156"/>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D4E5EF9-6E7B-4E29-BB65-83A68E4D74B7}">
      <dsp:nvSpPr>
        <dsp:cNvPr id="0" name=""/>
        <dsp:cNvSpPr/>
      </dsp:nvSpPr>
      <dsp:spPr>
        <a:xfrm>
          <a:off x="6155329" y="1644310"/>
          <a:ext cx="833884" cy="33160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Luotettavuus</a:t>
          </a:r>
        </a:p>
        <a:p>
          <a:pPr marL="0" lvl="0" indent="0" algn="ctr" defTabSz="355600">
            <a:lnSpc>
              <a:spcPct val="90000"/>
            </a:lnSpc>
            <a:spcBef>
              <a:spcPct val="0"/>
            </a:spcBef>
            <a:spcAft>
              <a:spcPct val="35000"/>
            </a:spcAft>
            <a:buNone/>
          </a:pPr>
          <a:r>
            <a:rPr lang="fi-FI" sz="800" kern="1200" dirty="0"/>
            <a:t>-arviointi</a:t>
          </a:r>
        </a:p>
      </dsp:txBody>
      <dsp:txXfrm>
        <a:off x="6165041" y="1654022"/>
        <a:ext cx="814460" cy="312184"/>
      </dsp:txXfrm>
    </dsp:sp>
    <dsp:sp modelId="{9284058F-C096-4994-8954-C725C3B0FC2A}">
      <dsp:nvSpPr>
        <dsp:cNvPr id="0" name=""/>
        <dsp:cNvSpPr/>
      </dsp:nvSpPr>
      <dsp:spPr>
        <a:xfrm>
          <a:off x="7136176" y="1810114"/>
          <a:ext cx="938119" cy="77375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fi-FI" sz="600" kern="1200" dirty="0"/>
            <a:t>Johtopäätökset teoreettisesti ja käytännöllisesti</a:t>
          </a:r>
        </a:p>
        <a:p>
          <a:pPr marL="57150" lvl="1" indent="-57150" algn="l" defTabSz="266700">
            <a:lnSpc>
              <a:spcPct val="90000"/>
            </a:lnSpc>
            <a:spcBef>
              <a:spcPct val="0"/>
            </a:spcBef>
            <a:spcAft>
              <a:spcPct val="15000"/>
            </a:spcAft>
            <a:buChar char="•"/>
          </a:pPr>
          <a:r>
            <a:rPr lang="fi-FI" sz="600" kern="1200" dirty="0"/>
            <a:t>Jatkotutkimus</a:t>
          </a:r>
        </a:p>
      </dsp:txBody>
      <dsp:txXfrm>
        <a:off x="7153982" y="1827920"/>
        <a:ext cx="902507" cy="572336"/>
      </dsp:txXfrm>
    </dsp:sp>
    <dsp:sp modelId="{DFCC4DF4-6B1A-41F5-9FAB-4573483CF0B2}">
      <dsp:nvSpPr>
        <dsp:cNvPr id="0" name=""/>
        <dsp:cNvSpPr/>
      </dsp:nvSpPr>
      <dsp:spPr>
        <a:xfrm>
          <a:off x="7344647" y="2418063"/>
          <a:ext cx="833884" cy="33160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i-FI" sz="800" kern="1200" dirty="0"/>
            <a:t>Pohdinta</a:t>
          </a:r>
        </a:p>
      </dsp:txBody>
      <dsp:txXfrm>
        <a:off x="7354359" y="2427775"/>
        <a:ext cx="814460" cy="3121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DFC69-618F-4571-893F-14004155966B}" type="datetimeFigureOut">
              <a:rPr lang="en-US" smtClean="0"/>
              <a:t>20.11.2023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7AD70-E0BD-4A5D-B567-E615352D405B}" type="slidenum">
              <a:rPr lang="en-US" smtClean="0"/>
              <a:t>‹#›</a:t>
            </a:fld>
            <a:endParaRPr lang="en-US"/>
          </a:p>
        </p:txBody>
      </p:sp>
    </p:spTree>
    <p:extLst>
      <p:ext uri="{BB962C8B-B14F-4D97-AF65-F5344CB8AC3E}">
        <p14:creationId xmlns:p14="http://schemas.microsoft.com/office/powerpoint/2010/main" val="280238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7ED4DEE-4868-CD47-90AA-D8212C63D46A}" type="slidenum">
              <a:rPr lang="fi-FI" smtClean="0"/>
              <a:t>22</a:t>
            </a:fld>
            <a:endParaRPr lang="fi-FI"/>
          </a:p>
        </p:txBody>
      </p:sp>
    </p:spTree>
    <p:extLst>
      <p:ext uri="{BB962C8B-B14F-4D97-AF65-F5344CB8AC3E}">
        <p14:creationId xmlns:p14="http://schemas.microsoft.com/office/powerpoint/2010/main" val="30952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perustyylejä naps.</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20.11.2023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27859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20.11.2023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72152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20.11.2023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72143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20.11.2023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62893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20.11.2023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90266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FD0E704-46CF-D74F-920C-76F605EA2569}" type="datetimeFigureOut">
              <a:rPr lang="fi-FI" smtClean="0"/>
              <a:t>20.11.2023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21843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FD0E704-46CF-D74F-920C-76F605EA2569}" type="datetimeFigureOut">
              <a:rPr lang="fi-FI" smtClean="0"/>
              <a:t>20.11.2023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385097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DFD0E704-46CF-D74F-920C-76F605EA2569}" type="datetimeFigureOut">
              <a:rPr lang="fi-FI" smtClean="0"/>
              <a:t>20.11.2023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86988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FD0E704-46CF-D74F-920C-76F605EA2569}" type="datetimeFigureOut">
              <a:rPr lang="fi-FI" smtClean="0"/>
              <a:t>20.11.2023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336886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FD0E704-46CF-D74F-920C-76F605EA2569}" type="datetimeFigureOut">
              <a:rPr lang="fi-FI" smtClean="0"/>
              <a:t>20.11.2023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55939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FD0E704-46CF-D74F-920C-76F605EA2569}" type="datetimeFigureOut">
              <a:rPr lang="fi-FI" smtClean="0"/>
              <a:t>20.11.2023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31257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0E704-46CF-D74F-920C-76F605EA2569}" type="datetimeFigureOut">
              <a:rPr lang="fi-FI" smtClean="0"/>
              <a:t>20.11.2023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5C03-4FF4-3945-84BC-D80EE26D98C9}" type="slidenum">
              <a:rPr lang="fi-FI" smtClean="0"/>
              <a:t>‹#›</a:t>
            </a:fld>
            <a:endParaRPr lang="fi-FI"/>
          </a:p>
        </p:txBody>
      </p:sp>
    </p:spTree>
    <p:extLst>
      <p:ext uri="{BB962C8B-B14F-4D97-AF65-F5344CB8AC3E}">
        <p14:creationId xmlns:p14="http://schemas.microsoft.com/office/powerpoint/2010/main" val="247234332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reativityandcognition.com/research/practice-based-research/differences-between-practice-based-and-practice-led-resear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65810" y="1384300"/>
            <a:ext cx="7772400" cy="2498725"/>
          </a:xfrm>
        </p:spPr>
        <p:txBody>
          <a:bodyPr>
            <a:normAutofit/>
          </a:bodyPr>
          <a:lstStyle/>
          <a:p>
            <a:r>
              <a:rPr lang="fi-FI" sz="3600" b="1" dirty="0">
                <a:solidFill>
                  <a:schemeClr val="accent4">
                    <a:lumMod val="20000"/>
                    <a:lumOff val="80000"/>
                  </a:schemeClr>
                </a:solidFill>
              </a:rPr>
              <a:t>MA-seminaari 1, Design</a:t>
            </a:r>
          </a:p>
        </p:txBody>
      </p:sp>
      <p:sp>
        <p:nvSpPr>
          <p:cNvPr id="3" name="Alaotsikko 2"/>
          <p:cNvSpPr>
            <a:spLocks noGrp="1"/>
          </p:cNvSpPr>
          <p:nvPr>
            <p:ph type="subTitle" idx="1"/>
          </p:nvPr>
        </p:nvSpPr>
        <p:spPr>
          <a:xfrm>
            <a:off x="937260" y="3333053"/>
            <a:ext cx="7852410" cy="1752600"/>
          </a:xfrm>
        </p:spPr>
        <p:txBody>
          <a:bodyPr>
            <a:normAutofit/>
          </a:bodyPr>
          <a:lstStyle/>
          <a:p>
            <a:r>
              <a:rPr lang="fi-FI" sz="2800" dirty="0">
                <a:solidFill>
                  <a:schemeClr val="accent4">
                    <a:lumMod val="20000"/>
                    <a:lumOff val="80000"/>
                  </a:schemeClr>
                </a:solidFill>
              </a:rPr>
              <a:t>Maisterin tutkinnon opinnäyteseminaari 1, 2 op </a:t>
            </a:r>
          </a:p>
          <a:p>
            <a:r>
              <a:rPr lang="fi-FI" dirty="0">
                <a:solidFill>
                  <a:schemeClr val="accent4">
                    <a:lumMod val="20000"/>
                    <a:lumOff val="80000"/>
                  </a:schemeClr>
                </a:solidFill>
              </a:rPr>
              <a:t>2023-2024</a:t>
            </a:r>
          </a:p>
          <a:p>
            <a:endParaRPr lang="fi-FI" dirty="0"/>
          </a:p>
        </p:txBody>
      </p:sp>
    </p:spTree>
    <p:extLst>
      <p:ext uri="{BB962C8B-B14F-4D97-AF65-F5344CB8AC3E}">
        <p14:creationId xmlns:p14="http://schemas.microsoft.com/office/powerpoint/2010/main" val="224936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7E8A0E5-8D92-2045-A607-04E53691B7FF}"/>
              </a:ext>
            </a:extLst>
          </p:cNvPr>
          <p:cNvSpPr>
            <a:spLocks noGrp="1"/>
          </p:cNvSpPr>
          <p:nvPr>
            <p:ph idx="1"/>
          </p:nvPr>
        </p:nvSpPr>
        <p:spPr>
          <a:xfrm>
            <a:off x="885825" y="2823210"/>
            <a:ext cx="7372350" cy="708660"/>
          </a:xfrm>
        </p:spPr>
        <p:txBody>
          <a:bodyPr>
            <a:noAutofit/>
          </a:bodyPr>
          <a:lstStyle/>
          <a:p>
            <a:pPr marL="0" indent="0">
              <a:buNone/>
            </a:pPr>
            <a:r>
              <a:rPr lang="fi-FI" sz="3600" b="1" dirty="0">
                <a:solidFill>
                  <a:schemeClr val="bg1"/>
                </a:solidFill>
              </a:rPr>
              <a:t>Johdatus akateemiseen tutkimukseen</a:t>
            </a:r>
          </a:p>
        </p:txBody>
      </p:sp>
    </p:spTree>
    <p:extLst>
      <p:ext uri="{BB962C8B-B14F-4D97-AF65-F5344CB8AC3E}">
        <p14:creationId xmlns:p14="http://schemas.microsoft.com/office/powerpoint/2010/main" val="356699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55579EC-A0C1-4070-BE78-767CA0D1C9ED}"/>
              </a:ext>
            </a:extLst>
          </p:cNvPr>
          <p:cNvSpPr>
            <a:spLocks noGrp="1"/>
          </p:cNvSpPr>
          <p:nvPr>
            <p:ph type="title"/>
          </p:nvPr>
        </p:nvSpPr>
        <p:spPr>
          <a:xfrm>
            <a:off x="482600" y="908720"/>
            <a:ext cx="8178799" cy="1135737"/>
          </a:xfrm>
        </p:spPr>
        <p:txBody>
          <a:bodyPr>
            <a:normAutofit/>
          </a:bodyPr>
          <a:lstStyle/>
          <a:p>
            <a:r>
              <a:rPr lang="fi-FI" sz="3100" dirty="0"/>
              <a:t>Tutkimuksen eteneminen käytännössä</a:t>
            </a:r>
            <a:br>
              <a:rPr lang="fi-FI" sz="3100" dirty="0"/>
            </a:br>
            <a:r>
              <a:rPr lang="fi-FI" sz="1400" dirty="0"/>
              <a:t>(Heikki Pasasen esittämä versio syksy 2022)</a:t>
            </a:r>
          </a:p>
        </p:txBody>
      </p:sp>
      <p:graphicFrame>
        <p:nvGraphicFramePr>
          <p:cNvPr id="7" name="Sisällön paikkamerkki 6">
            <a:extLst>
              <a:ext uri="{FF2B5EF4-FFF2-40B4-BE49-F238E27FC236}">
                <a16:creationId xmlns:a16="http://schemas.microsoft.com/office/drawing/2014/main" id="{1065EFF9-39D3-40F0-AC60-1D12CC2E7B37}"/>
              </a:ext>
            </a:extLst>
          </p:cNvPr>
          <p:cNvGraphicFramePr>
            <a:graphicFrameLocks noGrp="1"/>
          </p:cNvGraphicFramePr>
          <p:nvPr>
            <p:ph idx="1"/>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08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970D-D5CD-B9BD-04D7-1F8D4CB967FF}"/>
              </a:ext>
            </a:extLst>
          </p:cNvPr>
          <p:cNvSpPr>
            <a:spLocks noGrp="1"/>
          </p:cNvSpPr>
          <p:nvPr>
            <p:ph type="title"/>
          </p:nvPr>
        </p:nvSpPr>
        <p:spPr>
          <a:xfrm>
            <a:off x="457200" y="274638"/>
            <a:ext cx="8229600" cy="948372"/>
          </a:xfrm>
        </p:spPr>
        <p:txBody>
          <a:bodyPr/>
          <a:lstStyle/>
          <a:p>
            <a:r>
              <a:rPr lang="fi-FI" sz="4400" b="1" dirty="0">
                <a:solidFill>
                  <a:schemeClr val="bg1"/>
                </a:solidFill>
              </a:rPr>
              <a:t>Laadullinen tutkimus</a:t>
            </a:r>
            <a:endParaRPr lang="en-US" dirty="0">
              <a:solidFill>
                <a:schemeClr val="bg1"/>
              </a:solidFill>
            </a:endParaRPr>
          </a:p>
        </p:txBody>
      </p:sp>
      <p:sp>
        <p:nvSpPr>
          <p:cNvPr id="3" name="Sisällön paikkamerkki 2">
            <a:extLst>
              <a:ext uri="{FF2B5EF4-FFF2-40B4-BE49-F238E27FC236}">
                <a16:creationId xmlns:a16="http://schemas.microsoft.com/office/drawing/2014/main" id="{83931D7B-8B16-4ECF-BB3F-2C5649496E5C}"/>
              </a:ext>
            </a:extLst>
          </p:cNvPr>
          <p:cNvSpPr>
            <a:spLocks noGrp="1"/>
          </p:cNvSpPr>
          <p:nvPr>
            <p:ph idx="1"/>
          </p:nvPr>
        </p:nvSpPr>
        <p:spPr>
          <a:xfrm>
            <a:off x="457200" y="1417638"/>
            <a:ext cx="8229600" cy="4708525"/>
          </a:xfrm>
        </p:spPr>
        <p:txBody>
          <a:bodyPr>
            <a:normAutofit/>
          </a:bodyPr>
          <a:lstStyle/>
          <a:p>
            <a:pPr marL="0" indent="0" algn="ctr">
              <a:buNone/>
            </a:pPr>
            <a:endParaRPr lang="fi-FI" sz="1800" dirty="0"/>
          </a:p>
          <a:p>
            <a:r>
              <a:rPr lang="fi-FI" sz="2000" dirty="0">
                <a:solidFill>
                  <a:schemeClr val="bg1"/>
                </a:solidFill>
              </a:rPr>
              <a:t>Laadullisen tutkimuksen kohteena on yleensä ihminen ja ihmisen maailma</a:t>
            </a:r>
          </a:p>
          <a:p>
            <a:pPr algn="l"/>
            <a:r>
              <a:rPr lang="fi-FI" sz="2000" b="0" i="0" u="none" strike="noStrike" dirty="0">
                <a:solidFill>
                  <a:schemeClr val="bg1"/>
                </a:solidFill>
                <a:effectLst/>
                <a:latin typeface="Arimo"/>
              </a:rPr>
              <a:t>Useimmiten tavoitteena on rakentaa havaituista seikoista jokin uusi, todellisuuden monikirjavuutta selkeämpi konstruktio tai kohottaa joitakin seikkoja paremmin ymmärrettäväksi.</a:t>
            </a:r>
          </a:p>
          <a:p>
            <a:pPr algn="l"/>
            <a:r>
              <a:rPr lang="fi-FI" sz="2000" i="0" u="none" strike="noStrike" dirty="0">
                <a:solidFill>
                  <a:schemeClr val="bg1"/>
                </a:solidFill>
                <a:effectLst/>
                <a:latin typeface="Arimo"/>
              </a:rPr>
              <a:t>Vastaa tavallisesti kysymyksiin:</a:t>
            </a:r>
          </a:p>
          <a:p>
            <a:pPr lvl="1">
              <a:buFont typeface="Arial" panose="020B0604020202020204" pitchFamily="34" charset="0"/>
              <a:buChar char="•"/>
            </a:pPr>
            <a:r>
              <a:rPr lang="fi-FI" sz="2000" i="0" u="none" strike="noStrike" dirty="0">
                <a:solidFill>
                  <a:schemeClr val="bg1"/>
                </a:solidFill>
                <a:effectLst/>
                <a:latin typeface="Arimo"/>
              </a:rPr>
              <a:t>Mikä ilmiö on?</a:t>
            </a:r>
          </a:p>
          <a:p>
            <a:pPr lvl="1">
              <a:buFont typeface="Arial" panose="020B0604020202020204" pitchFamily="34" charset="0"/>
              <a:buChar char="•"/>
            </a:pPr>
            <a:r>
              <a:rPr lang="fi-FI" sz="2000" b="0" i="0" u="none" strike="noStrike" dirty="0">
                <a:solidFill>
                  <a:schemeClr val="bg1"/>
                </a:solidFill>
                <a:effectLst/>
                <a:latin typeface="Arimo"/>
              </a:rPr>
              <a:t>Millainen ilmiö on?</a:t>
            </a:r>
          </a:p>
          <a:p>
            <a:r>
              <a:rPr lang="fi-FI" sz="2000" dirty="0">
                <a:solidFill>
                  <a:schemeClr val="bg1"/>
                </a:solidFill>
              </a:rPr>
              <a:t>Metodeina eli menetelminä mm. erilaiset havainnointitavat, haastattelut, tarinat ja niiden analyysi</a:t>
            </a:r>
          </a:p>
          <a:p>
            <a:pPr lvl="0"/>
            <a:r>
              <a:rPr lang="fi-FI" sz="2000" dirty="0">
                <a:solidFill>
                  <a:schemeClr val="bg1"/>
                </a:solidFill>
              </a:rPr>
              <a:t>Vrt. esim. matematiikan tutkimus tai kohteet, joiden ymmärtäminen vaatii laadullisen arvioinnin sijaan mittaamista</a:t>
            </a:r>
          </a:p>
        </p:txBody>
      </p:sp>
    </p:spTree>
    <p:extLst>
      <p:ext uri="{BB962C8B-B14F-4D97-AF65-F5344CB8AC3E}">
        <p14:creationId xmlns:p14="http://schemas.microsoft.com/office/powerpoint/2010/main" val="315988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4330" y="378140"/>
            <a:ext cx="8229600" cy="1143000"/>
          </a:xfrm>
        </p:spPr>
        <p:txBody>
          <a:bodyPr>
            <a:noAutofit/>
          </a:bodyPr>
          <a:lstStyle/>
          <a:p>
            <a:pPr lvl="0"/>
            <a:r>
              <a:rPr lang="fi-FI" sz="2400" b="1" dirty="0">
                <a:solidFill>
                  <a:schemeClr val="bg1"/>
                </a:solidFill>
              </a:rPr>
              <a:t>Esimerkkejä laadullisesta tutkimuksesta </a:t>
            </a:r>
            <a:br>
              <a:rPr lang="fi-FI" sz="2400" b="1" dirty="0">
                <a:solidFill>
                  <a:schemeClr val="bg1"/>
                </a:solidFill>
              </a:rPr>
            </a:br>
            <a:r>
              <a:rPr lang="fi-FI" sz="2400" b="1" dirty="0">
                <a:solidFill>
                  <a:schemeClr val="bg1"/>
                </a:solidFill>
              </a:rPr>
              <a:t>Aalto-yliopiston MA-opinnäytteissä</a:t>
            </a:r>
            <a:endParaRPr lang="fi-FI" sz="2400" dirty="0">
              <a:solidFill>
                <a:schemeClr val="bg1"/>
              </a:solidFill>
            </a:endParaRPr>
          </a:p>
        </p:txBody>
      </p:sp>
      <p:sp>
        <p:nvSpPr>
          <p:cNvPr id="3" name="Sisällön paikkamerkki 2"/>
          <p:cNvSpPr>
            <a:spLocks noGrp="1"/>
          </p:cNvSpPr>
          <p:nvPr>
            <p:ph idx="1"/>
          </p:nvPr>
        </p:nvSpPr>
        <p:spPr>
          <a:xfrm>
            <a:off x="457200" y="1555430"/>
            <a:ext cx="8229600" cy="4846320"/>
          </a:xfrm>
        </p:spPr>
        <p:txBody>
          <a:bodyPr>
            <a:normAutofit fontScale="92500" lnSpcReduction="20000"/>
          </a:bodyPr>
          <a:lstStyle/>
          <a:p>
            <a:pPr>
              <a:lnSpc>
                <a:spcPct val="120000"/>
              </a:lnSpc>
            </a:pPr>
            <a:r>
              <a:rPr lang="fi-FI" sz="2300" dirty="0" err="1">
                <a:solidFill>
                  <a:schemeClr val="bg1"/>
                </a:solidFill>
              </a:rPr>
              <a:t>Weiste-Palvanen</a:t>
            </a:r>
            <a:r>
              <a:rPr lang="fi-FI" sz="2300" dirty="0">
                <a:solidFill>
                  <a:schemeClr val="bg1"/>
                </a:solidFill>
              </a:rPr>
              <a:t>, Heidi. 2009. </a:t>
            </a:r>
            <a:r>
              <a:rPr lang="fi-FI" sz="2300" i="1" dirty="0">
                <a:solidFill>
                  <a:schemeClr val="bg1"/>
                </a:solidFill>
              </a:rPr>
              <a:t>Vuokratyöntekijöiden organisaatioon sitoutuminen: Case </a:t>
            </a:r>
            <a:r>
              <a:rPr lang="fi-FI" sz="2300" i="1" dirty="0" err="1">
                <a:solidFill>
                  <a:schemeClr val="bg1"/>
                </a:solidFill>
              </a:rPr>
              <a:t>MedOne</a:t>
            </a:r>
            <a:r>
              <a:rPr lang="fi-FI" sz="2300" dirty="0">
                <a:solidFill>
                  <a:schemeClr val="bg1"/>
                </a:solidFill>
              </a:rPr>
              <a:t>. Kauppakorkeakoulu: </a:t>
            </a:r>
            <a:r>
              <a:rPr lang="fi-FI" sz="2300" b="1" dirty="0">
                <a:solidFill>
                  <a:schemeClr val="bg1"/>
                </a:solidFill>
              </a:rPr>
              <a:t>Käytetty menetelmä</a:t>
            </a:r>
            <a:r>
              <a:rPr lang="fi-FI" sz="2300" dirty="0">
                <a:solidFill>
                  <a:schemeClr val="bg1"/>
                </a:solidFill>
              </a:rPr>
              <a:t>: haastattelujen avulla kerätty aineisto ja siihen kohdistettu sisällönanalyysi -menetelmä.</a:t>
            </a:r>
          </a:p>
          <a:p>
            <a:pPr>
              <a:lnSpc>
                <a:spcPct val="120000"/>
              </a:lnSpc>
            </a:pPr>
            <a:endParaRPr lang="fi-FI" sz="2300" dirty="0">
              <a:solidFill>
                <a:schemeClr val="bg1"/>
              </a:solidFill>
            </a:endParaRPr>
          </a:p>
          <a:p>
            <a:pPr>
              <a:lnSpc>
                <a:spcPct val="120000"/>
              </a:lnSpc>
            </a:pPr>
            <a:r>
              <a:rPr lang="fi-FI" sz="2300" dirty="0" err="1">
                <a:solidFill>
                  <a:schemeClr val="bg1"/>
                </a:solidFill>
              </a:rPr>
              <a:t>Helpiölä</a:t>
            </a:r>
            <a:r>
              <a:rPr lang="fi-FI" sz="2300" dirty="0">
                <a:solidFill>
                  <a:schemeClr val="bg1"/>
                </a:solidFill>
              </a:rPr>
              <a:t>, Mari. 2013. </a:t>
            </a:r>
            <a:r>
              <a:rPr lang="fi-FI" sz="2300" i="1" dirty="0">
                <a:solidFill>
                  <a:schemeClr val="bg1"/>
                </a:solidFill>
              </a:rPr>
              <a:t>Oikopolkuja – polkuoikoja. Muotoiluajattelu- ja menetelmät kilpailuedun ja osaamisen todentamisessa, </a:t>
            </a:r>
            <a:r>
              <a:rPr lang="fi-FI" sz="2300" i="1" dirty="0" err="1">
                <a:solidFill>
                  <a:schemeClr val="bg1"/>
                </a:solidFill>
              </a:rPr>
              <a:t>konseptoinnissa</a:t>
            </a:r>
            <a:r>
              <a:rPr lang="fi-FI" sz="2300" i="1" dirty="0">
                <a:solidFill>
                  <a:schemeClr val="bg1"/>
                </a:solidFill>
              </a:rPr>
              <a:t> ja visualisoinnissa. </a:t>
            </a:r>
            <a:r>
              <a:rPr lang="fi-FI" sz="2300" dirty="0">
                <a:solidFill>
                  <a:schemeClr val="bg1"/>
                </a:solidFill>
              </a:rPr>
              <a:t>Helsinki: Aalto-yliopisto, Muotoilun laitos. </a:t>
            </a:r>
            <a:r>
              <a:rPr lang="fi-FI" sz="2300" b="1" dirty="0">
                <a:solidFill>
                  <a:schemeClr val="bg1"/>
                </a:solidFill>
              </a:rPr>
              <a:t>Käytetty menetelmä: </a:t>
            </a:r>
            <a:r>
              <a:rPr lang="fi-FI" sz="2300" dirty="0">
                <a:solidFill>
                  <a:schemeClr val="bg1"/>
                </a:solidFill>
              </a:rPr>
              <a:t>muotoiluprosessin havainnointi sekä haastattelut.</a:t>
            </a:r>
          </a:p>
          <a:p>
            <a:pPr>
              <a:lnSpc>
                <a:spcPct val="120000"/>
              </a:lnSpc>
            </a:pPr>
            <a:endParaRPr lang="fi-FI" sz="2300" dirty="0">
              <a:solidFill>
                <a:schemeClr val="bg1"/>
              </a:solidFill>
            </a:endParaRPr>
          </a:p>
          <a:p>
            <a:pPr>
              <a:lnSpc>
                <a:spcPct val="120000"/>
              </a:lnSpc>
            </a:pPr>
            <a:r>
              <a:rPr lang="fi-FI" sz="2300" dirty="0">
                <a:solidFill>
                  <a:schemeClr val="bg1"/>
                </a:solidFill>
              </a:rPr>
              <a:t>Kovanen, Miia. 2014. </a:t>
            </a:r>
            <a:r>
              <a:rPr lang="fi-FI" sz="2300" i="1" dirty="0">
                <a:solidFill>
                  <a:schemeClr val="bg1"/>
                </a:solidFill>
              </a:rPr>
              <a:t>Aapiskukon jäljillä. Ideologiset representaatiot 2010-luvun aapisten kuvituksissa. </a:t>
            </a:r>
            <a:r>
              <a:rPr lang="fi-FI" sz="2300" dirty="0">
                <a:solidFill>
                  <a:schemeClr val="bg1"/>
                </a:solidFill>
              </a:rPr>
              <a:t>Aalto-yliopisto, Muotoilun laitos</a:t>
            </a:r>
            <a:r>
              <a:rPr lang="fi-FI" sz="2300" i="1" dirty="0">
                <a:solidFill>
                  <a:schemeClr val="bg1"/>
                </a:solidFill>
              </a:rPr>
              <a:t>. </a:t>
            </a:r>
            <a:r>
              <a:rPr lang="fi-FI" sz="2300" b="1" dirty="0">
                <a:solidFill>
                  <a:schemeClr val="bg1"/>
                </a:solidFill>
              </a:rPr>
              <a:t>Käytetty menetelmä: </a:t>
            </a:r>
            <a:r>
              <a:rPr lang="fi-FI" sz="2300" dirty="0">
                <a:solidFill>
                  <a:schemeClr val="bg1"/>
                </a:solidFill>
              </a:rPr>
              <a:t>diskurssianalyysi.</a:t>
            </a:r>
          </a:p>
          <a:p>
            <a:endParaRPr lang="fi-FI" dirty="0"/>
          </a:p>
        </p:txBody>
      </p:sp>
    </p:spTree>
    <p:extLst>
      <p:ext uri="{BB962C8B-B14F-4D97-AF65-F5344CB8AC3E}">
        <p14:creationId xmlns:p14="http://schemas.microsoft.com/office/powerpoint/2010/main" val="10293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5F19-0E78-00DE-DCCF-767DE1DE9FA4}"/>
              </a:ext>
            </a:extLst>
          </p:cNvPr>
          <p:cNvSpPr>
            <a:spLocks noGrp="1"/>
          </p:cNvSpPr>
          <p:nvPr>
            <p:ph type="title"/>
          </p:nvPr>
        </p:nvSpPr>
        <p:spPr/>
        <p:txBody>
          <a:bodyPr>
            <a:normAutofit/>
          </a:bodyPr>
          <a:lstStyle/>
          <a:p>
            <a:r>
              <a:rPr lang="fi-FI" sz="4400" b="1" dirty="0">
                <a:solidFill>
                  <a:schemeClr val="bg1"/>
                </a:solidFill>
              </a:rPr>
              <a:t>Määrällinen tutkimus</a:t>
            </a:r>
            <a:endParaRPr lang="en-US" dirty="0">
              <a:solidFill>
                <a:schemeClr val="bg1"/>
              </a:solidFill>
            </a:endParaRPr>
          </a:p>
        </p:txBody>
      </p:sp>
      <p:sp>
        <p:nvSpPr>
          <p:cNvPr id="3" name="Sisällön paikkamerkki 2">
            <a:extLst>
              <a:ext uri="{FF2B5EF4-FFF2-40B4-BE49-F238E27FC236}">
                <a16:creationId xmlns:a16="http://schemas.microsoft.com/office/drawing/2014/main" id="{83931D7B-8B16-4ECF-BB3F-2C5649496E5C}"/>
              </a:ext>
            </a:extLst>
          </p:cNvPr>
          <p:cNvSpPr>
            <a:spLocks noGrp="1"/>
          </p:cNvSpPr>
          <p:nvPr>
            <p:ph idx="1"/>
          </p:nvPr>
        </p:nvSpPr>
        <p:spPr>
          <a:xfrm>
            <a:off x="457200" y="1828800"/>
            <a:ext cx="8229600" cy="4297363"/>
          </a:xfrm>
        </p:spPr>
        <p:txBody>
          <a:bodyPr>
            <a:normAutofit/>
          </a:bodyPr>
          <a:lstStyle/>
          <a:p>
            <a:r>
              <a:rPr lang="fi-FI" sz="2800" b="0" i="0" u="none" strike="noStrike" dirty="0">
                <a:solidFill>
                  <a:schemeClr val="bg1"/>
                </a:solidFill>
                <a:effectLst/>
                <a:latin typeface="Arimo"/>
              </a:rPr>
              <a:t>Kvantitatiivista, määrällistä tutkimusotetta käytetään silloin, kun on mahdollista määritellä mitattavia tai testattavia tai muulla tavalla numeerisessa muodossa ilmaistavia muuttujia</a:t>
            </a:r>
          </a:p>
          <a:p>
            <a:r>
              <a:rPr lang="fi-FI" sz="2800" dirty="0">
                <a:solidFill>
                  <a:schemeClr val="bg1"/>
                </a:solidFill>
                <a:latin typeface="Arimo"/>
              </a:rPr>
              <a:t>Voi t</a:t>
            </a:r>
            <a:r>
              <a:rPr lang="fi-FI" sz="2800" b="0" i="0" u="none" strike="noStrike" dirty="0">
                <a:solidFill>
                  <a:schemeClr val="bg1"/>
                </a:solidFill>
                <a:effectLst/>
                <a:latin typeface="Arimo"/>
              </a:rPr>
              <a:t>uottaa esimerkiksi tilastoja </a:t>
            </a:r>
          </a:p>
          <a:p>
            <a:r>
              <a:rPr lang="fi-FI" sz="2800" b="0" i="0" u="none" strike="noStrike" dirty="0">
                <a:solidFill>
                  <a:schemeClr val="bg1"/>
                </a:solidFill>
                <a:effectLst/>
                <a:latin typeface="Arimo"/>
              </a:rPr>
              <a:t>Metodeina esim. kyselylomakk</a:t>
            </a:r>
            <a:r>
              <a:rPr lang="fi-FI" sz="2800" dirty="0">
                <a:solidFill>
                  <a:schemeClr val="bg1"/>
                </a:solidFill>
                <a:latin typeface="Arimo"/>
              </a:rPr>
              <a:t>eet, strukturoidut haastattelut</a:t>
            </a:r>
            <a:endParaRPr lang="fi-FI" sz="2800" b="0" i="0" u="none" strike="noStrike" dirty="0">
              <a:solidFill>
                <a:schemeClr val="bg1"/>
              </a:solidFill>
              <a:effectLst/>
              <a:latin typeface="Arimo"/>
            </a:endParaRPr>
          </a:p>
          <a:p>
            <a:pPr marL="0" indent="0">
              <a:buNone/>
            </a:pPr>
            <a:endParaRPr lang="fi-FI" sz="1900" dirty="0">
              <a:solidFill>
                <a:prstClr val="black"/>
              </a:solidFill>
            </a:endParaRPr>
          </a:p>
        </p:txBody>
      </p:sp>
    </p:spTree>
    <p:extLst>
      <p:ext uri="{BB962C8B-B14F-4D97-AF65-F5344CB8AC3E}">
        <p14:creationId xmlns:p14="http://schemas.microsoft.com/office/powerpoint/2010/main" val="264850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44465"/>
            <a:ext cx="8229600" cy="1143000"/>
          </a:xfrm>
        </p:spPr>
        <p:txBody>
          <a:bodyPr>
            <a:normAutofit/>
          </a:bodyPr>
          <a:lstStyle/>
          <a:p>
            <a:r>
              <a:rPr lang="fi-FI" sz="3200" b="1" dirty="0">
                <a:solidFill>
                  <a:schemeClr val="bg1"/>
                </a:solidFill>
              </a:rPr>
              <a:t>Teoreettisesta tutkimuksesta</a:t>
            </a:r>
          </a:p>
        </p:txBody>
      </p:sp>
      <p:sp>
        <p:nvSpPr>
          <p:cNvPr id="3" name="Sisällön paikkamerkki 2"/>
          <p:cNvSpPr>
            <a:spLocks noGrp="1"/>
          </p:cNvSpPr>
          <p:nvPr>
            <p:ph idx="1"/>
          </p:nvPr>
        </p:nvSpPr>
        <p:spPr>
          <a:xfrm>
            <a:off x="457200" y="1989452"/>
            <a:ext cx="8229600" cy="4205607"/>
          </a:xfrm>
        </p:spPr>
        <p:txBody>
          <a:bodyPr>
            <a:normAutofit/>
          </a:bodyPr>
          <a:lstStyle/>
          <a:p>
            <a:r>
              <a:rPr lang="fi-FI" sz="2800" dirty="0">
                <a:solidFill>
                  <a:schemeClr val="bg1"/>
                </a:solidFill>
              </a:rPr>
              <a:t>Teoreettinen tutkimus perustuu tutkimuskohteeseen perehtymiseen ajatusrakennelmien kautta.</a:t>
            </a:r>
          </a:p>
          <a:p>
            <a:r>
              <a:rPr lang="fi-FI" sz="2800" dirty="0">
                <a:solidFill>
                  <a:schemeClr val="bg1"/>
                </a:solidFill>
              </a:rPr>
              <a:t>Tieteellinen teoria on hyvin perusteltu selitys jollekin ilmiölle. Selityksen taustalla on tieteen kriteerit täyttävä menetelmä.</a:t>
            </a:r>
          </a:p>
          <a:p>
            <a:r>
              <a:rPr lang="fi-FI" sz="2800" dirty="0">
                <a:solidFill>
                  <a:schemeClr val="bg1"/>
                </a:solidFill>
              </a:rPr>
              <a:t>Teoriat ovat usein yleistettyjä ja koskevat useita eri yksittäistapauksia</a:t>
            </a:r>
            <a:r>
              <a:rPr lang="fi-FI" sz="1900" dirty="0"/>
              <a:t>. </a:t>
            </a:r>
            <a:endParaRPr lang="fi-FI" dirty="0"/>
          </a:p>
        </p:txBody>
      </p:sp>
    </p:spTree>
    <p:extLst>
      <p:ext uri="{BB962C8B-B14F-4D97-AF65-F5344CB8AC3E}">
        <p14:creationId xmlns:p14="http://schemas.microsoft.com/office/powerpoint/2010/main" val="194259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IMG_9001.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965105"/>
            <a:ext cx="8229600" cy="4525963"/>
          </a:xfrm>
        </p:spPr>
      </p:pic>
    </p:spTree>
    <p:extLst>
      <p:ext uri="{BB962C8B-B14F-4D97-AF65-F5344CB8AC3E}">
        <p14:creationId xmlns:p14="http://schemas.microsoft.com/office/powerpoint/2010/main" val="289316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3600" b="1" dirty="0">
                <a:solidFill>
                  <a:schemeClr val="bg1"/>
                </a:solidFill>
              </a:rPr>
              <a:t>Taiteellinen työ ja </a:t>
            </a:r>
            <a:br>
              <a:rPr lang="fi-FI" sz="3600" b="1" dirty="0">
                <a:solidFill>
                  <a:schemeClr val="bg1"/>
                </a:solidFill>
              </a:rPr>
            </a:br>
            <a:r>
              <a:rPr lang="fi-FI" sz="3600" b="1" dirty="0">
                <a:solidFill>
                  <a:schemeClr val="bg1"/>
                </a:solidFill>
              </a:rPr>
              <a:t>taiteellinen tutkimus opinnäytteessä</a:t>
            </a:r>
          </a:p>
        </p:txBody>
      </p:sp>
    </p:spTree>
    <p:extLst>
      <p:ext uri="{BB962C8B-B14F-4D97-AF65-F5344CB8AC3E}">
        <p14:creationId xmlns:p14="http://schemas.microsoft.com/office/powerpoint/2010/main" val="241812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64275"/>
            <a:ext cx="8229600" cy="1143000"/>
          </a:xfrm>
        </p:spPr>
        <p:txBody>
          <a:bodyPr>
            <a:normAutofit/>
          </a:bodyPr>
          <a:lstStyle/>
          <a:p>
            <a:r>
              <a:rPr lang="fi-FI" sz="3200" b="1" dirty="0">
                <a:solidFill>
                  <a:schemeClr val="bg1"/>
                </a:solidFill>
              </a:rPr>
              <a:t>Taiteellisesta työstä opinnäytteenä</a:t>
            </a:r>
          </a:p>
        </p:txBody>
      </p:sp>
      <p:sp>
        <p:nvSpPr>
          <p:cNvPr id="3" name="Sisällön paikkamerkki 2"/>
          <p:cNvSpPr>
            <a:spLocks noGrp="1"/>
          </p:cNvSpPr>
          <p:nvPr>
            <p:ph idx="1"/>
          </p:nvPr>
        </p:nvSpPr>
        <p:spPr>
          <a:xfrm>
            <a:off x="457200" y="1748614"/>
            <a:ext cx="8229600" cy="4547932"/>
          </a:xfrm>
        </p:spPr>
        <p:txBody>
          <a:bodyPr>
            <a:normAutofit lnSpcReduction="10000"/>
          </a:bodyPr>
          <a:lstStyle/>
          <a:p>
            <a:pPr lvl="0"/>
            <a:r>
              <a:rPr lang="fi-FI" sz="2400" dirty="0">
                <a:solidFill>
                  <a:schemeClr val="bg1"/>
                </a:solidFill>
                <a:cs typeface="Arial" panose="020B0604020202020204" pitchFamily="34" charset="0"/>
              </a:rPr>
              <a:t>Opinnäytteen taiteellinen produktio-osa voi olla esimerkiksi suunnittelutyö esitykseen tai elokuvaan, itsenäinen teos, näyttely tai muu projekti</a:t>
            </a:r>
          </a:p>
          <a:p>
            <a:pPr lvl="0"/>
            <a:r>
              <a:rPr lang="fi-FI" sz="2400" dirty="0">
                <a:solidFill>
                  <a:schemeClr val="bg1"/>
                </a:solidFill>
                <a:cs typeface="Arial" panose="020B0604020202020204" pitchFamily="34" charset="0"/>
              </a:rPr>
              <a:t>Laajankaan taiteellisen työn yhteydessä opinnäytteen kirjallinen osa ei ole vain kuvaus (raportti) tehdystä työstä, vaan käsittelee ja syventää jotain opinnäytteen  aihepiiriin liittyviä asiaa tai ilmiötä valitusta näkökulmasta</a:t>
            </a:r>
          </a:p>
          <a:p>
            <a:pPr lvl="0"/>
            <a:r>
              <a:rPr lang="fi-FI" sz="2400" dirty="0">
                <a:solidFill>
                  <a:schemeClr val="bg1"/>
                </a:solidFill>
                <a:cs typeface="Arial" panose="020B0604020202020204" pitchFamily="34" charset="0"/>
              </a:rPr>
              <a:t>Vaikka taiteelliseen työhön ei liittyisi tutkimusta, sen voi silti </a:t>
            </a:r>
            <a:r>
              <a:rPr lang="fi-FI" sz="2400" dirty="0" err="1">
                <a:solidFill>
                  <a:schemeClr val="bg1"/>
                </a:solidFill>
                <a:cs typeface="Arial" panose="020B0604020202020204" pitchFamily="34" charset="0"/>
              </a:rPr>
              <a:t>kontekstualisoida</a:t>
            </a:r>
            <a:r>
              <a:rPr lang="fi-FI" sz="2400" dirty="0">
                <a:solidFill>
                  <a:schemeClr val="bg1"/>
                </a:solidFill>
                <a:cs typeface="Arial" panose="020B0604020202020204" pitchFamily="34" charset="0"/>
              </a:rPr>
              <a:t> esim. taiteelliseen viitekehykseen ja keskustella siten erilaisten esim. taideperustaisten lähteiden kanssa. (Arviointiperusteissa lähteiden käytön tutkimuksellinen hallinta)</a:t>
            </a:r>
          </a:p>
          <a:p>
            <a:pPr lvl="0"/>
            <a:endParaRPr lang="fi-FI" dirty="0"/>
          </a:p>
        </p:txBody>
      </p:sp>
    </p:spTree>
    <p:extLst>
      <p:ext uri="{BB962C8B-B14F-4D97-AF65-F5344CB8AC3E}">
        <p14:creationId xmlns:p14="http://schemas.microsoft.com/office/powerpoint/2010/main" val="339381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7190" y="412231"/>
            <a:ext cx="8229600" cy="776487"/>
          </a:xfrm>
        </p:spPr>
        <p:txBody>
          <a:bodyPr>
            <a:normAutofit/>
          </a:bodyPr>
          <a:lstStyle/>
          <a:p>
            <a:r>
              <a:rPr lang="fi-FI" sz="3200" b="1" dirty="0">
                <a:solidFill>
                  <a:schemeClr val="bg1"/>
                </a:solidFill>
              </a:rPr>
              <a:t>Taiteellisesta tutkimuksesta</a:t>
            </a:r>
          </a:p>
        </p:txBody>
      </p:sp>
      <p:sp>
        <p:nvSpPr>
          <p:cNvPr id="3" name="Sisällön paikkamerkki 2"/>
          <p:cNvSpPr>
            <a:spLocks noGrp="1"/>
          </p:cNvSpPr>
          <p:nvPr>
            <p:ph idx="1"/>
          </p:nvPr>
        </p:nvSpPr>
        <p:spPr>
          <a:xfrm>
            <a:off x="457200" y="1600201"/>
            <a:ext cx="8229600" cy="4869180"/>
          </a:xfrm>
        </p:spPr>
        <p:txBody>
          <a:bodyPr>
            <a:normAutofit/>
          </a:bodyPr>
          <a:lstStyle/>
          <a:p>
            <a:r>
              <a:rPr lang="fi-FI" sz="2400" dirty="0">
                <a:solidFill>
                  <a:schemeClr val="bg1"/>
                </a:solidFill>
              </a:rPr>
              <a:t>Kysymykset nousevat käytännöstä / taiteen tekemisen prosesseista</a:t>
            </a:r>
          </a:p>
          <a:p>
            <a:r>
              <a:rPr lang="fi-FI" sz="2400" dirty="0">
                <a:solidFill>
                  <a:schemeClr val="bg1"/>
                </a:solidFill>
              </a:rPr>
              <a:t>Tutkimus tapahtuu käytännössä / taiteen tekemisen prosesseissa </a:t>
            </a:r>
          </a:p>
          <a:p>
            <a:r>
              <a:rPr lang="fi-FI" sz="2400" dirty="0">
                <a:solidFill>
                  <a:schemeClr val="bg1"/>
                </a:solidFill>
              </a:rPr>
              <a:t>Taiteilija-tutkijan subjektiivinen esiymmärrys, taito ja oma taiteellinen työskentely tunnustetaan tärkeäksi osaksi tiedonmuodostusta</a:t>
            </a:r>
          </a:p>
          <a:p>
            <a:r>
              <a:rPr lang="fi-FI" sz="2400" dirty="0">
                <a:solidFill>
                  <a:schemeClr val="bg1"/>
                </a:solidFill>
              </a:rPr>
              <a:t>Taiteellisella tutkimuksella saavutettua tieto ei ole saavutettavissa millään muulla tavoin</a:t>
            </a:r>
          </a:p>
          <a:p>
            <a:r>
              <a:rPr lang="fi-FI" sz="2400" dirty="0">
                <a:solidFill>
                  <a:schemeClr val="bg1"/>
                </a:solidFill>
              </a:rPr>
              <a:t>Kokemuksellinen, aistinen tieto vs. verifioitu, käsitteellinen tieto</a:t>
            </a:r>
          </a:p>
          <a:p>
            <a:pPr marL="0" indent="0">
              <a:buNone/>
            </a:pPr>
            <a:endParaRPr lang="fi-FI" dirty="0"/>
          </a:p>
          <a:p>
            <a:endParaRPr lang="fi-FI" dirty="0"/>
          </a:p>
        </p:txBody>
      </p:sp>
    </p:spTree>
    <p:extLst>
      <p:ext uri="{BB962C8B-B14F-4D97-AF65-F5344CB8AC3E}">
        <p14:creationId xmlns:p14="http://schemas.microsoft.com/office/powerpoint/2010/main" val="122378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624A-8472-FDC3-03F7-609F816E3595}"/>
              </a:ext>
            </a:extLst>
          </p:cNvPr>
          <p:cNvSpPr>
            <a:spLocks noGrp="1"/>
          </p:cNvSpPr>
          <p:nvPr>
            <p:ph type="title"/>
          </p:nvPr>
        </p:nvSpPr>
        <p:spPr/>
        <p:txBody>
          <a:bodyPr>
            <a:normAutofit fontScale="90000"/>
          </a:bodyPr>
          <a:lstStyle/>
          <a:p>
            <a:br>
              <a:rPr lang="fi-FI" sz="4400" b="1" dirty="0">
                <a:solidFill>
                  <a:schemeClr val="accent4">
                    <a:lumMod val="20000"/>
                    <a:lumOff val="80000"/>
                  </a:schemeClr>
                </a:solidFill>
              </a:rPr>
            </a:br>
            <a:r>
              <a:rPr lang="fi-FI" sz="4400" b="1" dirty="0">
                <a:solidFill>
                  <a:schemeClr val="accent4">
                    <a:lumMod val="20000"/>
                    <a:lumOff val="80000"/>
                  </a:schemeClr>
                </a:solidFill>
              </a:rPr>
              <a:t>20.11.2023 OHJELMA</a:t>
            </a:r>
            <a:br>
              <a:rPr lang="fi-FI" sz="4400" b="1" dirty="0">
                <a:solidFill>
                  <a:schemeClr val="accent4">
                    <a:lumMod val="20000"/>
                    <a:lumOff val="80000"/>
                  </a:schemeClr>
                </a:solidFill>
              </a:rPr>
            </a:br>
            <a:endParaRPr lang="en-US" dirty="0"/>
          </a:p>
        </p:txBody>
      </p:sp>
      <p:sp>
        <p:nvSpPr>
          <p:cNvPr id="3" name="Sisällön paikkamerkki 2">
            <a:extLst>
              <a:ext uri="{FF2B5EF4-FFF2-40B4-BE49-F238E27FC236}">
                <a16:creationId xmlns:a16="http://schemas.microsoft.com/office/drawing/2014/main" id="{550946CD-7F7F-354F-A9ED-AD050AD9DDAC}"/>
              </a:ext>
            </a:extLst>
          </p:cNvPr>
          <p:cNvSpPr>
            <a:spLocks noGrp="1"/>
          </p:cNvSpPr>
          <p:nvPr>
            <p:ph idx="1"/>
          </p:nvPr>
        </p:nvSpPr>
        <p:spPr>
          <a:xfrm>
            <a:off x="457200" y="1737360"/>
            <a:ext cx="8229600" cy="4388803"/>
          </a:xfrm>
        </p:spPr>
        <p:txBody>
          <a:bodyPr>
            <a:normAutofit/>
          </a:bodyPr>
          <a:lstStyle/>
          <a:p>
            <a:r>
              <a:rPr lang="fi-FI" sz="2800" dirty="0">
                <a:solidFill>
                  <a:schemeClr val="bg1"/>
                </a:solidFill>
              </a:rPr>
              <a:t>Korvaavan seminaariajankohdan etsiminen</a:t>
            </a:r>
          </a:p>
          <a:p>
            <a:r>
              <a:rPr lang="fi-FI" sz="2800" dirty="0">
                <a:solidFill>
                  <a:schemeClr val="bg1"/>
                </a:solidFill>
              </a:rPr>
              <a:t>2. kotitehtävä</a:t>
            </a:r>
          </a:p>
          <a:p>
            <a:r>
              <a:rPr lang="fi-FI" sz="2800" dirty="0">
                <a:solidFill>
                  <a:schemeClr val="bg1"/>
                </a:solidFill>
              </a:rPr>
              <a:t>Tehtävä seuraavalle kerralle</a:t>
            </a:r>
          </a:p>
          <a:p>
            <a:r>
              <a:rPr lang="fi-FI" sz="2800" dirty="0">
                <a:solidFill>
                  <a:schemeClr val="bg1"/>
                </a:solidFill>
              </a:rPr>
              <a:t>Johdatus akateemiseen tutkimukseen</a:t>
            </a:r>
          </a:p>
          <a:p>
            <a:r>
              <a:rPr lang="fi-FI" sz="2800" dirty="0">
                <a:solidFill>
                  <a:schemeClr val="bg1"/>
                </a:solidFill>
              </a:rPr>
              <a:t>TAUKO</a:t>
            </a:r>
          </a:p>
          <a:p>
            <a:r>
              <a:rPr lang="fi-FI" sz="2800" dirty="0">
                <a:solidFill>
                  <a:schemeClr val="bg1"/>
                </a:solidFill>
              </a:rPr>
              <a:t> Taiteellinen työ ja taiteellinen tutkimus opinnäytteessä</a:t>
            </a:r>
          </a:p>
          <a:p>
            <a:endParaRPr lang="fi-FI" dirty="0">
              <a:solidFill>
                <a:schemeClr val="bg1"/>
              </a:solidFill>
            </a:endParaRPr>
          </a:p>
        </p:txBody>
      </p:sp>
    </p:spTree>
    <p:extLst>
      <p:ext uri="{BB962C8B-B14F-4D97-AF65-F5344CB8AC3E}">
        <p14:creationId xmlns:p14="http://schemas.microsoft.com/office/powerpoint/2010/main" val="168359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788670"/>
            <a:ext cx="8229600" cy="5612130"/>
          </a:xfrm>
        </p:spPr>
        <p:txBody>
          <a:bodyPr>
            <a:normAutofit/>
          </a:bodyPr>
          <a:lstStyle/>
          <a:p>
            <a:r>
              <a:rPr lang="fi-FI" sz="2400" dirty="0">
                <a:solidFill>
                  <a:schemeClr val="bg1"/>
                </a:solidFill>
              </a:rPr>
              <a:t>Taiteellisessa tutkimuksessa ei ole vain yhtä metodologiaa, vaan alueella vallitsee metodologinen moninaisuus. </a:t>
            </a:r>
          </a:p>
          <a:p>
            <a:r>
              <a:rPr lang="fi-FI" sz="2400" dirty="0">
                <a:solidFill>
                  <a:schemeClr val="bg1"/>
                </a:solidFill>
              </a:rPr>
              <a:t>Valmiita menetelmiä ei ole, vaan menetelmät rakennetaan kohteen ehdoilla</a:t>
            </a:r>
          </a:p>
          <a:p>
            <a:r>
              <a:rPr lang="fi-FI" sz="2400" dirty="0">
                <a:solidFill>
                  <a:schemeClr val="bg1"/>
                </a:solidFill>
              </a:rPr>
              <a:t>Menetelmänä toimii taiteen käytäntö ja sen variaatiot. Erilaiset, myös muilta tieteenaloilta lainatut, menetelmät ja menetelmien yhdistelmät ovat mahdollisia, mutta ne ovat aina ”alisteisia” taiteen käytännöille. </a:t>
            </a:r>
          </a:p>
          <a:p>
            <a:r>
              <a:rPr lang="fi-FI" sz="2400" dirty="0">
                <a:solidFill>
                  <a:schemeClr val="bg1"/>
                </a:solidFill>
              </a:rPr>
              <a:t>Taide säilyy taiteena, vaikka se ottaisi tutkimuksessa menetelmällisen roolin</a:t>
            </a:r>
          </a:p>
          <a:p>
            <a:r>
              <a:rPr lang="fi-FI" sz="2400" dirty="0">
                <a:solidFill>
                  <a:schemeClr val="bg1"/>
                </a:solidFill>
              </a:rPr>
              <a:t>Tutkimuksen tulokset tulevat näkyviksi ja koettaviksi osana taiteen käytäntöjä ja ne muuttavat nykyistä tapaamme tehdä ja ymmärtää taidetta (ja maailmaa).</a:t>
            </a:r>
          </a:p>
          <a:p>
            <a:endParaRPr lang="fi-FI" dirty="0"/>
          </a:p>
        </p:txBody>
      </p:sp>
    </p:spTree>
    <p:extLst>
      <p:ext uri="{BB962C8B-B14F-4D97-AF65-F5344CB8AC3E}">
        <p14:creationId xmlns:p14="http://schemas.microsoft.com/office/powerpoint/2010/main" val="401118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11480"/>
            <a:ext cx="8229600" cy="1234440"/>
          </a:xfrm>
        </p:spPr>
        <p:txBody>
          <a:bodyPr>
            <a:normAutofit/>
          </a:bodyPr>
          <a:lstStyle/>
          <a:p>
            <a:r>
              <a:rPr lang="fi-FI" sz="3600" b="1" dirty="0">
                <a:solidFill>
                  <a:schemeClr val="bg1"/>
                </a:solidFill>
              </a:rPr>
              <a:t>Taiteellisen tutkimuksen lähtökohdat</a:t>
            </a:r>
            <a:endParaRPr lang="fi-FI" dirty="0">
              <a:solidFill>
                <a:srgbClr val="215968"/>
              </a:solidFill>
            </a:endParaRPr>
          </a:p>
        </p:txBody>
      </p:sp>
      <p:sp>
        <p:nvSpPr>
          <p:cNvPr id="3" name="Sisällön paikkamerkki 2"/>
          <p:cNvSpPr>
            <a:spLocks noGrp="1"/>
          </p:cNvSpPr>
          <p:nvPr>
            <p:ph idx="1"/>
          </p:nvPr>
        </p:nvSpPr>
        <p:spPr>
          <a:xfrm>
            <a:off x="457200" y="2228850"/>
            <a:ext cx="8229600" cy="3920490"/>
          </a:xfrm>
        </p:spPr>
        <p:txBody>
          <a:bodyPr>
            <a:normAutofit/>
          </a:bodyPr>
          <a:lstStyle/>
          <a:p>
            <a:r>
              <a:rPr lang="fi-FI" sz="2800" dirty="0">
                <a:solidFill>
                  <a:schemeClr val="bg1"/>
                </a:solidFill>
              </a:rPr>
              <a:t>on kysyttävä selvästi, mutta kysymykset on ensin </a:t>
            </a:r>
            <a:r>
              <a:rPr lang="fi-FI" sz="2800" i="1" dirty="0">
                <a:solidFill>
                  <a:schemeClr val="bg1"/>
                </a:solidFill>
              </a:rPr>
              <a:t>löydettävä</a:t>
            </a:r>
          </a:p>
          <a:p>
            <a:r>
              <a:rPr lang="fi-FI" sz="2800" dirty="0">
                <a:solidFill>
                  <a:schemeClr val="bg1"/>
                </a:solidFill>
              </a:rPr>
              <a:t>on oltava avoin uusille menetelmille</a:t>
            </a:r>
          </a:p>
          <a:p>
            <a:r>
              <a:rPr lang="fi-FI" sz="2800" dirty="0">
                <a:solidFill>
                  <a:schemeClr val="bg1"/>
                </a:solidFill>
              </a:rPr>
              <a:t>on perusteltava kysymisen ja menetelmien tarve</a:t>
            </a:r>
          </a:p>
          <a:p>
            <a:r>
              <a:rPr lang="fi-FI" sz="2800" dirty="0">
                <a:solidFill>
                  <a:schemeClr val="bg1"/>
                </a:solidFill>
              </a:rPr>
              <a:t>on uskottava siihen, ettei muilla ole vastausta</a:t>
            </a:r>
          </a:p>
          <a:p>
            <a:endParaRPr lang="fi-FI" dirty="0"/>
          </a:p>
        </p:txBody>
      </p:sp>
    </p:spTree>
    <p:extLst>
      <p:ext uri="{BB962C8B-B14F-4D97-AF65-F5344CB8AC3E}">
        <p14:creationId xmlns:p14="http://schemas.microsoft.com/office/powerpoint/2010/main" val="424239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54330"/>
            <a:ext cx="8229600" cy="1062990"/>
          </a:xfrm>
        </p:spPr>
        <p:txBody>
          <a:bodyPr>
            <a:noAutofit/>
          </a:bodyPr>
          <a:lstStyle/>
          <a:p>
            <a:r>
              <a:rPr lang="fi-FI" sz="3200" b="1" dirty="0">
                <a:solidFill>
                  <a:schemeClr val="bg1"/>
                </a:solidFill>
              </a:rPr>
              <a:t>Onko mahdollista kysyä sellaisesta, </a:t>
            </a:r>
            <a:br>
              <a:rPr lang="fi-FI" sz="3200" b="1" dirty="0">
                <a:solidFill>
                  <a:schemeClr val="bg1"/>
                </a:solidFill>
              </a:rPr>
            </a:br>
            <a:r>
              <a:rPr lang="fi-FI" sz="3200" b="1" dirty="0">
                <a:solidFill>
                  <a:schemeClr val="bg1"/>
                </a:solidFill>
              </a:rPr>
              <a:t>jota ei vielä ole?</a:t>
            </a:r>
            <a:endParaRPr lang="fi-FI" sz="3200" dirty="0">
              <a:solidFill>
                <a:schemeClr val="bg1"/>
              </a:solidFill>
            </a:endParaRPr>
          </a:p>
        </p:txBody>
      </p:sp>
      <p:sp>
        <p:nvSpPr>
          <p:cNvPr id="3" name="Sisällön paikkamerkki 2"/>
          <p:cNvSpPr>
            <a:spLocks noGrp="1"/>
          </p:cNvSpPr>
          <p:nvPr>
            <p:ph idx="1"/>
          </p:nvPr>
        </p:nvSpPr>
        <p:spPr>
          <a:xfrm>
            <a:off x="457200" y="1588770"/>
            <a:ext cx="8229600" cy="5006340"/>
          </a:xfrm>
        </p:spPr>
        <p:txBody>
          <a:bodyPr>
            <a:normAutofit/>
          </a:bodyPr>
          <a:lstStyle/>
          <a:p>
            <a:r>
              <a:rPr lang="fi-FI" sz="2400" dirty="0">
                <a:solidFill>
                  <a:schemeClr val="bg1"/>
                </a:solidFill>
              </a:rPr>
              <a:t>Taiteen tekemistä koskevat kysymykset nousevat taiteen tekemisen käytännöistä  ja vaativat aina tunnistamista.</a:t>
            </a:r>
          </a:p>
          <a:p>
            <a:r>
              <a:rPr lang="fi-FI" sz="2400" dirty="0">
                <a:solidFill>
                  <a:schemeClr val="bg1"/>
                </a:solidFill>
              </a:rPr>
              <a:t>Kysymykset nousevat uteliaisuudesta, tietämättömyydestä, tarpeesta kysyä.</a:t>
            </a:r>
          </a:p>
          <a:p>
            <a:r>
              <a:rPr lang="fi-FI" sz="2400" dirty="0">
                <a:solidFill>
                  <a:schemeClr val="bg1"/>
                </a:solidFill>
              </a:rPr>
              <a:t>Ne voivat nousta taiteellisesta työskentelystä, omassa tai kentän työskentelyssä tapahtuvista muutoksista, uusien vasta hahmoutuvien ilmiöiden ilmaantumisesta ja ympäröivässä maailmassa tapahtuvista muutoksista tai vallitsevan kyseenalaistamisesta.</a:t>
            </a:r>
          </a:p>
          <a:p>
            <a:r>
              <a:rPr lang="fi-FI" sz="2400" dirty="0">
                <a:solidFill>
                  <a:schemeClr val="bg1"/>
                </a:solidFill>
              </a:rPr>
              <a:t>Kysymyksen muotoilu on aina prosessi. On hyväksyttävä, että alussa esitetyt kysymykset tarkentuvat etenevän työskentelyn myötä.</a:t>
            </a:r>
          </a:p>
          <a:p>
            <a:endParaRPr lang="fi-FI" dirty="0"/>
          </a:p>
        </p:txBody>
      </p:sp>
    </p:spTree>
    <p:extLst>
      <p:ext uri="{BB962C8B-B14F-4D97-AF65-F5344CB8AC3E}">
        <p14:creationId xmlns:p14="http://schemas.microsoft.com/office/powerpoint/2010/main" val="324925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028701"/>
            <a:ext cx="8229600" cy="5234939"/>
          </a:xfrm>
        </p:spPr>
        <p:txBody>
          <a:bodyPr>
            <a:normAutofit/>
          </a:bodyPr>
          <a:lstStyle/>
          <a:p>
            <a:r>
              <a:rPr lang="fi-FI" sz="2800" dirty="0">
                <a:solidFill>
                  <a:schemeClr val="bg1"/>
                </a:solidFill>
              </a:rPr>
              <a:t>Professori Henrik </a:t>
            </a:r>
            <a:r>
              <a:rPr lang="fi-FI" sz="2800" dirty="0" err="1">
                <a:solidFill>
                  <a:schemeClr val="bg1"/>
                </a:solidFill>
              </a:rPr>
              <a:t>Borgdorffin</a:t>
            </a:r>
            <a:r>
              <a:rPr lang="fi-FI" sz="2800" dirty="0">
                <a:solidFill>
                  <a:schemeClr val="bg1"/>
                </a:solidFill>
              </a:rPr>
              <a:t> mukaan taiteellinen tutkimus väistää liian varhaista, tarkkaa kysymyksen määrittelyä, joka voi haitata </a:t>
            </a:r>
          </a:p>
          <a:p>
            <a:pPr marL="0" indent="0" algn="ctr">
              <a:buNone/>
            </a:pPr>
            <a:r>
              <a:rPr lang="fi-FI" sz="2800" b="1" i="1" dirty="0">
                <a:solidFill>
                  <a:schemeClr val="bg1"/>
                </a:solidFill>
              </a:rPr>
              <a:t>       uuden / kiinnostavan muutoksen / aiheen </a:t>
            </a:r>
          </a:p>
          <a:p>
            <a:pPr marL="0" indent="0" algn="ctr">
              <a:buNone/>
            </a:pPr>
            <a:r>
              <a:rPr lang="fi-FI" sz="2800" dirty="0">
                <a:solidFill>
                  <a:schemeClr val="bg1"/>
                </a:solidFill>
              </a:rPr>
              <a:t>tunnistamista</a:t>
            </a:r>
          </a:p>
          <a:p>
            <a:endParaRPr lang="fi-FI" sz="2800" dirty="0">
              <a:solidFill>
                <a:schemeClr val="bg1"/>
              </a:solidFill>
            </a:endParaRPr>
          </a:p>
          <a:p>
            <a:r>
              <a:rPr lang="fi-FI" sz="2800" dirty="0">
                <a:solidFill>
                  <a:schemeClr val="bg1"/>
                </a:solidFill>
              </a:rPr>
              <a:t>Tutkimusprosessi perustuu silloin enemmän löytämiseen kuin ennalta laadittuihin hypoteeseihin</a:t>
            </a:r>
          </a:p>
          <a:p>
            <a:endParaRPr lang="fi-FI" dirty="0"/>
          </a:p>
        </p:txBody>
      </p:sp>
    </p:spTree>
    <p:extLst>
      <p:ext uri="{BB962C8B-B14F-4D97-AF65-F5344CB8AC3E}">
        <p14:creationId xmlns:p14="http://schemas.microsoft.com/office/powerpoint/2010/main" val="6687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868681"/>
            <a:ext cx="8229600" cy="5532120"/>
          </a:xfrm>
        </p:spPr>
        <p:txBody>
          <a:bodyPr>
            <a:normAutofit/>
          </a:bodyPr>
          <a:lstStyle/>
          <a:p>
            <a:r>
              <a:rPr lang="fi-FI" sz="2800" dirty="0">
                <a:solidFill>
                  <a:schemeClr val="bg1"/>
                </a:solidFill>
              </a:rPr>
              <a:t>Kysymystä voi lähestyä tutkimuksen alkupisteenä, joka rajautuu ja määrittyy vähitellen, mutta joka on välttämätön tutkimustehtävän kyllin tarkalle tiedostamiselle</a:t>
            </a:r>
          </a:p>
          <a:p>
            <a:endParaRPr lang="fi-FI" sz="2800" dirty="0">
              <a:solidFill>
                <a:schemeClr val="bg1"/>
              </a:solidFill>
            </a:endParaRPr>
          </a:p>
          <a:p>
            <a:r>
              <a:rPr lang="fi-FI" sz="2800" dirty="0">
                <a:solidFill>
                  <a:schemeClr val="bg1"/>
                </a:solidFill>
              </a:rPr>
              <a:t>Kysymystä voi lähestyä myös halun ilmenemänä, joka kohdistuu johonkin sellaiseen, jota ei voi koskaan täydellisesti saavuttaa, mutta joka voi näyttäytyä meille erilaisissa taiteellisen ilmaisun synnyttämissä murtumissa. </a:t>
            </a:r>
          </a:p>
        </p:txBody>
      </p:sp>
    </p:spTree>
    <p:extLst>
      <p:ext uri="{BB962C8B-B14F-4D97-AF65-F5344CB8AC3E}">
        <p14:creationId xmlns:p14="http://schemas.microsoft.com/office/powerpoint/2010/main" val="188799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628650"/>
            <a:ext cx="8229600" cy="5966460"/>
          </a:xfrm>
        </p:spPr>
        <p:txBody>
          <a:bodyPr>
            <a:normAutofit fontScale="77500" lnSpcReduction="20000"/>
          </a:bodyPr>
          <a:lstStyle/>
          <a:p>
            <a:pPr marL="0" lvl="0" indent="0">
              <a:lnSpc>
                <a:spcPct val="160000"/>
              </a:lnSpc>
              <a:buNone/>
            </a:pPr>
            <a:r>
              <a:rPr lang="fi-FI" sz="2800" i="1" dirty="0">
                <a:solidFill>
                  <a:schemeClr val="bg1"/>
                </a:solidFill>
              </a:rPr>
              <a:t>”On yllättävän vaikeaa puhua siitä mitä oikeasti tekee. </a:t>
            </a:r>
            <a:r>
              <a:rPr lang="fi-FI" sz="2800" b="1" i="1" dirty="0">
                <a:solidFill>
                  <a:schemeClr val="bg1"/>
                </a:solidFill>
              </a:rPr>
              <a:t>Taiteellinen tutkimusesitys epäonnistuu, jos tutkijan sanat eivät näytä liittyvän mitenkään siihen mitä hän esittää. Toisaalta esitys epäonnistuu myös, jos sanat selittävät kaiken. </a:t>
            </a:r>
            <a:r>
              <a:rPr lang="fi-FI" sz="2800" i="1" dirty="0">
                <a:solidFill>
                  <a:schemeClr val="bg1"/>
                </a:solidFill>
              </a:rPr>
              <a:t>Tällöin esitystä ei edes tarvita, tai siitä tulee vain teorialle alisteista illustraatiota. </a:t>
            </a:r>
          </a:p>
          <a:p>
            <a:pPr marL="0" lvl="0" indent="0">
              <a:lnSpc>
                <a:spcPct val="160000"/>
              </a:lnSpc>
              <a:buNone/>
            </a:pPr>
            <a:r>
              <a:rPr lang="fi-FI" sz="2800" i="1" dirty="0">
                <a:solidFill>
                  <a:schemeClr val="bg1"/>
                </a:solidFill>
              </a:rPr>
              <a:t>Siksi taiteellinen tutkimusesitys elää avoimuudestaan osiensa, vaiheidensa, medioidensa ja yleisöjensä välillä. </a:t>
            </a:r>
            <a:r>
              <a:rPr lang="fi-FI" sz="2800" b="1" i="1" dirty="0">
                <a:solidFill>
                  <a:schemeClr val="bg1"/>
                </a:solidFill>
              </a:rPr>
              <a:t>Haasteena on kyetä argumentoimaan tutkimusasetelman avoimuudella ilman että siitä tulee veruke tai takaportti.”</a:t>
            </a:r>
          </a:p>
          <a:p>
            <a:pPr marL="0" lvl="0" indent="0">
              <a:buNone/>
            </a:pPr>
            <a:endParaRPr lang="fi-FI" sz="2800" dirty="0">
              <a:solidFill>
                <a:schemeClr val="bg1"/>
              </a:solidFill>
            </a:endParaRPr>
          </a:p>
          <a:p>
            <a:pPr marL="0" lvl="0" indent="0" algn="r">
              <a:buNone/>
            </a:pPr>
            <a:r>
              <a:rPr lang="fi-FI" sz="2800" dirty="0">
                <a:solidFill>
                  <a:schemeClr val="bg1"/>
                </a:solidFill>
              </a:rPr>
              <a:t>Esa Kirkkopelto:</a:t>
            </a:r>
          </a:p>
          <a:p>
            <a:pPr marL="0" lvl="0" indent="0" algn="r">
              <a:buNone/>
            </a:pPr>
            <a:r>
              <a:rPr lang="fi-FI" sz="2800" dirty="0" err="1">
                <a:solidFill>
                  <a:schemeClr val="bg1"/>
                </a:solidFill>
              </a:rPr>
              <a:t>http://ruukku-journal.fi/viewpoints/-/blogs/taiteellisista-tutkimusesityksista</a:t>
            </a:r>
            <a:endParaRPr lang="fi-FI" sz="2800" dirty="0">
              <a:solidFill>
                <a:schemeClr val="bg1"/>
              </a:solidFill>
            </a:endParaRPr>
          </a:p>
          <a:p>
            <a:pPr marL="0" lvl="0" indent="0">
              <a:buNone/>
            </a:pPr>
            <a:endParaRPr lang="fi-FI" dirty="0">
              <a:solidFill>
                <a:prstClr val="black"/>
              </a:solidFill>
            </a:endParaRPr>
          </a:p>
          <a:p>
            <a:pPr marL="0" lvl="0" indent="0">
              <a:buNone/>
            </a:pPr>
            <a:endParaRPr lang="fi-FI" dirty="0">
              <a:solidFill>
                <a:prstClr val="black"/>
              </a:solidFill>
            </a:endParaRPr>
          </a:p>
          <a:p>
            <a:pPr marL="0" lvl="0" indent="0">
              <a:buNone/>
            </a:pPr>
            <a:endParaRPr lang="fi-FI" dirty="0">
              <a:solidFill>
                <a:prstClr val="black"/>
              </a:solidFill>
            </a:endParaRPr>
          </a:p>
          <a:p>
            <a:endParaRPr lang="fi-FI" dirty="0"/>
          </a:p>
        </p:txBody>
      </p:sp>
    </p:spTree>
    <p:extLst>
      <p:ext uri="{BB962C8B-B14F-4D97-AF65-F5344CB8AC3E}">
        <p14:creationId xmlns:p14="http://schemas.microsoft.com/office/powerpoint/2010/main" val="117847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26082"/>
            <a:ext cx="8229600" cy="1150416"/>
          </a:xfrm>
        </p:spPr>
        <p:txBody>
          <a:bodyPr>
            <a:noAutofit/>
          </a:bodyPr>
          <a:lstStyle/>
          <a:p>
            <a:pPr lvl="0"/>
            <a:r>
              <a:rPr lang="fi-FI" sz="2400" b="1" dirty="0">
                <a:solidFill>
                  <a:schemeClr val="bg1"/>
                </a:solidFill>
              </a:rPr>
              <a:t>Esimerkkejä taiteellisesta tutkimuksesta </a:t>
            </a:r>
            <a:br>
              <a:rPr lang="fi-FI" sz="2400" b="1" dirty="0">
                <a:solidFill>
                  <a:schemeClr val="bg1"/>
                </a:solidFill>
              </a:rPr>
            </a:br>
            <a:r>
              <a:rPr lang="fi-FI" sz="2400" b="1" dirty="0">
                <a:solidFill>
                  <a:schemeClr val="bg1"/>
                </a:solidFill>
              </a:rPr>
              <a:t>Aalto </a:t>
            </a:r>
            <a:r>
              <a:rPr lang="fi-FI" sz="2400" b="1" dirty="0" err="1">
                <a:solidFill>
                  <a:schemeClr val="bg1"/>
                </a:solidFill>
              </a:rPr>
              <a:t>ARTS:in</a:t>
            </a:r>
            <a:r>
              <a:rPr lang="fi-FI" sz="2400" b="1" dirty="0">
                <a:solidFill>
                  <a:schemeClr val="bg1"/>
                </a:solidFill>
              </a:rPr>
              <a:t> MA -opinnäytteissä</a:t>
            </a:r>
            <a:br>
              <a:rPr lang="fi-FI" sz="2400" b="1" dirty="0">
                <a:solidFill>
                  <a:schemeClr val="bg1"/>
                </a:solidFill>
              </a:rPr>
            </a:br>
            <a:endParaRPr lang="fi-FI" sz="2400" dirty="0">
              <a:solidFill>
                <a:schemeClr val="bg1"/>
              </a:solidFill>
            </a:endParaRPr>
          </a:p>
        </p:txBody>
      </p:sp>
      <p:sp>
        <p:nvSpPr>
          <p:cNvPr id="3" name="Sisällön paikkamerkki 2"/>
          <p:cNvSpPr>
            <a:spLocks noGrp="1"/>
          </p:cNvSpPr>
          <p:nvPr>
            <p:ph idx="1"/>
          </p:nvPr>
        </p:nvSpPr>
        <p:spPr>
          <a:xfrm>
            <a:off x="457200" y="1476498"/>
            <a:ext cx="8229600" cy="5164332"/>
          </a:xfrm>
        </p:spPr>
        <p:txBody>
          <a:bodyPr>
            <a:normAutofit fontScale="47500" lnSpcReduction="20000"/>
          </a:bodyPr>
          <a:lstStyle/>
          <a:p>
            <a:pPr>
              <a:lnSpc>
                <a:spcPct val="120000"/>
              </a:lnSpc>
            </a:pPr>
            <a:r>
              <a:rPr lang="fi-FI" sz="4200" dirty="0">
                <a:solidFill>
                  <a:schemeClr val="bg1"/>
                </a:solidFill>
              </a:rPr>
              <a:t>Juntunen, Anna-Kaisa. 2015. </a:t>
            </a:r>
            <a:r>
              <a:rPr lang="fi-FI" sz="4200" i="1" dirty="0" err="1">
                <a:solidFill>
                  <a:schemeClr val="bg1"/>
                </a:solidFill>
              </a:rPr>
              <a:t>I'm</a:t>
            </a:r>
            <a:r>
              <a:rPr lang="fi-FI" sz="4200" i="1" dirty="0">
                <a:solidFill>
                  <a:schemeClr val="bg1"/>
                </a:solidFill>
              </a:rPr>
              <a:t> </a:t>
            </a:r>
            <a:r>
              <a:rPr lang="fi-FI" sz="4200" i="1" dirty="0" err="1">
                <a:solidFill>
                  <a:schemeClr val="bg1"/>
                </a:solidFill>
              </a:rPr>
              <a:t>fine</a:t>
            </a:r>
            <a:r>
              <a:rPr lang="fi-FI" sz="4200" i="1" dirty="0">
                <a:solidFill>
                  <a:schemeClr val="bg1"/>
                </a:solidFill>
              </a:rPr>
              <a:t> - Taiteellinen tutkimus variaatioiden vedostamisesta ja kertomus surutyöstä taiteen tekemisen prosessis</a:t>
            </a:r>
            <a:r>
              <a:rPr lang="fi-FI" sz="4200" dirty="0">
                <a:solidFill>
                  <a:schemeClr val="bg1"/>
                </a:solidFill>
              </a:rPr>
              <a:t>sa. Aalto-yliopisto, Taiteen laitos</a:t>
            </a:r>
            <a:r>
              <a:rPr lang="fi-FI" sz="4200" b="1" dirty="0">
                <a:solidFill>
                  <a:schemeClr val="bg1"/>
                </a:solidFill>
              </a:rPr>
              <a:t>. Käytetty menetelmä: </a:t>
            </a:r>
            <a:r>
              <a:rPr lang="fi-FI" sz="4200" dirty="0">
                <a:solidFill>
                  <a:schemeClr val="bg1"/>
                </a:solidFill>
              </a:rPr>
              <a:t>hermeneuttis-fenomenologinen analyysi aineistosta, joka koostuu surutyön kokemuksista ja puupiirrossarjan vedostamisesta ja syntyneistä vedoksista.</a:t>
            </a:r>
          </a:p>
          <a:p>
            <a:pPr>
              <a:lnSpc>
                <a:spcPct val="120000"/>
              </a:lnSpc>
            </a:pPr>
            <a:r>
              <a:rPr lang="fi-FI" sz="4200" dirty="0">
                <a:solidFill>
                  <a:schemeClr val="bg1"/>
                </a:solidFill>
              </a:rPr>
              <a:t>Laine, Jenni. 2016. </a:t>
            </a:r>
            <a:r>
              <a:rPr lang="fi-FI" sz="4200" i="1" dirty="0">
                <a:solidFill>
                  <a:schemeClr val="bg1"/>
                </a:solidFill>
              </a:rPr>
              <a:t>Koska pelkään epäonnistumista. Kuvan tekeminen ja fyysinen harjoittelu oman opettajuuden kehittämisessä.</a:t>
            </a:r>
            <a:r>
              <a:rPr lang="fi-FI" sz="4200" dirty="0">
                <a:solidFill>
                  <a:schemeClr val="bg1"/>
                </a:solidFill>
              </a:rPr>
              <a:t> Aalto-yliopisto.</a:t>
            </a:r>
            <a:r>
              <a:rPr lang="fi-FI" sz="4200" b="1" dirty="0">
                <a:solidFill>
                  <a:schemeClr val="bg1"/>
                </a:solidFill>
              </a:rPr>
              <a:t> Käytetty menetelmä: </a:t>
            </a:r>
            <a:r>
              <a:rPr lang="fi-FI" sz="4200" dirty="0">
                <a:solidFill>
                  <a:schemeClr val="bg1"/>
                </a:solidFill>
              </a:rPr>
              <a:t>Autoetnografia (kaksi omakohtaista prosessia, kuvallinen työskentely ja samanaikainen suunnistus- ja juoksuharjoittelu). Aineiston muodostavat päiväkirja, kuvallisen työskentelyn synnyttämät öljyvärimaalaukset, valokuvat ja suunnistuskartat.</a:t>
            </a:r>
          </a:p>
          <a:p>
            <a:pPr>
              <a:lnSpc>
                <a:spcPct val="120000"/>
              </a:lnSpc>
            </a:pPr>
            <a:r>
              <a:rPr lang="fi-FI" sz="4200" dirty="0">
                <a:solidFill>
                  <a:schemeClr val="bg1"/>
                </a:solidFill>
              </a:rPr>
              <a:t>Sipilä, Satu. 2017.  </a:t>
            </a:r>
            <a:r>
              <a:rPr lang="fi-FI" sz="4200" i="1" dirty="0">
                <a:solidFill>
                  <a:schemeClr val="bg1"/>
                </a:solidFill>
              </a:rPr>
              <a:t>”</a:t>
            </a:r>
            <a:r>
              <a:rPr lang="fi-FI" sz="4200" i="1" dirty="0" err="1">
                <a:solidFill>
                  <a:schemeClr val="bg1"/>
                </a:solidFill>
              </a:rPr>
              <a:t>Girls</a:t>
            </a:r>
            <a:r>
              <a:rPr lang="fi-FI" sz="4200" i="1" dirty="0">
                <a:solidFill>
                  <a:schemeClr val="bg1"/>
                </a:solidFill>
              </a:rPr>
              <a:t>" Just </a:t>
            </a:r>
            <a:r>
              <a:rPr lang="fi-FI" sz="4200" i="1" dirty="0" err="1">
                <a:solidFill>
                  <a:schemeClr val="bg1"/>
                </a:solidFill>
              </a:rPr>
              <a:t>Wanna</a:t>
            </a:r>
            <a:r>
              <a:rPr lang="fi-FI" sz="4200" i="1" dirty="0">
                <a:solidFill>
                  <a:schemeClr val="bg1"/>
                </a:solidFill>
              </a:rPr>
              <a:t> </a:t>
            </a:r>
            <a:r>
              <a:rPr lang="fi-FI" sz="4200" i="1" dirty="0" err="1">
                <a:solidFill>
                  <a:schemeClr val="bg1"/>
                </a:solidFill>
              </a:rPr>
              <a:t>Have</a:t>
            </a:r>
            <a:r>
              <a:rPr lang="fi-FI" sz="4200" i="1" dirty="0">
                <a:solidFill>
                  <a:schemeClr val="bg1"/>
                </a:solidFill>
              </a:rPr>
              <a:t> "Fun" - erään taiteellisen praktiikan tulkintaa feminismin ja radikaalin avantgarden näkökulmasta</a:t>
            </a:r>
            <a:r>
              <a:rPr lang="fi-FI" sz="4200" dirty="0">
                <a:solidFill>
                  <a:schemeClr val="bg1"/>
                </a:solidFill>
              </a:rPr>
              <a:t>. Aalto-yliopisto, Taiteen laitos</a:t>
            </a:r>
            <a:r>
              <a:rPr lang="fi-FI" sz="4200" b="1" dirty="0">
                <a:solidFill>
                  <a:schemeClr val="bg1"/>
                </a:solidFill>
              </a:rPr>
              <a:t>. Käytetty menetelmä: </a:t>
            </a:r>
            <a:r>
              <a:rPr lang="fi-FI" sz="4200" dirty="0" err="1">
                <a:solidFill>
                  <a:schemeClr val="bg1"/>
                </a:solidFill>
              </a:rPr>
              <a:t>monimenetelmäinen</a:t>
            </a:r>
            <a:r>
              <a:rPr lang="fi-FI" sz="4200" dirty="0">
                <a:solidFill>
                  <a:schemeClr val="bg1"/>
                </a:solidFill>
              </a:rPr>
              <a:t> mm. metodinen bailaaminen.</a:t>
            </a:r>
          </a:p>
          <a:p>
            <a:endParaRPr lang="fi-FI" dirty="0"/>
          </a:p>
        </p:txBody>
      </p:sp>
    </p:spTree>
    <p:extLst>
      <p:ext uri="{BB962C8B-B14F-4D97-AF65-F5344CB8AC3E}">
        <p14:creationId xmlns:p14="http://schemas.microsoft.com/office/powerpoint/2010/main" val="1698816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51716"/>
            <a:ext cx="8515238" cy="819834"/>
          </a:xfrm>
        </p:spPr>
        <p:txBody>
          <a:bodyPr>
            <a:normAutofit/>
          </a:bodyPr>
          <a:lstStyle/>
          <a:p>
            <a:r>
              <a:rPr lang="fi-FI" sz="2400" b="1" dirty="0">
                <a:solidFill>
                  <a:schemeClr val="bg1"/>
                </a:solidFill>
              </a:rPr>
              <a:t>Kirjallisuutta / tekstejä taiteellisesta tutkimuksesta mm.</a:t>
            </a:r>
          </a:p>
        </p:txBody>
      </p:sp>
      <p:sp>
        <p:nvSpPr>
          <p:cNvPr id="3" name="Sisällön paikkamerkki 2"/>
          <p:cNvSpPr>
            <a:spLocks noGrp="1"/>
          </p:cNvSpPr>
          <p:nvPr>
            <p:ph idx="1"/>
          </p:nvPr>
        </p:nvSpPr>
        <p:spPr>
          <a:xfrm>
            <a:off x="457200" y="1074420"/>
            <a:ext cx="8515238" cy="5739121"/>
          </a:xfrm>
        </p:spPr>
        <p:txBody>
          <a:bodyPr>
            <a:normAutofit fontScale="40000" lnSpcReduction="20000"/>
          </a:bodyPr>
          <a:lstStyle/>
          <a:p>
            <a:pPr marL="0" lvl="0" indent="0">
              <a:buNone/>
            </a:pPr>
            <a:r>
              <a:rPr lang="en-US" sz="4000" b="1" dirty="0" err="1">
                <a:solidFill>
                  <a:schemeClr val="bg1"/>
                </a:solidFill>
              </a:rPr>
              <a:t>Arlander</a:t>
            </a:r>
            <a:r>
              <a:rPr lang="en-US" sz="4000" b="1" dirty="0">
                <a:solidFill>
                  <a:schemeClr val="bg1"/>
                </a:solidFill>
              </a:rPr>
              <a:t>, Annette. 2016. </a:t>
            </a:r>
            <a:r>
              <a:rPr lang="en-US" sz="4000" i="1" dirty="0">
                <a:solidFill>
                  <a:schemeClr val="bg1"/>
                </a:solidFill>
              </a:rPr>
              <a:t>Artistic Research Does… </a:t>
            </a:r>
          </a:p>
          <a:p>
            <a:pPr marL="0" lvl="0" indent="0">
              <a:buNone/>
            </a:pPr>
            <a:r>
              <a:rPr lang="en-US" sz="4000" dirty="0">
                <a:solidFill>
                  <a:schemeClr val="bg1"/>
                </a:solidFill>
              </a:rPr>
              <a:t>https://</a:t>
            </a:r>
            <a:r>
              <a:rPr lang="en-US" sz="4000" dirty="0" err="1">
                <a:solidFill>
                  <a:schemeClr val="bg1"/>
                </a:solidFill>
              </a:rPr>
              <a:t>artisticresearchinstockholm.files.wordpress.com</a:t>
            </a:r>
            <a:r>
              <a:rPr lang="en-US" sz="4000" dirty="0">
                <a:solidFill>
                  <a:schemeClr val="bg1"/>
                </a:solidFill>
              </a:rPr>
              <a:t>/2016/08/artistic-research-does-1-eng.pdf</a:t>
            </a:r>
          </a:p>
          <a:p>
            <a:pPr marL="0" lvl="0" indent="0">
              <a:buNone/>
            </a:pPr>
            <a:endParaRPr lang="fi-FI" sz="2000" b="1" dirty="0">
              <a:solidFill>
                <a:schemeClr val="bg1"/>
              </a:solidFill>
            </a:endParaRPr>
          </a:p>
          <a:p>
            <a:pPr marL="0" lvl="0" indent="0">
              <a:buNone/>
            </a:pPr>
            <a:r>
              <a:rPr lang="fi-FI" sz="4000" b="1" dirty="0" err="1">
                <a:solidFill>
                  <a:schemeClr val="bg1"/>
                </a:solidFill>
              </a:rPr>
              <a:t>Borgdorff</a:t>
            </a:r>
            <a:r>
              <a:rPr lang="fi-FI" sz="4000" b="1" dirty="0">
                <a:solidFill>
                  <a:schemeClr val="bg1"/>
                </a:solidFill>
              </a:rPr>
              <a:t> </a:t>
            </a:r>
            <a:r>
              <a:rPr lang="fi-FI" sz="4000" b="1" dirty="0" err="1">
                <a:solidFill>
                  <a:schemeClr val="bg1"/>
                </a:solidFill>
              </a:rPr>
              <a:t>Henk</a:t>
            </a:r>
            <a:r>
              <a:rPr lang="fi-FI" sz="4000" b="1" dirty="0">
                <a:solidFill>
                  <a:schemeClr val="bg1"/>
                </a:solidFill>
              </a:rPr>
              <a:t>. </a:t>
            </a:r>
            <a:r>
              <a:rPr lang="fi-FI" sz="4000" dirty="0">
                <a:solidFill>
                  <a:schemeClr val="bg1"/>
                </a:solidFill>
              </a:rPr>
              <a:t>2012. </a:t>
            </a:r>
            <a:r>
              <a:rPr lang="en-US" sz="4000" i="1" dirty="0">
                <a:solidFill>
                  <a:schemeClr val="bg1"/>
                </a:solidFill>
              </a:rPr>
              <a:t>The Conflict of the Faculties: Perspectives on Artistic Research and Academia. </a:t>
            </a:r>
            <a:r>
              <a:rPr lang="en-US" sz="4000" dirty="0">
                <a:solidFill>
                  <a:schemeClr val="bg1"/>
                </a:solidFill>
              </a:rPr>
              <a:t>Leiden University Press.</a:t>
            </a:r>
            <a:endParaRPr lang="fi-FI" sz="4000" b="1" dirty="0">
              <a:solidFill>
                <a:schemeClr val="bg1"/>
              </a:solidFill>
            </a:endParaRPr>
          </a:p>
          <a:p>
            <a:pPr marL="0" lvl="0" indent="0">
              <a:buNone/>
            </a:pP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US"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Barret</a:t>
            </a:r>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 &amp; Bolt B</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2010. </a:t>
            </a:r>
            <a:r>
              <a:rPr lang="en-US" sz="40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Practice as Research: Approaches to Creative Arts Enquiry</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 B. </a:t>
            </a:r>
            <a:r>
              <a:rPr lang="en-US" sz="4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Tauris</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lvl="0" indent="0">
              <a:buNone/>
            </a:pP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US"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Dombois</a:t>
            </a:r>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Florian, Claudia </a:t>
            </a:r>
            <a:r>
              <a:rPr lang="en-US"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Mareis</a:t>
            </a:r>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Ute Meta Bauer, and Michael Schwab (eds.). 2012. </a:t>
            </a:r>
            <a:r>
              <a:rPr lang="en-US" sz="40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Intellectual Birdhouse: Artistic Practice as Research</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London: Koenig Books. </a:t>
            </a:r>
          </a:p>
          <a:p>
            <a:pPr marL="0" lvl="0" indent="0">
              <a:buNone/>
            </a:pPr>
            <a:endParaRPr lang="fi-FI" sz="2000" b="1" dirty="0">
              <a:solidFill>
                <a:schemeClr val="bg1"/>
              </a:solidFill>
            </a:endParaRPr>
          </a:p>
          <a:p>
            <a:pPr marL="0" lvl="0" indent="0">
              <a:buNone/>
            </a:pPr>
            <a:r>
              <a:rPr lang="fi-FI" sz="4000" b="1" dirty="0">
                <a:solidFill>
                  <a:schemeClr val="bg1"/>
                </a:solidFill>
              </a:rPr>
              <a:t>Kiljunen Satu &amp; Hannula Mika </a:t>
            </a:r>
            <a:r>
              <a:rPr lang="fi-FI" sz="4000" dirty="0">
                <a:solidFill>
                  <a:schemeClr val="bg1"/>
                </a:solidFill>
              </a:rPr>
              <a:t>(toim.). 2001. </a:t>
            </a:r>
            <a:r>
              <a:rPr lang="fi-FI" sz="4000" i="1" dirty="0">
                <a:solidFill>
                  <a:schemeClr val="bg1"/>
                </a:solidFill>
              </a:rPr>
              <a:t>Taiteellinen tutkimus</a:t>
            </a:r>
            <a:r>
              <a:rPr lang="fi-FI" sz="4000" dirty="0">
                <a:solidFill>
                  <a:schemeClr val="bg1"/>
                </a:solidFill>
              </a:rPr>
              <a:t>. Helsinki: </a:t>
            </a:r>
            <a:r>
              <a:rPr lang="fi-FI" sz="4000" dirty="0" err="1">
                <a:solidFill>
                  <a:schemeClr val="bg1"/>
                </a:solidFill>
              </a:rPr>
              <a:t>Kuvataideaktemia</a:t>
            </a:r>
            <a:r>
              <a:rPr lang="fi-FI" sz="4000" dirty="0">
                <a:solidFill>
                  <a:schemeClr val="bg1"/>
                </a:solidFill>
              </a:rPr>
              <a:t>.</a:t>
            </a:r>
          </a:p>
          <a:p>
            <a:pPr marL="0" lvl="0" indent="0">
              <a:buNone/>
            </a:pPr>
            <a:endParaRPr lang="fi-FI" sz="2000" b="1" dirty="0">
              <a:solidFill>
                <a:schemeClr val="bg1"/>
              </a:solidFill>
            </a:endParaRPr>
          </a:p>
          <a:p>
            <a:pPr marL="0" lvl="0" indent="0">
              <a:buNone/>
            </a:pPr>
            <a:r>
              <a:rPr lang="fi-FI" sz="4000" b="1" dirty="0">
                <a:solidFill>
                  <a:schemeClr val="bg1"/>
                </a:solidFill>
              </a:rPr>
              <a:t>Hannula, Suoranta, </a:t>
            </a:r>
            <a:r>
              <a:rPr lang="fi-FI" sz="4000" b="1" dirty="0" err="1">
                <a:solidFill>
                  <a:schemeClr val="bg1"/>
                </a:solidFill>
              </a:rPr>
              <a:t>Vaden</a:t>
            </a:r>
            <a:r>
              <a:rPr lang="fi-FI" sz="4000" b="1" dirty="0">
                <a:solidFill>
                  <a:schemeClr val="bg1"/>
                </a:solidFill>
              </a:rPr>
              <a:t>. </a:t>
            </a:r>
            <a:r>
              <a:rPr lang="fi-FI" sz="4000" dirty="0">
                <a:solidFill>
                  <a:schemeClr val="bg1"/>
                </a:solidFill>
              </a:rPr>
              <a:t>2003. </a:t>
            </a:r>
            <a:r>
              <a:rPr lang="fi-FI" sz="4000" i="1" dirty="0">
                <a:solidFill>
                  <a:schemeClr val="bg1"/>
                </a:solidFill>
              </a:rPr>
              <a:t>Otsikko uusiksi</a:t>
            </a:r>
            <a:r>
              <a:rPr lang="fi-FI" sz="4000" dirty="0">
                <a:solidFill>
                  <a:schemeClr val="bg1"/>
                </a:solidFill>
              </a:rPr>
              <a:t>. Taiteellisen tutkimuksen suuntaviivat. Tampere: Niin &amp; näin  lehden filosofinen  julkaisusarja.</a:t>
            </a:r>
          </a:p>
          <a:p>
            <a:pPr marL="0" lvl="0" indent="0">
              <a:buNone/>
            </a:pPr>
            <a:endParaRPr lang="fi-FI" sz="2000" b="1" dirty="0">
              <a:solidFill>
                <a:schemeClr val="bg1"/>
              </a:solidFill>
            </a:endParaRPr>
          </a:p>
          <a:p>
            <a:pPr marL="0" lvl="0" indent="0">
              <a:buNone/>
            </a:pPr>
            <a:r>
              <a:rPr lang="fi-FI" sz="4000" b="1" dirty="0">
                <a:solidFill>
                  <a:schemeClr val="bg1"/>
                </a:solidFill>
              </a:rPr>
              <a:t>Hannula, Suoranta, </a:t>
            </a:r>
            <a:r>
              <a:rPr lang="fi-FI" sz="4000" b="1" dirty="0" err="1">
                <a:solidFill>
                  <a:schemeClr val="bg1"/>
                </a:solidFill>
              </a:rPr>
              <a:t>Vaden</a:t>
            </a:r>
            <a:r>
              <a:rPr lang="fi-FI" sz="4000" dirty="0">
                <a:solidFill>
                  <a:schemeClr val="bg1"/>
                </a:solidFill>
              </a:rPr>
              <a:t>. 2104. </a:t>
            </a:r>
            <a:r>
              <a:rPr lang="fi-FI" sz="4000" i="1" dirty="0" err="1">
                <a:solidFill>
                  <a:schemeClr val="bg1"/>
                </a:solidFill>
              </a:rPr>
              <a:t>Artistic</a:t>
            </a:r>
            <a:r>
              <a:rPr lang="fi-FI" sz="4000" i="1" dirty="0">
                <a:solidFill>
                  <a:schemeClr val="bg1"/>
                </a:solidFill>
              </a:rPr>
              <a:t> </a:t>
            </a:r>
            <a:r>
              <a:rPr lang="fi-FI" sz="4000" i="1" dirty="0" err="1">
                <a:solidFill>
                  <a:schemeClr val="bg1"/>
                </a:solidFill>
              </a:rPr>
              <a:t>Research</a:t>
            </a:r>
            <a:r>
              <a:rPr lang="fi-FI" sz="4000" i="1" dirty="0">
                <a:solidFill>
                  <a:schemeClr val="bg1"/>
                </a:solidFill>
              </a:rPr>
              <a:t> </a:t>
            </a:r>
            <a:r>
              <a:rPr lang="fi-FI" sz="4000" i="1" dirty="0" err="1">
                <a:solidFill>
                  <a:schemeClr val="bg1"/>
                </a:solidFill>
              </a:rPr>
              <a:t>Methodology</a:t>
            </a:r>
            <a:r>
              <a:rPr lang="fi-FI" sz="4000" i="1" dirty="0">
                <a:solidFill>
                  <a:schemeClr val="bg1"/>
                </a:solidFill>
              </a:rPr>
              <a:t> – </a:t>
            </a:r>
            <a:r>
              <a:rPr lang="fi-FI" sz="4000" i="1" dirty="0" err="1">
                <a:solidFill>
                  <a:schemeClr val="bg1"/>
                </a:solidFill>
              </a:rPr>
              <a:t>Narrative,Power</a:t>
            </a:r>
            <a:r>
              <a:rPr lang="fi-FI" sz="4000" i="1" dirty="0">
                <a:solidFill>
                  <a:schemeClr val="bg1"/>
                </a:solidFill>
              </a:rPr>
              <a:t> and the Public</a:t>
            </a:r>
            <a:r>
              <a:rPr lang="fi-FI" sz="4000" dirty="0">
                <a:solidFill>
                  <a:schemeClr val="bg1"/>
                </a:solidFill>
              </a:rPr>
              <a:t>. </a:t>
            </a:r>
            <a:r>
              <a:rPr lang="fi-FI" sz="4000" dirty="0" err="1">
                <a:solidFill>
                  <a:schemeClr val="bg1"/>
                </a:solidFill>
              </a:rPr>
              <a:t>Switzerland</a:t>
            </a:r>
            <a:r>
              <a:rPr lang="fi-FI" sz="4000" dirty="0">
                <a:solidFill>
                  <a:schemeClr val="bg1"/>
                </a:solidFill>
              </a:rPr>
              <a:t>: Peter Lang</a:t>
            </a:r>
          </a:p>
          <a:p>
            <a:pPr marL="0" lvl="0" indent="0">
              <a:buNone/>
            </a:pPr>
            <a:endParaRPr lang="fi-FI" sz="2000" b="1" dirty="0">
              <a:solidFill>
                <a:schemeClr val="bg1"/>
              </a:solidFill>
            </a:endParaRPr>
          </a:p>
          <a:p>
            <a:pPr marL="0" lvl="0" indent="0">
              <a:buNone/>
            </a:pPr>
            <a:r>
              <a:rPr lang="fi-FI" sz="4000" b="1" dirty="0" err="1">
                <a:solidFill>
                  <a:schemeClr val="bg1"/>
                </a:solidFill>
              </a:rPr>
              <a:t>Varto</a:t>
            </a:r>
            <a:r>
              <a:rPr lang="fi-FI" sz="4000" dirty="0">
                <a:solidFill>
                  <a:schemeClr val="bg1"/>
                </a:solidFill>
              </a:rPr>
              <a:t> </a:t>
            </a:r>
            <a:r>
              <a:rPr lang="fi-FI" sz="4000" b="1" dirty="0">
                <a:solidFill>
                  <a:schemeClr val="bg1"/>
                </a:solidFill>
              </a:rPr>
              <a:t>Juha.</a:t>
            </a:r>
            <a:r>
              <a:rPr lang="fi-FI" sz="4000" dirty="0">
                <a:solidFill>
                  <a:schemeClr val="bg1"/>
                </a:solidFill>
              </a:rPr>
              <a:t> 2009. </a:t>
            </a:r>
            <a:r>
              <a:rPr lang="fi-FI" sz="4000" i="1" dirty="0">
                <a:solidFill>
                  <a:schemeClr val="bg1"/>
                </a:solidFill>
              </a:rPr>
              <a:t>Basics of </a:t>
            </a:r>
            <a:r>
              <a:rPr lang="fi-FI" sz="4000" i="1" dirty="0" err="1">
                <a:solidFill>
                  <a:schemeClr val="bg1"/>
                </a:solidFill>
              </a:rPr>
              <a:t>Artistic</a:t>
            </a:r>
            <a:r>
              <a:rPr lang="fi-FI" sz="4000" i="1" dirty="0">
                <a:solidFill>
                  <a:schemeClr val="bg1"/>
                </a:solidFill>
              </a:rPr>
              <a:t> </a:t>
            </a:r>
            <a:r>
              <a:rPr lang="fi-FI" sz="4000" i="1" dirty="0" err="1">
                <a:solidFill>
                  <a:schemeClr val="bg1"/>
                </a:solidFill>
              </a:rPr>
              <a:t>Research</a:t>
            </a:r>
            <a:r>
              <a:rPr lang="fi-FI" sz="4000" i="1" dirty="0">
                <a:solidFill>
                  <a:schemeClr val="bg1"/>
                </a:solidFill>
              </a:rPr>
              <a:t> - </a:t>
            </a:r>
            <a:r>
              <a:rPr lang="fi-FI" sz="4000" i="1" dirty="0" err="1">
                <a:solidFill>
                  <a:schemeClr val="bg1"/>
                </a:solidFill>
              </a:rPr>
              <a:t>Ontological</a:t>
            </a:r>
            <a:r>
              <a:rPr lang="fi-FI" sz="4000" i="1" dirty="0">
                <a:solidFill>
                  <a:schemeClr val="bg1"/>
                </a:solidFill>
              </a:rPr>
              <a:t>, </a:t>
            </a:r>
            <a:r>
              <a:rPr lang="fi-FI" sz="4000" i="1" dirty="0" err="1">
                <a:solidFill>
                  <a:schemeClr val="bg1"/>
                </a:solidFill>
              </a:rPr>
              <a:t>epistemolkogical</a:t>
            </a:r>
            <a:r>
              <a:rPr lang="fi-FI" sz="4000" i="1" dirty="0">
                <a:solidFill>
                  <a:schemeClr val="bg1"/>
                </a:solidFill>
              </a:rPr>
              <a:t> and </a:t>
            </a:r>
            <a:r>
              <a:rPr lang="fi-FI" sz="4000" i="1" dirty="0" err="1">
                <a:solidFill>
                  <a:schemeClr val="bg1"/>
                </a:solidFill>
              </a:rPr>
              <a:t>historical</a:t>
            </a:r>
            <a:r>
              <a:rPr lang="fi-FI" sz="4000" i="1" dirty="0">
                <a:solidFill>
                  <a:schemeClr val="bg1"/>
                </a:solidFill>
              </a:rPr>
              <a:t> </a:t>
            </a:r>
            <a:r>
              <a:rPr lang="fi-FI" sz="4000" i="1" dirty="0" err="1">
                <a:solidFill>
                  <a:schemeClr val="bg1"/>
                </a:solidFill>
              </a:rPr>
              <a:t>justifications</a:t>
            </a:r>
            <a:r>
              <a:rPr lang="fi-FI" sz="4000" dirty="0">
                <a:solidFill>
                  <a:schemeClr val="bg1"/>
                </a:solidFill>
              </a:rPr>
              <a:t>.. Helsinki: Taideteollinen korkeakoulu.</a:t>
            </a:r>
          </a:p>
          <a:p>
            <a:pPr marL="0" lvl="0" indent="0">
              <a:buNone/>
            </a:pPr>
            <a:endParaRPr lang="fi-FI" sz="2000" b="1" dirty="0">
              <a:solidFill>
                <a:schemeClr val="bg1"/>
              </a:solidFill>
            </a:endParaRPr>
          </a:p>
          <a:p>
            <a:pPr marL="0" lvl="0" indent="0">
              <a:buNone/>
            </a:pPr>
            <a:r>
              <a:rPr lang="fi-FI" sz="4000" b="1" dirty="0" err="1">
                <a:solidFill>
                  <a:schemeClr val="bg1"/>
                </a:solidFill>
              </a:rPr>
              <a:t>Varto</a:t>
            </a:r>
            <a:r>
              <a:rPr lang="fi-FI" sz="4000" dirty="0">
                <a:solidFill>
                  <a:schemeClr val="bg1"/>
                </a:solidFill>
              </a:rPr>
              <a:t> </a:t>
            </a:r>
            <a:r>
              <a:rPr lang="fi-FI" sz="4000" b="1" dirty="0">
                <a:solidFill>
                  <a:schemeClr val="bg1"/>
                </a:solidFill>
              </a:rPr>
              <a:t>Juha</a:t>
            </a:r>
            <a:r>
              <a:rPr lang="fi-FI" sz="4000" dirty="0">
                <a:solidFill>
                  <a:schemeClr val="bg1"/>
                </a:solidFill>
              </a:rPr>
              <a:t>. 2017. Taiteellinen tutkimus. Mitä se on? Kuka sitä tekee? Miksi Helsinki: Aalto-yliopisto</a:t>
            </a:r>
          </a:p>
          <a:p>
            <a:pPr marL="0" lvl="0" indent="0">
              <a:buNone/>
            </a:pPr>
            <a:endParaRPr lang="fi-FI" sz="2000" dirty="0">
              <a:solidFill>
                <a:srgbClr val="2998E3"/>
              </a:solidFill>
              <a:hlinkClick r:id="rId2">
                <a:extLst>
                  <a:ext uri="{A12FA001-AC4F-418D-AE19-62706E023703}">
                    <ahyp:hlinkClr xmlns:ahyp="http://schemas.microsoft.com/office/drawing/2018/hyperlinkcolor" val="tx"/>
                  </a:ext>
                </a:extLst>
              </a:hlinkClick>
            </a:endParaRPr>
          </a:p>
          <a:p>
            <a:pPr marL="0" lvl="0" indent="0">
              <a:buNone/>
            </a:pPr>
            <a:r>
              <a:rPr lang="fi-FI" sz="4000" dirty="0">
                <a:solidFill>
                  <a:schemeClr val="bg1"/>
                </a:solidFill>
                <a:hlinkClick r:id="rId2">
                  <a:extLst>
                    <a:ext uri="{A12FA001-AC4F-418D-AE19-62706E023703}">
                      <ahyp:hlinkClr xmlns:ahyp="http://schemas.microsoft.com/office/drawing/2018/hyperlinkcolor" val="tx"/>
                    </a:ext>
                  </a:extLst>
                </a:hlinkClick>
              </a:rPr>
              <a:t>http://www.creativityandcognition.com/research/practice-based-research/differences-between-practice-based-and-practice-led-research/</a:t>
            </a:r>
            <a:r>
              <a:rPr lang="fi-FI" sz="4000" dirty="0">
                <a:solidFill>
                  <a:schemeClr val="bg1"/>
                </a:solidFill>
              </a:rPr>
              <a:t> </a:t>
            </a:r>
          </a:p>
          <a:p>
            <a:endParaRPr lang="fi-FI" dirty="0"/>
          </a:p>
        </p:txBody>
      </p:sp>
    </p:spTree>
    <p:extLst>
      <p:ext uri="{BB962C8B-B14F-4D97-AF65-F5344CB8AC3E}">
        <p14:creationId xmlns:p14="http://schemas.microsoft.com/office/powerpoint/2010/main" val="380588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8667" y="274638"/>
            <a:ext cx="8229600" cy="971232"/>
          </a:xfrm>
        </p:spPr>
        <p:txBody>
          <a:bodyPr>
            <a:normAutofit/>
          </a:bodyPr>
          <a:lstStyle/>
          <a:p>
            <a:r>
              <a:rPr lang="fi-FI" sz="3200" b="1" dirty="0">
                <a:solidFill>
                  <a:schemeClr val="accent4">
                    <a:lumMod val="20000"/>
                    <a:lumOff val="80000"/>
                  </a:schemeClr>
                </a:solidFill>
              </a:rPr>
              <a:t>Seminaarin aikataulu</a:t>
            </a:r>
            <a:endParaRPr lang="fi-FI" sz="3200" dirty="0">
              <a:solidFill>
                <a:schemeClr val="accent4">
                  <a:lumMod val="20000"/>
                  <a:lumOff val="80000"/>
                </a:schemeClr>
              </a:solidFill>
            </a:endParaRPr>
          </a:p>
        </p:txBody>
      </p:sp>
      <p:sp>
        <p:nvSpPr>
          <p:cNvPr id="3" name="Sisällön paikkamerkki 2"/>
          <p:cNvSpPr>
            <a:spLocks noGrp="1"/>
          </p:cNvSpPr>
          <p:nvPr>
            <p:ph idx="1"/>
          </p:nvPr>
        </p:nvSpPr>
        <p:spPr>
          <a:xfrm>
            <a:off x="666045" y="1245870"/>
            <a:ext cx="3787422" cy="5612130"/>
          </a:xfrm>
        </p:spPr>
        <p:txBody>
          <a:bodyPr>
            <a:normAutofit/>
          </a:bodyPr>
          <a:lstStyle/>
          <a:p>
            <a:pPr marL="0" indent="0">
              <a:buNone/>
            </a:pPr>
            <a:r>
              <a:rPr lang="fi-FI" sz="1800" b="1" dirty="0">
                <a:solidFill>
                  <a:schemeClr val="accent4">
                    <a:lumMod val="20000"/>
                    <a:lumOff val="80000"/>
                  </a:schemeClr>
                </a:solidFill>
              </a:rPr>
              <a:t>SYKSY 2023</a:t>
            </a:r>
            <a:endParaRPr lang="fi-FI" sz="1800" dirty="0">
              <a:solidFill>
                <a:schemeClr val="accent4">
                  <a:lumMod val="20000"/>
                  <a:lumOff val="80000"/>
                </a:schemeClr>
              </a:solidFill>
            </a:endParaRPr>
          </a:p>
          <a:p>
            <a:pPr marL="0" indent="0">
              <a:buNone/>
            </a:pPr>
            <a:r>
              <a:rPr lang="fi-FI" sz="1400" b="1" dirty="0">
                <a:solidFill>
                  <a:schemeClr val="accent4">
                    <a:lumMod val="20000"/>
                    <a:lumOff val="80000"/>
                  </a:schemeClr>
                </a:solidFill>
              </a:rPr>
              <a:t> </a:t>
            </a:r>
            <a:endParaRPr lang="fi-FI" sz="1400" dirty="0">
              <a:solidFill>
                <a:schemeClr val="accent4">
                  <a:lumMod val="20000"/>
                  <a:lumOff val="80000"/>
                </a:schemeClr>
              </a:solidFill>
            </a:endParaRPr>
          </a:p>
          <a:p>
            <a:pPr marL="0" indent="0">
              <a:buNone/>
            </a:pPr>
            <a:r>
              <a:rPr lang="fi-FI" sz="1400" b="1" dirty="0">
                <a:solidFill>
                  <a:schemeClr val="accent4">
                    <a:lumMod val="20000"/>
                    <a:lumOff val="80000"/>
                  </a:schemeClr>
                </a:solidFill>
              </a:rPr>
              <a:t>2.10. klo 15.15-17 </a:t>
            </a:r>
          </a:p>
          <a:p>
            <a:pPr>
              <a:buFontTx/>
              <a:buChar char="-"/>
            </a:pPr>
            <a:r>
              <a:rPr lang="fi-FI" sz="1400" dirty="0">
                <a:solidFill>
                  <a:schemeClr val="accent4">
                    <a:lumMod val="20000"/>
                    <a:lumOff val="80000"/>
                  </a:schemeClr>
                </a:solidFill>
              </a:rPr>
              <a:t>Seminaarin aloitus</a:t>
            </a:r>
          </a:p>
          <a:p>
            <a:pPr>
              <a:buFontTx/>
              <a:buChar char="-"/>
            </a:pPr>
            <a:r>
              <a:rPr lang="fi-FI" sz="1400" dirty="0">
                <a:solidFill>
                  <a:schemeClr val="accent4">
                    <a:lumMod val="20000"/>
                    <a:lumOff val="80000"/>
                  </a:schemeClr>
                </a:solidFill>
              </a:rPr>
              <a:t>Tehtävä seuraavalle kerralle</a:t>
            </a:r>
          </a:p>
          <a:p>
            <a:pPr marL="0" indent="0">
              <a:buNone/>
            </a:pPr>
            <a:endParaRPr lang="fi-FI" sz="1400" dirty="0">
              <a:solidFill>
                <a:schemeClr val="accent4">
                  <a:lumMod val="20000"/>
                  <a:lumOff val="80000"/>
                </a:schemeClr>
              </a:solidFill>
            </a:endParaRPr>
          </a:p>
          <a:p>
            <a:pPr marL="0" indent="0">
              <a:buNone/>
            </a:pPr>
            <a:r>
              <a:rPr lang="fi-FI" sz="1400" b="1" dirty="0">
                <a:solidFill>
                  <a:schemeClr val="bg1"/>
                </a:solidFill>
              </a:rPr>
              <a:t>6.11. klo 15.15-17</a:t>
            </a:r>
            <a:endParaRPr lang="fi-FI" sz="1400" dirty="0">
              <a:solidFill>
                <a:schemeClr val="bg1"/>
              </a:solidFill>
            </a:endParaRPr>
          </a:p>
          <a:p>
            <a:pPr>
              <a:buFontTx/>
              <a:buChar char="-"/>
            </a:pPr>
            <a:r>
              <a:rPr lang="fi-FI" sz="1400" dirty="0">
                <a:solidFill>
                  <a:schemeClr val="bg1"/>
                </a:solidFill>
              </a:rPr>
              <a:t>Opinnäytteen aihe ja opinnäyteohje</a:t>
            </a:r>
          </a:p>
          <a:p>
            <a:pPr>
              <a:buFontTx/>
              <a:buChar char="-"/>
            </a:pPr>
            <a:r>
              <a:rPr lang="fi-FI" sz="1400" dirty="0">
                <a:solidFill>
                  <a:schemeClr val="bg1"/>
                </a:solidFill>
              </a:rPr>
              <a:t>Ideariihiharjoitus omasta opinnäyteaiheesta</a:t>
            </a:r>
          </a:p>
          <a:p>
            <a:pPr>
              <a:buFontTx/>
              <a:buChar char="-"/>
            </a:pPr>
            <a:r>
              <a:rPr lang="fi-FI" sz="1400" dirty="0">
                <a:solidFill>
                  <a:schemeClr val="bg1"/>
                </a:solidFill>
              </a:rPr>
              <a:t>Tehtävä seuraavalle kerralle</a:t>
            </a:r>
          </a:p>
          <a:p>
            <a:pPr marL="0" indent="0">
              <a:buNone/>
            </a:pPr>
            <a:r>
              <a:rPr lang="fi-FI" sz="1400" dirty="0">
                <a:solidFill>
                  <a:schemeClr val="bg1"/>
                </a:solidFill>
              </a:rPr>
              <a:t> </a:t>
            </a:r>
          </a:p>
          <a:p>
            <a:pPr marL="0" indent="0">
              <a:buNone/>
            </a:pPr>
            <a:r>
              <a:rPr lang="fi-FI" sz="1400" b="1" dirty="0">
                <a:solidFill>
                  <a:srgbClr val="FFC000"/>
                </a:solidFill>
              </a:rPr>
              <a:t>20.11. klo 15.15-17</a:t>
            </a:r>
            <a:r>
              <a:rPr lang="fi-FI" sz="1400" dirty="0">
                <a:solidFill>
                  <a:srgbClr val="FFC000"/>
                </a:solidFill>
              </a:rPr>
              <a:t> </a:t>
            </a:r>
          </a:p>
          <a:p>
            <a:pPr>
              <a:buFontTx/>
              <a:buChar char="-"/>
            </a:pPr>
            <a:r>
              <a:rPr lang="fi-FI" sz="1400" dirty="0">
                <a:solidFill>
                  <a:srgbClr val="FFC000"/>
                </a:solidFill>
              </a:rPr>
              <a:t>Johdanto taiteelliseen ja akateemiseen tutkimukseen</a:t>
            </a:r>
          </a:p>
          <a:p>
            <a:pPr>
              <a:buFontTx/>
              <a:buChar char="-"/>
            </a:pPr>
            <a:r>
              <a:rPr lang="fi-FI" sz="1400" dirty="0">
                <a:solidFill>
                  <a:srgbClr val="FFC000"/>
                </a:solidFill>
              </a:rPr>
              <a:t>Tehtävä seuraavalle kerralle</a:t>
            </a:r>
          </a:p>
          <a:p>
            <a:pPr marL="0" indent="0">
              <a:buNone/>
            </a:pPr>
            <a:endParaRPr lang="fi-FI" sz="1400" dirty="0">
              <a:solidFill>
                <a:schemeClr val="accent4">
                  <a:lumMod val="20000"/>
                  <a:lumOff val="80000"/>
                </a:schemeClr>
              </a:solidFill>
            </a:endParaRPr>
          </a:p>
          <a:p>
            <a:pPr marL="0" indent="0">
              <a:buNone/>
            </a:pPr>
            <a:r>
              <a:rPr lang="fi-FI" sz="1400" b="1" dirty="0">
                <a:solidFill>
                  <a:schemeClr val="accent4">
                    <a:lumMod val="20000"/>
                    <a:lumOff val="80000"/>
                  </a:schemeClr>
                </a:solidFill>
              </a:rPr>
              <a:t>11.12. klo 15.10-12 </a:t>
            </a:r>
          </a:p>
          <a:p>
            <a:pPr>
              <a:buFontTx/>
              <a:buChar char="-"/>
            </a:pPr>
            <a:r>
              <a:rPr lang="fi-FI" sz="1400" dirty="0">
                <a:solidFill>
                  <a:schemeClr val="accent4">
                    <a:lumMod val="20000"/>
                    <a:lumOff val="80000"/>
                  </a:schemeClr>
                </a:solidFill>
              </a:rPr>
              <a:t>Opinnäytesuunnitelman kirjoittamisesta</a:t>
            </a:r>
          </a:p>
          <a:p>
            <a:pPr>
              <a:buFontTx/>
              <a:buChar char="-"/>
            </a:pPr>
            <a:r>
              <a:rPr lang="fi-FI" sz="1400" dirty="0">
                <a:solidFill>
                  <a:schemeClr val="accent4">
                    <a:lumMod val="20000"/>
                    <a:lumOff val="80000"/>
                  </a:schemeClr>
                </a:solidFill>
              </a:rPr>
              <a:t>Tehtävä seuraavalle kerralle</a:t>
            </a:r>
          </a:p>
        </p:txBody>
      </p:sp>
      <p:sp>
        <p:nvSpPr>
          <p:cNvPr id="5" name="Suorakulmio 4"/>
          <p:cNvSpPr/>
          <p:nvPr/>
        </p:nvSpPr>
        <p:spPr>
          <a:xfrm>
            <a:off x="4572000" y="1258992"/>
            <a:ext cx="4572000" cy="4801314"/>
          </a:xfrm>
          <a:prstGeom prst="rect">
            <a:avLst/>
          </a:prstGeom>
        </p:spPr>
        <p:txBody>
          <a:bodyPr>
            <a:spAutoFit/>
          </a:bodyPr>
          <a:lstStyle/>
          <a:p>
            <a:r>
              <a:rPr lang="fi-FI" b="1" dirty="0">
                <a:solidFill>
                  <a:schemeClr val="accent4">
                    <a:lumMod val="20000"/>
                    <a:lumOff val="80000"/>
                  </a:schemeClr>
                </a:solidFill>
              </a:rPr>
              <a:t>KEVÄT 2024</a:t>
            </a:r>
            <a:endParaRPr lang="fi-FI" dirty="0">
              <a:solidFill>
                <a:schemeClr val="accent4">
                  <a:lumMod val="20000"/>
                  <a:lumOff val="80000"/>
                </a:schemeClr>
              </a:solidFill>
            </a:endParaRPr>
          </a:p>
          <a:p>
            <a:r>
              <a:rPr lang="fi-FI" sz="1400" dirty="0">
                <a:solidFill>
                  <a:schemeClr val="accent4">
                    <a:lumMod val="20000"/>
                    <a:lumOff val="80000"/>
                  </a:schemeClr>
                </a:solidFill>
              </a:rPr>
              <a:t> </a:t>
            </a:r>
          </a:p>
          <a:p>
            <a:pPr>
              <a:spcAft>
                <a:spcPts val="600"/>
              </a:spcAft>
            </a:pPr>
            <a:r>
              <a:rPr lang="fi-FI" sz="1400" b="1" dirty="0">
                <a:solidFill>
                  <a:schemeClr val="accent4">
                    <a:lumMod val="20000"/>
                    <a:lumOff val="80000"/>
                  </a:schemeClr>
                </a:solidFill>
              </a:rPr>
              <a:t>29.1. klo 15.15-17</a:t>
            </a:r>
            <a:endParaRPr lang="fi-FI" sz="1400" dirty="0">
              <a:solidFill>
                <a:schemeClr val="accent4">
                  <a:lumMod val="20000"/>
                  <a:lumOff val="80000"/>
                </a:schemeClr>
              </a:solidFill>
            </a:endParaRPr>
          </a:p>
          <a:p>
            <a:pPr marL="285750" indent="-285750">
              <a:spcAft>
                <a:spcPts val="600"/>
              </a:spcAft>
              <a:buFontTx/>
              <a:buChar char="-"/>
            </a:pPr>
            <a:r>
              <a:rPr lang="fi-FI" sz="1400" dirty="0">
                <a:solidFill>
                  <a:schemeClr val="accent4">
                    <a:lumMod val="20000"/>
                    <a:lumOff val="80000"/>
                  </a:schemeClr>
                </a:solidFill>
              </a:rPr>
              <a:t>Kirjoittamisen eri tyylit</a:t>
            </a:r>
          </a:p>
          <a:p>
            <a:pPr marL="285750" indent="-285750">
              <a:spcAft>
                <a:spcPts val="600"/>
              </a:spcAft>
              <a:buFontTx/>
              <a:buChar char="-"/>
            </a:pPr>
            <a:r>
              <a:rPr lang="fi-FI" sz="1400" dirty="0">
                <a:solidFill>
                  <a:schemeClr val="accent4">
                    <a:lumMod val="20000"/>
                    <a:lumOff val="80000"/>
                  </a:schemeClr>
                </a:solidFill>
              </a:rPr>
              <a:t>Opinnäytteen vaiheen esittely (toisen vuoden seminaarin opiskelija)</a:t>
            </a:r>
          </a:p>
          <a:p>
            <a:pPr marL="285750" indent="-285750">
              <a:spcAft>
                <a:spcPts val="600"/>
              </a:spcAft>
              <a:buFontTx/>
              <a:buChar char="-"/>
            </a:pPr>
            <a:r>
              <a:rPr lang="fi-FI" sz="1400" dirty="0">
                <a:solidFill>
                  <a:schemeClr val="accent4">
                    <a:lumMod val="20000"/>
                    <a:lumOff val="80000"/>
                  </a:schemeClr>
                </a:solidFill>
              </a:rPr>
              <a:t>Intensiiviviikon ennakkotehtävän antaminen (dl 14.3.)</a:t>
            </a:r>
          </a:p>
          <a:p>
            <a:pPr>
              <a:spcAft>
                <a:spcPts val="600"/>
              </a:spcAft>
            </a:pPr>
            <a:r>
              <a:rPr lang="fi-FI" sz="1400" dirty="0">
                <a:solidFill>
                  <a:schemeClr val="accent4">
                    <a:lumMod val="20000"/>
                    <a:lumOff val="80000"/>
                  </a:schemeClr>
                </a:solidFill>
              </a:rPr>
              <a:t> </a:t>
            </a:r>
          </a:p>
          <a:p>
            <a:pPr>
              <a:spcAft>
                <a:spcPts val="600"/>
              </a:spcAft>
            </a:pPr>
            <a:r>
              <a:rPr lang="fi-FI" sz="1400" b="1" dirty="0">
                <a:solidFill>
                  <a:schemeClr val="accent4">
                    <a:lumMod val="20000"/>
                    <a:lumOff val="80000"/>
                  </a:schemeClr>
                </a:solidFill>
              </a:rPr>
              <a:t>19.2. klo 15.15-17</a:t>
            </a:r>
            <a:endParaRPr lang="fi-FI" sz="1400" dirty="0">
              <a:solidFill>
                <a:schemeClr val="accent4">
                  <a:lumMod val="20000"/>
                  <a:lumOff val="80000"/>
                </a:schemeClr>
              </a:solidFill>
            </a:endParaRPr>
          </a:p>
          <a:p>
            <a:pPr marL="285750" indent="-285750">
              <a:spcAft>
                <a:spcPts val="600"/>
              </a:spcAft>
              <a:buFontTx/>
              <a:buChar char="-"/>
            </a:pPr>
            <a:r>
              <a:rPr lang="fi-FI" sz="1400" dirty="0">
                <a:solidFill>
                  <a:schemeClr val="accent4">
                    <a:lumMod val="20000"/>
                    <a:lumOff val="80000"/>
                  </a:schemeClr>
                </a:solidFill>
              </a:rPr>
              <a:t>Kirjoitusprosessin järjestäminen ja ajankäyttö</a:t>
            </a:r>
          </a:p>
          <a:p>
            <a:pPr marL="285750" indent="-285750">
              <a:spcAft>
                <a:spcPts val="600"/>
              </a:spcAft>
              <a:buFontTx/>
              <a:buChar char="-"/>
            </a:pPr>
            <a:r>
              <a:rPr lang="fi-FI" sz="1400" dirty="0">
                <a:solidFill>
                  <a:schemeClr val="accent4">
                    <a:lumMod val="20000"/>
                    <a:lumOff val="80000"/>
                  </a:schemeClr>
                </a:solidFill>
              </a:rPr>
              <a:t>Mahdolliset kysymykset ennakkotehtävistä</a:t>
            </a:r>
          </a:p>
          <a:p>
            <a:pPr marL="285750" indent="-285750">
              <a:spcAft>
                <a:spcPts val="600"/>
              </a:spcAft>
              <a:buFontTx/>
              <a:buChar char="-"/>
            </a:pPr>
            <a:r>
              <a:rPr lang="fi-FI" sz="1400" dirty="0">
                <a:solidFill>
                  <a:schemeClr val="accent4">
                    <a:lumMod val="20000"/>
                    <a:lumOff val="80000"/>
                  </a:schemeClr>
                </a:solidFill>
              </a:rPr>
              <a:t>Opinnäytteen vaiheen esittely (toisen vuoden seminaarin opiskelija)</a:t>
            </a:r>
          </a:p>
          <a:p>
            <a:pPr>
              <a:spcAft>
                <a:spcPts val="600"/>
              </a:spcAft>
            </a:pPr>
            <a:r>
              <a:rPr lang="fi-FI" sz="1400" dirty="0">
                <a:solidFill>
                  <a:schemeClr val="accent4">
                    <a:lumMod val="20000"/>
                    <a:lumOff val="80000"/>
                  </a:schemeClr>
                </a:solidFill>
              </a:rPr>
              <a:t>  </a:t>
            </a:r>
          </a:p>
          <a:p>
            <a:pPr>
              <a:spcAft>
                <a:spcPts val="600"/>
              </a:spcAft>
            </a:pPr>
            <a:r>
              <a:rPr lang="fi-FI" sz="1400" b="1" dirty="0">
                <a:solidFill>
                  <a:schemeClr val="accent4">
                    <a:lumMod val="20000"/>
                    <a:lumOff val="80000"/>
                  </a:schemeClr>
                </a:solidFill>
              </a:rPr>
              <a:t>4.-8.3. (vk 10)</a:t>
            </a:r>
            <a:endParaRPr lang="fi-FI" sz="1400" dirty="0">
              <a:solidFill>
                <a:schemeClr val="accent4">
                  <a:lumMod val="20000"/>
                  <a:lumOff val="80000"/>
                </a:schemeClr>
              </a:solidFill>
            </a:endParaRPr>
          </a:p>
          <a:p>
            <a:pPr>
              <a:spcAft>
                <a:spcPts val="600"/>
              </a:spcAft>
            </a:pPr>
            <a:r>
              <a:rPr lang="fi-FI" sz="1400" dirty="0">
                <a:solidFill>
                  <a:schemeClr val="accent4">
                    <a:lumMod val="20000"/>
                    <a:lumOff val="80000"/>
                  </a:schemeClr>
                </a:solidFill>
              </a:rPr>
              <a:t>Intensiiviviikko</a:t>
            </a:r>
          </a:p>
          <a:p>
            <a:endParaRPr lang="fi-FI" dirty="0"/>
          </a:p>
        </p:txBody>
      </p:sp>
    </p:spTree>
    <p:extLst>
      <p:ext uri="{BB962C8B-B14F-4D97-AF65-F5344CB8AC3E}">
        <p14:creationId xmlns:p14="http://schemas.microsoft.com/office/powerpoint/2010/main" val="408471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54330" y="1337256"/>
            <a:ext cx="8435340" cy="5170646"/>
          </a:xfrm>
          <a:prstGeom prst="rect">
            <a:avLst/>
          </a:prstGeom>
        </p:spPr>
        <p:txBody>
          <a:bodyPr wrap="square">
            <a:spAutoFit/>
          </a:bodyPr>
          <a:lstStyle/>
          <a:p>
            <a:pPr marL="342900" indent="-342900">
              <a:buFont typeface="Arial"/>
              <a:buChar char="•"/>
            </a:pPr>
            <a:r>
              <a:rPr lang="fi-FI" sz="2400" dirty="0">
                <a:solidFill>
                  <a:schemeClr val="bg1"/>
                </a:solidFill>
              </a:rPr>
              <a:t>Pohdi sinua kiinnostavaa opinnäytteen aihetta ideariihiharjoituksen ja saamiesi kommenttien pohjalta. Halutessasi voit tehdä uuden kymmenen minuutin kirjoitusharjoituksen saamiesi kommenttien pohjalta. Voit myös vaihtaa johonkin ihan toiseen aiheeseen ja hyödyntää ideariihiharjoitusta sen kanssa. </a:t>
            </a:r>
          </a:p>
          <a:p>
            <a:pPr marL="342900" indent="-342900">
              <a:buFont typeface="Arial"/>
              <a:buChar char="•"/>
            </a:pPr>
            <a:endParaRPr lang="fi-FI" sz="2400" dirty="0">
              <a:solidFill>
                <a:schemeClr val="bg1"/>
              </a:solidFill>
            </a:endParaRPr>
          </a:p>
          <a:p>
            <a:pPr marL="342900" indent="-342900">
              <a:buFont typeface="Arial"/>
              <a:buChar char="•"/>
            </a:pPr>
            <a:r>
              <a:rPr lang="fi-FI" sz="2400" dirty="0">
                <a:solidFill>
                  <a:schemeClr val="bg1"/>
                </a:solidFill>
              </a:rPr>
              <a:t>Käytä vähintään 15 minuuttia siihen, että pyrit muotoilemaan tämänhetkisen ajatuksesi opinnäytteesi ydinlauseesta. </a:t>
            </a:r>
          </a:p>
          <a:p>
            <a:pPr marL="342900" indent="-342900">
              <a:buFont typeface="Arial"/>
              <a:buChar char="•"/>
            </a:pPr>
            <a:endParaRPr lang="fi-FI" sz="2400" dirty="0">
              <a:solidFill>
                <a:schemeClr val="bg1"/>
              </a:solidFill>
            </a:endParaRPr>
          </a:p>
          <a:p>
            <a:pPr marL="342900" indent="-342900">
              <a:buFont typeface="Arial"/>
              <a:buChar char="•"/>
            </a:pPr>
            <a:r>
              <a:rPr lang="fi-FI" sz="2400" dirty="0">
                <a:solidFill>
                  <a:schemeClr val="bg1"/>
                </a:solidFill>
              </a:rPr>
              <a:t>Ydinlause on tiivis yhden virkkeen pituinen esitys siitä, mitä opinnäytteesi käsittelee (tai tämän hetken ajatustesi perusteella voisi käsitellä).</a:t>
            </a:r>
          </a:p>
          <a:p>
            <a:pPr marL="342900" indent="-342900">
              <a:buFont typeface="Arial"/>
              <a:buChar char="•"/>
            </a:pPr>
            <a:endParaRPr lang="fi-FI" dirty="0">
              <a:solidFill>
                <a:schemeClr val="bg1"/>
              </a:solidFill>
            </a:endParaRPr>
          </a:p>
        </p:txBody>
      </p:sp>
      <p:sp>
        <p:nvSpPr>
          <p:cNvPr id="5" name="Tekstiruutu 4"/>
          <p:cNvSpPr txBox="1"/>
          <p:nvPr/>
        </p:nvSpPr>
        <p:spPr>
          <a:xfrm>
            <a:off x="1909251" y="350098"/>
            <a:ext cx="5325497" cy="861774"/>
          </a:xfrm>
          <a:prstGeom prst="rect">
            <a:avLst/>
          </a:prstGeom>
          <a:noFill/>
        </p:spPr>
        <p:txBody>
          <a:bodyPr wrap="none" rtlCol="0">
            <a:spAutoFit/>
          </a:bodyPr>
          <a:lstStyle/>
          <a:p>
            <a:r>
              <a:rPr lang="fi-FI" sz="3200" b="1" dirty="0">
                <a:solidFill>
                  <a:schemeClr val="bg1"/>
                </a:solidFill>
              </a:rPr>
              <a:t>TEHTÄVÄ 2 seminaariin 20.11.</a:t>
            </a:r>
          </a:p>
          <a:p>
            <a:endParaRPr lang="fi-FI" dirty="0"/>
          </a:p>
        </p:txBody>
      </p:sp>
    </p:spTree>
    <p:extLst>
      <p:ext uri="{BB962C8B-B14F-4D97-AF65-F5344CB8AC3E}">
        <p14:creationId xmlns:p14="http://schemas.microsoft.com/office/powerpoint/2010/main" val="57475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BDB8-3321-4FD3-A63A-61101BE15BBC}"/>
              </a:ext>
            </a:extLst>
          </p:cNvPr>
          <p:cNvSpPr>
            <a:spLocks noGrp="1"/>
          </p:cNvSpPr>
          <p:nvPr>
            <p:ph type="title"/>
          </p:nvPr>
        </p:nvSpPr>
        <p:spPr/>
        <p:txBody>
          <a:bodyPr/>
          <a:lstStyle/>
          <a:p>
            <a:r>
              <a:rPr lang="en-US" dirty="0" err="1">
                <a:solidFill>
                  <a:schemeClr val="bg1"/>
                </a:solidFill>
              </a:rPr>
              <a:t>Ideariihi-tehtävän</a:t>
            </a:r>
            <a:r>
              <a:rPr lang="en-US" dirty="0">
                <a:solidFill>
                  <a:schemeClr val="bg1"/>
                </a:solidFill>
              </a:rPr>
              <a:t> </a:t>
            </a:r>
            <a:r>
              <a:rPr lang="en-US" dirty="0" err="1">
                <a:solidFill>
                  <a:schemeClr val="bg1"/>
                </a:solidFill>
              </a:rPr>
              <a:t>purku</a:t>
            </a:r>
            <a:r>
              <a:rPr lang="en-US" dirty="0">
                <a:solidFill>
                  <a:schemeClr val="bg1"/>
                </a:solidFill>
              </a:rPr>
              <a:t> / </a:t>
            </a:r>
            <a:r>
              <a:rPr lang="en-US" dirty="0" err="1">
                <a:solidFill>
                  <a:schemeClr val="bg1"/>
                </a:solidFill>
              </a:rPr>
              <a:t>parit</a:t>
            </a:r>
            <a:endParaRPr lang="en-US" dirty="0">
              <a:solidFill>
                <a:schemeClr val="bg1"/>
              </a:solidFill>
            </a:endParaRPr>
          </a:p>
        </p:txBody>
      </p:sp>
      <p:sp>
        <p:nvSpPr>
          <p:cNvPr id="3" name="Content Placeholder 2">
            <a:extLst>
              <a:ext uri="{FF2B5EF4-FFF2-40B4-BE49-F238E27FC236}">
                <a16:creationId xmlns:a16="http://schemas.microsoft.com/office/drawing/2014/main" id="{784FB24F-5178-BB0E-D5BA-49248172E566}"/>
              </a:ext>
            </a:extLst>
          </p:cNvPr>
          <p:cNvSpPr>
            <a:spLocks noGrp="1"/>
          </p:cNvSpPr>
          <p:nvPr>
            <p:ph idx="1"/>
          </p:nvPr>
        </p:nvSpPr>
        <p:spPr>
          <a:xfrm>
            <a:off x="457200" y="1748790"/>
            <a:ext cx="8229600" cy="4377373"/>
          </a:xfrm>
        </p:spPr>
        <p:txBody>
          <a:bodyPr>
            <a:normAutofit lnSpcReduction="10000"/>
          </a:bodyPr>
          <a:lstStyle/>
          <a:p>
            <a:r>
              <a:rPr lang="en-US" dirty="0">
                <a:solidFill>
                  <a:schemeClr val="bg1"/>
                </a:solidFill>
              </a:rPr>
              <a:t>Satu – Ella</a:t>
            </a:r>
          </a:p>
          <a:p>
            <a:r>
              <a:rPr lang="en-US" dirty="0">
                <a:solidFill>
                  <a:schemeClr val="bg1"/>
                </a:solidFill>
              </a:rPr>
              <a:t>Tuulia – Kristiina</a:t>
            </a:r>
          </a:p>
          <a:p>
            <a:r>
              <a:rPr lang="en-US" dirty="0">
                <a:solidFill>
                  <a:schemeClr val="bg1"/>
                </a:solidFill>
              </a:rPr>
              <a:t>Kaisa – Aino</a:t>
            </a:r>
          </a:p>
          <a:p>
            <a:endParaRPr lang="en-US" dirty="0">
              <a:solidFill>
                <a:schemeClr val="bg1"/>
              </a:solidFill>
            </a:endParaRPr>
          </a:p>
          <a:p>
            <a:r>
              <a:rPr lang="en-US" dirty="0" err="1">
                <a:solidFill>
                  <a:schemeClr val="bg1"/>
                </a:solidFill>
              </a:rPr>
              <a:t>Päättäkää</a:t>
            </a:r>
            <a:r>
              <a:rPr lang="en-US" dirty="0">
                <a:solidFill>
                  <a:schemeClr val="bg1"/>
                </a:solidFill>
              </a:rPr>
              <a:t> </a:t>
            </a:r>
            <a:r>
              <a:rPr lang="en-US" dirty="0" err="1">
                <a:solidFill>
                  <a:schemeClr val="bg1"/>
                </a:solidFill>
              </a:rPr>
              <a:t>parinne</a:t>
            </a:r>
            <a:r>
              <a:rPr lang="en-US" dirty="0">
                <a:solidFill>
                  <a:schemeClr val="bg1"/>
                </a:solidFill>
              </a:rPr>
              <a:t> </a:t>
            </a:r>
            <a:r>
              <a:rPr lang="en-US" dirty="0" err="1">
                <a:solidFill>
                  <a:schemeClr val="bg1"/>
                </a:solidFill>
              </a:rPr>
              <a:t>kanssa</a:t>
            </a:r>
            <a:r>
              <a:rPr lang="en-US" dirty="0">
                <a:solidFill>
                  <a:schemeClr val="bg1"/>
                </a:solidFill>
              </a:rPr>
              <a:t> </a:t>
            </a:r>
            <a:r>
              <a:rPr lang="en-US" dirty="0" err="1">
                <a:solidFill>
                  <a:schemeClr val="bg1"/>
                </a:solidFill>
              </a:rPr>
              <a:t>yhdessä</a:t>
            </a:r>
            <a:r>
              <a:rPr lang="en-US" dirty="0">
                <a:solidFill>
                  <a:schemeClr val="bg1"/>
                </a:solidFill>
              </a:rPr>
              <a:t>, </a:t>
            </a:r>
            <a:r>
              <a:rPr lang="en-US" dirty="0" err="1">
                <a:solidFill>
                  <a:schemeClr val="bg1"/>
                </a:solidFill>
              </a:rPr>
              <a:t>miten</a:t>
            </a:r>
            <a:r>
              <a:rPr lang="en-US" dirty="0">
                <a:solidFill>
                  <a:schemeClr val="bg1"/>
                </a:solidFill>
              </a:rPr>
              <a:t> ja </a:t>
            </a:r>
            <a:r>
              <a:rPr lang="en-US" dirty="0" err="1">
                <a:solidFill>
                  <a:schemeClr val="bg1"/>
                </a:solidFill>
              </a:rPr>
              <a:t>milloin</a:t>
            </a:r>
            <a:r>
              <a:rPr lang="en-US" dirty="0">
                <a:solidFill>
                  <a:schemeClr val="bg1"/>
                </a:solidFill>
              </a:rPr>
              <a:t> </a:t>
            </a:r>
            <a:r>
              <a:rPr lang="en-US" dirty="0" err="1">
                <a:solidFill>
                  <a:schemeClr val="bg1"/>
                </a:solidFill>
              </a:rPr>
              <a:t>toteutatte</a:t>
            </a:r>
            <a:r>
              <a:rPr lang="en-US" dirty="0">
                <a:solidFill>
                  <a:schemeClr val="bg1"/>
                </a:solidFill>
              </a:rPr>
              <a:t> </a:t>
            </a:r>
            <a:r>
              <a:rPr lang="en-US" dirty="0" err="1">
                <a:solidFill>
                  <a:schemeClr val="bg1"/>
                </a:solidFill>
              </a:rPr>
              <a:t>keskustelun</a:t>
            </a:r>
            <a:r>
              <a:rPr lang="en-US" dirty="0">
                <a:solidFill>
                  <a:schemeClr val="bg1"/>
                </a:solidFill>
              </a:rPr>
              <a:t> </a:t>
            </a:r>
            <a:r>
              <a:rPr lang="en-US" dirty="0" err="1">
                <a:solidFill>
                  <a:schemeClr val="bg1"/>
                </a:solidFill>
              </a:rPr>
              <a:t>toistenne</a:t>
            </a:r>
            <a:r>
              <a:rPr lang="en-US" dirty="0">
                <a:solidFill>
                  <a:schemeClr val="bg1"/>
                </a:solidFill>
              </a:rPr>
              <a:t> </a:t>
            </a:r>
            <a:r>
              <a:rPr lang="en-US" dirty="0" err="1">
                <a:solidFill>
                  <a:schemeClr val="bg1"/>
                </a:solidFill>
              </a:rPr>
              <a:t>ideariihen</a:t>
            </a:r>
            <a:r>
              <a:rPr lang="en-US" dirty="0">
                <a:solidFill>
                  <a:schemeClr val="bg1"/>
                </a:solidFill>
              </a:rPr>
              <a:t> </a:t>
            </a:r>
            <a:r>
              <a:rPr lang="en-US" dirty="0" err="1">
                <a:solidFill>
                  <a:schemeClr val="bg1"/>
                </a:solidFill>
              </a:rPr>
              <a:t>tuotoksesta</a:t>
            </a:r>
            <a:r>
              <a:rPr lang="en-US" dirty="0">
                <a:solidFill>
                  <a:schemeClr val="bg1"/>
                </a:solidFill>
              </a:rPr>
              <a:t>. </a:t>
            </a:r>
            <a:r>
              <a:rPr lang="en-US" dirty="0" err="1">
                <a:solidFill>
                  <a:schemeClr val="bg1"/>
                </a:solidFill>
              </a:rPr>
              <a:t>Aikaa</a:t>
            </a:r>
            <a:r>
              <a:rPr lang="en-US" dirty="0">
                <a:solidFill>
                  <a:schemeClr val="bg1"/>
                </a:solidFill>
              </a:rPr>
              <a:t> </a:t>
            </a:r>
            <a:r>
              <a:rPr lang="en-US" dirty="0" err="1">
                <a:solidFill>
                  <a:schemeClr val="bg1"/>
                </a:solidFill>
              </a:rPr>
              <a:t>tarvitsette</a:t>
            </a:r>
            <a:r>
              <a:rPr lang="en-US" dirty="0">
                <a:solidFill>
                  <a:schemeClr val="bg1"/>
                </a:solidFill>
              </a:rPr>
              <a:t> </a:t>
            </a:r>
            <a:r>
              <a:rPr lang="en-US" dirty="0" err="1">
                <a:solidFill>
                  <a:schemeClr val="bg1"/>
                </a:solidFill>
              </a:rPr>
              <a:t>yhteensä</a:t>
            </a:r>
            <a:r>
              <a:rPr lang="en-US" dirty="0">
                <a:solidFill>
                  <a:schemeClr val="bg1"/>
                </a:solidFill>
              </a:rPr>
              <a:t> </a:t>
            </a:r>
            <a:r>
              <a:rPr lang="en-US" dirty="0" err="1">
                <a:solidFill>
                  <a:schemeClr val="bg1"/>
                </a:solidFill>
              </a:rPr>
              <a:t>noin</a:t>
            </a:r>
            <a:r>
              <a:rPr lang="en-US" dirty="0">
                <a:solidFill>
                  <a:schemeClr val="bg1"/>
                </a:solidFill>
              </a:rPr>
              <a:t> 20-30 min (10-15 min / </a:t>
            </a:r>
            <a:r>
              <a:rPr lang="en-US" dirty="0" err="1">
                <a:solidFill>
                  <a:schemeClr val="bg1"/>
                </a:solidFill>
              </a:rPr>
              <a:t>hlö</a:t>
            </a:r>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53646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EF4B9-A495-D24F-9E3D-6BBDFBD8C97F}"/>
              </a:ext>
            </a:extLst>
          </p:cNvPr>
          <p:cNvSpPr>
            <a:spLocks noGrp="1"/>
          </p:cNvSpPr>
          <p:nvPr>
            <p:ph type="title"/>
          </p:nvPr>
        </p:nvSpPr>
        <p:spPr>
          <a:xfrm>
            <a:off x="457200" y="274638"/>
            <a:ext cx="8229600" cy="994092"/>
          </a:xfrm>
        </p:spPr>
        <p:txBody>
          <a:bodyPr>
            <a:normAutofit/>
          </a:bodyPr>
          <a:lstStyle/>
          <a:p>
            <a:r>
              <a:rPr lang="fi-FI" sz="3600" dirty="0">
                <a:solidFill>
                  <a:schemeClr val="bg1"/>
                </a:solidFill>
              </a:rPr>
              <a:t>Ideariihi-tehtävä purku pareittain</a:t>
            </a:r>
          </a:p>
        </p:txBody>
      </p:sp>
      <p:sp>
        <p:nvSpPr>
          <p:cNvPr id="3" name="Sisällön paikkamerkki 2">
            <a:extLst>
              <a:ext uri="{FF2B5EF4-FFF2-40B4-BE49-F238E27FC236}">
                <a16:creationId xmlns:a16="http://schemas.microsoft.com/office/drawing/2014/main" id="{4A2FDAFE-0FBB-C046-B443-1C72417DC7AB}"/>
              </a:ext>
            </a:extLst>
          </p:cNvPr>
          <p:cNvSpPr>
            <a:spLocks noGrp="1"/>
          </p:cNvSpPr>
          <p:nvPr>
            <p:ph idx="1"/>
          </p:nvPr>
        </p:nvSpPr>
        <p:spPr>
          <a:xfrm>
            <a:off x="457200" y="1600200"/>
            <a:ext cx="8229600" cy="4720589"/>
          </a:xfrm>
        </p:spPr>
        <p:txBody>
          <a:bodyPr>
            <a:normAutofit fontScale="85000" lnSpcReduction="20000"/>
          </a:bodyPr>
          <a:lstStyle/>
          <a:p>
            <a:pPr marL="0" indent="0">
              <a:buNone/>
            </a:pPr>
            <a:r>
              <a:rPr lang="fi-FI" sz="2600" dirty="0">
                <a:solidFill>
                  <a:schemeClr val="bg1"/>
                </a:solidFill>
              </a:rPr>
              <a:t>Lue tai esittele kirjoittamasi teksti parillesi suullisesti. Älä erityisemmin sensuroi kirjoittamaasi vaan tuo esiin kaikki mieleen tulleet seikat. Parin tehtävänä on antaa palautetta, joka auttaa tekstin kirjoittajaa eteenpäin:</a:t>
            </a:r>
          </a:p>
          <a:p>
            <a:pPr marL="0" indent="0">
              <a:buNone/>
            </a:pPr>
            <a:endParaRPr lang="fi-FI" sz="2600" dirty="0">
              <a:solidFill>
                <a:schemeClr val="bg1"/>
              </a:solidFill>
            </a:endParaRPr>
          </a:p>
          <a:p>
            <a:r>
              <a:rPr lang="fi-FI" sz="2600" dirty="0">
                <a:solidFill>
                  <a:schemeClr val="bg1"/>
                </a:solidFill>
              </a:rPr>
              <a:t>Nosta tekstistä esiin kaksi mielenkiintoista asiaa, jotka herättivät myös oman kiinnostuksesi ja jotka tuntuivat hyödyllisiltä. </a:t>
            </a:r>
          </a:p>
          <a:p>
            <a:r>
              <a:rPr lang="fi-FI" sz="2600" dirty="0">
                <a:solidFill>
                  <a:schemeClr val="bg1"/>
                </a:solidFill>
              </a:rPr>
              <a:t>Tee tekstistä vähintään kaksi kysymystä, </a:t>
            </a:r>
            <a:r>
              <a:rPr lang="fi-FI" sz="2600" dirty="0" err="1">
                <a:solidFill>
                  <a:schemeClr val="bg1"/>
                </a:solidFill>
              </a:rPr>
              <a:t>esim</a:t>
            </a:r>
            <a:r>
              <a:rPr lang="fi-FI" sz="2600" dirty="0">
                <a:solidFill>
                  <a:schemeClr val="bg1"/>
                </a:solidFill>
              </a:rPr>
              <a:t>: Mikä jäi askarruttamaan? Mikä kiinnosti?</a:t>
            </a:r>
          </a:p>
          <a:p>
            <a:pPr marL="0" indent="0">
              <a:buNone/>
            </a:pPr>
            <a:r>
              <a:rPr lang="fi-FI" sz="2600" dirty="0">
                <a:solidFill>
                  <a:schemeClr val="bg1"/>
                </a:solidFill>
              </a:rPr>
              <a:t> </a:t>
            </a:r>
          </a:p>
          <a:p>
            <a:pPr marL="0" indent="0">
              <a:buNone/>
            </a:pPr>
            <a:r>
              <a:rPr lang="fi-FI" sz="2600" dirty="0">
                <a:solidFill>
                  <a:schemeClr val="bg1"/>
                </a:solidFill>
              </a:rPr>
              <a:t>Kysymyksiin ei tarvitse vastata nyt, vaan ne ja muut huomiot kirjataan ylös ja pohditaan niitä myöhemmin. Vaihtakaa rooleja.</a:t>
            </a:r>
          </a:p>
          <a:p>
            <a:pPr marL="0" indent="0">
              <a:buNone/>
            </a:pPr>
            <a:endParaRPr lang="fi-FI" sz="2600" dirty="0">
              <a:solidFill>
                <a:schemeClr val="bg1"/>
              </a:solidFill>
            </a:endParaRPr>
          </a:p>
          <a:p>
            <a:pPr marL="0" indent="0">
              <a:buNone/>
            </a:pPr>
            <a:r>
              <a:rPr lang="fi-FI" sz="2600" dirty="0">
                <a:solidFill>
                  <a:schemeClr val="bg1"/>
                </a:solidFill>
              </a:rPr>
              <a:t>Aikaa on 10-15 min/hlö eli yhteensä 20-30 min.</a:t>
            </a:r>
          </a:p>
          <a:p>
            <a:endParaRPr lang="fi-FI" dirty="0"/>
          </a:p>
        </p:txBody>
      </p:sp>
    </p:spTree>
    <p:extLst>
      <p:ext uri="{BB962C8B-B14F-4D97-AF65-F5344CB8AC3E}">
        <p14:creationId xmlns:p14="http://schemas.microsoft.com/office/powerpoint/2010/main" val="248860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54062"/>
          </a:xfrm>
        </p:spPr>
        <p:txBody>
          <a:bodyPr>
            <a:normAutofit/>
          </a:bodyPr>
          <a:lstStyle/>
          <a:p>
            <a:r>
              <a:rPr lang="fi-FI" sz="3600" dirty="0">
                <a:solidFill>
                  <a:schemeClr val="bg1"/>
                </a:solidFill>
              </a:rPr>
              <a:t>Ideariihi-tehtävä</a:t>
            </a:r>
          </a:p>
        </p:txBody>
      </p:sp>
      <p:sp>
        <p:nvSpPr>
          <p:cNvPr id="3" name="Sisällön paikkamerkki 2"/>
          <p:cNvSpPr>
            <a:spLocks noGrp="1"/>
          </p:cNvSpPr>
          <p:nvPr>
            <p:ph idx="1"/>
          </p:nvPr>
        </p:nvSpPr>
        <p:spPr>
          <a:xfrm>
            <a:off x="457200" y="1314450"/>
            <a:ext cx="8229600" cy="5166360"/>
          </a:xfrm>
        </p:spPr>
        <p:txBody>
          <a:bodyPr>
            <a:normAutofit fontScale="55000" lnSpcReduction="20000"/>
          </a:bodyPr>
          <a:lstStyle/>
          <a:p>
            <a:pPr marL="0" indent="0">
              <a:buNone/>
            </a:pPr>
            <a:r>
              <a:rPr lang="fi-FI" dirty="0">
                <a:solidFill>
                  <a:schemeClr val="bg1"/>
                </a:solidFill>
              </a:rPr>
              <a:t>Kirjoita kymmenen minuutin ajan opinnäytteesi aiheesta. Tekstin otsikko voi olla ”Kaikki mitä tiedän tai ajattelen asiasta, jota aion käsitellä”. Älä välitä siitä, mitä kirjoitat. Voit kirjoittaa vapaan kirjoittamisen tekniikalla keskeytyksettä mitä tahansa mieleesi opinnäytteen aiheesta tulee. Voit myös käyttää ranskalaisia viivoja eli tehdä yksinkertaisen luettelon kaikista mieleesi tulevista ajatuksista. Älä murehdi esim. asioiden järjestystä tai mieleesi tulevien ajatusten järkevyyttä. Tärkeintä on tuottaa tekstiä. </a:t>
            </a:r>
          </a:p>
          <a:p>
            <a:pPr marL="0" indent="0">
              <a:buNone/>
            </a:pPr>
            <a:endParaRPr lang="fi-FI" dirty="0">
              <a:solidFill>
                <a:schemeClr val="bg1"/>
              </a:solidFill>
            </a:endParaRPr>
          </a:p>
          <a:p>
            <a:pPr marL="0" indent="0">
              <a:buNone/>
            </a:pPr>
            <a:r>
              <a:rPr lang="fi-FI" dirty="0">
                <a:solidFill>
                  <a:schemeClr val="bg1"/>
                </a:solidFill>
              </a:rPr>
              <a:t>Jos aiheesi ei ole vielä selkiytynyt, kirjoita yhdestä mielenkiintoisesta asiasta, jota olet pohtinut ja johon haluaisit perehtyä. Asia voi olla jotain sellaista, johon olet tutustunut opinnoissasi, jotain näkemiisi esityksiin tai muihin teoksiin, kiinnostuksen kohteisiin tai harrastuksiin liittyvää tai jotain, josta olet lukenut kirjoista, artikkeleista, lehdistä ym. </a:t>
            </a:r>
          </a:p>
          <a:p>
            <a:pPr marL="0" indent="0">
              <a:buNone/>
            </a:pPr>
            <a:endParaRPr lang="fi-FI" dirty="0">
              <a:solidFill>
                <a:schemeClr val="bg1"/>
              </a:solidFill>
            </a:endParaRPr>
          </a:p>
          <a:p>
            <a:pPr marL="0" indent="0">
              <a:buNone/>
            </a:pPr>
            <a:r>
              <a:rPr lang="fi-FI" dirty="0">
                <a:solidFill>
                  <a:schemeClr val="bg1"/>
                </a:solidFill>
              </a:rPr>
              <a:t>Älä tässä vaiheessa arvioi sitä, onko aihe hyvä opinnäytteen aiheeksi. Tehtävän tarkoitus on auttaa sen selvittämisessä. Voi olla myös niin, että asiaa pohtiessasi ja siitä keskusteltaessa havaitset lopulta, että aihe ei ole hyvä tai että et halua tehdä siitä opinnäytettäsi. Hyvä opinnäyteaihe voi joskus löytyä rajaamalla pois huonot aiheet. </a:t>
            </a:r>
          </a:p>
          <a:p>
            <a:pPr marL="0" indent="0">
              <a:buNone/>
            </a:pPr>
            <a:endParaRPr lang="fi-FI" dirty="0">
              <a:solidFill>
                <a:schemeClr val="bg1"/>
              </a:solidFill>
            </a:endParaRPr>
          </a:p>
          <a:p>
            <a:pPr marL="0" indent="0">
              <a:buNone/>
            </a:pPr>
            <a:r>
              <a:rPr lang="fi-FI" dirty="0">
                <a:solidFill>
                  <a:schemeClr val="bg1"/>
                </a:solidFill>
              </a:rPr>
              <a:t>Tehtävä on sovellettu Kimmo Svinhufvudin kirjasta Gradutakuu (2015).</a:t>
            </a:r>
          </a:p>
          <a:p>
            <a:endParaRPr lang="fi-FI" dirty="0"/>
          </a:p>
        </p:txBody>
      </p:sp>
    </p:spTree>
    <p:extLst>
      <p:ext uri="{BB962C8B-B14F-4D97-AF65-F5344CB8AC3E}">
        <p14:creationId xmlns:p14="http://schemas.microsoft.com/office/powerpoint/2010/main" val="83176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F11F-3C75-6BC5-15AB-995DF021A3FB}"/>
              </a:ext>
            </a:extLst>
          </p:cNvPr>
          <p:cNvSpPr>
            <a:spLocks noGrp="1"/>
          </p:cNvSpPr>
          <p:nvPr>
            <p:ph type="title"/>
          </p:nvPr>
        </p:nvSpPr>
        <p:spPr>
          <a:xfrm>
            <a:off x="240030" y="526098"/>
            <a:ext cx="8229600" cy="1143000"/>
          </a:xfrm>
        </p:spPr>
        <p:txBody>
          <a:bodyPr>
            <a:normAutofit fontScale="90000"/>
          </a:bodyPr>
          <a:lstStyle/>
          <a:p>
            <a:pPr marL="0" indent="0"/>
            <a:r>
              <a:rPr lang="fi-FI" sz="3600" b="1" dirty="0">
                <a:solidFill>
                  <a:schemeClr val="bg1"/>
                </a:solidFill>
              </a:rPr>
              <a:t>Tehtävä 3: Viisi virkettä</a:t>
            </a:r>
            <a:br>
              <a:rPr lang="fi-FI" sz="3600" b="1" dirty="0">
                <a:solidFill>
                  <a:schemeClr val="bg1"/>
                </a:solidFill>
              </a:rPr>
            </a:br>
            <a:r>
              <a:rPr lang="fi-FI" sz="3600" dirty="0">
                <a:solidFill>
                  <a:schemeClr val="bg1"/>
                </a:solidFill>
              </a:rPr>
              <a:t>MA-seminaariin 11.12.2023</a:t>
            </a:r>
            <a:endParaRPr lang="en-US" dirty="0"/>
          </a:p>
        </p:txBody>
      </p:sp>
      <p:sp>
        <p:nvSpPr>
          <p:cNvPr id="3" name="Sisällön paikkamerkki 2">
            <a:extLst>
              <a:ext uri="{FF2B5EF4-FFF2-40B4-BE49-F238E27FC236}">
                <a16:creationId xmlns:a16="http://schemas.microsoft.com/office/drawing/2014/main" id="{F8EA5FD0-AF39-5544-91B8-C3E4CB69CF4F}"/>
              </a:ext>
            </a:extLst>
          </p:cNvPr>
          <p:cNvSpPr>
            <a:spLocks noGrp="1"/>
          </p:cNvSpPr>
          <p:nvPr>
            <p:ph idx="1"/>
          </p:nvPr>
        </p:nvSpPr>
        <p:spPr/>
        <p:txBody>
          <a:bodyPr>
            <a:normAutofit/>
          </a:bodyPr>
          <a:lstStyle/>
          <a:p>
            <a:pPr marL="0" indent="0">
              <a:buNone/>
            </a:pPr>
            <a:r>
              <a:rPr lang="fi-FI" sz="2100" dirty="0">
                <a:solidFill>
                  <a:schemeClr val="bg1"/>
                </a:solidFill>
              </a:rPr>
              <a:t> </a:t>
            </a:r>
          </a:p>
          <a:p>
            <a:pPr marL="0" indent="0">
              <a:buNone/>
            </a:pPr>
            <a:r>
              <a:rPr lang="fi-FI" sz="2100" dirty="0">
                <a:solidFill>
                  <a:schemeClr val="bg1"/>
                </a:solidFill>
              </a:rPr>
              <a:t>Pohdi sinua kiinnostavaa opinnäytteen aihetta ja alla olevia kysymyksiä. Vastaa kuhunkin kohtaan kirjallisesti vähintään yhdellä lauseella.  Valmistaudu esittelemään vastauksesi seuraavassa seminaarissa.</a:t>
            </a:r>
          </a:p>
          <a:p>
            <a:pPr marL="0" indent="0">
              <a:buNone/>
            </a:pPr>
            <a:endParaRPr lang="fi-FI" sz="2100" dirty="0">
              <a:solidFill>
                <a:schemeClr val="bg1"/>
              </a:solidFill>
            </a:endParaRPr>
          </a:p>
          <a:p>
            <a:r>
              <a:rPr lang="fi-FI" sz="2100" dirty="0">
                <a:solidFill>
                  <a:schemeClr val="bg1"/>
                </a:solidFill>
              </a:rPr>
              <a:t>Mikä on aihe/tutkimuskysymyksesi?</a:t>
            </a:r>
          </a:p>
          <a:p>
            <a:r>
              <a:rPr lang="fi-FI" sz="2100" dirty="0">
                <a:solidFill>
                  <a:schemeClr val="bg1"/>
                </a:solidFill>
              </a:rPr>
              <a:t>Miksi haluat tutkia tätä aihetta tai miksi sitä kannattaa tutkia?</a:t>
            </a:r>
          </a:p>
          <a:p>
            <a:r>
              <a:rPr lang="fi-FI" sz="2100" dirty="0">
                <a:solidFill>
                  <a:schemeClr val="bg1"/>
                </a:solidFill>
              </a:rPr>
              <a:t>Millaista lähdeaineistoa aiot käyttää tässä? Onko sinulla omaa kokemuspohjaista tietoa asiasta? Onko aihe tullut esille omissa taiteellisissa töissäsi?</a:t>
            </a:r>
          </a:p>
          <a:p>
            <a:r>
              <a:rPr lang="fi-FI" sz="2100" dirty="0">
                <a:solidFill>
                  <a:schemeClr val="bg1"/>
                </a:solidFill>
              </a:rPr>
              <a:t>Minkälaisia vastauksia luulet saavasi kysymykseesi?</a:t>
            </a:r>
          </a:p>
          <a:p>
            <a:r>
              <a:rPr lang="fi-FI" sz="2100" dirty="0">
                <a:solidFill>
                  <a:schemeClr val="bg1"/>
                </a:solidFill>
              </a:rPr>
              <a:t>Mitä muuta haluat sanoa aiheesta?</a:t>
            </a:r>
          </a:p>
          <a:p>
            <a:endParaRPr lang="fi-FI" dirty="0"/>
          </a:p>
        </p:txBody>
      </p:sp>
    </p:spTree>
    <p:extLst>
      <p:ext uri="{BB962C8B-B14F-4D97-AF65-F5344CB8AC3E}">
        <p14:creationId xmlns:p14="http://schemas.microsoft.com/office/powerpoint/2010/main" val="122769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F11F-3C75-6BC5-15AB-995DF021A3FB}"/>
              </a:ext>
            </a:extLst>
          </p:cNvPr>
          <p:cNvSpPr>
            <a:spLocks noGrp="1"/>
          </p:cNvSpPr>
          <p:nvPr>
            <p:ph type="title"/>
          </p:nvPr>
        </p:nvSpPr>
        <p:spPr>
          <a:xfrm>
            <a:off x="331470" y="251778"/>
            <a:ext cx="8229600" cy="1143000"/>
          </a:xfrm>
        </p:spPr>
        <p:txBody>
          <a:bodyPr>
            <a:normAutofit fontScale="90000"/>
          </a:bodyPr>
          <a:lstStyle/>
          <a:p>
            <a:pPr marL="0" indent="0"/>
            <a:r>
              <a:rPr lang="fi-FI" sz="3600" b="1" dirty="0">
                <a:solidFill>
                  <a:schemeClr val="bg1"/>
                </a:solidFill>
              </a:rPr>
              <a:t>Tehtävä 4: Aalto-graduja</a:t>
            </a:r>
            <a:br>
              <a:rPr lang="fi-FI" sz="3600" b="1" dirty="0">
                <a:solidFill>
                  <a:schemeClr val="bg1"/>
                </a:solidFill>
              </a:rPr>
            </a:br>
            <a:r>
              <a:rPr lang="fi-FI" sz="3600" dirty="0">
                <a:solidFill>
                  <a:schemeClr val="bg1"/>
                </a:solidFill>
              </a:rPr>
              <a:t>MA-seminaariin 11.12.2023</a:t>
            </a:r>
            <a:endParaRPr lang="en-US" dirty="0"/>
          </a:p>
        </p:txBody>
      </p:sp>
      <p:sp>
        <p:nvSpPr>
          <p:cNvPr id="3" name="Sisällön paikkamerkki 2">
            <a:extLst>
              <a:ext uri="{FF2B5EF4-FFF2-40B4-BE49-F238E27FC236}">
                <a16:creationId xmlns:a16="http://schemas.microsoft.com/office/drawing/2014/main" id="{F8EA5FD0-AF39-5544-91B8-C3E4CB69CF4F}"/>
              </a:ext>
            </a:extLst>
          </p:cNvPr>
          <p:cNvSpPr>
            <a:spLocks noGrp="1"/>
          </p:cNvSpPr>
          <p:nvPr>
            <p:ph idx="1"/>
          </p:nvPr>
        </p:nvSpPr>
        <p:spPr>
          <a:xfrm>
            <a:off x="457200" y="1554480"/>
            <a:ext cx="8229600" cy="4971732"/>
          </a:xfrm>
        </p:spPr>
        <p:txBody>
          <a:bodyPr>
            <a:normAutofit fontScale="92500"/>
          </a:bodyPr>
          <a:lstStyle/>
          <a:p>
            <a:pPr marL="0" indent="0">
              <a:buNone/>
            </a:pPr>
            <a:r>
              <a:rPr lang="fi-FI" sz="2100" dirty="0">
                <a:solidFill>
                  <a:schemeClr val="bg1"/>
                </a:solidFill>
              </a:rPr>
              <a:t> </a:t>
            </a:r>
            <a:r>
              <a:rPr lang="fi-FI" sz="2400" dirty="0">
                <a:solidFill>
                  <a:schemeClr val="bg1"/>
                </a:solidFill>
              </a:rPr>
              <a:t>Tutustu Aaltodoc tietokantaan ja oman pääaineesi MA-opinnäytteisiin. </a:t>
            </a:r>
          </a:p>
          <a:p>
            <a:pPr marL="0" lvl="0" indent="0">
              <a:buNone/>
            </a:pPr>
            <a:r>
              <a:rPr lang="fi-FI" sz="2400" dirty="0">
                <a:solidFill>
                  <a:schemeClr val="bg1"/>
                </a:solidFill>
              </a:rPr>
              <a:t>Valitse yksi sinua kiinnostava opinnäyte ja tutustu siihen</a:t>
            </a:r>
          </a:p>
          <a:p>
            <a:pPr marL="0" lvl="0" indent="0">
              <a:buNone/>
            </a:pPr>
            <a:endParaRPr lang="fi-FI" sz="2400" dirty="0">
              <a:solidFill>
                <a:schemeClr val="bg1"/>
              </a:solidFill>
            </a:endParaRPr>
          </a:p>
          <a:p>
            <a:pPr lvl="1"/>
            <a:r>
              <a:rPr lang="fi-FI" sz="2400" dirty="0">
                <a:solidFill>
                  <a:schemeClr val="bg1"/>
                </a:solidFill>
              </a:rPr>
              <a:t>Mikä on opinnäytteen aihe?</a:t>
            </a:r>
          </a:p>
          <a:p>
            <a:pPr lvl="1"/>
            <a:r>
              <a:rPr lang="fi-FI" sz="2400" dirty="0">
                <a:solidFill>
                  <a:schemeClr val="bg1"/>
                </a:solidFill>
              </a:rPr>
              <a:t>Mikä on opinnäytteen tutkimuskysymys/kysymykset?</a:t>
            </a:r>
          </a:p>
          <a:p>
            <a:pPr lvl="1"/>
            <a:r>
              <a:rPr lang="fi-FI" sz="2400" dirty="0">
                <a:solidFill>
                  <a:schemeClr val="bg1"/>
                </a:solidFill>
              </a:rPr>
              <a:t>Miten tutkimuskysymykseen on haettu vastauksia?</a:t>
            </a:r>
          </a:p>
          <a:p>
            <a:pPr lvl="1"/>
            <a:r>
              <a:rPr lang="fi-FI" sz="2400" dirty="0">
                <a:solidFill>
                  <a:schemeClr val="bg1"/>
                </a:solidFill>
              </a:rPr>
              <a:t>Minkälainen on opinnäytteen rakenne?</a:t>
            </a:r>
          </a:p>
          <a:p>
            <a:pPr lvl="1"/>
            <a:r>
              <a:rPr lang="fi-FI" sz="2400" dirty="0">
                <a:solidFill>
                  <a:schemeClr val="bg1"/>
                </a:solidFill>
              </a:rPr>
              <a:t>Onko opinnäytteessä taiteellista osaa? Jos on, miten se on suhteessa kirjalliseen työhön?</a:t>
            </a:r>
          </a:p>
          <a:p>
            <a:pPr marL="0" lvl="0" indent="0">
              <a:buNone/>
            </a:pPr>
            <a:endParaRPr lang="fi-FI" sz="2400" dirty="0">
              <a:solidFill>
                <a:schemeClr val="bg1"/>
              </a:solidFill>
            </a:endParaRPr>
          </a:p>
          <a:p>
            <a:pPr marL="0" lvl="0" indent="0">
              <a:buNone/>
            </a:pPr>
            <a:r>
              <a:rPr lang="fi-FI" sz="2400" dirty="0">
                <a:solidFill>
                  <a:schemeClr val="bg1"/>
                </a:solidFill>
              </a:rPr>
              <a:t>Valmistaudu seuraavalla kerralla perustelemaan, miksi kiinnostuit juuri kyseisestä opinnäytteestä.</a:t>
            </a:r>
          </a:p>
          <a:p>
            <a:endParaRPr lang="fi-FI" dirty="0"/>
          </a:p>
        </p:txBody>
      </p:sp>
    </p:spTree>
    <p:extLst>
      <p:ext uri="{BB962C8B-B14F-4D97-AF65-F5344CB8AC3E}">
        <p14:creationId xmlns:p14="http://schemas.microsoft.com/office/powerpoint/2010/main" val="2616356174"/>
      </p:ext>
    </p:extLst>
  </p:cSld>
  <p:clrMapOvr>
    <a:masterClrMapping/>
  </p:clrMapOvr>
</p:sld>
</file>

<file path=ppt/theme/theme1.xml><?xml version="1.0" encoding="utf-8"?>
<a:theme xmlns:a="http://schemas.openxmlformats.org/drawingml/2006/main" name="Office-teema">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8195</TotalTime>
  <Words>1896</Words>
  <Application>Microsoft Office PowerPoint</Application>
  <PresentationFormat>On-screen Show (4:3)</PresentationFormat>
  <Paragraphs>213</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Arimo</vt:lpstr>
      <vt:lpstr>Calibri</vt:lpstr>
      <vt:lpstr>Office-teema</vt:lpstr>
      <vt:lpstr>MA-seminaari 1, Design</vt:lpstr>
      <vt:lpstr> 20.11.2023 OHJELMA </vt:lpstr>
      <vt:lpstr>Seminaarin aikataulu</vt:lpstr>
      <vt:lpstr>PowerPoint Presentation</vt:lpstr>
      <vt:lpstr>Ideariihi-tehtävän purku / parit</vt:lpstr>
      <vt:lpstr>Ideariihi-tehtävä purku pareittain</vt:lpstr>
      <vt:lpstr>Ideariihi-tehtävä</vt:lpstr>
      <vt:lpstr>Tehtävä 3: Viisi virkettä MA-seminaariin 11.12.2023</vt:lpstr>
      <vt:lpstr>Tehtävä 4: Aalto-graduja MA-seminaariin 11.12.2023</vt:lpstr>
      <vt:lpstr>PowerPoint Presentation</vt:lpstr>
      <vt:lpstr>Tutkimuksen eteneminen käytännössä (Heikki Pasasen esittämä versio syksy 2022)</vt:lpstr>
      <vt:lpstr>Laadullinen tutkimus</vt:lpstr>
      <vt:lpstr>Esimerkkejä laadullisesta tutkimuksesta  Aalto-yliopiston MA-opinnäytteissä</vt:lpstr>
      <vt:lpstr>Määrällinen tutkimus</vt:lpstr>
      <vt:lpstr>Teoreettisesta tutkimuksesta</vt:lpstr>
      <vt:lpstr>PowerPoint Presentation</vt:lpstr>
      <vt:lpstr>Taiteellinen työ ja  taiteellinen tutkimus opinnäytteessä</vt:lpstr>
      <vt:lpstr>Taiteellisesta työstä opinnäytteenä</vt:lpstr>
      <vt:lpstr>Taiteellisesta tutkimuksesta</vt:lpstr>
      <vt:lpstr>PowerPoint Presentation</vt:lpstr>
      <vt:lpstr>Taiteellisen tutkimuksen lähtökohdat</vt:lpstr>
      <vt:lpstr>Onko mahdollista kysyä sellaisesta,  jota ei vielä ole?</vt:lpstr>
      <vt:lpstr>PowerPoint Presentation</vt:lpstr>
      <vt:lpstr>PowerPoint Presentation</vt:lpstr>
      <vt:lpstr>PowerPoint Presentation</vt:lpstr>
      <vt:lpstr>Esimerkkejä taiteellisesta tutkimuksesta  Aalto ARTS:in MA -opinnäytteissä </vt:lpstr>
      <vt:lpstr>Kirjallisuutta / tekstejä taiteellisesta tutkimuksesta mm.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MA-seminaari</dc:title>
  <dc:creator>Camilla</dc:creator>
  <cp:lastModifiedBy>Lahtinen Outi</cp:lastModifiedBy>
  <cp:revision>83</cp:revision>
  <dcterms:created xsi:type="dcterms:W3CDTF">2020-09-01T09:27:29Z</dcterms:created>
  <dcterms:modified xsi:type="dcterms:W3CDTF">2023-11-20T12:58:35Z</dcterms:modified>
</cp:coreProperties>
</file>