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3" r:id="rId1"/>
  </p:sldMasterIdLst>
  <p:notesMasterIdLst>
    <p:notesMasterId r:id="rId17"/>
  </p:notesMasterIdLst>
  <p:sldIdLst>
    <p:sldId id="256" r:id="rId2"/>
    <p:sldId id="275" r:id="rId3"/>
    <p:sldId id="274" r:id="rId4"/>
    <p:sldId id="291" r:id="rId5"/>
    <p:sldId id="394" r:id="rId6"/>
    <p:sldId id="288" r:id="rId7"/>
    <p:sldId id="287" r:id="rId8"/>
    <p:sldId id="289" r:id="rId9"/>
    <p:sldId id="393" r:id="rId10"/>
    <p:sldId id="290" r:id="rId11"/>
    <p:sldId id="391" r:id="rId12"/>
    <p:sldId id="392" r:id="rId13"/>
    <p:sldId id="293" r:id="rId14"/>
    <p:sldId id="395" r:id="rId15"/>
    <p:sldId id="280" r:id="rId16"/>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FF"/>
    <a:srgbClr val="A6FFCC"/>
    <a:srgbClr val="5AFE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69"/>
    <p:restoredTop sz="94620"/>
  </p:normalViewPr>
  <p:slideViewPr>
    <p:cSldViewPr snapToGrid="0" snapToObjects="1">
      <p:cViewPr varScale="1">
        <p:scale>
          <a:sx n="48" d="100"/>
          <a:sy n="48" d="100"/>
        </p:scale>
        <p:origin x="1454" y="4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DDFC69-618F-4571-893F-14004155966B}" type="datetimeFigureOut">
              <a:rPr lang="en-US" smtClean="0"/>
              <a:t>11.12.2023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7AD70-E0BD-4A5D-B567-E615352D405B}" type="slidenum">
              <a:rPr lang="en-US" smtClean="0"/>
              <a:t>‹#›</a:t>
            </a:fld>
            <a:endParaRPr lang="en-US"/>
          </a:p>
        </p:txBody>
      </p:sp>
    </p:spTree>
    <p:extLst>
      <p:ext uri="{BB962C8B-B14F-4D97-AF65-F5344CB8AC3E}">
        <p14:creationId xmlns:p14="http://schemas.microsoft.com/office/powerpoint/2010/main" val="2802384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perustyylejä naps.</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t>
            </a:r>
          </a:p>
        </p:txBody>
      </p:sp>
      <p:sp>
        <p:nvSpPr>
          <p:cNvPr id="4" name="Päivämäärän paikkamerkki 3"/>
          <p:cNvSpPr>
            <a:spLocks noGrp="1"/>
          </p:cNvSpPr>
          <p:nvPr>
            <p:ph type="dt" sz="half" idx="10"/>
          </p:nvPr>
        </p:nvSpPr>
        <p:spPr/>
        <p:txBody>
          <a:bodyPr/>
          <a:lstStyle/>
          <a:p>
            <a:fld id="{DFD0E704-46CF-D74F-920C-76F605EA2569}" type="datetimeFigureOut">
              <a:rPr lang="fi-FI" smtClean="0"/>
              <a:t>11.12.2023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227859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DFD0E704-46CF-D74F-920C-76F605EA2569}" type="datetimeFigureOut">
              <a:rPr lang="fi-FI" smtClean="0"/>
              <a:t>11.12.2023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272152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8"/>
            <a:ext cx="2057400" cy="5851525"/>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DFD0E704-46CF-D74F-920C-76F605EA2569}" type="datetimeFigureOut">
              <a:rPr lang="fi-FI" smtClean="0"/>
              <a:t>11.12.2023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172143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DFD0E704-46CF-D74F-920C-76F605EA2569}" type="datetimeFigureOut">
              <a:rPr lang="fi-FI" smtClean="0"/>
              <a:t>11.12.2023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162893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perustyylejä naps.</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DFD0E704-46CF-D74F-920C-76F605EA2569}" type="datetimeFigureOut">
              <a:rPr lang="fi-FI" smtClean="0"/>
              <a:t>11.12.2023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290266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DFD0E704-46CF-D74F-920C-76F605EA2569}" type="datetimeFigureOut">
              <a:rPr lang="fi-FI" smtClean="0"/>
              <a:t>11.12.2023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121843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perustyylejä naps.</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DFD0E704-46CF-D74F-920C-76F605EA2569}" type="datetimeFigureOut">
              <a:rPr lang="fi-FI" smtClean="0"/>
              <a:t>11.12.2023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385097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äivämäärän paikkamerkki 2"/>
          <p:cNvSpPr>
            <a:spLocks noGrp="1"/>
          </p:cNvSpPr>
          <p:nvPr>
            <p:ph type="dt" sz="half" idx="10"/>
          </p:nvPr>
        </p:nvSpPr>
        <p:spPr/>
        <p:txBody>
          <a:bodyPr/>
          <a:lstStyle/>
          <a:p>
            <a:fld id="{DFD0E704-46CF-D74F-920C-76F605EA2569}" type="datetimeFigureOut">
              <a:rPr lang="fi-FI" smtClean="0"/>
              <a:t>11.12.2023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186988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FD0E704-46CF-D74F-920C-76F605EA2569}" type="datetimeFigureOut">
              <a:rPr lang="fi-FI" smtClean="0"/>
              <a:t>11.12.2023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336886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perustyylejä naps.</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DFD0E704-46CF-D74F-920C-76F605EA2569}" type="datetimeFigureOut">
              <a:rPr lang="fi-FI" smtClean="0"/>
              <a:t>11.12.2023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55939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perustyylejä naps.</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DFD0E704-46CF-D74F-920C-76F605EA2569}" type="datetimeFigureOut">
              <a:rPr lang="fi-FI" smtClean="0"/>
              <a:t>11.12.2023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BF45C03-4FF4-3945-84BC-D80EE26D98C9}" type="slidenum">
              <a:rPr lang="fi-FI" smtClean="0"/>
              <a:t>‹#›</a:t>
            </a:fld>
            <a:endParaRPr lang="fi-FI"/>
          </a:p>
        </p:txBody>
      </p:sp>
    </p:spTree>
    <p:extLst>
      <p:ext uri="{BB962C8B-B14F-4D97-AF65-F5344CB8AC3E}">
        <p14:creationId xmlns:p14="http://schemas.microsoft.com/office/powerpoint/2010/main" val="231257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perustyylejä naps.</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0E704-46CF-D74F-920C-76F605EA2569}" type="datetimeFigureOut">
              <a:rPr lang="fi-FI" smtClean="0"/>
              <a:t>11.12.2023</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45C03-4FF4-3945-84BC-D80EE26D98C9}" type="slidenum">
              <a:rPr lang="fi-FI" smtClean="0"/>
              <a:t>‹#›</a:t>
            </a:fld>
            <a:endParaRPr lang="fi-FI"/>
          </a:p>
        </p:txBody>
      </p:sp>
    </p:spTree>
    <p:extLst>
      <p:ext uri="{BB962C8B-B14F-4D97-AF65-F5344CB8AC3E}">
        <p14:creationId xmlns:p14="http://schemas.microsoft.com/office/powerpoint/2010/main" val="247234332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nto.aalto.fi/pages/viewpage.action?pageId=7157333&amp;preview=/7157333/76775954/Aalto%20ARTS%20Maisteriopinn&#228;yteohje%202022%20FI.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65810" y="1384300"/>
            <a:ext cx="7772400" cy="2498725"/>
          </a:xfrm>
        </p:spPr>
        <p:txBody>
          <a:bodyPr>
            <a:normAutofit/>
          </a:bodyPr>
          <a:lstStyle/>
          <a:p>
            <a:r>
              <a:rPr lang="fi-FI" sz="3600" b="1" dirty="0">
                <a:solidFill>
                  <a:schemeClr val="accent4">
                    <a:lumMod val="20000"/>
                    <a:lumOff val="80000"/>
                  </a:schemeClr>
                </a:solidFill>
              </a:rPr>
              <a:t>MA-seminaari 1, Design</a:t>
            </a:r>
          </a:p>
        </p:txBody>
      </p:sp>
      <p:sp>
        <p:nvSpPr>
          <p:cNvPr id="3" name="Alaotsikko 2"/>
          <p:cNvSpPr>
            <a:spLocks noGrp="1"/>
          </p:cNvSpPr>
          <p:nvPr>
            <p:ph type="subTitle" idx="1"/>
          </p:nvPr>
        </p:nvSpPr>
        <p:spPr>
          <a:xfrm>
            <a:off x="937260" y="3333053"/>
            <a:ext cx="7852410" cy="1752600"/>
          </a:xfrm>
        </p:spPr>
        <p:txBody>
          <a:bodyPr>
            <a:normAutofit/>
          </a:bodyPr>
          <a:lstStyle/>
          <a:p>
            <a:r>
              <a:rPr lang="fi-FI" sz="2800" dirty="0">
                <a:solidFill>
                  <a:schemeClr val="accent4">
                    <a:lumMod val="20000"/>
                    <a:lumOff val="80000"/>
                  </a:schemeClr>
                </a:solidFill>
              </a:rPr>
              <a:t>Maisterin tutkinnon opinnäyteseminaari 1, 2 op </a:t>
            </a:r>
          </a:p>
          <a:p>
            <a:r>
              <a:rPr lang="fi-FI" dirty="0">
                <a:solidFill>
                  <a:schemeClr val="accent4">
                    <a:lumMod val="20000"/>
                    <a:lumOff val="80000"/>
                  </a:schemeClr>
                </a:solidFill>
              </a:rPr>
              <a:t>2023-2024</a:t>
            </a:r>
          </a:p>
          <a:p>
            <a:endParaRPr lang="fi-FI" dirty="0"/>
          </a:p>
        </p:txBody>
      </p:sp>
    </p:spTree>
    <p:extLst>
      <p:ext uri="{BB962C8B-B14F-4D97-AF65-F5344CB8AC3E}">
        <p14:creationId xmlns:p14="http://schemas.microsoft.com/office/powerpoint/2010/main" val="2249365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A5B623-ADB8-4A4D-8B3C-87B70362978F}"/>
              </a:ext>
            </a:extLst>
          </p:cNvPr>
          <p:cNvSpPr>
            <a:spLocks noGrp="1"/>
          </p:cNvSpPr>
          <p:nvPr>
            <p:ph type="title"/>
          </p:nvPr>
        </p:nvSpPr>
        <p:spPr>
          <a:xfrm>
            <a:off x="628650" y="547091"/>
            <a:ext cx="7886700" cy="994172"/>
          </a:xfrm>
        </p:spPr>
        <p:txBody>
          <a:bodyPr>
            <a:normAutofit/>
          </a:bodyPr>
          <a:lstStyle/>
          <a:p>
            <a:r>
              <a:rPr lang="fi-FI" sz="3600" b="1" dirty="0">
                <a:solidFill>
                  <a:schemeClr val="bg1"/>
                </a:solidFill>
              </a:rPr>
              <a:t>Opinnäytteen rakenteesta</a:t>
            </a:r>
          </a:p>
        </p:txBody>
      </p:sp>
      <p:sp>
        <p:nvSpPr>
          <p:cNvPr id="3" name="Sisällön paikkamerkki 2">
            <a:extLst>
              <a:ext uri="{FF2B5EF4-FFF2-40B4-BE49-F238E27FC236}">
                <a16:creationId xmlns:a16="http://schemas.microsoft.com/office/drawing/2014/main" id="{C64B4903-4920-9042-A20D-37CC9D257A77}"/>
              </a:ext>
            </a:extLst>
          </p:cNvPr>
          <p:cNvSpPr>
            <a:spLocks noGrp="1"/>
          </p:cNvSpPr>
          <p:nvPr>
            <p:ph idx="1"/>
          </p:nvPr>
        </p:nvSpPr>
        <p:spPr>
          <a:xfrm>
            <a:off x="628650" y="1931670"/>
            <a:ext cx="7886700" cy="3882153"/>
          </a:xfrm>
        </p:spPr>
        <p:txBody>
          <a:bodyPr>
            <a:normAutofit/>
          </a:bodyPr>
          <a:lstStyle/>
          <a:p>
            <a:r>
              <a:rPr lang="fi-FI" sz="2400" dirty="0">
                <a:solidFill>
                  <a:schemeClr val="bg1"/>
                </a:solidFill>
                <a:cs typeface="Arial" panose="020B0604020202020204" pitchFamily="34" charset="0"/>
              </a:rPr>
              <a:t>Opinnäytteen kirjallisen osan suositeltu laajuus on 25–70 tekstisivua (n. 50 000–140 000 merkkiä)</a:t>
            </a:r>
          </a:p>
          <a:p>
            <a:endParaRPr lang="fi-FI" sz="2400" dirty="0">
              <a:solidFill>
                <a:schemeClr val="bg1"/>
              </a:solidFill>
              <a:cs typeface="Arial" panose="020B0604020202020204" pitchFamily="34" charset="0"/>
            </a:endParaRPr>
          </a:p>
          <a:p>
            <a:r>
              <a:rPr lang="fi-FI" sz="2400" dirty="0">
                <a:solidFill>
                  <a:schemeClr val="bg1"/>
                </a:solidFill>
                <a:cs typeface="Arial" panose="020B0604020202020204" pitchFamily="34" charset="0"/>
              </a:rPr>
              <a:t>Sopiva laajuus riippuu siitä, kuuluuko opinnäytteeseen produktio-osa ja kuinka laaja tämä produktio-osa on</a:t>
            </a:r>
          </a:p>
          <a:p>
            <a:endParaRPr lang="fi-FI" sz="2400" dirty="0">
              <a:solidFill>
                <a:schemeClr val="bg1"/>
              </a:solidFill>
              <a:cs typeface="Arial" panose="020B0604020202020204" pitchFamily="34" charset="0"/>
            </a:endParaRPr>
          </a:p>
          <a:p>
            <a:r>
              <a:rPr lang="fi-FI" sz="2400" dirty="0">
                <a:solidFill>
                  <a:schemeClr val="bg1"/>
                </a:solidFill>
                <a:cs typeface="Arial" panose="020B0604020202020204" pitchFamily="34" charset="0"/>
              </a:rPr>
              <a:t>Miten laajoja tutustumanne opinnäytteet olivat ja minkälainen rakenne niissä oli?</a:t>
            </a:r>
          </a:p>
        </p:txBody>
      </p:sp>
    </p:spTree>
    <p:extLst>
      <p:ext uri="{BB962C8B-B14F-4D97-AF65-F5344CB8AC3E}">
        <p14:creationId xmlns:p14="http://schemas.microsoft.com/office/powerpoint/2010/main" val="406227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64B4903-4920-9042-A20D-37CC9D257A77}"/>
              </a:ext>
            </a:extLst>
          </p:cNvPr>
          <p:cNvSpPr>
            <a:spLocks noGrp="1"/>
          </p:cNvSpPr>
          <p:nvPr>
            <p:ph idx="1"/>
          </p:nvPr>
        </p:nvSpPr>
        <p:spPr>
          <a:xfrm>
            <a:off x="525780" y="331470"/>
            <a:ext cx="8233410" cy="6412230"/>
          </a:xfrm>
        </p:spPr>
        <p:txBody>
          <a:bodyPr>
            <a:noAutofit/>
          </a:bodyPr>
          <a:lstStyle/>
          <a:p>
            <a:pPr marL="0" indent="0">
              <a:buNone/>
            </a:pPr>
            <a:r>
              <a:rPr lang="fi-FI" sz="1600" b="1" dirty="0">
                <a:solidFill>
                  <a:schemeClr val="bg1"/>
                </a:solidFill>
              </a:rPr>
              <a:t>TIIVISTELMÄ </a:t>
            </a:r>
            <a:r>
              <a:rPr lang="fi-FI" sz="1600" dirty="0">
                <a:solidFill>
                  <a:schemeClr val="bg1"/>
                </a:solidFill>
              </a:rPr>
              <a:t>(1 sivu)</a:t>
            </a:r>
          </a:p>
          <a:p>
            <a:pPr lvl="1"/>
            <a:r>
              <a:rPr lang="fi-FI" sz="1600" dirty="0">
                <a:solidFill>
                  <a:schemeClr val="bg1"/>
                </a:solidFill>
              </a:rPr>
              <a:t>Kokonaisuus tiivistetyssä muodossa ajateltuna lukijaa, joka ei välttämättä lue opinnäytettä kokonaan. </a:t>
            </a:r>
          </a:p>
          <a:p>
            <a:pPr lvl="1"/>
            <a:r>
              <a:rPr lang="fi-FI" sz="1600" dirty="0">
                <a:solidFill>
                  <a:schemeClr val="bg1"/>
                </a:solidFill>
              </a:rPr>
              <a:t>Tehdään usein valmiiseen pohjaan (voi taittaa myös muuhun muotoon, kunhan siihen sisältyy samat asiat kuin lomakkeessa).</a:t>
            </a:r>
          </a:p>
          <a:p>
            <a:pPr marL="0" indent="0">
              <a:buNone/>
            </a:pPr>
            <a:r>
              <a:rPr lang="fi-FI" sz="1600" b="1" dirty="0">
                <a:solidFill>
                  <a:schemeClr val="bg1"/>
                </a:solidFill>
              </a:rPr>
              <a:t>SISÄLLYSLUETTELO</a:t>
            </a:r>
          </a:p>
          <a:p>
            <a:pPr marL="0" indent="0">
              <a:buNone/>
            </a:pPr>
            <a:r>
              <a:rPr lang="fi-FI" sz="1600" b="1" dirty="0">
                <a:solidFill>
                  <a:schemeClr val="bg1"/>
                </a:solidFill>
              </a:rPr>
              <a:t>JOHDANTO </a:t>
            </a:r>
          </a:p>
          <a:p>
            <a:pPr marL="857250" lvl="1" indent="-457200"/>
            <a:r>
              <a:rPr lang="fi-FI" sz="1600" dirty="0">
                <a:solidFill>
                  <a:schemeClr val="bg1"/>
                </a:solidFill>
              </a:rPr>
              <a:t>Johdattelee lukijan varsinaiseen asiaan ja pyrkii herättämään kiinnostuksen työhön</a:t>
            </a:r>
          </a:p>
          <a:p>
            <a:pPr marL="0" indent="0">
              <a:buNone/>
            </a:pPr>
            <a:r>
              <a:rPr lang="fi-FI" sz="1600" b="1" dirty="0">
                <a:solidFill>
                  <a:schemeClr val="bg1"/>
                </a:solidFill>
              </a:rPr>
              <a:t>KÄSITTELYLUVUT, n. 3-6 kpl </a:t>
            </a:r>
          </a:p>
          <a:p>
            <a:pPr lvl="1"/>
            <a:r>
              <a:rPr lang="fi-FI" sz="1600" dirty="0">
                <a:solidFill>
                  <a:schemeClr val="bg1"/>
                </a:solidFill>
              </a:rPr>
              <a:t>Sisältö riippuu työstä</a:t>
            </a:r>
          </a:p>
          <a:p>
            <a:pPr lvl="1"/>
            <a:r>
              <a:rPr lang="fi-FI" sz="1600" dirty="0">
                <a:solidFill>
                  <a:schemeClr val="bg1"/>
                </a:solidFill>
              </a:rPr>
              <a:t>Jaettu yleensä alalukuihin</a:t>
            </a:r>
          </a:p>
          <a:p>
            <a:pPr marL="0" indent="0">
              <a:buNone/>
            </a:pPr>
            <a:r>
              <a:rPr lang="fi-FI" sz="1600" b="1" dirty="0">
                <a:solidFill>
                  <a:schemeClr val="bg1"/>
                </a:solidFill>
              </a:rPr>
              <a:t>LOPETUSLUKU </a:t>
            </a:r>
          </a:p>
          <a:p>
            <a:pPr lvl="1"/>
            <a:r>
              <a:rPr lang="fi-FI" sz="1600" dirty="0">
                <a:solidFill>
                  <a:schemeClr val="bg1"/>
                </a:solidFill>
              </a:rPr>
              <a:t>Yhteenveto, päätelmiä (itsearviointia, tulevaisuudensuunnitelmia)</a:t>
            </a:r>
          </a:p>
          <a:p>
            <a:pPr marL="0" indent="0">
              <a:buNone/>
            </a:pPr>
            <a:r>
              <a:rPr lang="fi-FI" sz="1600" b="1" dirty="0">
                <a:solidFill>
                  <a:schemeClr val="bg1"/>
                </a:solidFill>
              </a:rPr>
              <a:t>LÄHDELUETTELO </a:t>
            </a:r>
          </a:p>
          <a:p>
            <a:pPr lvl="1"/>
            <a:r>
              <a:rPr lang="fi-FI" sz="1600" dirty="0">
                <a:solidFill>
                  <a:schemeClr val="bg1"/>
                </a:solidFill>
              </a:rPr>
              <a:t>Työssä käytetyt lähteet aakkosjärjestyksessä</a:t>
            </a:r>
          </a:p>
          <a:p>
            <a:pPr lvl="1"/>
            <a:r>
              <a:rPr lang="fi-FI" sz="1600" dirty="0">
                <a:solidFill>
                  <a:schemeClr val="bg1"/>
                </a:solidFill>
              </a:rPr>
              <a:t>Mikäli lähteitä on paljon, ne voi jakaa eri ryhmiin (painetut lähteet, sähköiset lähteet ym.)</a:t>
            </a:r>
          </a:p>
          <a:p>
            <a:pPr lvl="1"/>
            <a:r>
              <a:rPr lang="fi-FI" sz="1600" dirty="0">
                <a:solidFill>
                  <a:schemeClr val="bg1"/>
                </a:solidFill>
              </a:rPr>
              <a:t>Muista myös kuvalähteet </a:t>
            </a:r>
          </a:p>
          <a:p>
            <a:pPr lvl="1"/>
            <a:r>
              <a:rPr lang="fi-FI" sz="1600" dirty="0">
                <a:solidFill>
                  <a:schemeClr val="bg1"/>
                </a:solidFill>
              </a:rPr>
              <a:t>Lähdeluettelon perään voi laittaa kirjallisuusluettelon</a:t>
            </a:r>
          </a:p>
          <a:p>
            <a:pPr marL="0" indent="0">
              <a:buNone/>
            </a:pPr>
            <a:r>
              <a:rPr lang="fi-FI" sz="1600" dirty="0">
                <a:solidFill>
                  <a:schemeClr val="bg1"/>
                </a:solidFill>
              </a:rPr>
              <a:t>(MAHDOLLISET LIITTEET)</a:t>
            </a:r>
          </a:p>
          <a:p>
            <a:pPr lvl="1"/>
            <a:r>
              <a:rPr lang="fi-FI" sz="1600" dirty="0">
                <a:solidFill>
                  <a:schemeClr val="bg1"/>
                </a:solidFill>
              </a:rPr>
              <a:t>Esim. haastattelulomake tms.</a:t>
            </a:r>
          </a:p>
        </p:txBody>
      </p:sp>
    </p:spTree>
    <p:extLst>
      <p:ext uri="{BB962C8B-B14F-4D97-AF65-F5344CB8AC3E}">
        <p14:creationId xmlns:p14="http://schemas.microsoft.com/office/powerpoint/2010/main" val="2382404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F66E40-711C-A144-B7BE-52FF76DF1705}"/>
              </a:ext>
            </a:extLst>
          </p:cNvPr>
          <p:cNvSpPr>
            <a:spLocks noGrp="1"/>
          </p:cNvSpPr>
          <p:nvPr>
            <p:ph type="title"/>
          </p:nvPr>
        </p:nvSpPr>
        <p:spPr>
          <a:xfrm>
            <a:off x="457200" y="274638"/>
            <a:ext cx="8229600" cy="948372"/>
          </a:xfrm>
        </p:spPr>
        <p:txBody>
          <a:bodyPr>
            <a:normAutofit/>
          </a:bodyPr>
          <a:lstStyle/>
          <a:p>
            <a:r>
              <a:rPr lang="fi-FI" sz="3200" b="1" dirty="0">
                <a:solidFill>
                  <a:schemeClr val="bg1"/>
                </a:solidFill>
              </a:rPr>
              <a:t>Opinnäytteen johdannosta</a:t>
            </a:r>
          </a:p>
        </p:txBody>
      </p:sp>
      <p:sp>
        <p:nvSpPr>
          <p:cNvPr id="3" name="Sisällön paikkamerkki 2">
            <a:extLst>
              <a:ext uri="{FF2B5EF4-FFF2-40B4-BE49-F238E27FC236}">
                <a16:creationId xmlns:a16="http://schemas.microsoft.com/office/drawing/2014/main" id="{B4C1FD95-F3A2-6240-8082-4ACAF235730E}"/>
              </a:ext>
            </a:extLst>
          </p:cNvPr>
          <p:cNvSpPr>
            <a:spLocks noGrp="1"/>
          </p:cNvSpPr>
          <p:nvPr>
            <p:ph idx="1"/>
          </p:nvPr>
        </p:nvSpPr>
        <p:spPr>
          <a:xfrm>
            <a:off x="457200" y="1428750"/>
            <a:ext cx="8229600" cy="5234940"/>
          </a:xfrm>
        </p:spPr>
        <p:txBody>
          <a:bodyPr>
            <a:normAutofit/>
          </a:bodyPr>
          <a:lstStyle/>
          <a:p>
            <a:r>
              <a:rPr lang="fi-FI" sz="2400" dirty="0">
                <a:solidFill>
                  <a:schemeClr val="bg1"/>
                </a:solidFill>
              </a:rPr>
              <a:t>Nimensä mukaisesti johdattelee lukijan varsinaiseen asiaan ja pyrkii herättämään kiinnostuksen työhön. </a:t>
            </a:r>
          </a:p>
          <a:p>
            <a:r>
              <a:rPr lang="fi-FI" sz="2400" dirty="0">
                <a:solidFill>
                  <a:schemeClr val="bg1"/>
                </a:solidFill>
              </a:rPr>
              <a:t>Johdannossa kerrotaan, mitä opinnäytteessä käsitellään. </a:t>
            </a:r>
          </a:p>
          <a:p>
            <a:r>
              <a:rPr lang="fi-FI" sz="2400" dirty="0">
                <a:solidFill>
                  <a:schemeClr val="bg1"/>
                </a:solidFill>
              </a:rPr>
              <a:t>Johdanto kirjoitetaan ikään kuin työtä ei olisi vielä tehty ja prosessin aloitusta vasta suunniteltaisiin.</a:t>
            </a:r>
          </a:p>
          <a:p>
            <a:r>
              <a:rPr lang="fi-FI" sz="2400" dirty="0">
                <a:solidFill>
                  <a:schemeClr val="bg1"/>
                </a:solidFill>
              </a:rPr>
              <a:t>Johdanto ja opinnäytteen viimeinen luku ovat sisarlukuja. </a:t>
            </a:r>
          </a:p>
          <a:p>
            <a:pPr lvl="1"/>
            <a:r>
              <a:rPr lang="fi-FI" sz="2400" dirty="0">
                <a:solidFill>
                  <a:schemeClr val="bg1"/>
                </a:solidFill>
              </a:rPr>
              <a:t>Ne ovat muodoltaan yhtenäisiä ja lopetusluvussa on selvittävä ratkaisut johdannossa esitettyihin ongelmiin. </a:t>
            </a:r>
          </a:p>
          <a:p>
            <a:pPr lvl="1"/>
            <a:r>
              <a:rPr lang="fi-FI" sz="2400" dirty="0">
                <a:solidFill>
                  <a:schemeClr val="bg1"/>
                </a:solidFill>
              </a:rPr>
              <a:t>Esimerkiksi johdannossa esitellään tutkimuskysymys, pohdinnassa löydetyt vastaukset ja vastaavasti johdannossa työn tavoitteet ja pohdinnassa selvitetään, saavutettiinko tavoitteita</a:t>
            </a:r>
          </a:p>
          <a:p>
            <a:endParaRPr lang="fi-FI" dirty="0"/>
          </a:p>
        </p:txBody>
      </p:sp>
    </p:spTree>
    <p:extLst>
      <p:ext uri="{BB962C8B-B14F-4D97-AF65-F5344CB8AC3E}">
        <p14:creationId xmlns:p14="http://schemas.microsoft.com/office/powerpoint/2010/main" val="366835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160BDDA-2751-754A-B4F7-69A07344552A}"/>
              </a:ext>
            </a:extLst>
          </p:cNvPr>
          <p:cNvSpPr>
            <a:spLocks noGrp="1"/>
          </p:cNvSpPr>
          <p:nvPr>
            <p:ph idx="1"/>
          </p:nvPr>
        </p:nvSpPr>
        <p:spPr>
          <a:xfrm>
            <a:off x="628650" y="400050"/>
            <a:ext cx="7886700" cy="5943600"/>
          </a:xfrm>
        </p:spPr>
        <p:txBody>
          <a:bodyPr>
            <a:normAutofit/>
          </a:bodyPr>
          <a:lstStyle/>
          <a:p>
            <a:r>
              <a:rPr lang="fi-FI" sz="2400" b="1" dirty="0">
                <a:solidFill>
                  <a:schemeClr val="bg1"/>
                </a:solidFill>
              </a:rPr>
              <a:t>Apukysymyksiä johdannon kirjoittamiseen</a:t>
            </a:r>
          </a:p>
          <a:p>
            <a:endParaRPr lang="fi-FI" sz="2400" b="1" dirty="0">
              <a:solidFill>
                <a:schemeClr val="bg1"/>
              </a:solidFill>
            </a:endParaRPr>
          </a:p>
          <a:p>
            <a:pPr lvl="1"/>
            <a:r>
              <a:rPr lang="fi-FI" sz="2200" dirty="0">
                <a:solidFill>
                  <a:schemeClr val="bg1"/>
                </a:solidFill>
              </a:rPr>
              <a:t>Mikä on opinnäytteesi aihe?</a:t>
            </a:r>
          </a:p>
          <a:p>
            <a:pPr lvl="1"/>
            <a:r>
              <a:rPr lang="fi-FI" sz="2200" dirty="0">
                <a:solidFill>
                  <a:schemeClr val="bg1"/>
                </a:solidFill>
              </a:rPr>
              <a:t>Mikä on opinnäytteesi tutkimuskysymys?</a:t>
            </a:r>
          </a:p>
          <a:p>
            <a:pPr lvl="1"/>
            <a:r>
              <a:rPr lang="fi-FI" sz="2200" dirty="0">
                <a:solidFill>
                  <a:schemeClr val="bg1"/>
                </a:solidFill>
              </a:rPr>
              <a:t>Miksi valitsit juuri tämän aiheen? Mikä aiheessa kiinnostaa?</a:t>
            </a:r>
          </a:p>
          <a:p>
            <a:pPr lvl="1"/>
            <a:r>
              <a:rPr lang="fi-FI" sz="2200" dirty="0">
                <a:solidFill>
                  <a:schemeClr val="bg1"/>
                </a:solidFill>
              </a:rPr>
              <a:t>Onko opinnäytteessäsi taiteellista osaa (mitä, missä, milloin)? </a:t>
            </a:r>
          </a:p>
          <a:p>
            <a:pPr lvl="1"/>
            <a:r>
              <a:rPr lang="fi-FI" sz="2200" dirty="0">
                <a:solidFill>
                  <a:schemeClr val="bg1"/>
                </a:solidFill>
              </a:rPr>
              <a:t>Mihin teoreettiseen taustaan / viitekehykseen työsi liittyy?</a:t>
            </a:r>
          </a:p>
          <a:p>
            <a:pPr lvl="1"/>
            <a:r>
              <a:rPr lang="fi-FI" sz="2200" dirty="0">
                <a:solidFill>
                  <a:schemeClr val="bg1"/>
                </a:solidFill>
              </a:rPr>
              <a:t>Miten olet rajannut aiheesi?</a:t>
            </a:r>
          </a:p>
          <a:p>
            <a:pPr lvl="1"/>
            <a:r>
              <a:rPr lang="fi-FI" sz="2200" dirty="0">
                <a:solidFill>
                  <a:schemeClr val="bg1"/>
                </a:solidFill>
              </a:rPr>
              <a:t>Mitkä ovat opinnäytetyösi tavoitteet ja miksi? </a:t>
            </a:r>
          </a:p>
          <a:p>
            <a:pPr lvl="1"/>
            <a:r>
              <a:rPr lang="fi-FI" sz="2200" dirty="0">
                <a:solidFill>
                  <a:schemeClr val="bg1"/>
                </a:solidFill>
              </a:rPr>
              <a:t>Mitä metodisia valintoja olet opinnäytteessä tehnyt ja miksi eli miten aiot saavuttaa tavoitteesi?</a:t>
            </a:r>
          </a:p>
          <a:p>
            <a:pPr lvl="1"/>
            <a:r>
              <a:rPr lang="fi-FI" sz="2200" dirty="0">
                <a:solidFill>
                  <a:schemeClr val="bg1"/>
                </a:solidFill>
              </a:rPr>
              <a:t>Mitkä ovat tärkeimpiä lähteitäsi ja tutkimusaineistojasi? </a:t>
            </a:r>
          </a:p>
          <a:p>
            <a:pPr lvl="1"/>
            <a:r>
              <a:rPr lang="fi-FI" sz="2200" dirty="0">
                <a:solidFill>
                  <a:schemeClr val="bg1"/>
                </a:solidFill>
              </a:rPr>
              <a:t>Mitä kuvia tai liitteitä työssäsi on ja miksi olet valinnut ne liitteiksi? </a:t>
            </a:r>
          </a:p>
          <a:p>
            <a:endParaRPr lang="fi-FI" dirty="0"/>
          </a:p>
        </p:txBody>
      </p:sp>
    </p:spTree>
    <p:extLst>
      <p:ext uri="{BB962C8B-B14F-4D97-AF65-F5344CB8AC3E}">
        <p14:creationId xmlns:p14="http://schemas.microsoft.com/office/powerpoint/2010/main" val="2053855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4F11F-3C75-6BC5-15AB-995DF021A3FB}"/>
              </a:ext>
            </a:extLst>
          </p:cNvPr>
          <p:cNvSpPr>
            <a:spLocks noGrp="1"/>
          </p:cNvSpPr>
          <p:nvPr>
            <p:ph type="title"/>
          </p:nvPr>
        </p:nvSpPr>
        <p:spPr>
          <a:xfrm>
            <a:off x="240030" y="526098"/>
            <a:ext cx="8229600" cy="1143000"/>
          </a:xfrm>
        </p:spPr>
        <p:txBody>
          <a:bodyPr>
            <a:normAutofit fontScale="90000"/>
          </a:bodyPr>
          <a:lstStyle/>
          <a:p>
            <a:pPr marL="0" indent="0"/>
            <a:r>
              <a:rPr lang="fi-FI" sz="3600" b="1" dirty="0">
                <a:solidFill>
                  <a:schemeClr val="bg1"/>
                </a:solidFill>
              </a:rPr>
              <a:t>Tehtävä 3: Viisi virkettä</a:t>
            </a:r>
            <a:br>
              <a:rPr lang="fi-FI" sz="3600" b="1" dirty="0">
                <a:solidFill>
                  <a:schemeClr val="bg1"/>
                </a:solidFill>
              </a:rPr>
            </a:br>
            <a:r>
              <a:rPr lang="fi-FI" sz="3600" dirty="0">
                <a:solidFill>
                  <a:schemeClr val="bg1"/>
                </a:solidFill>
              </a:rPr>
              <a:t>MA-seminaariin 11.12.2023</a:t>
            </a:r>
            <a:endParaRPr lang="en-US" dirty="0"/>
          </a:p>
        </p:txBody>
      </p:sp>
      <p:sp>
        <p:nvSpPr>
          <p:cNvPr id="3" name="Sisällön paikkamerkki 2">
            <a:extLst>
              <a:ext uri="{FF2B5EF4-FFF2-40B4-BE49-F238E27FC236}">
                <a16:creationId xmlns:a16="http://schemas.microsoft.com/office/drawing/2014/main" id="{F8EA5FD0-AF39-5544-91B8-C3E4CB69CF4F}"/>
              </a:ext>
            </a:extLst>
          </p:cNvPr>
          <p:cNvSpPr>
            <a:spLocks noGrp="1"/>
          </p:cNvSpPr>
          <p:nvPr>
            <p:ph idx="1"/>
          </p:nvPr>
        </p:nvSpPr>
        <p:spPr/>
        <p:txBody>
          <a:bodyPr>
            <a:normAutofit/>
          </a:bodyPr>
          <a:lstStyle/>
          <a:p>
            <a:pPr marL="0" indent="0">
              <a:buNone/>
            </a:pPr>
            <a:r>
              <a:rPr lang="fi-FI" sz="2100" dirty="0">
                <a:solidFill>
                  <a:schemeClr val="bg1"/>
                </a:solidFill>
              </a:rPr>
              <a:t> </a:t>
            </a:r>
          </a:p>
          <a:p>
            <a:pPr marL="0" indent="0">
              <a:buNone/>
            </a:pPr>
            <a:r>
              <a:rPr lang="fi-FI" sz="2100" dirty="0">
                <a:solidFill>
                  <a:schemeClr val="bg1"/>
                </a:solidFill>
              </a:rPr>
              <a:t>Pohdi sinua kiinnostavaa opinnäytteen aihetta ja alla olevia kysymyksiä. Vastaa kuhunkin kohtaan kirjallisesti vähintään yhdellä lauseella.  Valmistaudu esittelemään vastauksesi seuraavassa seminaarissa.</a:t>
            </a:r>
          </a:p>
          <a:p>
            <a:pPr marL="0" indent="0">
              <a:buNone/>
            </a:pPr>
            <a:endParaRPr lang="fi-FI" sz="2100" dirty="0">
              <a:solidFill>
                <a:schemeClr val="bg1"/>
              </a:solidFill>
            </a:endParaRPr>
          </a:p>
          <a:p>
            <a:r>
              <a:rPr lang="fi-FI" sz="2100" dirty="0">
                <a:solidFill>
                  <a:schemeClr val="bg1"/>
                </a:solidFill>
              </a:rPr>
              <a:t>Mikä on aihe/tutkimuskysymyksesi?</a:t>
            </a:r>
          </a:p>
          <a:p>
            <a:r>
              <a:rPr lang="fi-FI" sz="2100" dirty="0">
                <a:solidFill>
                  <a:schemeClr val="bg1"/>
                </a:solidFill>
              </a:rPr>
              <a:t>Miksi haluat tutkia tätä aihetta tai miksi sitä kannattaa tutkia?</a:t>
            </a:r>
          </a:p>
          <a:p>
            <a:r>
              <a:rPr lang="fi-FI" sz="2100" dirty="0">
                <a:solidFill>
                  <a:schemeClr val="bg1"/>
                </a:solidFill>
              </a:rPr>
              <a:t>Millaista lähdeaineistoa aiot käyttää tässä? Onko sinulla omaa kokemuspohjaista tietoa asiasta? Onko aihe tullut esille omissa taiteellisissa töissäsi?</a:t>
            </a:r>
          </a:p>
          <a:p>
            <a:r>
              <a:rPr lang="fi-FI" sz="2100" dirty="0">
                <a:solidFill>
                  <a:schemeClr val="bg1"/>
                </a:solidFill>
              </a:rPr>
              <a:t>Minkälaisia vastauksia luulet saavasi kysymykseesi?</a:t>
            </a:r>
          </a:p>
          <a:p>
            <a:r>
              <a:rPr lang="fi-FI" sz="2100" dirty="0">
                <a:solidFill>
                  <a:schemeClr val="bg1"/>
                </a:solidFill>
              </a:rPr>
              <a:t>Mitä muuta haluat sanoa aiheesta?</a:t>
            </a:r>
          </a:p>
          <a:p>
            <a:endParaRPr lang="fi-FI" dirty="0"/>
          </a:p>
        </p:txBody>
      </p:sp>
    </p:spTree>
    <p:extLst>
      <p:ext uri="{BB962C8B-B14F-4D97-AF65-F5344CB8AC3E}">
        <p14:creationId xmlns:p14="http://schemas.microsoft.com/office/powerpoint/2010/main" val="2280291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3C1B0D7B-9A35-8345-B877-0669179181D2}"/>
              </a:ext>
            </a:extLst>
          </p:cNvPr>
          <p:cNvSpPr/>
          <p:nvPr/>
        </p:nvSpPr>
        <p:spPr>
          <a:xfrm>
            <a:off x="480060" y="160783"/>
            <a:ext cx="8309610" cy="6524863"/>
          </a:xfrm>
          <a:prstGeom prst="rect">
            <a:avLst/>
          </a:prstGeom>
        </p:spPr>
        <p:txBody>
          <a:bodyPr wrap="square">
            <a:spAutoFit/>
          </a:bodyPr>
          <a:lstStyle/>
          <a:p>
            <a:r>
              <a:rPr lang="fi-FI" sz="2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Tehtävä 4: VIISI VIRKETTÄ –JATKO (pituus 1 s.)</a:t>
            </a:r>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MA-seminaariin 29.1.2024</a:t>
            </a:r>
          </a:p>
          <a:p>
            <a:endPar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Laajenna seuraavaksi jokainen edellisen tehtävän virkkeistä yhden kappaleen mittaiseksi. Tarkastele edellisen askeleen kysymyksiä ja vastaa niihin laajemmin, muutamalla virkkeellä. Tässä alla muistin virkistämiseksi edellisen tehtävän kysymykset. Käytä näitä ja kirjoittamiasi virkkeitä pohjana kappaleiden kirjoittamiselle.</a:t>
            </a:r>
          </a:p>
          <a:p>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257175" indent="-257175">
              <a:buFont typeface="Symbol" pitchFamily="2" charset="2"/>
              <a:buChar char=""/>
            </a:pPr>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Mikä on aihe/tutkimuskysymyksesi</a:t>
            </a:r>
          </a:p>
          <a:p>
            <a:pPr marL="257175" indent="-257175">
              <a:buFont typeface="Symbol" pitchFamily="2" charset="2"/>
              <a:buChar char=""/>
            </a:pPr>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Miksi haluat tutkia tätä aihetta tai miksi sitä kannattaa tutkia</a:t>
            </a:r>
          </a:p>
          <a:p>
            <a:pPr marL="257175" indent="-257175">
              <a:buFont typeface="Symbol" pitchFamily="2" charset="2"/>
              <a:buChar char=""/>
            </a:pPr>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Millaista lähdeaineistoa aion käyttää tässä? Onko minulla omaa kokemuspohjaista tietoa asiasta? Onko aihe tullut esille omissa taiteellisissa töissäni?</a:t>
            </a:r>
          </a:p>
          <a:p>
            <a:pPr marL="257175" indent="-257175">
              <a:buFont typeface="Symbol" pitchFamily="2" charset="2"/>
              <a:buChar char=""/>
            </a:pPr>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Minkälaisia vastauksia luulen saavani kysymykseeni?</a:t>
            </a:r>
          </a:p>
          <a:p>
            <a:pPr marL="257175" indent="-257175">
              <a:buFont typeface="Symbol" pitchFamily="2" charset="2"/>
              <a:buChar char=""/>
            </a:pPr>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Mitä muuta haluan sanoa aiheesta?</a:t>
            </a:r>
          </a:p>
          <a:p>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r>
              <a:rPr lang="fi-FI" sz="2200" dirty="0">
                <a:solidFill>
                  <a:schemeClr val="bg1"/>
                </a:solidFill>
                <a:latin typeface="Calibri" panose="020F0502020204030204" pitchFamily="34" charset="0"/>
                <a:ea typeface="Calibri" panose="020F0502020204030204" pitchFamily="34" charset="0"/>
                <a:cs typeface="Times New Roman" panose="02020603050405020304" pitchFamily="18" charset="0"/>
              </a:rPr>
              <a:t>Syntynyttä tekstiä on tarkoitus käyttää apuna opinnäytesuunnitelmaa kirjoittaessa.</a:t>
            </a:r>
          </a:p>
        </p:txBody>
      </p:sp>
    </p:spTree>
    <p:extLst>
      <p:ext uri="{BB962C8B-B14F-4D97-AF65-F5344CB8AC3E}">
        <p14:creationId xmlns:p14="http://schemas.microsoft.com/office/powerpoint/2010/main" val="402568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38667" y="274638"/>
            <a:ext cx="8229600" cy="971232"/>
          </a:xfrm>
        </p:spPr>
        <p:txBody>
          <a:bodyPr>
            <a:normAutofit/>
          </a:bodyPr>
          <a:lstStyle/>
          <a:p>
            <a:r>
              <a:rPr lang="fi-FI" sz="3200" b="1" dirty="0">
                <a:solidFill>
                  <a:schemeClr val="accent4">
                    <a:lumMod val="20000"/>
                    <a:lumOff val="80000"/>
                  </a:schemeClr>
                </a:solidFill>
              </a:rPr>
              <a:t>Seminaarin aikataulu</a:t>
            </a:r>
            <a:endParaRPr lang="fi-FI" sz="3200" dirty="0">
              <a:solidFill>
                <a:schemeClr val="accent4">
                  <a:lumMod val="20000"/>
                  <a:lumOff val="80000"/>
                </a:schemeClr>
              </a:solidFill>
            </a:endParaRPr>
          </a:p>
        </p:txBody>
      </p:sp>
      <p:sp>
        <p:nvSpPr>
          <p:cNvPr id="3" name="Sisällön paikkamerkki 2"/>
          <p:cNvSpPr>
            <a:spLocks noGrp="1"/>
          </p:cNvSpPr>
          <p:nvPr>
            <p:ph idx="1"/>
          </p:nvPr>
        </p:nvSpPr>
        <p:spPr>
          <a:xfrm>
            <a:off x="666045" y="1245870"/>
            <a:ext cx="3787422" cy="5612130"/>
          </a:xfrm>
        </p:spPr>
        <p:txBody>
          <a:bodyPr>
            <a:normAutofit/>
          </a:bodyPr>
          <a:lstStyle/>
          <a:p>
            <a:pPr marL="0" indent="0">
              <a:buNone/>
            </a:pPr>
            <a:r>
              <a:rPr lang="fi-FI" sz="1800" b="1" dirty="0">
                <a:solidFill>
                  <a:schemeClr val="accent4">
                    <a:lumMod val="20000"/>
                    <a:lumOff val="80000"/>
                  </a:schemeClr>
                </a:solidFill>
              </a:rPr>
              <a:t>SYKSY 2023</a:t>
            </a:r>
            <a:endParaRPr lang="fi-FI" sz="1800" dirty="0">
              <a:solidFill>
                <a:schemeClr val="accent4">
                  <a:lumMod val="20000"/>
                  <a:lumOff val="80000"/>
                </a:schemeClr>
              </a:solidFill>
            </a:endParaRPr>
          </a:p>
          <a:p>
            <a:pPr marL="0" indent="0">
              <a:buNone/>
            </a:pPr>
            <a:r>
              <a:rPr lang="fi-FI" sz="1400" b="1" dirty="0">
                <a:solidFill>
                  <a:schemeClr val="accent4">
                    <a:lumMod val="20000"/>
                    <a:lumOff val="80000"/>
                  </a:schemeClr>
                </a:solidFill>
              </a:rPr>
              <a:t> </a:t>
            </a:r>
            <a:endParaRPr lang="fi-FI" sz="1400" dirty="0">
              <a:solidFill>
                <a:schemeClr val="accent4">
                  <a:lumMod val="20000"/>
                  <a:lumOff val="80000"/>
                </a:schemeClr>
              </a:solidFill>
            </a:endParaRPr>
          </a:p>
          <a:p>
            <a:pPr marL="0" indent="0">
              <a:buNone/>
            </a:pPr>
            <a:r>
              <a:rPr lang="fi-FI" sz="1400" b="1" dirty="0">
                <a:solidFill>
                  <a:schemeClr val="accent4">
                    <a:lumMod val="20000"/>
                    <a:lumOff val="80000"/>
                  </a:schemeClr>
                </a:solidFill>
              </a:rPr>
              <a:t>2.10. klo 15.15-17 </a:t>
            </a:r>
          </a:p>
          <a:p>
            <a:pPr>
              <a:buFontTx/>
              <a:buChar char="-"/>
            </a:pPr>
            <a:r>
              <a:rPr lang="fi-FI" sz="1400" dirty="0">
                <a:solidFill>
                  <a:schemeClr val="accent4">
                    <a:lumMod val="20000"/>
                    <a:lumOff val="80000"/>
                  </a:schemeClr>
                </a:solidFill>
              </a:rPr>
              <a:t>Seminaarin aloitus</a:t>
            </a:r>
          </a:p>
          <a:p>
            <a:pPr>
              <a:buFontTx/>
              <a:buChar char="-"/>
            </a:pPr>
            <a:r>
              <a:rPr lang="fi-FI" sz="1400" dirty="0">
                <a:solidFill>
                  <a:schemeClr val="accent4">
                    <a:lumMod val="20000"/>
                    <a:lumOff val="80000"/>
                  </a:schemeClr>
                </a:solidFill>
              </a:rPr>
              <a:t>Tehtävä seuraavalle kerralle</a:t>
            </a:r>
          </a:p>
          <a:p>
            <a:pPr marL="0" indent="0">
              <a:buNone/>
            </a:pPr>
            <a:endParaRPr lang="fi-FI" sz="1400" dirty="0">
              <a:solidFill>
                <a:schemeClr val="accent4">
                  <a:lumMod val="20000"/>
                  <a:lumOff val="80000"/>
                </a:schemeClr>
              </a:solidFill>
            </a:endParaRPr>
          </a:p>
          <a:p>
            <a:pPr marL="0" indent="0">
              <a:buNone/>
            </a:pPr>
            <a:r>
              <a:rPr lang="fi-FI" sz="1400" b="1" dirty="0">
                <a:solidFill>
                  <a:schemeClr val="bg1"/>
                </a:solidFill>
              </a:rPr>
              <a:t>6.11. klo 15.15-17</a:t>
            </a:r>
            <a:endParaRPr lang="fi-FI" sz="1400" dirty="0">
              <a:solidFill>
                <a:schemeClr val="bg1"/>
              </a:solidFill>
            </a:endParaRPr>
          </a:p>
          <a:p>
            <a:pPr>
              <a:buFontTx/>
              <a:buChar char="-"/>
            </a:pPr>
            <a:r>
              <a:rPr lang="fi-FI" sz="1400" dirty="0">
                <a:solidFill>
                  <a:schemeClr val="bg1"/>
                </a:solidFill>
              </a:rPr>
              <a:t>Opinnäytteen aihe ja opinnäyteohje</a:t>
            </a:r>
          </a:p>
          <a:p>
            <a:pPr>
              <a:buFontTx/>
              <a:buChar char="-"/>
            </a:pPr>
            <a:r>
              <a:rPr lang="fi-FI" sz="1400" dirty="0">
                <a:solidFill>
                  <a:schemeClr val="bg1"/>
                </a:solidFill>
              </a:rPr>
              <a:t>Ideariihiharjoitus omasta opinnäyteaiheesta</a:t>
            </a:r>
          </a:p>
          <a:p>
            <a:pPr>
              <a:buFontTx/>
              <a:buChar char="-"/>
            </a:pPr>
            <a:r>
              <a:rPr lang="fi-FI" sz="1400" dirty="0">
                <a:solidFill>
                  <a:schemeClr val="bg1"/>
                </a:solidFill>
              </a:rPr>
              <a:t>Tehtävä seuraavalle kerralle</a:t>
            </a:r>
          </a:p>
          <a:p>
            <a:pPr marL="0" indent="0">
              <a:buNone/>
            </a:pPr>
            <a:r>
              <a:rPr lang="fi-FI" sz="1400" dirty="0">
                <a:solidFill>
                  <a:schemeClr val="bg1"/>
                </a:solidFill>
              </a:rPr>
              <a:t> </a:t>
            </a:r>
          </a:p>
          <a:p>
            <a:pPr marL="0" indent="0">
              <a:buNone/>
            </a:pPr>
            <a:r>
              <a:rPr lang="fi-FI" sz="1400" b="1" dirty="0">
                <a:solidFill>
                  <a:schemeClr val="bg1"/>
                </a:solidFill>
              </a:rPr>
              <a:t>20.11. klo 15.15-17</a:t>
            </a:r>
            <a:r>
              <a:rPr lang="fi-FI" sz="1400" dirty="0">
                <a:solidFill>
                  <a:schemeClr val="bg1"/>
                </a:solidFill>
              </a:rPr>
              <a:t> </a:t>
            </a:r>
          </a:p>
          <a:p>
            <a:pPr>
              <a:buFontTx/>
              <a:buChar char="-"/>
            </a:pPr>
            <a:r>
              <a:rPr lang="fi-FI" sz="1400" dirty="0">
                <a:solidFill>
                  <a:schemeClr val="bg1"/>
                </a:solidFill>
              </a:rPr>
              <a:t>Johdanto taiteelliseen ja akateemiseen tutkimukseen</a:t>
            </a:r>
          </a:p>
          <a:p>
            <a:pPr>
              <a:buFontTx/>
              <a:buChar char="-"/>
            </a:pPr>
            <a:r>
              <a:rPr lang="fi-FI" sz="1400" dirty="0">
                <a:solidFill>
                  <a:schemeClr val="bg1"/>
                </a:solidFill>
              </a:rPr>
              <a:t>Tehtävä seuraavalle kerralle</a:t>
            </a:r>
          </a:p>
          <a:p>
            <a:pPr marL="0" indent="0">
              <a:buNone/>
            </a:pPr>
            <a:endParaRPr lang="fi-FI" sz="1400" dirty="0">
              <a:solidFill>
                <a:schemeClr val="accent4">
                  <a:lumMod val="20000"/>
                  <a:lumOff val="80000"/>
                </a:schemeClr>
              </a:solidFill>
            </a:endParaRPr>
          </a:p>
          <a:p>
            <a:pPr marL="0" indent="0">
              <a:buNone/>
            </a:pPr>
            <a:r>
              <a:rPr lang="fi-FI" sz="1400" b="1" dirty="0">
                <a:solidFill>
                  <a:srgbClr val="FFC000"/>
                </a:solidFill>
              </a:rPr>
              <a:t>11.12. klo 15.10-12 </a:t>
            </a:r>
          </a:p>
          <a:p>
            <a:pPr>
              <a:buFontTx/>
              <a:buChar char="-"/>
            </a:pPr>
            <a:r>
              <a:rPr lang="fi-FI" sz="1400" dirty="0">
                <a:solidFill>
                  <a:srgbClr val="FFC000"/>
                </a:solidFill>
              </a:rPr>
              <a:t>Opinnäytesuunnitelman kirjoittamisesta</a:t>
            </a:r>
          </a:p>
          <a:p>
            <a:pPr>
              <a:buFontTx/>
              <a:buChar char="-"/>
            </a:pPr>
            <a:r>
              <a:rPr lang="fi-FI" sz="1400" dirty="0">
                <a:solidFill>
                  <a:srgbClr val="FFC000"/>
                </a:solidFill>
              </a:rPr>
              <a:t>Tehtävä seuraavalle kerralle</a:t>
            </a:r>
          </a:p>
        </p:txBody>
      </p:sp>
      <p:sp>
        <p:nvSpPr>
          <p:cNvPr id="5" name="Suorakulmio 4"/>
          <p:cNvSpPr/>
          <p:nvPr/>
        </p:nvSpPr>
        <p:spPr>
          <a:xfrm>
            <a:off x="4572000" y="1245870"/>
            <a:ext cx="4572000" cy="4801314"/>
          </a:xfrm>
          <a:prstGeom prst="rect">
            <a:avLst/>
          </a:prstGeom>
        </p:spPr>
        <p:txBody>
          <a:bodyPr>
            <a:spAutoFit/>
          </a:bodyPr>
          <a:lstStyle/>
          <a:p>
            <a:r>
              <a:rPr lang="fi-FI" b="1" dirty="0">
                <a:solidFill>
                  <a:schemeClr val="accent4">
                    <a:lumMod val="20000"/>
                    <a:lumOff val="80000"/>
                  </a:schemeClr>
                </a:solidFill>
              </a:rPr>
              <a:t>KEVÄT 2024</a:t>
            </a:r>
            <a:endParaRPr lang="fi-FI" dirty="0">
              <a:solidFill>
                <a:schemeClr val="accent4">
                  <a:lumMod val="20000"/>
                  <a:lumOff val="80000"/>
                </a:schemeClr>
              </a:solidFill>
            </a:endParaRPr>
          </a:p>
          <a:p>
            <a:r>
              <a:rPr lang="fi-FI" sz="1400" dirty="0">
                <a:solidFill>
                  <a:schemeClr val="accent4">
                    <a:lumMod val="20000"/>
                    <a:lumOff val="80000"/>
                  </a:schemeClr>
                </a:solidFill>
              </a:rPr>
              <a:t> </a:t>
            </a:r>
          </a:p>
          <a:p>
            <a:pPr>
              <a:spcAft>
                <a:spcPts val="600"/>
              </a:spcAft>
            </a:pPr>
            <a:r>
              <a:rPr lang="fi-FI" sz="1400" b="1" dirty="0">
                <a:solidFill>
                  <a:schemeClr val="accent4">
                    <a:lumMod val="20000"/>
                    <a:lumOff val="80000"/>
                  </a:schemeClr>
                </a:solidFill>
              </a:rPr>
              <a:t>29.1. klo 15.15-17</a:t>
            </a:r>
            <a:endParaRPr lang="fi-FI" sz="1400" dirty="0">
              <a:solidFill>
                <a:schemeClr val="accent4">
                  <a:lumMod val="20000"/>
                  <a:lumOff val="80000"/>
                </a:schemeClr>
              </a:solidFill>
            </a:endParaRPr>
          </a:p>
          <a:p>
            <a:pPr marL="285750" indent="-285750">
              <a:spcAft>
                <a:spcPts val="600"/>
              </a:spcAft>
              <a:buFontTx/>
              <a:buChar char="-"/>
            </a:pPr>
            <a:r>
              <a:rPr lang="fi-FI" sz="1400" dirty="0">
                <a:solidFill>
                  <a:schemeClr val="accent4">
                    <a:lumMod val="20000"/>
                    <a:lumOff val="80000"/>
                  </a:schemeClr>
                </a:solidFill>
              </a:rPr>
              <a:t>Kirjoittamisen eri tyylit</a:t>
            </a:r>
          </a:p>
          <a:p>
            <a:pPr marL="285750" indent="-285750">
              <a:spcAft>
                <a:spcPts val="600"/>
              </a:spcAft>
              <a:buFontTx/>
              <a:buChar char="-"/>
            </a:pPr>
            <a:r>
              <a:rPr lang="fi-FI" sz="1400" dirty="0">
                <a:solidFill>
                  <a:schemeClr val="accent4">
                    <a:lumMod val="20000"/>
                    <a:lumOff val="80000"/>
                  </a:schemeClr>
                </a:solidFill>
              </a:rPr>
              <a:t>Opinnäytteen vaiheen esittely (toisen vuoden seminaarin opiskelija)</a:t>
            </a:r>
          </a:p>
          <a:p>
            <a:pPr marL="285750" indent="-285750">
              <a:spcAft>
                <a:spcPts val="600"/>
              </a:spcAft>
              <a:buFontTx/>
              <a:buChar char="-"/>
            </a:pPr>
            <a:r>
              <a:rPr lang="fi-FI" sz="1400" dirty="0">
                <a:solidFill>
                  <a:schemeClr val="accent4">
                    <a:lumMod val="20000"/>
                    <a:lumOff val="80000"/>
                  </a:schemeClr>
                </a:solidFill>
              </a:rPr>
              <a:t>Intensiiviviikon ennakkotehtävän antaminen (dl 14.3.)</a:t>
            </a:r>
          </a:p>
          <a:p>
            <a:pPr>
              <a:spcAft>
                <a:spcPts val="600"/>
              </a:spcAft>
            </a:pPr>
            <a:r>
              <a:rPr lang="fi-FI" sz="1400" dirty="0">
                <a:solidFill>
                  <a:schemeClr val="accent4">
                    <a:lumMod val="20000"/>
                    <a:lumOff val="80000"/>
                  </a:schemeClr>
                </a:solidFill>
              </a:rPr>
              <a:t> </a:t>
            </a:r>
          </a:p>
          <a:p>
            <a:pPr>
              <a:spcAft>
                <a:spcPts val="600"/>
              </a:spcAft>
            </a:pPr>
            <a:r>
              <a:rPr lang="fi-FI" sz="1400" b="1" dirty="0">
                <a:solidFill>
                  <a:schemeClr val="accent4">
                    <a:lumMod val="20000"/>
                    <a:lumOff val="80000"/>
                  </a:schemeClr>
                </a:solidFill>
              </a:rPr>
              <a:t>19.2. klo 15.15-17</a:t>
            </a:r>
            <a:endParaRPr lang="fi-FI" sz="1400" dirty="0">
              <a:solidFill>
                <a:schemeClr val="accent4">
                  <a:lumMod val="20000"/>
                  <a:lumOff val="80000"/>
                </a:schemeClr>
              </a:solidFill>
            </a:endParaRPr>
          </a:p>
          <a:p>
            <a:pPr marL="285750" indent="-285750">
              <a:spcAft>
                <a:spcPts val="600"/>
              </a:spcAft>
              <a:buFontTx/>
              <a:buChar char="-"/>
            </a:pPr>
            <a:r>
              <a:rPr lang="fi-FI" sz="1400" dirty="0">
                <a:solidFill>
                  <a:schemeClr val="accent4">
                    <a:lumMod val="20000"/>
                    <a:lumOff val="80000"/>
                  </a:schemeClr>
                </a:solidFill>
              </a:rPr>
              <a:t>Kirjoitusprosessin järjestäminen ja ajankäyttö</a:t>
            </a:r>
          </a:p>
          <a:p>
            <a:pPr marL="285750" indent="-285750">
              <a:spcAft>
                <a:spcPts val="600"/>
              </a:spcAft>
              <a:buFontTx/>
              <a:buChar char="-"/>
            </a:pPr>
            <a:r>
              <a:rPr lang="fi-FI" sz="1400" dirty="0">
                <a:solidFill>
                  <a:schemeClr val="accent4">
                    <a:lumMod val="20000"/>
                    <a:lumOff val="80000"/>
                  </a:schemeClr>
                </a:solidFill>
              </a:rPr>
              <a:t>Mahdolliset kysymykset ennakkotehtävistä</a:t>
            </a:r>
          </a:p>
          <a:p>
            <a:pPr marL="285750" indent="-285750">
              <a:spcAft>
                <a:spcPts val="600"/>
              </a:spcAft>
              <a:buFontTx/>
              <a:buChar char="-"/>
            </a:pPr>
            <a:r>
              <a:rPr lang="fi-FI" sz="1400" dirty="0">
                <a:solidFill>
                  <a:schemeClr val="accent4">
                    <a:lumMod val="20000"/>
                    <a:lumOff val="80000"/>
                  </a:schemeClr>
                </a:solidFill>
              </a:rPr>
              <a:t>Opinnäytteen vaiheen esittely (toisen vuoden seminaarin opiskelija)</a:t>
            </a:r>
          </a:p>
          <a:p>
            <a:pPr>
              <a:spcAft>
                <a:spcPts val="600"/>
              </a:spcAft>
            </a:pPr>
            <a:r>
              <a:rPr lang="fi-FI" sz="1400" dirty="0">
                <a:solidFill>
                  <a:schemeClr val="accent4">
                    <a:lumMod val="20000"/>
                    <a:lumOff val="80000"/>
                  </a:schemeClr>
                </a:solidFill>
              </a:rPr>
              <a:t>  </a:t>
            </a:r>
          </a:p>
          <a:p>
            <a:pPr>
              <a:spcAft>
                <a:spcPts val="600"/>
              </a:spcAft>
            </a:pPr>
            <a:r>
              <a:rPr lang="fi-FI" sz="1400" b="1" dirty="0">
                <a:solidFill>
                  <a:schemeClr val="accent4">
                    <a:lumMod val="20000"/>
                    <a:lumOff val="80000"/>
                  </a:schemeClr>
                </a:solidFill>
              </a:rPr>
              <a:t>4.-8.3. (vk 10)</a:t>
            </a:r>
            <a:endParaRPr lang="fi-FI" sz="1400" dirty="0">
              <a:solidFill>
                <a:schemeClr val="accent4">
                  <a:lumMod val="20000"/>
                  <a:lumOff val="80000"/>
                </a:schemeClr>
              </a:solidFill>
            </a:endParaRPr>
          </a:p>
          <a:p>
            <a:pPr>
              <a:spcAft>
                <a:spcPts val="600"/>
              </a:spcAft>
            </a:pPr>
            <a:r>
              <a:rPr lang="fi-FI" sz="1400" dirty="0">
                <a:solidFill>
                  <a:schemeClr val="accent4">
                    <a:lumMod val="20000"/>
                    <a:lumOff val="80000"/>
                  </a:schemeClr>
                </a:solidFill>
              </a:rPr>
              <a:t>Intensiiviviikko</a:t>
            </a:r>
          </a:p>
          <a:p>
            <a:endParaRPr lang="fi-FI" dirty="0"/>
          </a:p>
        </p:txBody>
      </p:sp>
    </p:spTree>
    <p:extLst>
      <p:ext uri="{BB962C8B-B14F-4D97-AF65-F5344CB8AC3E}">
        <p14:creationId xmlns:p14="http://schemas.microsoft.com/office/powerpoint/2010/main" val="408471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DB33E28-23F9-B442-9266-F0B00940C9B0}"/>
              </a:ext>
            </a:extLst>
          </p:cNvPr>
          <p:cNvSpPr>
            <a:spLocks noGrp="1"/>
          </p:cNvSpPr>
          <p:nvPr>
            <p:ph idx="1"/>
          </p:nvPr>
        </p:nvSpPr>
        <p:spPr>
          <a:xfrm>
            <a:off x="457200" y="500634"/>
            <a:ext cx="8229600" cy="5202936"/>
          </a:xfrm>
        </p:spPr>
        <p:txBody>
          <a:bodyPr>
            <a:noAutofit/>
          </a:bodyPr>
          <a:lstStyle/>
          <a:p>
            <a:pPr marL="0" indent="0">
              <a:buNone/>
            </a:pPr>
            <a:r>
              <a:rPr lang="fi-FI" sz="2400" b="1" dirty="0">
                <a:solidFill>
                  <a:schemeClr val="bg1"/>
                </a:solidFill>
              </a:rPr>
              <a:t>Päivän ohjelma 11.12.2023</a:t>
            </a:r>
          </a:p>
          <a:p>
            <a:pPr marL="0" indent="0">
              <a:buNone/>
            </a:pPr>
            <a:r>
              <a:rPr lang="fi-FI" sz="2400" b="1" dirty="0">
                <a:solidFill>
                  <a:schemeClr val="bg1"/>
                </a:solidFill>
              </a:rPr>
              <a:t>klo 10.15-11.45</a:t>
            </a:r>
          </a:p>
          <a:p>
            <a:pPr marL="0" indent="0">
              <a:buNone/>
            </a:pPr>
            <a:endParaRPr lang="fi-FI" sz="2400" dirty="0">
              <a:solidFill>
                <a:schemeClr val="bg1"/>
              </a:solidFill>
            </a:endParaRPr>
          </a:p>
          <a:p>
            <a:pPr marL="0" indent="0">
              <a:buNone/>
            </a:pPr>
            <a:r>
              <a:rPr lang="fi-FI" sz="2400" dirty="0">
                <a:solidFill>
                  <a:schemeClr val="bg1"/>
                </a:solidFill>
              </a:rPr>
              <a:t>Kotitehtävien purku</a:t>
            </a:r>
          </a:p>
          <a:p>
            <a:pPr marL="0" indent="0">
              <a:buNone/>
            </a:pPr>
            <a:r>
              <a:rPr lang="fi-FI" sz="2400" dirty="0">
                <a:solidFill>
                  <a:schemeClr val="bg1"/>
                </a:solidFill>
              </a:rPr>
              <a:t>Kysymyksiä taiteellisesta tutkimuksesta?</a:t>
            </a:r>
          </a:p>
          <a:p>
            <a:pPr marL="0" indent="0">
              <a:buNone/>
            </a:pPr>
            <a:r>
              <a:rPr lang="fi-FI" sz="2400" dirty="0">
                <a:solidFill>
                  <a:schemeClr val="bg1"/>
                </a:solidFill>
              </a:rPr>
              <a:t>Opinnäytesuunnitelma</a:t>
            </a:r>
          </a:p>
          <a:p>
            <a:pPr marL="0" indent="0">
              <a:buNone/>
            </a:pPr>
            <a:endParaRPr lang="fi-FI" sz="2400" dirty="0">
              <a:solidFill>
                <a:schemeClr val="bg1"/>
              </a:solidFill>
            </a:endParaRPr>
          </a:p>
          <a:p>
            <a:pPr marL="0" indent="0">
              <a:buNone/>
            </a:pPr>
            <a:r>
              <a:rPr lang="fi-FI" sz="2400" dirty="0">
                <a:solidFill>
                  <a:schemeClr val="bg1"/>
                </a:solidFill>
              </a:rPr>
              <a:t>Tauko</a:t>
            </a:r>
          </a:p>
          <a:p>
            <a:pPr marL="0" indent="0">
              <a:buNone/>
            </a:pPr>
            <a:endParaRPr lang="fi-FI" sz="2400" dirty="0">
              <a:solidFill>
                <a:schemeClr val="bg1"/>
              </a:solidFill>
            </a:endParaRPr>
          </a:p>
          <a:p>
            <a:pPr marL="0" indent="0">
              <a:buNone/>
            </a:pPr>
            <a:r>
              <a:rPr lang="fi-FI" sz="2400" dirty="0">
                <a:solidFill>
                  <a:schemeClr val="bg1"/>
                </a:solidFill>
              </a:rPr>
              <a:t>Esimerkkejä opinnäytesuunnitelmista</a:t>
            </a:r>
          </a:p>
          <a:p>
            <a:pPr marL="0" indent="0">
              <a:buNone/>
            </a:pPr>
            <a:r>
              <a:rPr lang="fi-FI" sz="2400" dirty="0">
                <a:solidFill>
                  <a:schemeClr val="bg1"/>
                </a:solidFill>
              </a:rPr>
              <a:t>Opinnäytteen rakenne</a:t>
            </a:r>
          </a:p>
        </p:txBody>
      </p:sp>
    </p:spTree>
    <p:extLst>
      <p:ext uri="{BB962C8B-B14F-4D97-AF65-F5344CB8AC3E}">
        <p14:creationId xmlns:p14="http://schemas.microsoft.com/office/powerpoint/2010/main" val="317048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ACDCBF-2836-7B48-AE62-9EC8AA1848A4}"/>
              </a:ext>
            </a:extLst>
          </p:cNvPr>
          <p:cNvSpPr>
            <a:spLocks noGrp="1"/>
          </p:cNvSpPr>
          <p:nvPr>
            <p:ph type="title"/>
          </p:nvPr>
        </p:nvSpPr>
        <p:spPr>
          <a:xfrm>
            <a:off x="457200" y="503238"/>
            <a:ext cx="8229600" cy="1051242"/>
          </a:xfrm>
        </p:spPr>
        <p:txBody>
          <a:bodyPr>
            <a:normAutofit/>
          </a:bodyPr>
          <a:lstStyle/>
          <a:p>
            <a:pPr algn="l"/>
            <a:r>
              <a:rPr lang="fi-FI" sz="3200" b="1" dirty="0">
                <a:solidFill>
                  <a:schemeClr val="bg1"/>
                </a:solidFill>
              </a:rPr>
              <a:t>Tehtävä 2 : Opinnäytteen ydinlause</a:t>
            </a:r>
          </a:p>
        </p:txBody>
      </p:sp>
      <p:sp>
        <p:nvSpPr>
          <p:cNvPr id="3" name="Sisällön paikkamerkki 2">
            <a:extLst>
              <a:ext uri="{FF2B5EF4-FFF2-40B4-BE49-F238E27FC236}">
                <a16:creationId xmlns:a16="http://schemas.microsoft.com/office/drawing/2014/main" id="{7CA45876-5202-374B-B1E9-0CCCD8D6AC49}"/>
              </a:ext>
            </a:extLst>
          </p:cNvPr>
          <p:cNvSpPr>
            <a:spLocks noGrp="1"/>
          </p:cNvSpPr>
          <p:nvPr>
            <p:ph idx="1"/>
          </p:nvPr>
        </p:nvSpPr>
        <p:spPr>
          <a:xfrm>
            <a:off x="457200" y="1954531"/>
            <a:ext cx="8229600" cy="4057649"/>
          </a:xfrm>
        </p:spPr>
        <p:txBody>
          <a:bodyPr>
            <a:noAutofit/>
          </a:bodyPr>
          <a:lstStyle/>
          <a:p>
            <a:pPr marL="0" indent="0">
              <a:buNone/>
            </a:pPr>
            <a:r>
              <a:rPr lang="fi-FI" sz="2400" dirty="0">
                <a:solidFill>
                  <a:schemeClr val="bg1"/>
                </a:solidFill>
              </a:rPr>
              <a:t>Pohdi sinua kiinnostavaa opinnäytteen aihetta ideariihiharjoituksen ja saamiesi kommenttien pohjalta. Voit myös vaihtaa johonkin ihan toiseen aiheeseen. Käytä vähintään 15 minuuttia siihen, että pyrit muotoilemaan tämänhetkisen ajatuksesi opinnäytteesi ydinlauseesta. </a:t>
            </a:r>
          </a:p>
          <a:p>
            <a:pPr marL="0" indent="0">
              <a:buNone/>
            </a:pPr>
            <a:endParaRPr lang="fi-FI" sz="2400" dirty="0">
              <a:solidFill>
                <a:schemeClr val="bg1"/>
              </a:solidFill>
            </a:endParaRPr>
          </a:p>
          <a:p>
            <a:pPr marL="0" indent="0">
              <a:buNone/>
            </a:pPr>
            <a:r>
              <a:rPr lang="fi-FI" sz="2400" dirty="0">
                <a:solidFill>
                  <a:schemeClr val="bg1"/>
                </a:solidFill>
              </a:rPr>
              <a:t>Ydinlause on tiivis yhden virkkeen pituinen esitys siitä, mitä opinnäytteesi käsittelee (tai tämän hetken ajatustesi perusteella voisi käsitellä).</a:t>
            </a:r>
          </a:p>
        </p:txBody>
      </p:sp>
    </p:spTree>
    <p:extLst>
      <p:ext uri="{BB962C8B-B14F-4D97-AF65-F5344CB8AC3E}">
        <p14:creationId xmlns:p14="http://schemas.microsoft.com/office/powerpoint/2010/main" val="85024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4F11F-3C75-6BC5-15AB-995DF021A3FB}"/>
              </a:ext>
            </a:extLst>
          </p:cNvPr>
          <p:cNvSpPr>
            <a:spLocks noGrp="1"/>
          </p:cNvSpPr>
          <p:nvPr>
            <p:ph type="title"/>
          </p:nvPr>
        </p:nvSpPr>
        <p:spPr>
          <a:xfrm>
            <a:off x="240030" y="526098"/>
            <a:ext cx="8229600" cy="1143000"/>
          </a:xfrm>
        </p:spPr>
        <p:txBody>
          <a:bodyPr>
            <a:normAutofit fontScale="90000"/>
          </a:bodyPr>
          <a:lstStyle/>
          <a:p>
            <a:pPr marL="0" indent="0"/>
            <a:r>
              <a:rPr lang="fi-FI" sz="3600" b="1" dirty="0">
                <a:solidFill>
                  <a:schemeClr val="bg1"/>
                </a:solidFill>
              </a:rPr>
              <a:t>Tehtävä 3: Viisi virkettä</a:t>
            </a:r>
            <a:br>
              <a:rPr lang="fi-FI" sz="3600" b="1" dirty="0">
                <a:solidFill>
                  <a:schemeClr val="bg1"/>
                </a:solidFill>
              </a:rPr>
            </a:br>
            <a:r>
              <a:rPr lang="fi-FI" sz="3600" dirty="0">
                <a:solidFill>
                  <a:schemeClr val="bg1"/>
                </a:solidFill>
              </a:rPr>
              <a:t>MA-seminaariin 11.12.2023</a:t>
            </a:r>
            <a:endParaRPr lang="en-US" dirty="0"/>
          </a:p>
        </p:txBody>
      </p:sp>
      <p:sp>
        <p:nvSpPr>
          <p:cNvPr id="3" name="Sisällön paikkamerkki 2">
            <a:extLst>
              <a:ext uri="{FF2B5EF4-FFF2-40B4-BE49-F238E27FC236}">
                <a16:creationId xmlns:a16="http://schemas.microsoft.com/office/drawing/2014/main" id="{F8EA5FD0-AF39-5544-91B8-C3E4CB69CF4F}"/>
              </a:ext>
            </a:extLst>
          </p:cNvPr>
          <p:cNvSpPr>
            <a:spLocks noGrp="1"/>
          </p:cNvSpPr>
          <p:nvPr>
            <p:ph idx="1"/>
          </p:nvPr>
        </p:nvSpPr>
        <p:spPr/>
        <p:txBody>
          <a:bodyPr>
            <a:normAutofit/>
          </a:bodyPr>
          <a:lstStyle/>
          <a:p>
            <a:pPr marL="0" indent="0">
              <a:buNone/>
            </a:pPr>
            <a:r>
              <a:rPr lang="fi-FI" sz="2100" dirty="0">
                <a:solidFill>
                  <a:schemeClr val="bg1"/>
                </a:solidFill>
              </a:rPr>
              <a:t> </a:t>
            </a:r>
          </a:p>
          <a:p>
            <a:pPr marL="0" indent="0">
              <a:buNone/>
            </a:pPr>
            <a:r>
              <a:rPr lang="fi-FI" sz="2100" dirty="0">
                <a:solidFill>
                  <a:schemeClr val="bg1"/>
                </a:solidFill>
              </a:rPr>
              <a:t>Pohdi sinua kiinnostavaa opinnäytteen aihetta ja alla olevia kysymyksiä. Vastaa kuhunkin kohtaan kirjallisesti vähintään yhdellä lauseella.  Valmistaudu esittelemään vastauksesi seuraavassa seminaarissa.</a:t>
            </a:r>
          </a:p>
          <a:p>
            <a:pPr marL="0" indent="0">
              <a:buNone/>
            </a:pPr>
            <a:endParaRPr lang="fi-FI" sz="2100" dirty="0">
              <a:solidFill>
                <a:schemeClr val="bg1"/>
              </a:solidFill>
            </a:endParaRPr>
          </a:p>
          <a:p>
            <a:r>
              <a:rPr lang="fi-FI" sz="2100" dirty="0">
                <a:solidFill>
                  <a:schemeClr val="bg1"/>
                </a:solidFill>
              </a:rPr>
              <a:t>Mikä on aihe/tutkimuskysymyksesi?</a:t>
            </a:r>
          </a:p>
          <a:p>
            <a:r>
              <a:rPr lang="fi-FI" sz="2100" dirty="0">
                <a:solidFill>
                  <a:schemeClr val="bg1"/>
                </a:solidFill>
              </a:rPr>
              <a:t>Miksi haluat tutkia tätä aihetta tai miksi sitä kannattaa tutkia?</a:t>
            </a:r>
          </a:p>
          <a:p>
            <a:r>
              <a:rPr lang="fi-FI" sz="2100" dirty="0">
                <a:solidFill>
                  <a:schemeClr val="bg1"/>
                </a:solidFill>
              </a:rPr>
              <a:t>Millaista lähdeaineistoa aiot käyttää tässä? Onko sinulla omaa kokemuspohjaista tietoa asiasta? Onko aihe tullut esille omissa taiteellisissa töissäsi?</a:t>
            </a:r>
          </a:p>
          <a:p>
            <a:r>
              <a:rPr lang="fi-FI" sz="2100" dirty="0">
                <a:solidFill>
                  <a:schemeClr val="bg1"/>
                </a:solidFill>
              </a:rPr>
              <a:t>Minkälaisia vastauksia luulet saavasi kysymykseesi?</a:t>
            </a:r>
          </a:p>
          <a:p>
            <a:r>
              <a:rPr lang="fi-FI" sz="2100" dirty="0">
                <a:solidFill>
                  <a:schemeClr val="bg1"/>
                </a:solidFill>
              </a:rPr>
              <a:t>Mitä muuta haluat sanoa aiheesta?</a:t>
            </a:r>
          </a:p>
          <a:p>
            <a:endParaRPr lang="fi-FI" dirty="0"/>
          </a:p>
        </p:txBody>
      </p:sp>
    </p:spTree>
    <p:extLst>
      <p:ext uri="{BB962C8B-B14F-4D97-AF65-F5344CB8AC3E}">
        <p14:creationId xmlns:p14="http://schemas.microsoft.com/office/powerpoint/2010/main" val="122769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06A0157-EC00-4F44-9F98-595C9338225E}"/>
              </a:ext>
            </a:extLst>
          </p:cNvPr>
          <p:cNvSpPr>
            <a:spLocks noGrp="1"/>
          </p:cNvSpPr>
          <p:nvPr>
            <p:ph idx="1"/>
          </p:nvPr>
        </p:nvSpPr>
        <p:spPr>
          <a:xfrm>
            <a:off x="749994" y="457200"/>
            <a:ext cx="7644012" cy="5886450"/>
          </a:xfrm>
        </p:spPr>
        <p:txBody>
          <a:bodyPr>
            <a:normAutofit fontScale="77500" lnSpcReduction="20000"/>
          </a:bodyPr>
          <a:lstStyle/>
          <a:p>
            <a:pPr marL="0" indent="0" algn="ctr">
              <a:buNone/>
            </a:pPr>
            <a:r>
              <a:rPr lang="fi-FI" sz="5100" b="1" dirty="0">
                <a:solidFill>
                  <a:schemeClr val="bg1"/>
                </a:solidFill>
              </a:rPr>
              <a:t>Opinnäytesuunnitelma</a:t>
            </a:r>
          </a:p>
          <a:p>
            <a:pPr marL="0" indent="0">
              <a:buNone/>
            </a:pPr>
            <a:endParaRPr lang="fi-FI" sz="3800" dirty="0"/>
          </a:p>
          <a:p>
            <a:pPr marL="0" indent="0">
              <a:buNone/>
            </a:pPr>
            <a:endParaRPr lang="fi-FI" sz="3300" dirty="0"/>
          </a:p>
          <a:p>
            <a:r>
              <a:rPr lang="fi-FI" sz="3100" dirty="0">
                <a:solidFill>
                  <a:schemeClr val="bg1"/>
                </a:solidFill>
              </a:rPr>
              <a:t>Opinnäytteen tekeminen alkaa aiheen valinnasta ja opinnäytteen tehtävän tai tutkimuskysymysten hahmottamisesta</a:t>
            </a:r>
          </a:p>
          <a:p>
            <a:pPr marL="0" indent="0">
              <a:buNone/>
            </a:pPr>
            <a:endParaRPr lang="fi-FI" sz="3100" dirty="0">
              <a:solidFill>
                <a:schemeClr val="bg1"/>
              </a:solidFill>
            </a:endParaRPr>
          </a:p>
          <a:p>
            <a:r>
              <a:rPr lang="fi-FI" sz="3100" dirty="0">
                <a:solidFill>
                  <a:schemeClr val="bg1"/>
                </a:solidFill>
              </a:rPr>
              <a:t>Opiskelija laatii opinnäytteestä opinnäytesuunnitelman</a:t>
            </a:r>
          </a:p>
          <a:p>
            <a:pPr marL="0" indent="0">
              <a:buNone/>
            </a:pPr>
            <a:endParaRPr lang="fi-FI" sz="3100" dirty="0">
              <a:solidFill>
                <a:schemeClr val="bg1"/>
              </a:solidFill>
            </a:endParaRPr>
          </a:p>
          <a:p>
            <a:r>
              <a:rPr lang="fi-FI" sz="3100" dirty="0">
                <a:solidFill>
                  <a:schemeClr val="bg1"/>
                </a:solidFill>
              </a:rPr>
              <a:t>Suunnitelman tarkoitus on jäsentää tulevaa prosessia tekijälle itselleen sekä valvojalle ja ohjaajille</a:t>
            </a:r>
          </a:p>
          <a:p>
            <a:pPr marL="0" indent="0">
              <a:buNone/>
            </a:pPr>
            <a:endParaRPr lang="fi-FI" sz="3100" dirty="0">
              <a:solidFill>
                <a:schemeClr val="bg1"/>
              </a:solidFill>
            </a:endParaRPr>
          </a:p>
          <a:p>
            <a:r>
              <a:rPr lang="fi-FI" sz="3100" dirty="0">
                <a:solidFill>
                  <a:schemeClr val="bg1"/>
                </a:solidFill>
              </a:rPr>
              <a:t>Opinnäytesuunnitelmaa työstetään itsenäisesti ja MA-seminaarissa</a:t>
            </a:r>
          </a:p>
          <a:p>
            <a:pPr marL="0" indent="0">
              <a:buNone/>
            </a:pPr>
            <a:endParaRPr lang="fi-FI" dirty="0"/>
          </a:p>
        </p:txBody>
      </p:sp>
    </p:spTree>
    <p:extLst>
      <p:ext uri="{BB962C8B-B14F-4D97-AF65-F5344CB8AC3E}">
        <p14:creationId xmlns:p14="http://schemas.microsoft.com/office/powerpoint/2010/main" val="105751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43E2758E-E8CA-9B4C-A3DB-C1FC2988B8A0}"/>
              </a:ext>
            </a:extLst>
          </p:cNvPr>
          <p:cNvSpPr>
            <a:spLocks noGrp="1"/>
          </p:cNvSpPr>
          <p:nvPr>
            <p:ph idx="1"/>
          </p:nvPr>
        </p:nvSpPr>
        <p:spPr>
          <a:xfrm>
            <a:off x="457200" y="342900"/>
            <a:ext cx="8252460" cy="6320790"/>
          </a:xfrm>
        </p:spPr>
        <p:txBody>
          <a:bodyPr>
            <a:normAutofit fontScale="77500" lnSpcReduction="20000"/>
          </a:bodyPr>
          <a:lstStyle/>
          <a:p>
            <a:pPr marL="0" indent="0">
              <a:buNone/>
            </a:pPr>
            <a:r>
              <a:rPr lang="fi-FI" sz="3150" b="1" dirty="0">
                <a:solidFill>
                  <a:schemeClr val="bg1"/>
                </a:solidFill>
              </a:rPr>
              <a:t>Opinnäytesuunnitelma sisältää seuraavat asiat:</a:t>
            </a:r>
          </a:p>
          <a:p>
            <a:pPr marL="0" indent="0">
              <a:buNone/>
            </a:pPr>
            <a:endParaRPr lang="fi-FI" sz="3150" dirty="0">
              <a:solidFill>
                <a:schemeClr val="bg1"/>
              </a:solidFill>
            </a:endParaRPr>
          </a:p>
          <a:p>
            <a:r>
              <a:rPr lang="fi-FI" sz="3150" dirty="0">
                <a:solidFill>
                  <a:schemeClr val="bg1"/>
                </a:solidFill>
              </a:rPr>
              <a:t>Opinnäytteen aihe ja alustava opinnäytteen nimi</a:t>
            </a:r>
          </a:p>
          <a:p>
            <a:r>
              <a:rPr lang="fi-FI" sz="3150" dirty="0">
                <a:solidFill>
                  <a:schemeClr val="bg1"/>
                </a:solidFill>
              </a:rPr>
              <a:t>Opiskelijan nimi, ohjelma ja pääaine</a:t>
            </a:r>
          </a:p>
          <a:p>
            <a:r>
              <a:rPr lang="fi-FI" sz="3150" dirty="0">
                <a:solidFill>
                  <a:schemeClr val="bg1"/>
                </a:solidFill>
              </a:rPr>
              <a:t>Valvoja ja ohjaaja(t)</a:t>
            </a:r>
          </a:p>
          <a:p>
            <a:r>
              <a:rPr lang="fi-FI" sz="3150" dirty="0">
                <a:solidFill>
                  <a:schemeClr val="bg1"/>
                </a:solidFill>
              </a:rPr>
              <a:t>Opinnäytteen laajuus</a:t>
            </a:r>
          </a:p>
          <a:p>
            <a:r>
              <a:rPr lang="fi-FI" sz="3150" dirty="0">
                <a:solidFill>
                  <a:schemeClr val="bg1"/>
                </a:solidFill>
              </a:rPr>
              <a:t>Opinnäytteelle asetetut tutkimukselliset päämäärät</a:t>
            </a:r>
          </a:p>
          <a:p>
            <a:r>
              <a:rPr lang="fi-FI" sz="3150" dirty="0">
                <a:solidFill>
                  <a:schemeClr val="bg1"/>
                </a:solidFill>
              </a:rPr>
              <a:t>Kuvaus opinnäytteen mahdollisesta taiteellisesta osiosta, jos kyseessä on taiteellinen työ</a:t>
            </a:r>
          </a:p>
          <a:p>
            <a:r>
              <a:rPr lang="fi-FI" sz="3150" dirty="0">
                <a:solidFill>
                  <a:schemeClr val="bg1"/>
                </a:solidFill>
              </a:rPr>
              <a:t>Opinnäytteen rajaus</a:t>
            </a:r>
          </a:p>
          <a:p>
            <a:r>
              <a:rPr lang="fi-FI" sz="3150" dirty="0">
                <a:solidFill>
                  <a:schemeClr val="bg1"/>
                </a:solidFill>
              </a:rPr>
              <a:t>Opinnäytteen metodiset valinnat, eli alustava suunnitelma siitä, millä tavalla kysymyksiin haetaan vastausta tai kuvaus taiteellisen työskentelyn lähtökohdista ja pyrkimyksistä opinnäytteen teossa</a:t>
            </a:r>
          </a:p>
          <a:p>
            <a:r>
              <a:rPr lang="fi-FI" sz="3150" dirty="0">
                <a:solidFill>
                  <a:schemeClr val="bg1"/>
                </a:solidFill>
              </a:rPr>
              <a:t>Opinnäytteen kieli </a:t>
            </a:r>
          </a:p>
          <a:p>
            <a:r>
              <a:rPr lang="fi-FI" sz="3150" dirty="0">
                <a:solidFill>
                  <a:schemeClr val="bg1"/>
                </a:solidFill>
              </a:rPr>
              <a:t>Suunnitelma opinnäytteen laatimisen aikataulusta</a:t>
            </a:r>
          </a:p>
          <a:p>
            <a:r>
              <a:rPr lang="fi-FI" sz="3150" dirty="0">
                <a:solidFill>
                  <a:schemeClr val="bg1"/>
                </a:solidFill>
              </a:rPr>
              <a:t>Rahoitussuunnitelma, mikäli opinnäytteen aihe sitä edellyttää</a:t>
            </a:r>
          </a:p>
          <a:p>
            <a:endParaRPr lang="fi-FI" dirty="0"/>
          </a:p>
        </p:txBody>
      </p:sp>
    </p:spTree>
    <p:extLst>
      <p:ext uri="{BB962C8B-B14F-4D97-AF65-F5344CB8AC3E}">
        <p14:creationId xmlns:p14="http://schemas.microsoft.com/office/powerpoint/2010/main" val="222969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69D61EF-0557-C149-9D6B-6559B3517CCF}"/>
              </a:ext>
            </a:extLst>
          </p:cNvPr>
          <p:cNvSpPr>
            <a:spLocks noGrp="1"/>
          </p:cNvSpPr>
          <p:nvPr>
            <p:ph idx="1"/>
          </p:nvPr>
        </p:nvSpPr>
        <p:spPr>
          <a:xfrm>
            <a:off x="888789" y="971550"/>
            <a:ext cx="7366422" cy="5509260"/>
          </a:xfrm>
        </p:spPr>
        <p:txBody>
          <a:bodyPr>
            <a:normAutofit/>
          </a:bodyPr>
          <a:lstStyle/>
          <a:p>
            <a:r>
              <a:rPr lang="fi-FI" sz="2400" dirty="0">
                <a:solidFill>
                  <a:schemeClr val="bg1"/>
                </a:solidFill>
              </a:rPr>
              <a:t>MA-seminaarin tavoitteena on, että suunnitelmaluonnos tehdään kevään aikana ennen kirjoitusviikkoa, jolloin työstetään varsinainen opinnäytesuunnitelma</a:t>
            </a:r>
          </a:p>
          <a:p>
            <a:r>
              <a:rPr lang="fi-FI" sz="2400" dirty="0">
                <a:solidFill>
                  <a:schemeClr val="bg1"/>
                </a:solidFill>
              </a:rPr>
              <a:t>Suunnitelman tekemisen jälkeen opinnäytteen aihe tulee vahvistaa</a:t>
            </a:r>
          </a:p>
          <a:p>
            <a:r>
              <a:rPr lang="fi-FI" sz="2400" dirty="0">
                <a:solidFill>
                  <a:schemeClr val="bg1"/>
                </a:solidFill>
              </a:rPr>
              <a:t>Opinnäytteen aiheen vahvistaa opinnäytteen valvoja </a:t>
            </a:r>
          </a:p>
          <a:p>
            <a:r>
              <a:rPr lang="fi-FI" sz="2400" dirty="0">
                <a:solidFill>
                  <a:schemeClr val="bg1"/>
                </a:solidFill>
              </a:rPr>
              <a:t>Opinnäytteen aiheen vahvistamisen yhteydessä opinnäytteen aiheelle vahvistetaan myös voimassaoloaika</a:t>
            </a:r>
          </a:p>
          <a:p>
            <a:r>
              <a:rPr lang="fi-FI" sz="2400" dirty="0">
                <a:solidFill>
                  <a:schemeClr val="bg1"/>
                </a:solidFill>
              </a:rPr>
              <a:t>Voimassaoloaika on yhden vuoden</a:t>
            </a:r>
          </a:p>
          <a:p>
            <a:endParaRPr lang="fi-FI" sz="2400" dirty="0"/>
          </a:p>
          <a:p>
            <a:endParaRPr lang="fi-FI" sz="2100" b="0" i="0" u="none" strike="noStrike" dirty="0">
              <a:effectLst/>
            </a:endParaRPr>
          </a:p>
          <a:p>
            <a:endParaRPr lang="fi-FI" dirty="0"/>
          </a:p>
        </p:txBody>
      </p:sp>
    </p:spTree>
    <p:extLst>
      <p:ext uri="{BB962C8B-B14F-4D97-AF65-F5344CB8AC3E}">
        <p14:creationId xmlns:p14="http://schemas.microsoft.com/office/powerpoint/2010/main" val="2726732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69D61EF-0557-C149-9D6B-6559B3517CCF}"/>
              </a:ext>
            </a:extLst>
          </p:cNvPr>
          <p:cNvSpPr>
            <a:spLocks noGrp="1"/>
          </p:cNvSpPr>
          <p:nvPr>
            <p:ph idx="1"/>
          </p:nvPr>
        </p:nvSpPr>
        <p:spPr>
          <a:xfrm>
            <a:off x="480060" y="422910"/>
            <a:ext cx="8275320" cy="6294882"/>
          </a:xfrm>
        </p:spPr>
        <p:txBody>
          <a:bodyPr>
            <a:normAutofit/>
          </a:bodyPr>
          <a:lstStyle/>
          <a:p>
            <a:endParaRPr lang="fi-FI" sz="1800" dirty="0"/>
          </a:p>
          <a:p>
            <a:r>
              <a:rPr lang="fi-FI" sz="2400" b="0" i="0" u="none" strike="noStrike" dirty="0">
                <a:solidFill>
                  <a:schemeClr val="bg1"/>
                </a:solidFill>
                <a:effectLst/>
              </a:rPr>
              <a:t>Mikäli opiskelija ei aiheen voimassaolon aikana ole jättänyt opinnäytettään tarkastettavaksi, aiheen voimassaolo raukeaa, ja jatkaakseen opinnäytteen tekemistä opiskelijan tulee hakea aiheen voimassaoloa uudelleen.</a:t>
            </a:r>
          </a:p>
          <a:p>
            <a:r>
              <a:rPr lang="fi-FI" sz="2400" b="0" i="0" u="none" strike="noStrike" dirty="0">
                <a:solidFill>
                  <a:schemeClr val="bg1"/>
                </a:solidFill>
                <a:effectLst/>
              </a:rPr>
              <a:t>Ohjaajan vastuu ohjata opinnäytettä on voimassa aiheen voimassaolon ajan, jonka päätyttyä ohjauksesta on sovittava uudelleen. </a:t>
            </a:r>
          </a:p>
          <a:p>
            <a:r>
              <a:rPr lang="fi-FI" sz="2400" b="0" i="0" u="none" strike="noStrike" dirty="0">
                <a:solidFill>
                  <a:schemeClr val="bg1"/>
                </a:solidFill>
                <a:effectLst/>
              </a:rPr>
              <a:t>Opinnäytesuunnitelma on osa opinnäytteen ensimmäisen 10 op suoritusta, ks. Opinnäyteohje (liite 2)</a:t>
            </a:r>
          </a:p>
          <a:p>
            <a:pPr marL="457200" lvl="1" indent="0">
              <a:buNone/>
            </a:pPr>
            <a:r>
              <a:rPr lang="fi-FI" sz="2400" b="0" i="0" u="none" strike="noStrike" dirty="0">
                <a:solidFill>
                  <a:schemeClr val="bg1"/>
                </a:solidFill>
                <a:effectLst/>
                <a:hlinkClick r:id="rId2">
                  <a:extLst>
                    <a:ext uri="{A12FA001-AC4F-418D-AE19-62706E023703}">
                      <ahyp:hlinkClr xmlns:ahyp="http://schemas.microsoft.com/office/drawing/2018/hyperlinkcolor" val="tx"/>
                    </a:ext>
                  </a:extLst>
                </a:hlinkClick>
              </a:rPr>
              <a:t>https://into.aalto.fi/pages/viewpage.action?pageId=7157333&amp;preview=/7157333/76775954/Aalto%20ARTS%20Maisteriopinnäyteohje%202022%20FI.pdf</a:t>
            </a:r>
            <a:r>
              <a:rPr lang="fi-FI" sz="2400" dirty="0">
                <a:solidFill>
                  <a:schemeClr val="bg1"/>
                </a:solidFill>
              </a:rPr>
              <a:t> </a:t>
            </a:r>
            <a:endParaRPr lang="fi-FI" sz="2400" b="0" i="0" u="none" strike="noStrike" dirty="0">
              <a:solidFill>
                <a:schemeClr val="bg1"/>
              </a:solidFill>
              <a:effectLst/>
            </a:endParaRPr>
          </a:p>
          <a:p>
            <a:pPr marL="0" indent="0">
              <a:buNone/>
            </a:pPr>
            <a:r>
              <a:rPr lang="fi-FI" sz="2400" dirty="0">
                <a:solidFill>
                  <a:schemeClr val="bg1"/>
                </a:solidFill>
              </a:rPr>
              <a:t>	</a:t>
            </a:r>
            <a:r>
              <a:rPr lang="fi-FI" sz="2400" b="0" i="0" u="none" strike="noStrike" dirty="0">
                <a:solidFill>
                  <a:schemeClr val="bg1"/>
                </a:solidFill>
                <a:effectLst/>
              </a:rPr>
              <a:t>Esimerkkejä opinnäytesuunnitelmista</a:t>
            </a:r>
          </a:p>
          <a:p>
            <a:endParaRPr lang="fi-FI" dirty="0"/>
          </a:p>
        </p:txBody>
      </p:sp>
    </p:spTree>
    <p:extLst>
      <p:ext uri="{BB962C8B-B14F-4D97-AF65-F5344CB8AC3E}">
        <p14:creationId xmlns:p14="http://schemas.microsoft.com/office/powerpoint/2010/main" val="1431433845"/>
      </p:ext>
    </p:extLst>
  </p:cSld>
  <p:clrMapOvr>
    <a:masterClrMapping/>
  </p:clrMapOvr>
</p:sld>
</file>

<file path=ppt/theme/theme1.xml><?xml version="1.0" encoding="utf-8"?>
<a:theme xmlns:a="http://schemas.openxmlformats.org/drawingml/2006/main" name="Office-teema">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8213</TotalTime>
  <Words>1035</Words>
  <Application>Microsoft Office PowerPoint</Application>
  <PresentationFormat>On-screen Show (4:3)</PresentationFormat>
  <Paragraphs>159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Symbol</vt:lpstr>
      <vt:lpstr>Office-teema</vt:lpstr>
      <vt:lpstr>MA-seminaari 1, Design</vt:lpstr>
      <vt:lpstr>Seminaarin aikataulu</vt:lpstr>
      <vt:lpstr>PowerPoint Presentation</vt:lpstr>
      <vt:lpstr>Tehtävä 2 : Opinnäytteen ydinlause</vt:lpstr>
      <vt:lpstr>Tehtävä 3: Viisi virkettä MA-seminaariin 11.12.2023</vt:lpstr>
      <vt:lpstr>PowerPoint Presentation</vt:lpstr>
      <vt:lpstr>PowerPoint Presentation</vt:lpstr>
      <vt:lpstr>PowerPoint Presentation</vt:lpstr>
      <vt:lpstr>PowerPoint Presentation</vt:lpstr>
      <vt:lpstr>Opinnäytteen rakenteesta</vt:lpstr>
      <vt:lpstr>PowerPoint Presentation</vt:lpstr>
      <vt:lpstr>Opinnäytteen johdannosta</vt:lpstr>
      <vt:lpstr>PowerPoint Presentation</vt:lpstr>
      <vt:lpstr>Tehtävä 3: Viisi virkettä MA-seminaariin 11.12.2023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MA-seminaari</dc:title>
  <dc:creator>Camilla</dc:creator>
  <cp:lastModifiedBy>Lahtinen Outi</cp:lastModifiedBy>
  <cp:revision>84</cp:revision>
  <dcterms:created xsi:type="dcterms:W3CDTF">2020-09-01T09:27:29Z</dcterms:created>
  <dcterms:modified xsi:type="dcterms:W3CDTF">2023-12-11T07:59:01Z</dcterms:modified>
</cp:coreProperties>
</file>