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sldIdLst>
    <p:sldId id="256" r:id="rId2"/>
    <p:sldId id="277" r:id="rId3"/>
    <p:sldId id="257" r:id="rId4"/>
    <p:sldId id="258" r:id="rId5"/>
    <p:sldId id="259" r:id="rId6"/>
    <p:sldId id="275" r:id="rId7"/>
    <p:sldId id="260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4" r:id="rId18"/>
    <p:sldId id="270" r:id="rId19"/>
    <p:sldId id="286" r:id="rId20"/>
    <p:sldId id="268" r:id="rId21"/>
    <p:sldId id="266" r:id="rId2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A6FFCC"/>
    <a:srgbClr val="5A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2F70E-096F-467F-B06C-7E475FECD335}" v="184" dt="2023-10-02T14:31:05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/>
    <p:restoredTop sz="94620"/>
  </p:normalViewPr>
  <p:slideViewPr>
    <p:cSldViewPr snapToGrid="0" snapToObjects="1">
      <p:cViewPr varScale="1">
        <p:scale>
          <a:sx n="48" d="100"/>
          <a:sy n="48" d="100"/>
        </p:scale>
        <p:origin x="145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tinen Outi" userId="15d1a666-68fd-4471-8c51-377f3b03f1aa" providerId="ADAL" clId="{BA92F70E-096F-467F-B06C-7E475FECD335}"/>
    <pc:docChg chg="custSel modSld modMainMaster">
      <pc:chgData name="Lahtinen Outi" userId="15d1a666-68fd-4471-8c51-377f3b03f1aa" providerId="ADAL" clId="{BA92F70E-096F-467F-B06C-7E475FECD335}" dt="2023-10-02T14:31:05.765" v="418" actId="20577"/>
      <pc:docMkLst>
        <pc:docMk/>
      </pc:docMkLst>
      <pc:sldChg chg="modSp mod setBg">
        <pc:chgData name="Lahtinen Outi" userId="15d1a666-68fd-4471-8c51-377f3b03f1aa" providerId="ADAL" clId="{BA92F70E-096F-467F-B06C-7E475FECD335}" dt="2023-10-02T09:43:17.956" v="201" actId="255"/>
        <pc:sldMkLst>
          <pc:docMk/>
          <pc:sldMk cId="2249365492" sldId="256"/>
        </pc:sldMkLst>
        <pc:spChg chg="mod">
          <ac:chgData name="Lahtinen Outi" userId="15d1a666-68fd-4471-8c51-377f3b03f1aa" providerId="ADAL" clId="{BA92F70E-096F-467F-B06C-7E475FECD335}" dt="2023-10-02T09:42:17.412" v="185" actId="1076"/>
          <ac:spMkLst>
            <pc:docMk/>
            <pc:sldMk cId="2249365492" sldId="256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43:17.956" v="201" actId="255"/>
          <ac:spMkLst>
            <pc:docMk/>
            <pc:sldMk cId="2249365492" sldId="256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45:21.024" v="229" actId="14100"/>
        <pc:sldMkLst>
          <pc:docMk/>
          <pc:sldMk cId="2820549921" sldId="257"/>
        </pc:sldMkLst>
        <pc:spChg chg="mod">
          <ac:chgData name="Lahtinen Outi" userId="15d1a666-68fd-4471-8c51-377f3b03f1aa" providerId="ADAL" clId="{BA92F70E-096F-467F-B06C-7E475FECD335}" dt="2023-10-02T09:45:11.837" v="227" actId="1076"/>
          <ac:spMkLst>
            <pc:docMk/>
            <pc:sldMk cId="2820549921" sldId="257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45:21.024" v="229" actId="14100"/>
          <ac:spMkLst>
            <pc:docMk/>
            <pc:sldMk cId="2820549921" sldId="257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46:19.516" v="243" actId="20577"/>
        <pc:sldMkLst>
          <pc:docMk/>
          <pc:sldMk cId="2582247982" sldId="258"/>
        </pc:sldMkLst>
        <pc:spChg chg="mod">
          <ac:chgData name="Lahtinen Outi" userId="15d1a666-68fd-4471-8c51-377f3b03f1aa" providerId="ADAL" clId="{BA92F70E-096F-467F-B06C-7E475FECD335}" dt="2023-10-02T09:45:34.111" v="231" actId="14100"/>
          <ac:spMkLst>
            <pc:docMk/>
            <pc:sldMk cId="2582247982" sldId="258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46:19.516" v="243" actId="20577"/>
          <ac:spMkLst>
            <pc:docMk/>
            <pc:sldMk cId="2582247982" sldId="258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47:46.749" v="263" actId="113"/>
        <pc:sldMkLst>
          <pc:docMk/>
          <pc:sldMk cId="431940919" sldId="259"/>
        </pc:sldMkLst>
        <pc:spChg chg="mod">
          <ac:chgData name="Lahtinen Outi" userId="15d1a666-68fd-4471-8c51-377f3b03f1aa" providerId="ADAL" clId="{BA92F70E-096F-467F-B06C-7E475FECD335}" dt="2023-10-02T09:46:47.185" v="250" actId="1076"/>
          <ac:spMkLst>
            <pc:docMk/>
            <pc:sldMk cId="431940919" sldId="259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47:46.749" v="263" actId="113"/>
          <ac:spMkLst>
            <pc:docMk/>
            <pc:sldMk cId="431940919" sldId="259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1:07.735" v="310" actId="255"/>
        <pc:sldMkLst>
          <pc:docMk/>
          <pc:sldMk cId="285075982" sldId="260"/>
        </pc:sldMkLst>
        <pc:spChg chg="mod">
          <ac:chgData name="Lahtinen Outi" userId="15d1a666-68fd-4471-8c51-377f3b03f1aa" providerId="ADAL" clId="{BA92F70E-096F-467F-B06C-7E475FECD335}" dt="2023-10-02T09:50:58.179" v="308" actId="1076"/>
          <ac:spMkLst>
            <pc:docMk/>
            <pc:sldMk cId="285075982" sldId="260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1:07.735" v="310" actId="255"/>
          <ac:spMkLst>
            <pc:docMk/>
            <pc:sldMk cId="285075982" sldId="260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7:42.368" v="387" actId="27636"/>
        <pc:sldMkLst>
          <pc:docMk/>
          <pc:sldMk cId="1940744793" sldId="264"/>
        </pc:sldMkLst>
        <pc:spChg chg="mod">
          <ac:chgData name="Lahtinen Outi" userId="15d1a666-68fd-4471-8c51-377f3b03f1aa" providerId="ADAL" clId="{BA92F70E-096F-467F-B06C-7E475FECD335}" dt="2023-10-02T09:57:36.006" v="385" actId="14100"/>
          <ac:spMkLst>
            <pc:docMk/>
            <pc:sldMk cId="1940744793" sldId="264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7:42.368" v="387" actId="27636"/>
          <ac:spMkLst>
            <pc:docMk/>
            <pc:sldMk cId="1940744793" sldId="264"/>
            <ac:spMk id="3" creationId="{00000000-0000-0000-0000-000000000000}"/>
          </ac:spMkLst>
        </pc:spChg>
      </pc:sldChg>
      <pc:sldChg chg="modSp mod">
        <pc:chgData name="Lahtinen Outi" userId="15d1a666-68fd-4471-8c51-377f3b03f1aa" providerId="ADAL" clId="{BA92F70E-096F-467F-B06C-7E475FECD335}" dt="2023-10-02T10:12:02.365" v="402" actId="14100"/>
        <pc:sldMkLst>
          <pc:docMk/>
          <pc:sldMk cId="3680592164" sldId="266"/>
        </pc:sldMkLst>
        <pc:spChg chg="mod">
          <ac:chgData name="Lahtinen Outi" userId="15d1a666-68fd-4471-8c51-377f3b03f1aa" providerId="ADAL" clId="{BA92F70E-096F-467F-B06C-7E475FECD335}" dt="2023-10-02T10:12:02.365" v="402" actId="14100"/>
          <ac:spMkLst>
            <pc:docMk/>
            <pc:sldMk cId="3680592164" sldId="266"/>
            <ac:spMk id="3" creationId="{BBDAF265-75B8-6E4A-B296-B888AD48ADDA}"/>
          </ac:spMkLst>
        </pc:spChg>
        <pc:spChg chg="mod">
          <ac:chgData name="Lahtinen Outi" userId="15d1a666-68fd-4471-8c51-377f3b03f1aa" providerId="ADAL" clId="{BA92F70E-096F-467F-B06C-7E475FECD335}" dt="2023-10-02T09:58:50.869" v="396" actId="207"/>
          <ac:spMkLst>
            <pc:docMk/>
            <pc:sldMk cId="3680592164" sldId="266"/>
            <ac:spMk id="4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8:42.261" v="395" actId="207"/>
          <ac:spMkLst>
            <pc:docMk/>
            <pc:sldMk cId="3680592164" sldId="266"/>
            <ac:spMk id="5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14:31:05.765" v="418" actId="20577"/>
        <pc:sldMkLst>
          <pc:docMk/>
          <pc:sldMk cId="1225598905" sldId="268"/>
        </pc:sldMkLst>
        <pc:spChg chg="mod">
          <ac:chgData name="Lahtinen Outi" userId="15d1a666-68fd-4471-8c51-377f3b03f1aa" providerId="ADAL" clId="{BA92F70E-096F-467F-B06C-7E475FECD335}" dt="2023-10-02T14:31:05.765" v="418" actId="20577"/>
          <ac:spMkLst>
            <pc:docMk/>
            <pc:sldMk cId="1225598905" sldId="268"/>
            <ac:spMk id="3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8:26.403" v="392" actId="207"/>
          <ac:spMkLst>
            <pc:docMk/>
            <pc:sldMk cId="1225598905" sldId="268"/>
            <ac:spMk id="4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8:04.545" v="389" actId="14100"/>
        <pc:sldMkLst>
          <pc:docMk/>
          <pc:sldMk cId="1372212436" sldId="270"/>
        </pc:sldMkLst>
        <pc:spChg chg="mod">
          <ac:chgData name="Lahtinen Outi" userId="15d1a666-68fd-4471-8c51-377f3b03f1aa" providerId="ADAL" clId="{BA92F70E-096F-467F-B06C-7E475FECD335}" dt="2023-10-02T09:58:04.545" v="389" actId="14100"/>
          <ac:spMkLst>
            <pc:docMk/>
            <pc:sldMk cId="1372212436" sldId="270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14:11:09.702" v="411" actId="20577"/>
        <pc:sldMkLst>
          <pc:docMk/>
          <pc:sldMk cId="4084713194" sldId="275"/>
        </pc:sldMkLst>
        <pc:spChg chg="mod">
          <ac:chgData name="Lahtinen Outi" userId="15d1a666-68fd-4471-8c51-377f3b03f1aa" providerId="ADAL" clId="{BA92F70E-096F-467F-B06C-7E475FECD335}" dt="2023-10-02T09:48:03.389" v="266" actId="1076"/>
          <ac:spMkLst>
            <pc:docMk/>
            <pc:sldMk cId="4084713194" sldId="275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14:11:09.702" v="411" actId="20577"/>
          <ac:spMkLst>
            <pc:docMk/>
            <pc:sldMk cId="4084713194" sldId="275"/>
            <ac:spMk id="3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14:10:58.635" v="403" actId="20577"/>
          <ac:spMkLst>
            <pc:docMk/>
            <pc:sldMk cId="4084713194" sldId="275"/>
            <ac:spMk id="5" creationId="{00000000-0000-0000-0000-000000000000}"/>
          </ac:spMkLst>
        </pc:spChg>
      </pc:sldChg>
      <pc:sldChg chg="modSp mod">
        <pc:chgData name="Lahtinen Outi" userId="15d1a666-68fd-4471-8c51-377f3b03f1aa" providerId="ADAL" clId="{BA92F70E-096F-467F-B06C-7E475FECD335}" dt="2023-10-02T09:43:52.410" v="210" actId="255"/>
        <pc:sldMkLst>
          <pc:docMk/>
          <pc:sldMk cId="1683591878" sldId="277"/>
        </pc:sldMkLst>
        <pc:spChg chg="mod">
          <ac:chgData name="Lahtinen Outi" userId="15d1a666-68fd-4471-8c51-377f3b03f1aa" providerId="ADAL" clId="{BA92F70E-096F-467F-B06C-7E475FECD335}" dt="2023-10-02T09:43:52.410" v="210" actId="255"/>
          <ac:spMkLst>
            <pc:docMk/>
            <pc:sldMk cId="1683591878" sldId="277"/>
            <ac:spMk id="3" creationId="{550946CD-7F7F-354F-A9ED-AD050AD9DDAC}"/>
          </ac:spMkLst>
        </pc:spChg>
      </pc:sldChg>
      <pc:sldChg chg="modSp mod setBg">
        <pc:chgData name="Lahtinen Outi" userId="15d1a666-68fd-4471-8c51-377f3b03f1aa" providerId="ADAL" clId="{BA92F70E-096F-467F-B06C-7E475FECD335}" dt="2023-10-02T09:52:06.446" v="320" actId="1076"/>
        <pc:sldMkLst>
          <pc:docMk/>
          <pc:sldMk cId="3775078458" sldId="278"/>
        </pc:sldMkLst>
        <pc:spChg chg="mod">
          <ac:chgData name="Lahtinen Outi" userId="15d1a666-68fd-4471-8c51-377f3b03f1aa" providerId="ADAL" clId="{BA92F70E-096F-467F-B06C-7E475FECD335}" dt="2023-10-02T09:52:01.249" v="319" actId="1076"/>
          <ac:spMkLst>
            <pc:docMk/>
            <pc:sldMk cId="3775078458" sldId="278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2:06.446" v="320" actId="1076"/>
          <ac:spMkLst>
            <pc:docMk/>
            <pc:sldMk cId="3775078458" sldId="278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2:32.847" v="327" actId="27636"/>
        <pc:sldMkLst>
          <pc:docMk/>
          <pc:sldMk cId="2661094796" sldId="279"/>
        </pc:sldMkLst>
        <pc:spChg chg="mod">
          <ac:chgData name="Lahtinen Outi" userId="15d1a666-68fd-4471-8c51-377f3b03f1aa" providerId="ADAL" clId="{BA92F70E-096F-467F-B06C-7E475FECD335}" dt="2023-10-02T09:52:32.847" v="327" actId="27636"/>
          <ac:spMkLst>
            <pc:docMk/>
            <pc:sldMk cId="2661094796" sldId="279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2:57.132" v="331" actId="14100"/>
        <pc:sldMkLst>
          <pc:docMk/>
          <pc:sldMk cId="2877421925" sldId="280"/>
        </pc:sldMkLst>
        <pc:spChg chg="mod">
          <ac:chgData name="Lahtinen Outi" userId="15d1a666-68fd-4471-8c51-377f3b03f1aa" providerId="ADAL" clId="{BA92F70E-096F-467F-B06C-7E475FECD335}" dt="2023-10-02T09:52:57.132" v="331" actId="14100"/>
          <ac:spMkLst>
            <pc:docMk/>
            <pc:sldMk cId="2877421925" sldId="280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4:00.029" v="343" actId="14100"/>
        <pc:sldMkLst>
          <pc:docMk/>
          <pc:sldMk cId="1255186608" sldId="281"/>
        </pc:sldMkLst>
        <pc:spChg chg="mod">
          <ac:chgData name="Lahtinen Outi" userId="15d1a666-68fd-4471-8c51-377f3b03f1aa" providerId="ADAL" clId="{BA92F70E-096F-467F-B06C-7E475FECD335}" dt="2023-10-02T09:54:00.029" v="343" actId="14100"/>
          <ac:spMkLst>
            <pc:docMk/>
            <pc:sldMk cId="1255186608" sldId="281"/>
            <ac:spMk id="3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3:15.689" v="334" actId="14100"/>
          <ac:spMkLst>
            <pc:docMk/>
            <pc:sldMk cId="1255186608" sldId="281"/>
            <ac:spMk id="4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5:04.247" v="355" actId="1076"/>
        <pc:sldMkLst>
          <pc:docMk/>
          <pc:sldMk cId="2512620706" sldId="282"/>
        </pc:sldMkLst>
        <pc:spChg chg="mod">
          <ac:chgData name="Lahtinen Outi" userId="15d1a666-68fd-4471-8c51-377f3b03f1aa" providerId="ADAL" clId="{BA92F70E-096F-467F-B06C-7E475FECD335}" dt="2023-10-02T09:55:04.247" v="355" actId="1076"/>
          <ac:spMkLst>
            <pc:docMk/>
            <pc:sldMk cId="2512620706" sldId="282"/>
            <ac:spMk id="3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4:23.992" v="347" actId="14100"/>
          <ac:spMkLst>
            <pc:docMk/>
            <pc:sldMk cId="2512620706" sldId="282"/>
            <ac:spMk id="4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5:46.721" v="365" actId="207"/>
        <pc:sldMkLst>
          <pc:docMk/>
          <pc:sldMk cId="2460549621" sldId="283"/>
        </pc:sldMkLst>
        <pc:spChg chg="mod">
          <ac:chgData name="Lahtinen Outi" userId="15d1a666-68fd-4471-8c51-377f3b03f1aa" providerId="ADAL" clId="{BA92F70E-096F-467F-B06C-7E475FECD335}" dt="2023-10-02T09:55:46.721" v="365" actId="207"/>
          <ac:spMkLst>
            <pc:docMk/>
            <pc:sldMk cId="2460549621" sldId="283"/>
            <ac:spMk id="3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5:20.175" v="358" actId="1076"/>
          <ac:spMkLst>
            <pc:docMk/>
            <pc:sldMk cId="2460549621" sldId="283"/>
            <ac:spMk id="4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6:23.824" v="373" actId="27636"/>
        <pc:sldMkLst>
          <pc:docMk/>
          <pc:sldMk cId="2082382866" sldId="284"/>
        </pc:sldMkLst>
        <pc:spChg chg="mod">
          <ac:chgData name="Lahtinen Outi" userId="15d1a666-68fd-4471-8c51-377f3b03f1aa" providerId="ADAL" clId="{BA92F70E-096F-467F-B06C-7E475FECD335}" dt="2023-10-02T09:56:00.372" v="368" actId="1076"/>
          <ac:spMkLst>
            <pc:docMk/>
            <pc:sldMk cId="2082382866" sldId="284"/>
            <ac:spMk id="2" creationId="{00000000-0000-0000-0000-000000000000}"/>
          </ac:spMkLst>
        </pc:spChg>
        <pc:spChg chg="mod">
          <ac:chgData name="Lahtinen Outi" userId="15d1a666-68fd-4471-8c51-377f3b03f1aa" providerId="ADAL" clId="{BA92F70E-096F-467F-B06C-7E475FECD335}" dt="2023-10-02T09:56:23.824" v="373" actId="27636"/>
          <ac:spMkLst>
            <pc:docMk/>
            <pc:sldMk cId="2082382866" sldId="284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7:16.015" v="382" actId="255"/>
        <pc:sldMkLst>
          <pc:docMk/>
          <pc:sldMk cId="2960050722" sldId="285"/>
        </pc:sldMkLst>
        <pc:spChg chg="mod">
          <ac:chgData name="Lahtinen Outi" userId="15d1a666-68fd-4471-8c51-377f3b03f1aa" providerId="ADAL" clId="{BA92F70E-096F-467F-B06C-7E475FECD335}" dt="2023-10-02T09:57:16.015" v="382" actId="255"/>
          <ac:spMkLst>
            <pc:docMk/>
            <pc:sldMk cId="2960050722" sldId="285"/>
            <ac:spMk id="3" creationId="{00000000-0000-0000-0000-000000000000}"/>
          </ac:spMkLst>
        </pc:spChg>
      </pc:sldChg>
      <pc:sldChg chg="modSp mod setBg">
        <pc:chgData name="Lahtinen Outi" userId="15d1a666-68fd-4471-8c51-377f3b03f1aa" providerId="ADAL" clId="{BA92F70E-096F-467F-B06C-7E475FECD335}" dt="2023-10-02T09:58:16.635" v="391" actId="14100"/>
        <pc:sldMkLst>
          <pc:docMk/>
          <pc:sldMk cId="502246720" sldId="286"/>
        </pc:sldMkLst>
        <pc:spChg chg="mod">
          <ac:chgData name="Lahtinen Outi" userId="15d1a666-68fd-4471-8c51-377f3b03f1aa" providerId="ADAL" clId="{BA92F70E-096F-467F-B06C-7E475FECD335}" dt="2023-10-02T09:58:16.635" v="391" actId="14100"/>
          <ac:spMkLst>
            <pc:docMk/>
            <pc:sldMk cId="502246720" sldId="286"/>
            <ac:spMk id="3" creationId="{00000000-0000-0000-0000-000000000000}"/>
          </ac:spMkLst>
        </pc:spChg>
      </pc:sldChg>
      <pc:sldMasterChg chg="setBg modSldLayout">
        <pc:chgData name="Lahtinen Outi" userId="15d1a666-68fd-4471-8c51-377f3b03f1aa" providerId="ADAL" clId="{BA92F70E-096F-467F-B06C-7E475FECD335}" dt="2023-10-02T09:37:04.967" v="178"/>
        <pc:sldMasterMkLst>
          <pc:docMk/>
          <pc:sldMasterMk cId="2472343327" sldId="2147483803"/>
        </pc:sldMasterMkLst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2278597150" sldId="2147483804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1628938175" sldId="2147483805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2902661000" sldId="2147483806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1218435606" sldId="2147483807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3850975509" sldId="2147483808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1869881921" sldId="2147483809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3368865275" sldId="2147483810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559398040" sldId="2147483811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2312573585" sldId="2147483812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2721528977" sldId="2147483813"/>
          </pc:sldLayoutMkLst>
        </pc:sldLayoutChg>
        <pc:sldLayoutChg chg="setBg">
          <pc:chgData name="Lahtinen Outi" userId="15d1a666-68fd-4471-8c51-377f3b03f1aa" providerId="ADAL" clId="{BA92F70E-096F-467F-B06C-7E475FECD335}" dt="2023-10-02T09:37:04.967" v="178"/>
          <pc:sldLayoutMkLst>
            <pc:docMk/>
            <pc:sldMasterMk cId="2472343327" sldId="2147483803"/>
            <pc:sldLayoutMk cId="1721439428" sldId="214748381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5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5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43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93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66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4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97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8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86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3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5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0E704-46CF-D74F-920C-76F605EA2569}" type="datetimeFigureOut">
              <a:rPr lang="fi-FI" smtClean="0"/>
              <a:t>2.10.2023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5C03-4FF4-3945-84BC-D80EE26D98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34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sites/g/files/flghsv161/files/2022-11/Aalto%20ARTS%20Maisteriopinn%C3%A4yteohje%20202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altodoc.aalto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5810" y="1384300"/>
            <a:ext cx="7772400" cy="2498725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MA-seminaari 1, Design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37260" y="3333053"/>
            <a:ext cx="7852410" cy="175260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Maisterin tutkinnon opinnäyteseminaari 1, 2 op </a:t>
            </a:r>
          </a:p>
          <a:p>
            <a:r>
              <a:rPr lang="fi-FI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2023-2024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36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1080" y="377190"/>
            <a:ext cx="8229600" cy="5977890"/>
          </a:xfrm>
        </p:spPr>
        <p:txBody>
          <a:bodyPr>
            <a:normAutofit/>
          </a:bodyPr>
          <a:lstStyle/>
          <a:p>
            <a:pPr lvl="0"/>
            <a:r>
              <a:rPr lang="fi-FI" sz="2400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MA-opinnäytteen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laajuus on 30 op</a:t>
            </a:r>
          </a:p>
          <a:p>
            <a:pPr marL="0" lv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i-FI" sz="2400" dirty="0" err="1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MA-opinnäyte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voi olla joko: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teoreettinen tutkimus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	taiteellinen tutkimus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	soveltava tutkimus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	taiteellinen työ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	yhdistelmä näistä </a:t>
            </a:r>
          </a:p>
          <a:p>
            <a:pPr marL="0" lv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lvl="0"/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Opinnäyte voi sisältää produktio-osan </a:t>
            </a:r>
          </a:p>
          <a:p>
            <a:pPr marL="0" lv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109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88620"/>
            <a:ext cx="8229600" cy="6160769"/>
          </a:xfrm>
        </p:spPr>
        <p:txBody>
          <a:bodyPr>
            <a:normAutofit/>
          </a:bodyPr>
          <a:lstStyle/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Opinnäytteeseen liittyy </a:t>
            </a:r>
            <a:r>
              <a:rPr lang="fi-FI" sz="19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aina myös kirjallinen osa</a:t>
            </a:r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fi-FI" sz="1900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Opinnäytteen kirjallisen osan suositeltu laajuus on 25–70 tekstisivua (n. 50 000–140 000 merkkiä). </a:t>
            </a:r>
          </a:p>
          <a:p>
            <a:endParaRPr lang="fi-FI" sz="19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Sopiva laajuus riippuu siitä, kuuluuko opinnäytteeseen produktio-osa ja kuinka laaja tämä produktio-osa on.</a:t>
            </a:r>
          </a:p>
          <a:p>
            <a:endParaRPr lang="fi-FI" sz="1900" dirty="0">
              <a:solidFill>
                <a:schemeClr val="accent4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Jos työ koostuu suunnittelutyöstä tai muusta produktio-osasta ja kirjallisesta osasta, opiskelija voi kertoa opinnäytteensä kirjallisessa osassa näkemyksenä, millä tavalla hän painottaa opinnäytteen eri osia. </a:t>
            </a:r>
          </a:p>
          <a:p>
            <a:endParaRPr lang="fi-FI" sz="1900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Opinnäyte arvioidaan aina kokonaisuutena ja opinnäytteen arvioinnissa huomioidaan aina työn</a:t>
            </a:r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kaikki osat</a:t>
            </a:r>
          </a:p>
          <a:p>
            <a:endParaRPr lang="fi-FI" sz="19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19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Opinnäyteohjeen lopussa on arviointia havainnollistava ja ohjaava arviointimatriisi (liite 1)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42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402162"/>
            <a:ext cx="8229600" cy="683688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Opinnäyteprosessin vaiheet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60220"/>
            <a:ext cx="8229600" cy="4538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100" dirty="0"/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Aiheen valinta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Opinnäyteseminaari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Opinnäytesuunnitelma</a:t>
            </a:r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Aiheen vahvistaminen 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(valvoja), aihe voimassa vuoden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Ohjaajan tai ohjaajien nimeäminen (valvoja)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Opinnäyteseminaari</a:t>
            </a:r>
          </a:p>
          <a:p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8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368296"/>
            <a:ext cx="8229600" cy="763274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Opinnäyteprosessin vaiheet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1222"/>
            <a:ext cx="8229600" cy="5078482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Opinnäytetyön ja ohjausprosessin aikataulutus</a:t>
            </a:r>
          </a:p>
          <a:p>
            <a:r>
              <a:rPr lang="fi-FI" sz="20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Valvoja hyväksyy opinnäytteen kaksi ensimmäistä osasuoritusta (10 op + 10 op)</a:t>
            </a:r>
          </a:p>
          <a:p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tarkastajien nimeäminen </a:t>
            </a:r>
          </a:p>
          <a:p>
            <a:pPr lvl="1"/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Jos opinnäytteeseen sisältyy taiteellinen osa, tulisi tarkastajat nimetä jo ennen sitä</a:t>
            </a:r>
          </a:p>
          <a:p>
            <a:pPr lvl="1"/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Ohjelmajohtaja nimeää tarkastajat (valvojan ehdotuksen mukaan)</a:t>
            </a:r>
          </a:p>
          <a:p>
            <a:pPr lvl="1"/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 on lähtökohtaisesti aina toinen tarkastajista</a:t>
            </a:r>
          </a:p>
          <a:p>
            <a:pPr lvl="1"/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Toinen tarkastaja voi olla joku toinen henkilökuntaan kuuluva tai ulkopuolinen asiantuntija</a:t>
            </a:r>
          </a:p>
          <a:p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 esitellään suullisesti </a:t>
            </a:r>
            <a:r>
              <a:rPr lang="fi-FI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ennen tarkastukseen jättämistä </a:t>
            </a:r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(n. 1-1,5 kk ennen)</a:t>
            </a:r>
          </a:p>
          <a:p>
            <a:pPr lvl="1"/>
            <a:r>
              <a:rPr lang="fi-FI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Esittely ei vaikuta opinnäytteen arvosanaan</a:t>
            </a:r>
          </a:p>
          <a:p>
            <a:pPr marL="0" indent="0">
              <a:buNone/>
            </a:pP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251262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354330" y="236781"/>
            <a:ext cx="8229600" cy="64939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Opinnäyteprosessin vaiheet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28749"/>
            <a:ext cx="8229600" cy="4543073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Valmiin tai lähes valmiin tekstin syöttäminen </a:t>
            </a:r>
            <a:r>
              <a:rPr lang="fi-FI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Turnitin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-ohjelmaan hyvissä ajoin ennen varsinaista palautusta</a:t>
            </a:r>
          </a:p>
          <a:p>
            <a:pPr lvl="1"/>
            <a:r>
              <a:rPr lang="fi-FI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Turnitin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raportti käydään läpi ohjaajan tai valvojan kanssa (vain Aallon henkilökuntaan kuuluva voi tehdä tämän)</a:t>
            </a:r>
          </a:p>
          <a:p>
            <a:r>
              <a:rPr lang="fi-FI" sz="24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Kun opinnäyte on valmis, näytä se ensin ohjaajallesi ja sitten valvojallesi saadaksesi tarkastusluvan</a:t>
            </a:r>
          </a:p>
          <a:p>
            <a:pPr lvl="1"/>
            <a:r>
              <a:rPr lang="fi-FI" sz="24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Suullinen esittely pitää olla tässä vaiheessa suoritettuna</a:t>
            </a:r>
          </a:p>
          <a:p>
            <a:r>
              <a:rPr lang="fi-FI" sz="24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Palauta opinnäyte tarkastettavaksi </a:t>
            </a:r>
            <a:r>
              <a:rPr lang="fi-FI" sz="24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eAge</a:t>
            </a:r>
            <a:r>
              <a:rPr lang="fi-FI" sz="24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järjestelmään</a:t>
            </a:r>
          </a:p>
          <a:p>
            <a:r>
              <a:rPr lang="fi-FI" sz="24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Opinnäytteesi arvosana päätetään palautuspäivää seuraavassa koulutusneuvoston kokouksessa</a:t>
            </a:r>
          </a:p>
          <a:p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i-FI" sz="1700" dirty="0">
              <a:solidFill>
                <a:srgbClr val="172B4D"/>
              </a:solidFill>
            </a:endParaRPr>
          </a:p>
          <a:p>
            <a:endParaRPr lang="fi-FI" sz="1700" dirty="0">
              <a:solidFill>
                <a:srgbClr val="172B4D"/>
              </a:solidFill>
            </a:endParaRPr>
          </a:p>
          <a:p>
            <a:endParaRPr lang="fi-FI" sz="1700" dirty="0">
              <a:solidFill>
                <a:srgbClr val="172B4D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054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330" y="297197"/>
            <a:ext cx="8229600" cy="69721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pisteytys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040630"/>
          </a:xfrm>
        </p:spPr>
        <p:txBody>
          <a:bodyPr>
            <a:normAutofit lnSpcReduction="10000"/>
          </a:bodyPr>
          <a:lstStyle/>
          <a:p>
            <a:endParaRPr lang="fi-FI" sz="1800" dirty="0"/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Opintopisteet annetaan kolmessa osassa (10+10+10)</a:t>
            </a:r>
          </a:p>
          <a:p>
            <a:endParaRPr lang="fi-FI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Opinnäyteohjeen liitteissä on annettu ohjeet sille, mitä kukin osasuoritus pitää sisällään ja mitä siinä arvioidaan, mutta asiasta voi halutessaan lisäksi keskustella oman valvojan kanssa.</a:t>
            </a:r>
          </a:p>
          <a:p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 hyväksyy kaksi ensimmäistä osasuoritusta.</a:t>
            </a:r>
          </a:p>
          <a:p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Kaksi ensimmäistä osasuoritusta arvioidaan hyväksytty/hylätty -asteikolla. Kolmas suoritus on valmiin työn palautus, jolloin työ arvostellaan kokonaisuudessaan.</a:t>
            </a:r>
          </a:p>
        </p:txBody>
      </p:sp>
    </p:spTree>
    <p:extLst>
      <p:ext uri="{BB962C8B-B14F-4D97-AF65-F5344CB8AC3E}">
        <p14:creationId xmlns:p14="http://schemas.microsoft.com/office/powerpoint/2010/main" val="208238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88620"/>
            <a:ext cx="8229600" cy="6275070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Osasuorituksen saadakseen opiskelija palauttaa osasuoritukseen vaadittavat työn osat tarkastettavaksi. 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Opiskelija on oikeutettu saamaan palautetta vähintään kerran kummastakin ensimmäisestä osasuorituksesta. 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Opiskelija voi tehdä opinnäytteen kahteen ensimmäiseen osaan muutoksia niiden hyväksynnän jälkeen, sillä opinnäytteen valmistuttua työ arvostellaan kokonaisuutena. 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Mikäli opiskelija tekee jo hyväksyttyihin osiin merkittäviä muutoksia, on hänen vastuullaan varmistaa ennen valmiin työn palautusta valvojalta, että myös aiemmin hyväksytyt osat täyttävät muutosten jälkeenkin hyväksyttävissä olevan opinnäytteen vaatimukset. </a:t>
            </a: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Muutoksia ei voi enää tehdä sen jälkeen, kun lopullinen valmis työ on jätetty tarkastukseen.</a:t>
            </a:r>
          </a:p>
        </p:txBody>
      </p:sp>
    </p:spTree>
    <p:extLst>
      <p:ext uri="{BB962C8B-B14F-4D97-AF65-F5344CB8AC3E}">
        <p14:creationId xmlns:p14="http://schemas.microsoft.com/office/powerpoint/2010/main" val="296005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1997"/>
            <a:ext cx="8229600" cy="718143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Opinnäyteprosessissa mukana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10947"/>
            <a:ext cx="8229600" cy="54833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i-FI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Opiskelija </a:t>
            </a:r>
          </a:p>
          <a:p>
            <a:pPr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tekeminen on pääosin itsenäinen suoritus, jossa opiskelija osoittaa oppineisuutensa omalta alaltaan.</a:t>
            </a:r>
          </a:p>
          <a:p>
            <a:pPr>
              <a:lnSpc>
                <a:spcPct val="150000"/>
              </a:lnSpc>
            </a:pPr>
            <a:endParaRPr lang="fi-FI" sz="1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</a:t>
            </a: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685800"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Pukusuunnittelussa professori Sofia </a:t>
            </a:r>
            <a:r>
              <a:rPr lang="fi-FI" sz="1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Pantouvaki</a:t>
            </a: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(ja Susanna </a:t>
            </a:r>
            <a:r>
              <a:rPr lang="fi-FI" sz="1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Suurla</a:t>
            </a: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), elokuva- ja tv-lavastuksessa professori Kaisa Mäkinen. </a:t>
            </a:r>
          </a:p>
          <a:p>
            <a:pPr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</a:t>
            </a:r>
            <a:r>
              <a:rPr lang="fi-FI" sz="18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armistaa, että opinnäyte tehdään ohjelmaan liittyvästä alasta ja että aihe on opinnäytteen laajuuteen nähden realistinen </a:t>
            </a:r>
          </a:p>
          <a:p>
            <a:pPr lvl="1">
              <a:lnSpc>
                <a:spcPct val="150000"/>
              </a:lnSpc>
            </a:pPr>
            <a:r>
              <a:rPr lang="fi-FI" sz="18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Varmistaa, että opiskelijalle löytyy ohjaaja ja että opiskelija saa riittävästi ohjausta</a:t>
            </a:r>
          </a:p>
          <a:p>
            <a:pPr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</a:t>
            </a:r>
            <a:r>
              <a:rPr lang="fi-FI" sz="18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astaa opinnäytteen osasuoritusten arvostelusta</a:t>
            </a:r>
          </a:p>
          <a:p>
            <a:pPr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</a:t>
            </a:r>
            <a:r>
              <a:rPr lang="fi-FI" sz="18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ntaa luvan jättää opinnäyte tarkastettavaksi </a:t>
            </a:r>
            <a:endParaRPr lang="fi-FI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sz="1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</a:t>
            </a:r>
            <a:r>
              <a:rPr lang="fi-FI" sz="18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astaa valmiin opinnäytteen tarkastamisesta</a:t>
            </a:r>
            <a:endParaRPr lang="fi-FI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fi-FI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lvl="1"/>
            <a:endParaRPr lang="fi-FI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22910"/>
            <a:ext cx="8229600" cy="60907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i-FI" sz="3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ohjaaja(t) </a:t>
            </a:r>
          </a:p>
          <a:p>
            <a:pPr lvl="1">
              <a:lnSpc>
                <a:spcPct val="170000"/>
              </a:lnSpc>
            </a:pP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 nimeää ohjaaja(t) suunnitelman hyväksymisen ja aiheen vahvistamisen jälkeen</a:t>
            </a:r>
          </a:p>
          <a:p>
            <a:pPr lvl="1">
              <a:lnSpc>
                <a:spcPct val="170000"/>
              </a:lnSpc>
            </a:pP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Opiskelija voi keskustella ohjaajatoiveista valvoja kanssa</a:t>
            </a:r>
          </a:p>
          <a:p>
            <a:pPr lvl="1">
              <a:lnSpc>
                <a:spcPct val="170000"/>
              </a:lnSpc>
            </a:pP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Korkeakoulun ulkopuolisilta ohjaajilta voi saada taiteelliseen ja kirjalliseen osaan yhteensä </a:t>
            </a:r>
            <a:r>
              <a:rPr lang="fi-FI" sz="31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max</a:t>
            </a:r>
            <a:r>
              <a:rPr lang="fi-FI" sz="3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10 h </a:t>
            </a: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kontaktiopetusta </a:t>
            </a:r>
          </a:p>
          <a:p>
            <a:pPr lvl="1">
              <a:lnSpc>
                <a:spcPct val="170000"/>
              </a:lnSpc>
            </a:pP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Lisäksi mahdollista saada kohtuullinen määrä ohjausta valvojalta tai omaan henkilökuntaan kuuluvalta ohjaajalta</a:t>
            </a:r>
          </a:p>
          <a:p>
            <a:pPr lvl="1">
              <a:lnSpc>
                <a:spcPct val="170000"/>
              </a:lnSpc>
            </a:pP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Aallon henkilökuntaan kuuluva ohjaaja tarkistaa työn alkuperäisyyden </a:t>
            </a:r>
            <a:r>
              <a:rPr lang="fi-FI" sz="31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Turnitin</a:t>
            </a:r>
            <a:r>
              <a:rPr lang="fi-FI" sz="3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-raportin avulla. Muussa tapauksessa tarkistuksen tekee valvoja.</a:t>
            </a:r>
          </a:p>
          <a:p>
            <a:pPr lvl="1">
              <a:lnSpc>
                <a:spcPct val="170000"/>
              </a:lnSpc>
            </a:pPr>
            <a:r>
              <a:rPr lang="fi-FI" sz="31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Mikäli ohjauksessa on ongelmia, kannattaa ohjaajan tai opiskelijan ottaa yhteyttä valvojaan ja selvittää ongelma mahdollisimman varhaisessa vaiheessa</a:t>
            </a:r>
          </a:p>
          <a:p>
            <a:pPr lvl="1">
              <a:lnSpc>
                <a:spcPct val="170000"/>
              </a:lnSpc>
            </a:pPr>
            <a:r>
              <a:rPr lang="fi-FI" sz="31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Opinnäytteen arvioinnissa ei enää oteta kantaa ohjausprosessiin tai sen ongelmiin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21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11199"/>
            <a:ext cx="8229600" cy="59296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fi-FI" sz="2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Tarkastajat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Opinnäytteellä on kaksi tarkastajaa.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 on opinnäytteen toinen tarkastaja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Valvoja ehdottaa lisäksi toista tarkastajaa (opiskelija voi keskustella toiveista valvojan kanssa)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Ohjelmajohtaja (Rauno Ronkainen) nimeää tarkastajat valvojan ehdotuksen mukaan  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Tarkastajat kirjoittavat työstä tarkastuslausunnon ja antavat ehdotuksen työn arvosanasta </a:t>
            </a:r>
            <a:r>
              <a:rPr lang="fi-FI" sz="21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ARTSin</a:t>
            </a: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arviointikriteerien mukaisesti. </a:t>
            </a:r>
          </a:p>
          <a:p>
            <a:pPr lvl="1">
              <a:lnSpc>
                <a:spcPct val="150000"/>
              </a:lnSpc>
            </a:pPr>
            <a:r>
              <a:rPr lang="fi-FI" sz="2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Tarkastajat tulee olla nimettynä hyvissä ajoin ennen opinnäytteen jättämistä. Mikäli opinnäytteeseen kuuluu taiteellinen työ, joka on jokin live-tapahtuma, on opiskelijan ja valvojan yhdessä pidettävä huoli, että tarkastajat on nimetty ennen työn esityksiä, jotta he ehtivät katsomaan sitä.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i-FI" sz="21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1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Koulutusneuvosto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Koostuu pääosin koulutusohjelman professoreista </a:t>
            </a:r>
          </a:p>
          <a:p>
            <a:pPr lvl="1">
              <a:lnSpc>
                <a:spcPct val="150000"/>
              </a:lnSpc>
            </a:pPr>
            <a:r>
              <a:rPr lang="fi-FI" sz="21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Antaa opinnäytteen virallisen arvosanan tarkastajien ehdotuksen pohjalta</a:t>
            </a:r>
          </a:p>
          <a:p>
            <a:pPr marL="0" indent="0">
              <a:lnSpc>
                <a:spcPct val="150000"/>
              </a:lnSpc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24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0946CD-7F7F-354F-A9ED-AD050AD9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76" y="8235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2.10.2023</a:t>
            </a:r>
          </a:p>
          <a:p>
            <a:pPr mar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Tutustuminen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Ajatukset opinnäytteestä ja opinnäyteprosessista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sisältö, tavoitteet ja aikataulu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Tietoa MA-opinnäytteestä ja opinnäyteprosessista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Aaltodoc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591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2206979"/>
            <a:ext cx="8229600" cy="12220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https://www.aalto.fi/sites/g/files/flghsv161/files/2022-11/Aalto%20ARTS%20Maisteriopinn%C3%A4yteohje%202022.pdf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519732" y="1224093"/>
            <a:ext cx="610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Ohjeet opinnäytteen tekemiseen</a:t>
            </a:r>
          </a:p>
        </p:txBody>
      </p:sp>
    </p:spTree>
    <p:extLst>
      <p:ext uri="{BB962C8B-B14F-4D97-AF65-F5344CB8AC3E}">
        <p14:creationId xmlns:p14="http://schemas.microsoft.com/office/powerpoint/2010/main" val="122559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778429" y="1405836"/>
            <a:ext cx="80301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Tutustu Aaltodoc tietokantaan ja oman pääaineesi MA-opinnäytteisiin. </a:t>
            </a:r>
          </a:p>
          <a:p>
            <a:pPr marL="342900" indent="-342900">
              <a:buFont typeface="Arial"/>
              <a:buChar char="•"/>
            </a:pPr>
            <a:endParaRPr lang="fi-FI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Valitse yksi sinua kiinnostava opinnäyte ja tutustu siihen pääpiirteissään</a:t>
            </a:r>
          </a:p>
          <a:p>
            <a:pPr marL="800100" lvl="1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Mikä on opinnäytteen aihe?</a:t>
            </a:r>
          </a:p>
          <a:p>
            <a:pPr marL="800100" lvl="1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Mikä on opinnäytteen tutkimuskysymys/kysymykset?</a:t>
            </a:r>
          </a:p>
          <a:p>
            <a:pPr marL="800100" lvl="1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Miten tutkimuskysymykseen on haettu vastauksia?</a:t>
            </a:r>
          </a:p>
          <a:p>
            <a:pPr marL="800100" lvl="1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Minkälainen on opinnäytteen rakenne?</a:t>
            </a:r>
          </a:p>
          <a:p>
            <a:pPr marL="800100" lvl="1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Onko opinnäytteessä taiteellista osaa? Jos on, miten se on suhteessa kirjalliseen työhön?</a:t>
            </a:r>
          </a:p>
          <a:p>
            <a:pPr marL="342900" indent="-342900">
              <a:buFont typeface="Arial"/>
              <a:buChar char="•"/>
            </a:pPr>
            <a:endParaRPr lang="fi-FI" sz="17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i-FI" sz="1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Valmistaudu seuraavalla kerralla perustelemaan, miksi kiinnostuit juuri kyseisestä opinnäytteestä.</a:t>
            </a:r>
          </a:p>
          <a:p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https://aaltodoc.aalto.fi/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226403" y="544062"/>
            <a:ext cx="49489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TEHTÄVÄ seminaariin 16.10.</a:t>
            </a:r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BDAF265-75B8-6E4A-B296-B888AD48ADDA}"/>
              </a:ext>
            </a:extLst>
          </p:cNvPr>
          <p:cNvSpPr/>
          <p:nvPr/>
        </p:nvSpPr>
        <p:spPr>
          <a:xfrm>
            <a:off x="617220" y="5591597"/>
            <a:ext cx="7919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dirty="0">
                <a:highlight>
                  <a:srgbClr val="C0C0C0"/>
                </a:highlight>
              </a:rPr>
              <a:t>Valmistaudu myös henkisesti siihen, että seuraavalla kerralla aletaan keskustella opinnäytteen aiheesta – voit jo suunnata ajatuksiasi sitä kohti.</a:t>
            </a:r>
          </a:p>
        </p:txBody>
      </p:sp>
    </p:spTree>
    <p:extLst>
      <p:ext uri="{BB962C8B-B14F-4D97-AF65-F5344CB8AC3E}">
        <p14:creationId xmlns:p14="http://schemas.microsoft.com/office/powerpoint/2010/main" val="368059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8610" y="300320"/>
            <a:ext cx="8229600" cy="79696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46140"/>
            <a:ext cx="8229600" cy="55175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Master’s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Thesis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Seminar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1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will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support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students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in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writing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and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presentation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MA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written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thesis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seminar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helps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students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to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define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questions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and to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choose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methodologies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adapted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to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own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area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study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and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goals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seminar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will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cover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methods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citation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and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referencing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for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academic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writing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Students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will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practice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giving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feedback to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each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other’s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work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contributing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to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strengthening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community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9600" b="0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department</a:t>
            </a:r>
            <a:r>
              <a:rPr lang="fi-FI" sz="96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  <a:endParaRPr lang="fi-FI" sz="9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6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054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81125"/>
            <a:ext cx="8229600" cy="861875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3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Upon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completion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of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course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,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students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are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1" i="0" u="none" strike="noStrike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able</a:t>
            </a:r>
            <a:r>
              <a:rPr lang="fi-FI" sz="2400" b="1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to:</a:t>
            </a:r>
          </a:p>
          <a:p>
            <a:pPr marL="0" indent="0">
              <a:buNone/>
            </a:pPr>
            <a:endParaRPr lang="fi-FI" sz="2400" b="1" i="0" u="none" strike="noStrike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Discuss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ideas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/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topics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for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MA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thesis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Indicate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potential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methodologies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suitable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for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Identify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theoretical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frameworks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relevant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to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thesis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topic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Employ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diverse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databases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and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resources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Construct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a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basic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literary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/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project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review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for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topic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Sketch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their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research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fi-FI" sz="2400" b="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questions</a:t>
            </a:r>
            <a:r>
              <a:rPr lang="fi-FI" sz="2400" b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.</a:t>
            </a: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330" y="263191"/>
            <a:ext cx="8229600" cy="77703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77290"/>
            <a:ext cx="8229600" cy="5256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 suoritetaan joko suomen- tai englanninkielisessä ryhmässä (seminaarin kieli kannattaa suhteuttaa opinnäytteen kieleen)</a:t>
            </a:r>
          </a:p>
          <a:p>
            <a:pPr mar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Syksy 2023: 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 seminaaria 1. maisterivuoden opiskelijoille</a:t>
            </a:r>
          </a:p>
          <a:p>
            <a:pPr mar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Kevät 2024: 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 seminaaria ja intensiiviviikko (vk 10) kaikille opiskelijoille</a:t>
            </a:r>
          </a:p>
          <a:p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Syksy 2024: 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 seminaaria 2. maisterivuoden opiskelijoille</a:t>
            </a:r>
          </a:p>
          <a:p>
            <a:pPr marL="0" indent="0">
              <a:buNone/>
            </a:pPr>
            <a:endParaRPr lang="fi-FI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Kevät 2025: </a:t>
            </a: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 seminaaria ja intensiiviviikko kaikille opiskelijoille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194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8667" y="274638"/>
            <a:ext cx="8229600" cy="971232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aikataulu</a:t>
            </a:r>
            <a:endParaRPr lang="fi-FI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6045" y="1245870"/>
            <a:ext cx="3787422" cy="5612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SYKSY 2023</a:t>
            </a:r>
            <a:endParaRPr lang="fi-FI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2.10. klo 15.15-17 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aloitus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Tehtävä seuraavalle kerralle</a:t>
            </a:r>
          </a:p>
          <a:p>
            <a:pPr marL="0" indent="0">
              <a:buNone/>
            </a:pP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16.10. klo 15.15-17</a:t>
            </a: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aihe ja opinnäyteohje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Ideariihiharjoitus omasta opinnäyteaiheesta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Tehtävä seuraavalle kerralle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6.11. klo 15.15-17</a:t>
            </a: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Johdanto taiteelliseen ja akateemiseen tutkimukseen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Tehtävä seuraavalle kerralle</a:t>
            </a:r>
          </a:p>
          <a:p>
            <a:pPr marL="0" indent="0">
              <a:buNone/>
            </a:pP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20.11. klo 15.15-17 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Opinnäytesuunnitelman kirjoittamisesta</a:t>
            </a:r>
          </a:p>
          <a:p>
            <a:pPr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Tehtävä seuraavalle kerralle</a:t>
            </a:r>
          </a:p>
        </p:txBody>
      </p:sp>
      <p:sp>
        <p:nvSpPr>
          <p:cNvPr id="5" name="Suorakulmio 4"/>
          <p:cNvSpPr/>
          <p:nvPr/>
        </p:nvSpPr>
        <p:spPr>
          <a:xfrm>
            <a:off x="4572000" y="12589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KEVÄT 2024</a:t>
            </a:r>
            <a:endParaRPr lang="fi-FI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29.1. klo 15.15-17</a:t>
            </a: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Kirjoittamisen eri tyylit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vaiheen esittely (toisen vuoden seminaarin opiskelija)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Intensiiviviikon ennakkotehtävän antaminen (dl 14.3.)</a:t>
            </a:r>
          </a:p>
          <a:p>
            <a:pPr>
              <a:spcAft>
                <a:spcPts val="600"/>
              </a:spcAft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19.2. klo 15.15-17</a:t>
            </a: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Kirjoitusprosessin järjestäminen ja ajankäyttö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Mahdolliset kysymykset ennakkotehtävistä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Opinnäytteen vaiheen esittely (toisen vuoden seminaarin opiskelija)</a:t>
            </a:r>
          </a:p>
          <a:p>
            <a:pPr>
              <a:spcAft>
                <a:spcPts val="600"/>
              </a:spcAft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 </a:t>
            </a:r>
          </a:p>
          <a:p>
            <a:pPr>
              <a:spcAft>
                <a:spcPts val="600"/>
              </a:spcAft>
            </a:pPr>
            <a:r>
              <a:rPr lang="fi-FI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4.-8.3. (vk 10)</a:t>
            </a:r>
            <a:endParaRPr lang="fi-FI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i-FI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Intensiiviviikko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471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2890" y="461155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Seminaarin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2933" y="2332037"/>
            <a:ext cx="8229600" cy="23503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Vähintään 80% läsnäolo ja osallistuminen seminaareissa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Annettujen tehtävien tekeminen 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Arvosana 5 = hyväksytty</a:t>
            </a:r>
          </a:p>
          <a:p>
            <a:pPr>
              <a:lnSpc>
                <a:spcPct val="150000"/>
              </a:lnSpc>
            </a:pPr>
            <a:r>
              <a:rPr lang="fi-FI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Arvosana 0 = hylätty</a:t>
            </a:r>
          </a:p>
        </p:txBody>
      </p:sp>
    </p:spTree>
    <p:extLst>
      <p:ext uri="{BB962C8B-B14F-4D97-AF65-F5344CB8AC3E}">
        <p14:creationId xmlns:p14="http://schemas.microsoft.com/office/powerpoint/2010/main" val="2850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IMG_9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96510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7408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0040" y="390775"/>
            <a:ext cx="8229600" cy="626496"/>
          </a:xfrm>
        </p:spPr>
        <p:txBody>
          <a:bodyPr>
            <a:normAutofit/>
          </a:bodyPr>
          <a:lstStyle/>
          <a:p>
            <a:r>
              <a:rPr lang="fi-FI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MA-opinnäyte</a:t>
            </a:r>
            <a:endParaRPr lang="fi-FI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23726"/>
            <a:ext cx="8229600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1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Valmistuakseen opiskelijan tulee saavuttaa opinnäytteelle asetetut tavoitteet: </a:t>
            </a:r>
          </a:p>
          <a:p>
            <a:pPr marL="0" indent="0">
              <a:buNone/>
            </a:pPr>
            <a:endParaRPr lang="fi-FI" sz="2100" b="1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fi-FI" sz="21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Opiskelija osoittaa opinnäytteessä oppineisuutensa maisteriohjelmansa alalla ja osoittaa pystyvänsä soveltamaan maisteriohjelmassa oppimiaan tietoja ja taitoja itsenäisesti</a:t>
            </a:r>
          </a:p>
          <a:p>
            <a:endParaRPr lang="fi-FI" sz="2100" b="0" i="0" u="none" strike="noStrike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fi-FI" sz="21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Opiskelija osoittaa opinnäytteessä kykyä tutkivaan työskentelyyn taiteellisen, teoreettisen tai soveltavan tutkimuksellisen aiheen parissa ja osoittaa kykyä aineiston ja lähdemateriaalin tutkimuksellisen käytön hallintaan </a:t>
            </a:r>
          </a:p>
          <a:p>
            <a:endParaRPr lang="fi-FI" sz="2100" b="0" i="0" u="none" strike="noStrike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r>
              <a:rPr lang="fi-FI" sz="2100" b="0" i="0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Opiskelija osoittaa opinnäytteessä hyvää viestintätaitoa oman alansa tehtäviin.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507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7931</TotalTime>
  <Words>1255</Words>
  <Application>Microsoft Office PowerPoint</Application>
  <PresentationFormat>On-screen Show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Office-teema</vt:lpstr>
      <vt:lpstr>MA-seminaari 1, Design</vt:lpstr>
      <vt:lpstr>PowerPoint Presentation</vt:lpstr>
      <vt:lpstr>Seminaarin sisältö</vt:lpstr>
      <vt:lpstr>Tavoitteet</vt:lpstr>
      <vt:lpstr>Seminaarin rakenne</vt:lpstr>
      <vt:lpstr>Seminaarin aikataulu</vt:lpstr>
      <vt:lpstr>Seminaarin arviointi</vt:lpstr>
      <vt:lpstr>PowerPoint Presentation</vt:lpstr>
      <vt:lpstr>MA-opinnäyte</vt:lpstr>
      <vt:lpstr>PowerPoint Presentation</vt:lpstr>
      <vt:lpstr>PowerPoint Presentation</vt:lpstr>
      <vt:lpstr>Opinnäyteprosessin vaiheet</vt:lpstr>
      <vt:lpstr>Opinnäyteprosessin vaiheet jatkuu…</vt:lpstr>
      <vt:lpstr>Opinnäyteprosessin vaiheet jatkuu…</vt:lpstr>
      <vt:lpstr>Opinnäytteen pisteytys</vt:lpstr>
      <vt:lpstr>PowerPoint Presentation</vt:lpstr>
      <vt:lpstr>Opinnäyteprosessissa mukana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MA-seminaari</dc:title>
  <dc:creator>Camilla</dc:creator>
  <cp:lastModifiedBy>Lahtinen Outi</cp:lastModifiedBy>
  <cp:revision>74</cp:revision>
  <dcterms:created xsi:type="dcterms:W3CDTF">2020-09-01T09:27:29Z</dcterms:created>
  <dcterms:modified xsi:type="dcterms:W3CDTF">2023-10-02T14:31:11Z</dcterms:modified>
</cp:coreProperties>
</file>