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Averag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Average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ceea16d6a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6ceea16d6a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76f1b51646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76f1b51646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85906430f1_1_1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85906430f1_1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85906430f1_1_6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85906430f1_1_6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85906430f1_1_2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85906430f1_1_2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85906430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85906430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5906430f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85906430f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5906430f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85906430f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85906430f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85906430f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85906430f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85906430f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8500f52f4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8500f52f4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66a4311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866a4311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66a4311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866a4311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866a43110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866a43110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85906430f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85906430f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85906430f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85906430f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866a43110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866a43110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79bd512ce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79bd512ce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6ceea16d6a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6ceea16d6a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6ceea16d6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6ceea16d6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8500f52f4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8500f52f4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8500f52f4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8500f52f4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8500f52f4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8500f52f4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8500f52f4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8500f52f4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85906430f1_1_5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85906430f1_1_5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500f52f4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8500f52f4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3">
  <p:cSld name="AUTOLAYOUT_5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b="1"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">
  <p:cSld name="AUTOLAYOUT_6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4624000" y="317975"/>
            <a:ext cx="3718500" cy="351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810900" y="317975"/>
            <a:ext cx="3718500" cy="3513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2">
  <p:cSld name="AUTOLAYOUT_9"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64" name="Google Shape;64;p15"/>
          <p:cNvSpPr txBox="1"/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65" name="Google Shape;65;p15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4">
  <p:cSld name="AUTOLAYOUT_10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/>
          <p:nvPr/>
        </p:nvSpPr>
        <p:spPr>
          <a:xfrm>
            <a:off x="449260" y="5311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6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5">
  <p:cSld name="AUTOLAYOUT_13">
    <p:bg>
      <p:bgPr>
        <a:solidFill>
          <a:srgbClr val="FFFFF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7"/>
          <p:cNvSpPr/>
          <p:nvPr/>
        </p:nvSpPr>
        <p:spPr>
          <a:xfrm>
            <a:off x="0" y="25"/>
            <a:ext cx="401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 txBox="1"/>
          <p:nvPr>
            <p:ph type="ctrTitle"/>
          </p:nvPr>
        </p:nvSpPr>
        <p:spPr>
          <a:xfrm>
            <a:off x="315175" y="318675"/>
            <a:ext cx="3224400" cy="3020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6">
  <p:cSld name="AUTOLAYOUT_14">
    <p:bg>
      <p:bgPr>
        <a:solidFill>
          <a:srgbClr val="FFFFF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7">
  <p:cSld name="AUTOLAYOUT_15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7900" y="4033600"/>
            <a:ext cx="4035600" cy="624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790525" y="4033600"/>
            <a:ext cx="4035600" cy="624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8">
  <p:cSld name="AUTOLAYOUT_16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0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9">
  <p:cSld name="AUTOLAYOUT_17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1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  <p:sp>
        <p:nvSpPr>
          <p:cNvPr id="94" name="Google Shape;94;p21"/>
          <p:cNvSpPr txBox="1"/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600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95" name="Google Shape;95;p21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1">
  <p:cSld name="AUTOLAYOUT_18">
    <p:bg>
      <p:bgPr>
        <a:solidFill>
          <a:srgbClr val="FFFF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2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okattu asettelu 10">
  <p:cSld name="AUTOLAYOUT_19"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3"/>
          <p:cNvSpPr/>
          <p:nvPr/>
        </p:nvSpPr>
        <p:spPr>
          <a:xfrm>
            <a:off x="0" y="0"/>
            <a:ext cx="9144000" cy="398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3"/>
          <p:cNvSpPr txBox="1"/>
          <p:nvPr>
            <p:ph type="title"/>
          </p:nvPr>
        </p:nvSpPr>
        <p:spPr>
          <a:xfrm>
            <a:off x="838350" y="4094725"/>
            <a:ext cx="7467300" cy="9621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6.png"/><Relationship Id="rId5" Type="http://schemas.openxmlformats.org/officeDocument/2006/relationships/hyperlink" Target="https://citycollection.melbourne.vic.gov.au/booklet-showing-plans-for-the-olympic-village-in-heidelberg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Relationship Id="rId5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g"/><Relationship Id="rId4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hyperlink" Target="https://en.wikipedia.org/wiki/Gondwana#/media/File:Gondwana_420_Ma.p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cf.org.au/state-of-the-environment-2021?gclid=CjwKCAiA9qKbBhAzEiwAS4yeDWjrajdhoLEaKil4ptRD6LXT6DPJ_JPZ8bGCnxRe-XpK3dFabLcjfhoCG5UQAvD_BwE&amp;utm_medium=cpc&amp;utm_source=google&amp;utm_campaign=state-of-environment&amp;utm_content=recap&amp;ef_id=CjwKCAiA9qKbBhAzEiwAS4yeDWjrajdhoLEaKil4ptRD6LXT6DPJ_JPZ8bGCnxRe-XpK3dFabLcjfhoCG5UQAvD_BwE:G:s" TargetMode="External"/><Relationship Id="rId10" Type="http://schemas.openxmlformats.org/officeDocument/2006/relationships/hyperlink" Target="https://tract.com.au/projects/central-acute-services-building-westmead-hospital/" TargetMode="External"/><Relationship Id="rId12" Type="http://schemas.openxmlformats.org/officeDocument/2006/relationships/hyperlink" Target="https://www.elsternwickpark.org/the-masterplan/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i.wikipedia.org/wiki/Terra_Australis" TargetMode="External"/><Relationship Id="rId4" Type="http://schemas.openxmlformats.org/officeDocument/2006/relationships/hyperlink" Target="https://www.youtube.com/watch?v=EW-TUB-U9Mo" TargetMode="External"/><Relationship Id="rId9" Type="http://schemas.openxmlformats.org/officeDocument/2006/relationships/hyperlink" Target="https://www.greenawayarchitects.com.au/ngarara-place" TargetMode="External"/><Relationship Id="rId5" Type="http://schemas.openxmlformats.org/officeDocument/2006/relationships/hyperlink" Target="https://citycollection.melbourne.vic.gov.au/booklet-showing-plans-for-the-olympic-village-in-heidelberg/" TargetMode="External"/><Relationship Id="rId6" Type="http://schemas.openxmlformats.org/officeDocument/2006/relationships/hyperlink" Target="https://www.britannica.com/place/Australia/Geologic-history" TargetMode="External"/><Relationship Id="rId7" Type="http://schemas.openxmlformats.org/officeDocument/2006/relationships/hyperlink" Target="https://www.theage.com.au/national/victoria/like-losing-my-son-why-trees-threatened-by-western-hwy-are-so-sacred-20190824-p52kcq.html" TargetMode="External"/><Relationship Id="rId8" Type="http://schemas.openxmlformats.org/officeDocument/2006/relationships/hyperlink" Target="https://www.theage.com.au/national/victoria/like-losing-my-son-why-trees-threatened-by-western-hwy-are-so-sacred-20190824-p52kcq.html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197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/>
          <p:nvPr>
            <p:ph type="ctrTitle"/>
          </p:nvPr>
        </p:nvSpPr>
        <p:spPr>
          <a:xfrm>
            <a:off x="704858" y="2818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Australia</a:t>
            </a:r>
            <a:endParaRPr/>
          </a:p>
        </p:txBody>
      </p:sp>
      <p:sp>
        <p:nvSpPr>
          <p:cNvPr id="112" name="Google Shape;112;p24"/>
          <p:cNvSpPr txBox="1"/>
          <p:nvPr>
            <p:ph idx="1" type="subTitle"/>
          </p:nvPr>
        </p:nvSpPr>
        <p:spPr>
          <a:xfrm>
            <a:off x="1971125" y="233442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8F9FA"/>
                </a:solidFill>
              </a:rPr>
              <a:t>Antti ja Liina</a:t>
            </a:r>
            <a:endParaRPr>
              <a:solidFill>
                <a:srgbClr val="F8F9FA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 rotWithShape="1">
          <a:blip r:embed="rId3">
            <a:alphaModFix amt="80000"/>
          </a:blip>
          <a:srcRect b="7547" l="0" r="0" t="7547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>
            <p:ph idx="1" type="body"/>
          </p:nvPr>
        </p:nvSpPr>
        <p:spPr>
          <a:xfrm>
            <a:off x="4146175" y="855875"/>
            <a:ext cx="3718500" cy="11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i" sz="1900"/>
              <a:t>Kasvava tarve maisemansuunnittelulle ja maisema-arkkitehtuurille</a:t>
            </a:r>
            <a:endParaRPr b="1"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 b="0" l="169" r="179" t="0"/>
          <a:stretch/>
        </p:blipFill>
        <p:spPr>
          <a:xfrm>
            <a:off x="2" y="0"/>
            <a:ext cx="4572006" cy="38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/>
          <p:cNvPicPr preferRelativeResize="0"/>
          <p:nvPr/>
        </p:nvPicPr>
        <p:blipFill rotWithShape="1">
          <a:blip r:embed="rId4">
            <a:alphaModFix/>
          </a:blip>
          <a:srcRect b="0" l="16821" r="16821" t="0"/>
          <a:stretch/>
        </p:blipFill>
        <p:spPr>
          <a:xfrm>
            <a:off x="4572000" y="0"/>
            <a:ext cx="4572000" cy="38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4"/>
          <p:cNvSpPr txBox="1"/>
          <p:nvPr>
            <p:ph idx="1" type="body"/>
          </p:nvPr>
        </p:nvSpPr>
        <p:spPr>
          <a:xfrm>
            <a:off x="654075" y="4235300"/>
            <a:ext cx="40356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i" sz="2400">
                <a:solidFill>
                  <a:schemeClr val="dk1"/>
                </a:solidFill>
              </a:rPr>
              <a:t>Heidelberg olympic village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89" name="Google Shape;189;p34"/>
          <p:cNvSpPr txBox="1"/>
          <p:nvPr>
            <p:ph idx="2" type="body"/>
          </p:nvPr>
        </p:nvSpPr>
        <p:spPr>
          <a:xfrm>
            <a:off x="6908425" y="3955175"/>
            <a:ext cx="30201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fi" sz="1000">
                <a:solidFill>
                  <a:schemeClr val="dk1"/>
                </a:solidFill>
              </a:rPr>
              <a:t>Rose Stereograph Co. 1956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90" name="Google Shape;190;p34"/>
          <p:cNvSpPr txBox="1"/>
          <p:nvPr/>
        </p:nvSpPr>
        <p:spPr>
          <a:xfrm>
            <a:off x="3339300" y="3835100"/>
            <a:ext cx="123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hlink"/>
                </a:solidFill>
                <a:hlinkClick r:id="rId5"/>
              </a:rPr>
              <a:t>Kuvan lähde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/>
          <p:nvPr/>
        </p:nvSpPr>
        <p:spPr>
          <a:xfrm>
            <a:off x="974900" y="15450"/>
            <a:ext cx="289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4200">
                <a:solidFill>
                  <a:srgbClr val="F8F9FA"/>
                </a:solidFill>
              </a:rPr>
              <a:t>ACF </a:t>
            </a:r>
            <a:r>
              <a:rPr b="1" lang="fi" sz="2500">
                <a:solidFill>
                  <a:srgbClr val="F8F9FA"/>
                </a:solidFill>
              </a:rPr>
              <a:t>1965</a:t>
            </a:r>
            <a:endParaRPr b="1" sz="2500">
              <a:solidFill>
                <a:srgbClr val="F8F9FA"/>
              </a:solidFill>
            </a:endParaRPr>
          </a:p>
        </p:txBody>
      </p:sp>
      <p:sp>
        <p:nvSpPr>
          <p:cNvPr id="196" name="Google Shape;196;p35"/>
          <p:cNvSpPr txBox="1"/>
          <p:nvPr/>
        </p:nvSpPr>
        <p:spPr>
          <a:xfrm>
            <a:off x="5553625" y="38550"/>
            <a:ext cx="2891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3900">
                <a:solidFill>
                  <a:srgbClr val="F8F9FA"/>
                </a:solidFill>
              </a:rPr>
              <a:t>AILA </a:t>
            </a:r>
            <a:r>
              <a:rPr b="1" lang="fi" sz="2500">
                <a:solidFill>
                  <a:srgbClr val="F8F9FA"/>
                </a:solidFill>
              </a:rPr>
              <a:t>1966</a:t>
            </a:r>
            <a:endParaRPr b="1" sz="2500">
              <a:solidFill>
                <a:srgbClr val="F8F9FA"/>
              </a:solidFill>
            </a:endParaRPr>
          </a:p>
        </p:txBody>
      </p:sp>
      <p:pic>
        <p:nvPicPr>
          <p:cNvPr id="197" name="Google Shape;1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9275" y="701475"/>
            <a:ext cx="6281275" cy="471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050" y="701475"/>
            <a:ext cx="5786724" cy="459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802" y="93013"/>
            <a:ext cx="7290400" cy="49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6"/>
          <p:cNvSpPr txBox="1"/>
          <p:nvPr/>
        </p:nvSpPr>
        <p:spPr>
          <a:xfrm>
            <a:off x="268950" y="504275"/>
            <a:ext cx="196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/>
        </p:nvSpPr>
        <p:spPr>
          <a:xfrm>
            <a:off x="986100" y="1333500"/>
            <a:ext cx="73959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4600">
                <a:solidFill>
                  <a:srgbClr val="EFEFEF"/>
                </a:solidFill>
              </a:rPr>
              <a:t>Entä alkuperäisasukkaat?</a:t>
            </a:r>
            <a:endParaRPr b="1" sz="46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Western Highway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75" y="2108267"/>
            <a:ext cx="2779026" cy="263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2000" y="957000"/>
            <a:ext cx="5358526" cy="301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75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049" y="489050"/>
            <a:ext cx="28479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/>
        </p:nvSpPr>
        <p:spPr>
          <a:xfrm>
            <a:off x="6471450" y="1421475"/>
            <a:ext cx="2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9324" y="2241650"/>
            <a:ext cx="3436626" cy="229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250" y="330350"/>
            <a:ext cx="6824749" cy="44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0"/>
          <p:cNvSpPr txBox="1"/>
          <p:nvPr>
            <p:ph type="ctrTitle"/>
          </p:nvPr>
        </p:nvSpPr>
        <p:spPr>
          <a:xfrm>
            <a:off x="187025" y="772850"/>
            <a:ext cx="2281800" cy="28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Koulutus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87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i" sz="1577"/>
              <a:t>opetetaan 9 yliopistossa</a:t>
            </a:r>
            <a:endParaRPr sz="1577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7"/>
          </a:p>
          <a:p>
            <a:pPr indent="-31877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fi" sz="1577"/>
              <a:t>vain yhdessä opetetaan huomioimaan alkuperäiskansat suunnittelussa</a:t>
            </a:r>
            <a:endParaRPr sz="1577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/>
          <p:nvPr>
            <p:ph type="ctrTitle"/>
          </p:nvPr>
        </p:nvSpPr>
        <p:spPr>
          <a:xfrm>
            <a:off x="323300" y="772850"/>
            <a:ext cx="2704200" cy="31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Jefa Greenaway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9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>
            <p:ph type="ctrTitle"/>
          </p:nvPr>
        </p:nvSpPr>
        <p:spPr>
          <a:xfrm>
            <a:off x="323300" y="617225"/>
            <a:ext cx="2704200" cy="31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Ngarara Place, RMIT, Melbourne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88" y="0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25" y="2169600"/>
            <a:ext cx="5050676" cy="28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/>
          <p:nvPr>
            <p:ph type="ctrTitle"/>
          </p:nvPr>
        </p:nvSpPr>
        <p:spPr>
          <a:xfrm>
            <a:off x="123075" y="467100"/>
            <a:ext cx="5445900" cy="14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Erkaneminen Gondwanasta</a:t>
            </a:r>
            <a:endParaRPr/>
          </a:p>
        </p:txBody>
      </p:sp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900" y="303438"/>
            <a:ext cx="3852576" cy="377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5"/>
          <p:cNvSpPr txBox="1"/>
          <p:nvPr/>
        </p:nvSpPr>
        <p:spPr>
          <a:xfrm>
            <a:off x="6463375" y="4264950"/>
            <a:ext cx="255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kuvan lähde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0" name="Google Shape;120;p25"/>
          <p:cNvSpPr txBox="1"/>
          <p:nvPr/>
        </p:nvSpPr>
        <p:spPr>
          <a:xfrm>
            <a:off x="200725" y="2306025"/>
            <a:ext cx="5043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fi">
                <a:solidFill>
                  <a:schemeClr val="lt2"/>
                </a:solidFill>
              </a:rPr>
              <a:t>Erkani n. 50 miljoonaa vuotta sitten, kokonaan n. 35 milj. vuotta sitten</a:t>
            </a:r>
            <a:endParaRPr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fi">
                <a:solidFill>
                  <a:schemeClr val="lt2"/>
                </a:solidFill>
              </a:rPr>
              <a:t>Luonto lähtee kehittymään eristyksissä</a:t>
            </a:r>
            <a:endParaRPr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fi">
                <a:solidFill>
                  <a:schemeClr val="lt2"/>
                </a:solidFill>
              </a:rPr>
              <a:t>Ihminen saapuu 50 000-45 000 vuotta sitten mantereelle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ctrTitle"/>
          </p:nvPr>
        </p:nvSpPr>
        <p:spPr>
          <a:xfrm>
            <a:off x="323300" y="772850"/>
            <a:ext cx="4118700" cy="29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768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" sz="2130">
                <a:solidFill>
                  <a:srgbClr val="FFFFFF"/>
                </a:solidFill>
                <a:highlight>
                  <a:srgbClr val="1D252C"/>
                </a:highlight>
              </a:rPr>
              <a:t>Central Acute Services Building,  Westmead Hospital,</a:t>
            </a:r>
            <a:endParaRPr sz="2130">
              <a:solidFill>
                <a:srgbClr val="FFFFFF"/>
              </a:solidFill>
              <a:highlight>
                <a:srgbClr val="1D252C"/>
              </a:highlight>
            </a:endParaRPr>
          </a:p>
          <a:p>
            <a:pPr indent="0" lvl="0" marL="0" rtl="0" algn="l">
              <a:lnSpc>
                <a:spcPct val="87680"/>
              </a:lnSpc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rPr lang="fi" sz="2130">
                <a:solidFill>
                  <a:srgbClr val="FFFFFF"/>
                </a:solidFill>
                <a:highlight>
                  <a:srgbClr val="1D252C"/>
                </a:highlight>
              </a:rPr>
              <a:t>Sydney</a:t>
            </a:r>
            <a:endParaRPr sz="2130">
              <a:solidFill>
                <a:srgbClr val="FFFFFF"/>
              </a:solidFill>
              <a:highlight>
                <a:srgbClr val="1D252C"/>
              </a:highlight>
            </a:endParaRPr>
          </a:p>
          <a:p>
            <a:pPr indent="0" lvl="0" marL="0" rtl="0" algn="l">
              <a:lnSpc>
                <a:spcPct val="87680"/>
              </a:lnSpc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30">
              <a:solidFill>
                <a:srgbClr val="FFFFFF"/>
              </a:solidFill>
              <a:highlight>
                <a:srgbClr val="1D252C"/>
              </a:highlight>
            </a:endParaRPr>
          </a:p>
          <a:p>
            <a:pPr indent="0" lvl="0" marL="0" rtl="0" algn="l">
              <a:lnSpc>
                <a:spcPct val="87680"/>
              </a:lnSpc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rPr lang="fi" sz="2130">
                <a:solidFill>
                  <a:srgbClr val="FFFFFF"/>
                </a:solidFill>
                <a:highlight>
                  <a:srgbClr val="1D252C"/>
                </a:highlight>
              </a:rPr>
              <a:t>Tract</a:t>
            </a:r>
            <a:endParaRPr sz="2130">
              <a:solidFill>
                <a:srgbClr val="FFFFFF"/>
              </a:solidFill>
              <a:highlight>
                <a:srgbClr val="1D252C"/>
              </a:highlight>
            </a:endParaRPr>
          </a:p>
          <a:p>
            <a:pPr indent="0" lvl="0" marL="0" rtl="0" algn="l">
              <a:lnSpc>
                <a:spcPct val="87680"/>
              </a:lnSpc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rPr lang="fi" sz="2130">
                <a:solidFill>
                  <a:srgbClr val="FFFFFF"/>
                </a:solidFill>
                <a:highlight>
                  <a:srgbClr val="1D252C"/>
                </a:highlight>
              </a:rPr>
              <a:t>2021</a:t>
            </a:r>
            <a:endParaRPr sz="2130">
              <a:solidFill>
                <a:srgbClr val="FFFFFF"/>
              </a:solidFill>
              <a:highlight>
                <a:srgbClr val="1D252C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20"/>
          </a:p>
        </p:txBody>
      </p:sp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525" y="152400"/>
            <a:ext cx="393924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275" y="2775272"/>
            <a:ext cx="3939251" cy="2215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0" y="152400"/>
            <a:ext cx="393924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00" y="152400"/>
            <a:ext cx="393924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10825"/>
            <a:ext cx="9211551" cy="6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6"/>
          <p:cNvSpPr txBox="1"/>
          <p:nvPr/>
        </p:nvSpPr>
        <p:spPr>
          <a:xfrm>
            <a:off x="3933250" y="3798775"/>
            <a:ext cx="4258200" cy="12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050">
                <a:solidFill>
                  <a:schemeClr val="dk2"/>
                </a:solidFill>
                <a:highlight>
                  <a:srgbClr val="FFFFFF"/>
                </a:highlight>
              </a:rPr>
              <a:t>‘After the War the uncontrolled destruction of my country started.’ - Ellis Stone</a:t>
            </a:r>
            <a:endParaRPr b="1" sz="2850">
              <a:solidFill>
                <a:schemeClr val="dk2"/>
              </a:solidFill>
            </a:endParaRPr>
          </a:p>
        </p:txBody>
      </p:sp>
      <p:sp>
        <p:nvSpPr>
          <p:cNvPr id="268" name="Google Shape;268;p46"/>
          <p:cNvSpPr txBox="1"/>
          <p:nvPr/>
        </p:nvSpPr>
        <p:spPr>
          <a:xfrm>
            <a:off x="2431675" y="1804150"/>
            <a:ext cx="6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 txBox="1"/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Elsternwick Park,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Melbourne</a:t>
            </a:r>
            <a:endParaRPr/>
          </a:p>
        </p:txBody>
      </p:sp>
      <p:sp>
        <p:nvSpPr>
          <p:cNvPr id="274" name="Google Shape;274;p47"/>
          <p:cNvSpPr txBox="1"/>
          <p:nvPr>
            <p:ph idx="1" type="body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i"/>
              <a:t>Golfkentästä lajirikkaaksi suojelualueeksi</a:t>
            </a:r>
            <a:endParaRPr/>
          </a:p>
        </p:txBody>
      </p:sp>
      <p:pic>
        <p:nvPicPr>
          <p:cNvPr id="275" name="Google Shape;27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050" y="0"/>
            <a:ext cx="9701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45925"/>
            <a:ext cx="5185024" cy="33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6100" y="152400"/>
            <a:ext cx="4895500" cy="275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/>
          <p:nvPr/>
        </p:nvSpPr>
        <p:spPr>
          <a:xfrm>
            <a:off x="280550" y="1776850"/>
            <a:ext cx="53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nykyään</a:t>
            </a:r>
            <a:endParaRPr/>
          </a:p>
        </p:txBody>
      </p:sp>
      <p:sp>
        <p:nvSpPr>
          <p:cNvPr id="283" name="Google Shape;283;p48"/>
          <p:cNvSpPr txBox="1"/>
          <p:nvPr/>
        </p:nvSpPr>
        <p:spPr>
          <a:xfrm>
            <a:off x="7098025" y="3001925"/>
            <a:ext cx="206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1"/>
                </a:solidFill>
              </a:rPr>
              <a:t>tulevaisuudessa?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9"/>
          <p:cNvSpPr txBox="1"/>
          <p:nvPr>
            <p:ph idx="1" type="body"/>
          </p:nvPr>
        </p:nvSpPr>
        <p:spPr>
          <a:xfrm>
            <a:off x="330775" y="289450"/>
            <a:ext cx="8591700" cy="31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Lähteet: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Saniga, Andrew. Making Landscape Architecture in Australia, University of New South Wales Press, 2013.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Terra Australis </a:t>
            </a:r>
            <a:r>
              <a:rPr lang="fi" sz="492" u="sng">
                <a:solidFill>
                  <a:schemeClr val="hlink"/>
                </a:solidFill>
                <a:hlinkClick r:id="rId3"/>
              </a:rPr>
              <a:t>https://fi.wikipedia.org/wiki/Terra_Australis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Australian historiaa </a:t>
            </a:r>
            <a:r>
              <a:rPr lang="fi" sz="492" u="sng">
                <a:solidFill>
                  <a:schemeClr val="hlink"/>
                </a:solidFill>
                <a:hlinkClick r:id="rId4"/>
              </a:rPr>
              <a:t>https://www.youtube.com/watch?v=EW-TUB-U9Mo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https://www.youtube.com/watch?v=QIDDIDS2Tjk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Canberra: https://fi.wikipedia.org/wiki/Canberra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Heidelberg village kuva </a:t>
            </a:r>
            <a:r>
              <a:rPr lang="fi" sz="492" u="sng">
                <a:solidFill>
                  <a:schemeClr val="hlink"/>
                </a:solidFill>
                <a:hlinkClick r:id="rId5"/>
              </a:rPr>
              <a:t>https://citycollection.melbourne.vic.gov.au/booklet-showing-plans-for-the-olympic-village-in-heidelberg/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Australia </a:t>
            </a:r>
            <a:r>
              <a:rPr lang="fi" sz="492" u="sng">
                <a:solidFill>
                  <a:schemeClr val="hlink"/>
                </a:solidFill>
                <a:hlinkClick r:id="rId6"/>
              </a:rPr>
              <a:t>https://www.britannica.com/place/Australia/Geologic-history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70-80luku merkittäviä kehitysvuosia Australian maisema-arkkitehtuurille)</a:t>
            </a:r>
            <a:r>
              <a:rPr lang="fi" sz="492"/>
              <a:t> https://search.informit.org/doi/abs/10.3316/ielapa.200912423 (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Western Highway </a:t>
            </a:r>
            <a:r>
              <a:rPr lang="fi" sz="492" u="sng">
                <a:solidFill>
                  <a:schemeClr val="hlink"/>
                </a:solidFill>
                <a:hlinkClick r:id="rId7"/>
              </a:rPr>
              <a:t>https://www.theage.com.au/national/victoria/like-losing-my-son-why-trees-threatened-by-western-hwy-are-so-sacred-20190824-p52kcq.html</a:t>
            </a:r>
            <a:r>
              <a:rPr lang="fi" sz="492"/>
              <a:t> </a:t>
            </a:r>
            <a:endParaRPr sz="49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358"/>
              <a:buNone/>
            </a:pPr>
            <a:r>
              <a:rPr lang="fi" sz="492"/>
              <a:t>Pyhien puiden kaataminen </a:t>
            </a:r>
            <a:r>
              <a:rPr lang="fi" sz="557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https://www.theage.com.au/national/victoria/like-losing-my-son-why-trees-threatened-by-western-hwy-are-so-sacred-20190824-p52kcq.html</a:t>
            </a:r>
            <a:r>
              <a:rPr lang="fi" sz="557">
                <a:solidFill>
                  <a:srgbClr val="000000"/>
                </a:solidFill>
              </a:rPr>
              <a:t>  </a:t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fi" sz="557"/>
              <a:t>Ngarara Place</a:t>
            </a:r>
            <a:r>
              <a:rPr lang="fi" sz="557">
                <a:solidFill>
                  <a:srgbClr val="000000"/>
                </a:solidFill>
              </a:rPr>
              <a:t> </a:t>
            </a:r>
            <a:r>
              <a:rPr lang="fi" sz="557" u="sng">
                <a:solidFill>
                  <a:schemeClr val="hlink"/>
                </a:solidFill>
                <a:hlinkClick r:id="rId9"/>
              </a:rPr>
              <a:t>https://www.greenawayarchitects.com.au/ngarara-place</a:t>
            </a:r>
            <a:r>
              <a:rPr lang="fi" sz="557">
                <a:solidFill>
                  <a:srgbClr val="000000"/>
                </a:solidFill>
              </a:rPr>
              <a:t> </a:t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fi" sz="557"/>
              <a:t>Central Acute Services Building — Westmead Hospital  </a:t>
            </a:r>
            <a:r>
              <a:rPr lang="fi" sz="557" u="sng">
                <a:solidFill>
                  <a:schemeClr val="hlink"/>
                </a:solidFill>
                <a:hlinkClick r:id="rId10"/>
              </a:rPr>
              <a:t>https://tract.com.au/projects/central-acute-services-building-westmead-hospital/</a:t>
            </a:r>
            <a:r>
              <a:rPr lang="fi" sz="557"/>
              <a:t> </a:t>
            </a:r>
            <a:endParaRPr sz="557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57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fi" sz="557"/>
              <a:t>Ilmastonmuutos australiassa </a:t>
            </a:r>
            <a:r>
              <a:rPr lang="fi" sz="590" u="sng">
                <a:solidFill>
                  <a:srgbClr val="1155CC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cf.org.au/state-of-the-environment-2021?gclid=CjwKCAiA9qKbBhAzEiwAS4yeDWjrajdhoLEaKil4ptRD6LXT6DPJ_JPZ8bGCnxRe-XpK3dFabLcjfhoCG5UQAvD_BwE&amp;utm_medium=cpc&amp;utm_source=google&amp;utm_campaign=state-of-environment&amp;utm_content=recap&amp;ef_id=CjwKCAiA9qKbBhAzEiwAS4yeDWjrajdhoLEaKil4ptRD6LXT6DPJ_JPZ8bGCnxRe-XpK3dFabLcjfhoCG5UQAvD_BwE:G:s</a:t>
            </a:r>
            <a:r>
              <a:rPr lang="fi" sz="590">
                <a:solidFill>
                  <a:srgbClr val="414042"/>
                </a:solidFill>
              </a:rPr>
              <a:t> </a:t>
            </a:r>
            <a:endParaRPr sz="590">
              <a:solidFill>
                <a:srgbClr val="41404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590">
              <a:solidFill>
                <a:srgbClr val="414042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fi" sz="557"/>
              <a:t>Elsternwick Park </a:t>
            </a:r>
            <a:r>
              <a:rPr lang="fi" sz="557" u="sng">
                <a:solidFill>
                  <a:srgbClr val="1155CC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https://www.elsternwickpark.org/the-masterplan/</a:t>
            </a:r>
            <a:r>
              <a:rPr lang="fi" sz="557">
                <a:solidFill>
                  <a:srgbClr val="000000"/>
                </a:solidFill>
              </a:rPr>
              <a:t> </a:t>
            </a:r>
            <a:endParaRPr sz="55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 amt="50000"/>
          </a:blip>
          <a:srcRect b="7791" l="0" r="0" t="7791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0"/>
          <p:cNvSpPr txBox="1"/>
          <p:nvPr>
            <p:ph type="ctrTitle"/>
          </p:nvPr>
        </p:nvSpPr>
        <p:spPr>
          <a:xfrm>
            <a:off x="1837575" y="1251525"/>
            <a:ext cx="5445900" cy="80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Kiitos!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7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 rotWithShape="1">
          <a:blip r:embed="rId3">
            <a:alphaModFix/>
          </a:blip>
          <a:srcRect b="17452" l="0" r="0" t="17452"/>
          <a:stretch/>
        </p:blipFill>
        <p:spPr>
          <a:xfrm>
            <a:off x="3389000" y="0"/>
            <a:ext cx="5754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/>
          <p:nvPr>
            <p:ph type="title"/>
          </p:nvPr>
        </p:nvSpPr>
        <p:spPr>
          <a:xfrm>
            <a:off x="321825" y="694100"/>
            <a:ext cx="2651400" cy="9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Terra Australis Incognita?</a:t>
            </a:r>
            <a:endParaRPr/>
          </a:p>
        </p:txBody>
      </p:sp>
      <p:sp>
        <p:nvSpPr>
          <p:cNvPr id="127" name="Google Shape;127;p26"/>
          <p:cNvSpPr txBox="1"/>
          <p:nvPr>
            <p:ph idx="1" type="body"/>
          </p:nvPr>
        </p:nvSpPr>
        <p:spPr>
          <a:xfrm>
            <a:off x="321825" y="2506879"/>
            <a:ext cx="2651400" cy="15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i"/>
              <a:t>Le Havre, 1583. Manuscrit sur vélin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26"/>
          <p:cNvCxnSpPr/>
          <p:nvPr/>
        </p:nvCxnSpPr>
        <p:spPr>
          <a:xfrm>
            <a:off x="3389100" y="-2"/>
            <a:ext cx="300" cy="51435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7"/>
          <p:cNvPicPr preferRelativeResize="0"/>
          <p:nvPr/>
        </p:nvPicPr>
        <p:blipFill rotWithShape="1">
          <a:blip r:embed="rId3">
            <a:alphaModFix/>
          </a:blip>
          <a:srcRect b="0" l="9573" r="9565" t="0"/>
          <a:stretch/>
        </p:blipFill>
        <p:spPr>
          <a:xfrm>
            <a:off x="3387800" y="0"/>
            <a:ext cx="57562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 txBox="1"/>
          <p:nvPr>
            <p:ph type="ctrTitle"/>
          </p:nvPr>
        </p:nvSpPr>
        <p:spPr>
          <a:xfrm>
            <a:off x="323300" y="772850"/>
            <a:ext cx="2926500" cy="19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Brittien valta mantereella lähtee muodostumaan</a:t>
            </a:r>
            <a:endParaRPr b="1"/>
          </a:p>
        </p:txBody>
      </p:sp>
      <p:sp>
        <p:nvSpPr>
          <p:cNvPr id="135" name="Google Shape;135;p27"/>
          <p:cNvSpPr txBox="1"/>
          <p:nvPr/>
        </p:nvSpPr>
        <p:spPr>
          <a:xfrm>
            <a:off x="3795775" y="4427700"/>
            <a:ext cx="5052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150">
                <a:solidFill>
                  <a:srgbClr val="54595D"/>
                </a:solidFill>
                <a:highlight>
                  <a:srgbClr val="F8F9FA"/>
                </a:highlight>
              </a:rPr>
              <a:t>Kapteeni James Cook julistamassa Australian valloittamista Possession Islandin rannalta vuonna 1770, Samuel Calvert (1828-1913), 1865</a:t>
            </a:r>
            <a:endParaRPr sz="1150">
              <a:solidFill>
                <a:srgbClr val="54595D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/>
          <p:nvPr/>
        </p:nvSpPr>
        <p:spPr>
          <a:xfrm>
            <a:off x="325850" y="215900"/>
            <a:ext cx="663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200">
                <a:solidFill>
                  <a:schemeClr val="dk1"/>
                </a:solidFill>
              </a:rPr>
              <a:t>Kultakuume tuo mukanaan lisää uudisasukkaita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2200">
                <a:solidFill>
                  <a:schemeClr val="dk1"/>
                </a:solidFill>
              </a:rPr>
              <a:t>ja vaurautta</a:t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951725" y="449540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150">
                <a:solidFill>
                  <a:srgbClr val="54595D"/>
                </a:solidFill>
                <a:highlight>
                  <a:srgbClr val="F8F9FA"/>
                </a:highlight>
              </a:rPr>
              <a:t>Edwin Stocqueler: Gold Diggings Ararat 1855, National Museum of Australia</a:t>
            </a:r>
            <a:endParaRPr sz="1150">
              <a:solidFill>
                <a:srgbClr val="54595D"/>
              </a:solidFill>
              <a:highlight>
                <a:srgbClr val="F8F9FA"/>
              </a:highlight>
            </a:endParaRPr>
          </a:p>
        </p:txBody>
      </p:sp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75" y="1107188"/>
            <a:ext cx="4290900" cy="33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2225" y="562550"/>
            <a:ext cx="1593425" cy="20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/>
        </p:nvSpPr>
        <p:spPr>
          <a:xfrm>
            <a:off x="5902700" y="2302350"/>
            <a:ext cx="1882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150">
                <a:solidFill>
                  <a:srgbClr val="54595D"/>
                </a:solidFill>
                <a:highlight>
                  <a:srgbClr val="F8F9FA"/>
                </a:highlight>
              </a:rPr>
              <a:t>Charles Moore, 1820-1905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5325" y="2932675"/>
            <a:ext cx="1250325" cy="170044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>
            <a:off x="6172725" y="4094325"/>
            <a:ext cx="1882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150">
                <a:solidFill>
                  <a:srgbClr val="54595D"/>
                </a:solidFill>
                <a:highlight>
                  <a:srgbClr val="F8F9FA"/>
                </a:highlight>
              </a:rPr>
              <a:t>William Guilfoyle</a:t>
            </a:r>
            <a:endParaRPr sz="1150">
              <a:solidFill>
                <a:srgbClr val="54595D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150">
                <a:solidFill>
                  <a:srgbClr val="54595D"/>
                </a:solidFill>
                <a:highlight>
                  <a:srgbClr val="F8F9FA"/>
                </a:highlight>
              </a:rPr>
              <a:t>1840-1912</a:t>
            </a:r>
            <a:endParaRPr sz="1150">
              <a:solidFill>
                <a:srgbClr val="54595D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9"/>
          <p:cNvPicPr preferRelativeResize="0"/>
          <p:nvPr/>
        </p:nvPicPr>
        <p:blipFill rotWithShape="1">
          <a:blip r:embed="rId3">
            <a:alphaModFix/>
          </a:blip>
          <a:srcRect b="3183" l="0" r="0" t="3183"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9"/>
          <p:cNvSpPr txBox="1"/>
          <p:nvPr>
            <p:ph type="title"/>
          </p:nvPr>
        </p:nvSpPr>
        <p:spPr>
          <a:xfrm>
            <a:off x="351600" y="2736850"/>
            <a:ext cx="3997500" cy="10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Hajanainen manner saa hallinnon</a:t>
            </a:r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4835150" y="4173575"/>
            <a:ext cx="401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rage"/>
              <a:buChar char="-"/>
            </a:pPr>
            <a:r>
              <a:rPr lang="fi">
                <a:solidFill>
                  <a:schemeClr val="dk2"/>
                </a:solidFill>
                <a:latin typeface="Average"/>
                <a:ea typeface="Average"/>
                <a:cs typeface="Average"/>
                <a:sym typeface="Average"/>
              </a:rPr>
              <a:t>1905 Stolen generation ‘’ Varastettu sukupolvi’’</a:t>
            </a:r>
            <a:endParaRPr>
              <a:solidFill>
                <a:schemeClr val="dk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25311" r="25311" t="0"/>
          <a:stretch/>
        </p:blipFill>
        <p:spPr>
          <a:xfrm>
            <a:off x="4011000" y="25"/>
            <a:ext cx="5133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>
            <p:ph type="ctrTitle"/>
          </p:nvPr>
        </p:nvSpPr>
        <p:spPr>
          <a:xfrm>
            <a:off x="315175" y="318675"/>
            <a:ext cx="3224400" cy="13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2600">
                <a:solidFill>
                  <a:schemeClr val="dk1"/>
                </a:solidFill>
              </a:rPr>
              <a:t>Hallinto keskittyy uuteen pääkaupunkiin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175" y="2063375"/>
            <a:ext cx="2335516" cy="29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0"/>
          <p:cNvSpPr txBox="1"/>
          <p:nvPr/>
        </p:nvSpPr>
        <p:spPr>
          <a:xfrm>
            <a:off x="2742550" y="3821200"/>
            <a:ext cx="117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8F9FA"/>
                </a:solidFill>
              </a:rPr>
              <a:t>Walter Burley Griffin (1876-1937)</a:t>
            </a:r>
            <a:endParaRPr>
              <a:solidFill>
                <a:srgbClr val="F8F9FA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>
            <p:ph type="ctrTitle"/>
          </p:nvPr>
        </p:nvSpPr>
        <p:spPr>
          <a:xfrm>
            <a:off x="528050" y="4307950"/>
            <a:ext cx="3326700" cy="30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300">
                <a:solidFill>
                  <a:srgbClr val="F8F9FA"/>
                </a:solidFill>
              </a:rPr>
              <a:t>Kuva: Google Earth</a:t>
            </a:r>
            <a:endParaRPr sz="1300">
              <a:solidFill>
                <a:srgbClr val="F8F9FA"/>
              </a:solidFill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050" y="0"/>
            <a:ext cx="60237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0" l="23917" r="23917" t="0"/>
          <a:stretch/>
        </p:blipFill>
        <p:spPr>
          <a:xfrm>
            <a:off x="0" y="-1"/>
            <a:ext cx="4562575" cy="39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 rotWithShape="1">
          <a:blip r:embed="rId4">
            <a:alphaModFix/>
          </a:blip>
          <a:srcRect b="17865" l="0" r="0" t="17871"/>
          <a:stretch/>
        </p:blipFill>
        <p:spPr>
          <a:xfrm>
            <a:off x="4581425" y="-1"/>
            <a:ext cx="4562576" cy="39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>
            <p:ph type="title"/>
          </p:nvPr>
        </p:nvSpPr>
        <p:spPr>
          <a:xfrm>
            <a:off x="838350" y="4094725"/>
            <a:ext cx="74673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Kings Park (1895)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