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98" r:id="rId2"/>
    <p:sldId id="256" r:id="rId3"/>
    <p:sldId id="258" r:id="rId4"/>
    <p:sldId id="274" r:id="rId5"/>
    <p:sldId id="272" r:id="rId6"/>
    <p:sldId id="306" r:id="rId7"/>
    <p:sldId id="271" r:id="rId8"/>
    <p:sldId id="270" r:id="rId9"/>
    <p:sldId id="275" r:id="rId10"/>
    <p:sldId id="289" r:id="rId11"/>
    <p:sldId id="290" r:id="rId12"/>
    <p:sldId id="291" r:id="rId13"/>
    <p:sldId id="292" r:id="rId14"/>
    <p:sldId id="302" r:id="rId15"/>
    <p:sldId id="263" r:id="rId16"/>
    <p:sldId id="266" r:id="rId17"/>
    <p:sldId id="264" r:id="rId18"/>
    <p:sldId id="303" r:id="rId19"/>
    <p:sldId id="296" r:id="rId20"/>
    <p:sldId id="304" r:id="rId21"/>
    <p:sldId id="285" r:id="rId22"/>
    <p:sldId id="273" r:id="rId23"/>
    <p:sldId id="268" r:id="rId24"/>
    <p:sldId id="305" r:id="rId25"/>
    <p:sldId id="293" r:id="rId26"/>
    <p:sldId id="294" r:id="rId27"/>
    <p:sldId id="295" r:id="rId28"/>
    <p:sldId id="281" r:id="rId29"/>
    <p:sldId id="299" r:id="rId30"/>
    <p:sldId id="280"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6"/>
  </p:normalViewPr>
  <p:slideViewPr>
    <p:cSldViewPr snapToGrid="0">
      <p:cViewPr>
        <p:scale>
          <a:sx n="82" d="100"/>
          <a:sy n="82" d="100"/>
        </p:scale>
        <p:origin x="496" y="6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FI"/>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2BA25-08E0-DD46-BF6C-93EAAE980863}" type="datetimeFigureOut">
              <a:rPr lang="sv-FI" smtClean="0"/>
              <a:t>2022-10-30</a:t>
            </a:fld>
            <a:endParaRPr lang="sv-FI"/>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FI"/>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FI"/>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79180-ED08-204B-86D5-3E8EC5A2B323}" type="slidenum">
              <a:rPr lang="sv-FI" smtClean="0"/>
              <a:t>‹#›</a:t>
            </a:fld>
            <a:endParaRPr lang="sv-FI"/>
          </a:p>
        </p:txBody>
      </p:sp>
    </p:spTree>
    <p:extLst>
      <p:ext uri="{BB962C8B-B14F-4D97-AF65-F5344CB8AC3E}">
        <p14:creationId xmlns:p14="http://schemas.microsoft.com/office/powerpoint/2010/main" val="44861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03079180-ED08-204B-86D5-3E8EC5A2B323}" type="slidenum">
              <a:rPr lang="sv-FI" smtClean="0"/>
              <a:t>13</a:t>
            </a:fld>
            <a:endParaRPr lang="sv-FI"/>
          </a:p>
        </p:txBody>
      </p:sp>
    </p:spTree>
    <p:extLst>
      <p:ext uri="{BB962C8B-B14F-4D97-AF65-F5344CB8AC3E}">
        <p14:creationId xmlns:p14="http://schemas.microsoft.com/office/powerpoint/2010/main" val="392351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10/30/22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stadt-zuerich.ch/ted/de/index/gsz/natur-erleben/park-und-gruenanlagen/parkanlagen-von-az/oerlikerpark.html" TargetMode="External"/><Relationship Id="rId2" Type="http://schemas.openxmlformats.org/officeDocument/2006/relationships/hyperlink" Target="https://www.kaleva.fi/sveitsin-vauraus-rakennettiin-maahanmuuttajien-avu/2006120" TargetMode="External"/><Relationship Id="rId1" Type="http://schemas.openxmlformats.org/officeDocument/2006/relationships/slideLayout" Target="../slideLayouts/slideLayout7.xml"/><Relationship Id="rId6" Type="http://schemas.openxmlformats.org/officeDocument/2006/relationships/hyperlink" Target="http://www.burgi.ch/index.php/portfolio/reconsidering-a-mountain/" TargetMode="External"/><Relationship Id="rId5" Type="http://schemas.openxmlformats.org/officeDocument/2006/relationships/hyperlink" Target="https://www.eda.admin.ch/aboutswitzerland/en/home/wirtschaft/uebersicht/wirtschaft---fakten-und-zahlen.html" TargetMode="External"/><Relationship Id="rId4" Type="http://schemas.openxmlformats.org/officeDocument/2006/relationships/hyperlink" Target="https://iflaeurope.eu/index.php/site/news-single/the-landscape-architecture-education-in-switzerland-celebrates-its-50th-anniversary"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enea.ch/project/weingut-davaz/" TargetMode="External"/><Relationship Id="rId3" Type="http://schemas.openxmlformats.org/officeDocument/2006/relationships/hyperlink" Target="https://fi.wikipedia.org/wiki/Sveitsi" TargetMode="External"/><Relationship Id="rId7" Type="http://schemas.openxmlformats.org/officeDocument/2006/relationships/hyperlink" Target="https://fi.wikipedia.org/wiki/Sveitsia.org/wiki/Mittelland" TargetMode="External"/><Relationship Id="rId12" Type="http://schemas.openxmlformats.org/officeDocument/2006/relationships/hyperlink" Target="http://www.transfer-arch.com/monograph/mountains/" TargetMode="External"/><Relationship Id="rId2" Type="http://schemas.openxmlformats.org/officeDocument/2006/relationships/hyperlink" Target="https://www.taylorfrancis.com/chapters/edit/10.4324/9781003212645-28/history-higher-landscape-architecture-education-eth-zurich-switzerland-dunja-richter" TargetMode="External"/><Relationship Id="rId1" Type="http://schemas.openxmlformats.org/officeDocument/2006/relationships/slideLayout" Target="../slideLayouts/slideLayout7.xml"/><Relationship Id="rId6" Type="http://schemas.openxmlformats.org/officeDocument/2006/relationships/hyperlink" Target="https://en.wikipedia.org/wiki/Oerliker_Park" TargetMode="External"/><Relationship Id="rId11" Type="http://schemas.openxmlformats.org/officeDocument/2006/relationships/hyperlink" Target="https://timesofindia.indiatimes.com/city/bengaluru/understand-the-past-to-build-the-future/articleshow/30075865.cms" TargetMode="External"/><Relationship Id="rId5" Type="http://schemas.openxmlformats.org/officeDocument/2006/relationships/hyperlink" Target="https://de.wikipedia.org/wiki/Dieter_Kienast" TargetMode="External"/><Relationship Id="rId10" Type="http://schemas.openxmlformats.org/officeDocument/2006/relationships/hyperlink" Target="https://www.bafu.admin.ch/bafu/en/home/topics/landscape/publications-studies/publications/swiss-landscape-concept.html" TargetMode="External"/><Relationship Id="rId4" Type="http://schemas.openxmlformats.org/officeDocument/2006/relationships/hyperlink" Target="https://de.wikipedia.org/wiki/Ernst_Cramer_(Gartenarchitekt" TargetMode="External"/><Relationship Id="rId9" Type="http://schemas.openxmlformats.org/officeDocument/2006/relationships/hyperlink" Target="https://www.enea.ch/baummuseu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halo-photographs.com/2011-Baummuseum-Enea/content/G12_001876_7_8.html" TargetMode="External"/><Relationship Id="rId13" Type="http://schemas.openxmlformats.org/officeDocument/2006/relationships/hyperlink" Target="https://www.enea.ch/baummuseum/" TargetMode="External"/><Relationship Id="rId3" Type="http://schemas.openxmlformats.org/officeDocument/2006/relationships/hyperlink" Target="https://commons.wikimedia.org/wiki/File:Bundesplatz_2004.jpg" TargetMode="External"/><Relationship Id="rId7" Type="http://schemas.openxmlformats.org/officeDocument/2006/relationships/hyperlink" Target="https://www.flickr.com/photos/31176607@N05/50350082437/in/photostream/" TargetMode="External"/><Relationship Id="rId12" Type="http://schemas.openxmlformats.org/officeDocument/2006/relationships/hyperlink" Target="https://www.enea.ch/project/weingut-davaz/" TargetMode="External"/><Relationship Id="rId2" Type="http://schemas.openxmlformats.org/officeDocument/2006/relationships/hyperlink" Target="https://commons.wikimedia.org/wiki/File:PORTAL_Schweizerische-Nationalbank_Bern.jpg" TargetMode="External"/><Relationship Id="rId1" Type="http://schemas.openxmlformats.org/officeDocument/2006/relationships/slideLayout" Target="../slideLayouts/slideLayout7.xml"/><Relationship Id="rId6" Type="http://schemas.openxmlformats.org/officeDocument/2006/relationships/hyperlink" Target="https://commons.wikimedia.org/wiki/File:Garten-des-Poeten.jpg" TargetMode="External"/><Relationship Id="rId11" Type="http://schemas.openxmlformats.org/officeDocument/2006/relationships/hyperlink" Target="https://snl.no/Zermatt" TargetMode="External"/><Relationship Id="rId5" Type="http://schemas.openxmlformats.org/officeDocument/2006/relationships/hyperlink" Target="https://picryl.com/media/franz-barbarini-scene-in-switzerland-14a188" TargetMode="External"/><Relationship Id="rId10" Type="http://schemas.openxmlformats.org/officeDocument/2006/relationships/hyperlink" Target="http://www.burgi.ch/index.php/portfolio/reconsidering-a-mountain/" TargetMode="External"/><Relationship Id="rId4" Type="http://schemas.openxmlformats.org/officeDocument/2006/relationships/hyperlink" Target="http://Thttps:/flic.kr/p/2G9aEs" TargetMode="External"/><Relationship Id="rId9" Type="http://schemas.openxmlformats.org/officeDocument/2006/relationships/hyperlink" Target="https://www.flickr.com/photos/59159233@N04/1419033446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ki/File:%27Blauer_Turm%27_im_Oerlikerpark_in_Z%C3%BCrich_2012-04-18_19-14-24_(P7000).JPG" TargetMode="External"/><Relationship Id="rId2" Type="http://schemas.openxmlformats.org/officeDocument/2006/relationships/hyperlink" Target="https://commons.wikimedia.org/wiki/File:Oerliker-park-ost-west.JPG" TargetMode="External"/><Relationship Id="rId1" Type="http://schemas.openxmlformats.org/officeDocument/2006/relationships/slideLayout" Target="../slideLayouts/slideLayout7.xml"/><Relationship Id="rId4" Type="http://schemas.openxmlformats.org/officeDocument/2006/relationships/hyperlink" Target="https://commons.wikimedia.org/wiki/File:Blick-vom-turm_oerliker-park.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090BF3-E71F-C2AB-711D-3CE7CDF2F163}"/>
              </a:ext>
            </a:extLst>
          </p:cNvPr>
          <p:cNvSpPr txBox="1"/>
          <p:nvPr/>
        </p:nvSpPr>
        <p:spPr>
          <a:xfrm>
            <a:off x="1658936" y="1032856"/>
            <a:ext cx="887412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dirty="0">
                <a:solidFill>
                  <a:schemeClr val="bg1"/>
                </a:solidFill>
                <a:latin typeface="Batang"/>
                <a:ea typeface="Batang"/>
                <a:cs typeface="Calibri"/>
              </a:rPr>
              <a:t>''Ours is a country without resources, except rocks and water. Having learned to survive and to cope with necessity gave birth to a culture of respect, of not wasting things, of looking for the best possible way to design. The presence of the mountains, of formerly wild nature, is a central element'' </a:t>
            </a:r>
          </a:p>
          <a:p>
            <a:endParaRPr lang="en-US" sz="3200" i="1" dirty="0">
              <a:solidFill>
                <a:schemeClr val="bg1"/>
              </a:solidFill>
              <a:latin typeface="Batang"/>
              <a:ea typeface="Batang"/>
              <a:cs typeface="Calibri"/>
            </a:endParaRPr>
          </a:p>
          <a:p>
            <a:r>
              <a:rPr lang="en-US" i="1" dirty="0">
                <a:solidFill>
                  <a:schemeClr val="bg1"/>
                </a:solidFill>
                <a:latin typeface="Batang"/>
                <a:ea typeface="Batang"/>
                <a:cs typeface="Calibri"/>
              </a:rPr>
              <a:t>- </a:t>
            </a:r>
            <a:r>
              <a:rPr lang="en-US" dirty="0">
                <a:solidFill>
                  <a:schemeClr val="bg1"/>
                </a:solidFill>
                <a:latin typeface="Batang"/>
                <a:ea typeface="Batang"/>
                <a:cs typeface="Calibri"/>
              </a:rPr>
              <a:t>Michael Jakob, </a:t>
            </a:r>
            <a:r>
              <a:rPr lang="en-US" dirty="0" err="1">
                <a:solidFill>
                  <a:schemeClr val="bg1"/>
                </a:solidFill>
                <a:latin typeface="Batang"/>
                <a:ea typeface="Batang"/>
                <a:cs typeface="Calibri"/>
              </a:rPr>
              <a:t>maiseman</a:t>
            </a:r>
            <a:r>
              <a:rPr lang="en-US" dirty="0">
                <a:solidFill>
                  <a:schemeClr val="bg1"/>
                </a:solidFill>
                <a:latin typeface="Batang"/>
                <a:ea typeface="Batang"/>
                <a:cs typeface="Calibri"/>
              </a:rPr>
              <a:t> historian ja </a:t>
            </a:r>
            <a:r>
              <a:rPr lang="en-US" dirty="0" err="1">
                <a:solidFill>
                  <a:schemeClr val="bg1"/>
                </a:solidFill>
                <a:latin typeface="Batang"/>
                <a:ea typeface="Batang"/>
                <a:cs typeface="Calibri"/>
              </a:rPr>
              <a:t>teorian</a:t>
            </a:r>
            <a:r>
              <a:rPr lang="en-US" dirty="0">
                <a:solidFill>
                  <a:schemeClr val="bg1"/>
                </a:solidFill>
                <a:latin typeface="Batang"/>
                <a:ea typeface="Batang"/>
                <a:cs typeface="Calibri"/>
              </a:rPr>
              <a:t> </a:t>
            </a:r>
            <a:r>
              <a:rPr lang="en-US" dirty="0" err="1">
                <a:solidFill>
                  <a:schemeClr val="bg1"/>
                </a:solidFill>
                <a:latin typeface="Batang"/>
                <a:ea typeface="Batang"/>
                <a:cs typeface="Calibri"/>
              </a:rPr>
              <a:t>professori</a:t>
            </a:r>
            <a:endParaRPr lang="en-US" dirty="0">
              <a:solidFill>
                <a:schemeClr val="bg1"/>
              </a:solidFill>
              <a:latin typeface="Batang"/>
              <a:ea typeface="Batang"/>
              <a:cs typeface="Calibri"/>
            </a:endParaRPr>
          </a:p>
        </p:txBody>
      </p:sp>
    </p:spTree>
    <p:extLst>
      <p:ext uri="{BB962C8B-B14F-4D97-AF65-F5344CB8AC3E}">
        <p14:creationId xmlns:p14="http://schemas.microsoft.com/office/powerpoint/2010/main" val="3037776694"/>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Bundeshaus Bern | Thomas | Flickr">
            <a:extLst>
              <a:ext uri="{FF2B5EF4-FFF2-40B4-BE49-F238E27FC236}">
                <a16:creationId xmlns:a16="http://schemas.microsoft.com/office/drawing/2014/main" id="{6800B8E6-8D36-7E43-BCE7-887092390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0"/>
            <a:ext cx="9848850" cy="65306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FE408B-ADDE-0912-D3E2-C68074015DEB}"/>
              </a:ext>
            </a:extLst>
          </p:cNvPr>
          <p:cNvSpPr txBox="1"/>
          <p:nvPr/>
        </p:nvSpPr>
        <p:spPr>
          <a:xfrm>
            <a:off x="2160211" y="3515619"/>
            <a:ext cx="7871578"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Batang" panose="02030600000101010101" pitchFamily="18" charset="-127"/>
                <a:ea typeface="Batang" panose="02030600000101010101" pitchFamily="18" charset="-127"/>
                <a:cs typeface="Calibri"/>
              </a:rPr>
              <a:t>Swiss Landscape Concept (SLC), 2020)</a:t>
            </a:r>
            <a:endParaRPr lang="en-US" sz="3200" b="1" dirty="0">
              <a:latin typeface="Batang" panose="02030600000101010101" pitchFamily="18" charset="-127"/>
              <a:ea typeface="Batang" panose="02030600000101010101" pitchFamily="18" charset="-127"/>
              <a:cs typeface="Angsana New"/>
            </a:endParaRPr>
          </a:p>
        </p:txBody>
      </p:sp>
      <p:sp>
        <p:nvSpPr>
          <p:cNvPr id="18" name="textruta 17">
            <a:extLst>
              <a:ext uri="{FF2B5EF4-FFF2-40B4-BE49-F238E27FC236}">
                <a16:creationId xmlns:a16="http://schemas.microsoft.com/office/drawing/2014/main" id="{E3794B28-C4E8-654B-A53E-DF06773EA7B0}"/>
              </a:ext>
            </a:extLst>
          </p:cNvPr>
          <p:cNvSpPr txBox="1"/>
          <p:nvPr/>
        </p:nvSpPr>
        <p:spPr>
          <a:xfrm>
            <a:off x="1073484" y="6444757"/>
            <a:ext cx="11678151" cy="369332"/>
          </a:xfrm>
          <a:prstGeom prst="rect">
            <a:avLst/>
          </a:prstGeom>
          <a:noFill/>
        </p:spPr>
        <p:txBody>
          <a:bodyPr wrap="square">
            <a:spAutoFit/>
          </a:bodyPr>
          <a:lstStyle/>
          <a:p>
            <a:r>
              <a:rPr lang="en-US" sz="1800" dirty="0">
                <a:solidFill>
                  <a:schemeClr val="bg1"/>
                </a:solidFill>
                <a:latin typeface="Batang" panose="02030600000101010101" pitchFamily="18" charset="-127"/>
                <a:ea typeface="Batang" panose="02030600000101010101" pitchFamily="18" charset="-127"/>
              </a:rPr>
              <a:t>Curia </a:t>
            </a:r>
            <a:r>
              <a:rPr lang="en-US" sz="1800" dirty="0" err="1">
                <a:solidFill>
                  <a:schemeClr val="bg1"/>
                </a:solidFill>
                <a:latin typeface="Batang" panose="02030600000101010101" pitchFamily="18" charset="-127"/>
                <a:ea typeface="Batang" panose="02030600000101010101" pitchFamily="18" charset="-127"/>
              </a:rPr>
              <a:t>Confœderationis</a:t>
            </a:r>
            <a:r>
              <a:rPr lang="en-US" sz="1800" dirty="0">
                <a:solidFill>
                  <a:schemeClr val="bg1"/>
                </a:solidFill>
                <a:latin typeface="Batang" panose="02030600000101010101" pitchFamily="18" charset="-127"/>
                <a:ea typeface="Batang" panose="02030600000101010101" pitchFamily="18" charset="-127"/>
              </a:rPr>
              <a:t> </a:t>
            </a:r>
            <a:r>
              <a:rPr lang="en-US" sz="1800" dirty="0" err="1">
                <a:solidFill>
                  <a:schemeClr val="bg1"/>
                </a:solidFill>
                <a:latin typeface="Batang" panose="02030600000101010101" pitchFamily="18" charset="-127"/>
                <a:ea typeface="Batang" panose="02030600000101010101" pitchFamily="18" charset="-127"/>
              </a:rPr>
              <a:t>Helveticæ</a:t>
            </a:r>
            <a:r>
              <a:rPr lang="en-US" sz="1800" dirty="0">
                <a:solidFill>
                  <a:schemeClr val="bg1"/>
                </a:solidFill>
                <a:latin typeface="Batang" panose="02030600000101010101" pitchFamily="18" charset="-127"/>
                <a:ea typeface="Batang" panose="02030600000101010101" pitchFamily="18" charset="-127"/>
                <a:cs typeface="Calibri"/>
              </a:rPr>
              <a:t>, </a:t>
            </a:r>
            <a:r>
              <a:rPr lang="en-US" dirty="0">
                <a:solidFill>
                  <a:schemeClr val="bg1"/>
                </a:solidFill>
                <a:latin typeface="Batang" panose="02030600000101010101" pitchFamily="18" charset="-127"/>
                <a:ea typeface="Batang" panose="02030600000101010101" pitchFamily="18" charset="-127"/>
                <a:cs typeface="Calibri"/>
              </a:rPr>
              <a:t>Hans Wilhelm Auer 1902. </a:t>
            </a:r>
            <a:r>
              <a:rPr lang="en-US" sz="1000" dirty="0">
                <a:solidFill>
                  <a:schemeClr val="bg1"/>
                </a:solidFill>
                <a:latin typeface="Batang" panose="02030600000101010101" pitchFamily="18" charset="-127"/>
                <a:ea typeface="Batang" panose="02030600000101010101" pitchFamily="18" charset="-127"/>
                <a:cs typeface="Calibri"/>
              </a:rPr>
              <a:t>Kuva: @baranco1 / </a:t>
            </a:r>
            <a:r>
              <a:rPr lang="en-US" sz="1000" dirty="0" err="1">
                <a:solidFill>
                  <a:schemeClr val="bg1"/>
                </a:solidFill>
                <a:latin typeface="Batang" panose="02030600000101010101" pitchFamily="18" charset="-127"/>
                <a:ea typeface="Batang" panose="02030600000101010101" pitchFamily="18" charset="-127"/>
                <a:cs typeface="Calibri"/>
              </a:rPr>
              <a:t>flickr</a:t>
            </a:r>
            <a:r>
              <a:rPr lang="en-US" sz="1000" dirty="0">
                <a:solidFill>
                  <a:schemeClr val="bg1"/>
                </a:solidFill>
                <a:latin typeface="Batang" panose="02030600000101010101" pitchFamily="18" charset="-127"/>
                <a:ea typeface="Batang" panose="02030600000101010101" pitchFamily="18" charset="-127"/>
                <a:cs typeface="Calibri"/>
              </a:rPr>
              <a:t>   </a:t>
            </a:r>
            <a:endParaRPr lang="en-US" sz="1800" dirty="0">
              <a:solidFill>
                <a:schemeClr val="bg1"/>
              </a:solidFill>
              <a:latin typeface="Batang" panose="02030600000101010101" pitchFamily="18" charset="-127"/>
              <a:ea typeface="Batang" panose="02030600000101010101" pitchFamily="18" charset="-127"/>
              <a:cs typeface="Calibri"/>
            </a:endParaRPr>
          </a:p>
        </p:txBody>
      </p:sp>
    </p:spTree>
    <p:extLst>
      <p:ext uri="{BB962C8B-B14F-4D97-AF65-F5344CB8AC3E}">
        <p14:creationId xmlns:p14="http://schemas.microsoft.com/office/powerpoint/2010/main" val="2356534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59392E-A384-514B-C13A-E843ED83E1EC}"/>
              </a:ext>
            </a:extLst>
          </p:cNvPr>
          <p:cNvSpPr txBox="1"/>
          <p:nvPr/>
        </p:nvSpPr>
        <p:spPr>
          <a:xfrm rot="-10800000" flipV="1">
            <a:off x="1248966" y="6465706"/>
            <a:ext cx="55248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solidFill>
                  <a:schemeClr val="bg1"/>
                </a:solidFill>
                <a:latin typeface="Batang" panose="02030600000101010101" pitchFamily="18" charset="-127"/>
                <a:ea typeface="Batang" panose="02030600000101010101" pitchFamily="18" charset="-127"/>
                <a:cs typeface="Calibri"/>
              </a:rPr>
              <a:t>Soglio</a:t>
            </a:r>
            <a:r>
              <a:rPr lang="en-US" b="1" dirty="0">
                <a:solidFill>
                  <a:schemeClr val="bg1"/>
                </a:solidFill>
                <a:latin typeface="Batang" panose="02030600000101010101" pitchFamily="18" charset="-127"/>
                <a:ea typeface="Batang" panose="02030600000101010101" pitchFamily="18" charset="-127"/>
                <a:cs typeface="Calibri"/>
              </a:rPr>
              <a:t>, Graubünden. </a:t>
            </a:r>
            <a:r>
              <a:rPr lang="en-US" sz="1000" b="1" dirty="0">
                <a:solidFill>
                  <a:schemeClr val="bg1"/>
                </a:solidFill>
                <a:latin typeface="Batang" panose="02030600000101010101" pitchFamily="18" charset="-127"/>
                <a:ea typeface="Batang" panose="02030600000101010101" pitchFamily="18" charset="-127"/>
                <a:cs typeface="Calibri"/>
              </a:rPr>
              <a:t>Kuva: @</a:t>
            </a:r>
            <a:r>
              <a:rPr lang="en-US" sz="1000" b="1" dirty="0" err="1">
                <a:solidFill>
                  <a:schemeClr val="bg1"/>
                </a:solidFill>
                <a:latin typeface="Batang" panose="02030600000101010101" pitchFamily="18" charset="-127"/>
                <a:ea typeface="Batang" panose="02030600000101010101" pitchFamily="18" charset="-127"/>
                <a:cs typeface="Calibri"/>
              </a:rPr>
              <a:t>kuhnmi</a:t>
            </a:r>
            <a:r>
              <a:rPr lang="en-US" sz="1000" b="1" dirty="0">
                <a:solidFill>
                  <a:schemeClr val="bg1"/>
                </a:solidFill>
                <a:latin typeface="Batang" panose="02030600000101010101" pitchFamily="18" charset="-127"/>
                <a:ea typeface="Batang" panose="02030600000101010101" pitchFamily="18" charset="-127"/>
                <a:cs typeface="Calibri"/>
              </a:rPr>
              <a:t> / </a:t>
            </a:r>
            <a:r>
              <a:rPr lang="en-US" sz="1000" b="1" dirty="0" err="1">
                <a:solidFill>
                  <a:schemeClr val="bg1"/>
                </a:solidFill>
                <a:latin typeface="Batang" panose="02030600000101010101" pitchFamily="18" charset="-127"/>
                <a:ea typeface="Batang" panose="02030600000101010101" pitchFamily="18" charset="-127"/>
                <a:cs typeface="Calibri"/>
              </a:rPr>
              <a:t>flickr</a:t>
            </a:r>
            <a:endParaRPr lang="en-US" b="1" dirty="0">
              <a:solidFill>
                <a:schemeClr val="bg1"/>
              </a:solidFill>
              <a:latin typeface="Batang" panose="02030600000101010101" pitchFamily="18" charset="-127"/>
              <a:ea typeface="Batang" panose="02030600000101010101" pitchFamily="18" charset="-127"/>
              <a:cs typeface="Angsana New"/>
            </a:endParaRPr>
          </a:p>
        </p:txBody>
      </p:sp>
      <p:pic>
        <p:nvPicPr>
          <p:cNvPr id="1026" name="Picture 2" descr="Soglio, Bergell, Graubünden, Schweiz | kuhnmi | Flickr">
            <a:extLst>
              <a:ext uri="{FF2B5EF4-FFF2-40B4-BE49-F238E27FC236}">
                <a16:creationId xmlns:a16="http://schemas.microsoft.com/office/drawing/2014/main" id="{5A0343B1-91C8-074B-A5CD-268BAFB80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966" y="0"/>
            <a:ext cx="9694068" cy="646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7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588E63-761C-365C-E72B-0FE06937B66F}"/>
              </a:ext>
            </a:extLst>
          </p:cNvPr>
          <p:cNvSpPr txBox="1"/>
          <p:nvPr/>
        </p:nvSpPr>
        <p:spPr>
          <a:xfrm>
            <a:off x="1821654" y="6396335"/>
            <a:ext cx="57221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latin typeface="Batang" panose="02030600000101010101" pitchFamily="18" charset="-127"/>
                <a:ea typeface="Batang" panose="02030600000101010101" pitchFamily="18" charset="-127"/>
                <a:cs typeface="Calibri"/>
              </a:rPr>
              <a:t>Genève </a:t>
            </a:r>
            <a:r>
              <a:rPr lang="en-US" sz="1000" dirty="0">
                <a:solidFill>
                  <a:schemeClr val="bg1"/>
                </a:solidFill>
                <a:latin typeface="Batang" panose="02030600000101010101" pitchFamily="18" charset="-127"/>
                <a:ea typeface="Batang" panose="02030600000101010101" pitchFamily="18" charset="-127"/>
                <a:cs typeface="Calibri"/>
              </a:rPr>
              <a:t>Kuva: Alexey M., Wikimedia commons</a:t>
            </a:r>
            <a:endParaRPr lang="en-US" dirty="0">
              <a:solidFill>
                <a:schemeClr val="bg1"/>
              </a:solidFill>
              <a:latin typeface="Batang" panose="02030600000101010101" pitchFamily="18" charset="-127"/>
              <a:ea typeface="Batang" panose="02030600000101010101" pitchFamily="18" charset="-127"/>
              <a:cs typeface="Angsana New"/>
            </a:endParaRPr>
          </a:p>
        </p:txBody>
      </p:sp>
      <p:pic>
        <p:nvPicPr>
          <p:cNvPr id="3074" name="Picture 2">
            <a:extLst>
              <a:ext uri="{FF2B5EF4-FFF2-40B4-BE49-F238E27FC236}">
                <a16:creationId xmlns:a16="http://schemas.microsoft.com/office/drawing/2014/main" id="{B9F69702-E598-6942-9D5A-1570FB2F1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656" y="-15181"/>
            <a:ext cx="8548688" cy="641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40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ermatt – Store norske leksikon">
            <a:extLst>
              <a:ext uri="{FF2B5EF4-FFF2-40B4-BE49-F238E27FC236}">
                <a16:creationId xmlns:a16="http://schemas.microsoft.com/office/drawing/2014/main" id="{55B05007-EACD-9E4D-A8F8-A6F07E07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520" y="-852"/>
            <a:ext cx="9699458" cy="6466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D6410-2D7B-40E7-93B5-39C98346C85D}"/>
              </a:ext>
            </a:extLst>
          </p:cNvPr>
          <p:cNvSpPr txBox="1"/>
          <p:nvPr/>
        </p:nvSpPr>
        <p:spPr>
          <a:xfrm>
            <a:off x="1420519" y="6488292"/>
            <a:ext cx="68451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Batang" panose="02030600000101010101" pitchFamily="18" charset="-127"/>
                <a:ea typeface="Batang" panose="02030600000101010101" pitchFamily="18" charset="-127"/>
                <a:cs typeface="Calibri"/>
              </a:rPr>
              <a:t>Zermatt, Valais. </a:t>
            </a:r>
            <a:r>
              <a:rPr lang="en-US" sz="1000" dirty="0">
                <a:solidFill>
                  <a:schemeClr val="bg1"/>
                </a:solidFill>
                <a:latin typeface="Batang" panose="02030600000101010101" pitchFamily="18" charset="-127"/>
                <a:ea typeface="Batang" panose="02030600000101010101" pitchFamily="18" charset="-127"/>
                <a:cs typeface="Calibri"/>
              </a:rPr>
              <a:t>Kuva: Pascal </a:t>
            </a:r>
            <a:r>
              <a:rPr lang="en-US" sz="1000" dirty="0" err="1">
                <a:solidFill>
                  <a:schemeClr val="bg1"/>
                </a:solidFill>
                <a:latin typeface="Batang" panose="02030600000101010101" pitchFamily="18" charset="-127"/>
                <a:ea typeface="Batang" panose="02030600000101010101" pitchFamily="18" charset="-127"/>
                <a:cs typeface="Calibri"/>
              </a:rPr>
              <a:t>Zingg</a:t>
            </a:r>
            <a:r>
              <a:rPr lang="en-US" sz="1000" dirty="0">
                <a:solidFill>
                  <a:schemeClr val="bg1"/>
                </a:solidFill>
                <a:latin typeface="Batang" panose="02030600000101010101" pitchFamily="18" charset="-127"/>
                <a:ea typeface="Batang" panose="02030600000101010101" pitchFamily="18" charset="-127"/>
                <a:cs typeface="Calibri"/>
              </a:rPr>
              <a:t>. Creative Commons</a:t>
            </a:r>
            <a:endParaRPr lang="en-US" sz="1600" dirty="0">
              <a:solidFill>
                <a:schemeClr val="bg1"/>
              </a:solidFill>
              <a:latin typeface="Batang" panose="02030600000101010101" pitchFamily="18" charset="-127"/>
              <a:ea typeface="Batang" panose="02030600000101010101" pitchFamily="18" charset="-127"/>
              <a:cs typeface="Angsana New"/>
            </a:endParaRPr>
          </a:p>
        </p:txBody>
      </p:sp>
      <p:sp>
        <p:nvSpPr>
          <p:cNvPr id="5" name="TextBox 4">
            <a:extLst>
              <a:ext uri="{FF2B5EF4-FFF2-40B4-BE49-F238E27FC236}">
                <a16:creationId xmlns:a16="http://schemas.microsoft.com/office/drawing/2014/main" id="{D8A6EFCC-D980-A790-A61C-9FAF3F5E70C6}"/>
              </a:ext>
            </a:extLst>
          </p:cNvPr>
          <p:cNvSpPr txBox="1"/>
          <p:nvPr/>
        </p:nvSpPr>
        <p:spPr>
          <a:xfrm>
            <a:off x="5146967" y="5018903"/>
            <a:ext cx="5624512" cy="144655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latin typeface="Batang" panose="02030600000101010101" pitchFamily="18" charset="-127"/>
                <a:ea typeface="Batang" panose="02030600000101010101" pitchFamily="18" charset="-127"/>
                <a:cs typeface="Angsana New"/>
              </a:rPr>
              <a:t>'</a:t>
            </a:r>
            <a:r>
              <a:rPr lang="en-US" sz="1600" i="1" dirty="0">
                <a:latin typeface="Batang" panose="02030600000101010101" pitchFamily="18" charset="-127"/>
                <a:ea typeface="Batang" panose="02030600000101010101" pitchFamily="18" charset="-127"/>
                <a:cs typeface="Angsana New"/>
              </a:rPr>
              <a:t>'There is, arguably, nothing more artificial than the Alps. In cities or lowlands, manmade things are clearly visible, but the barely visible—and sometimes invisible—system of mountains has been almost completely modified by humankind'' </a:t>
            </a:r>
            <a:r>
              <a:rPr lang="en-US" sz="1600" dirty="0">
                <a:latin typeface="Batang" panose="02030600000101010101" pitchFamily="18" charset="-127"/>
                <a:ea typeface="Batang" panose="02030600000101010101" pitchFamily="18" charset="-127"/>
                <a:cs typeface="Angsana New"/>
              </a:rPr>
              <a:t>-M. Jakob</a:t>
            </a:r>
            <a:endParaRPr lang="en-US" sz="2400" dirty="0">
              <a:latin typeface="Batang" panose="02030600000101010101" pitchFamily="18" charset="-127"/>
              <a:ea typeface="Batang" panose="02030600000101010101" pitchFamily="18" charset="-127"/>
              <a:cs typeface="Angsana New"/>
            </a:endParaRPr>
          </a:p>
        </p:txBody>
      </p:sp>
    </p:spTree>
    <p:extLst>
      <p:ext uri="{BB962C8B-B14F-4D97-AF65-F5344CB8AC3E}">
        <p14:creationId xmlns:p14="http://schemas.microsoft.com/office/powerpoint/2010/main" val="112258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3BFE901-9AE6-A553-72BA-C7E395524C21}"/>
              </a:ext>
            </a:extLst>
          </p:cNvPr>
          <p:cNvGrpSpPr/>
          <p:nvPr/>
        </p:nvGrpSpPr>
        <p:grpSpPr>
          <a:xfrm>
            <a:off x="2112963" y="875558"/>
            <a:ext cx="7966075" cy="5106883"/>
            <a:chOff x="2112963" y="875558"/>
            <a:chExt cx="7966075" cy="5106883"/>
          </a:xfrm>
        </p:grpSpPr>
        <p:pic>
          <p:nvPicPr>
            <p:cNvPr id="5" name="Picture 5" descr="A picture containing silhouette&#10;&#10;Description automatically generated">
              <a:extLst>
                <a:ext uri="{FF2B5EF4-FFF2-40B4-BE49-F238E27FC236}">
                  <a16:creationId xmlns:a16="http://schemas.microsoft.com/office/drawing/2014/main" id="{095F749E-CD79-9932-4480-121A290A5AF5}"/>
                </a:ext>
              </a:extLst>
            </p:cNvPr>
            <p:cNvPicPr>
              <a:picLocks noChangeAspect="1"/>
            </p:cNvPicPr>
            <p:nvPr/>
          </p:nvPicPr>
          <p:blipFill>
            <a:blip r:embed="rId2"/>
            <a:stretch>
              <a:fillRect/>
            </a:stretch>
          </p:blipFill>
          <p:spPr>
            <a:xfrm>
              <a:off x="2112963" y="875558"/>
              <a:ext cx="7966075" cy="5106883"/>
            </a:xfrm>
            <a:prstGeom prst="rect">
              <a:avLst/>
            </a:prstGeom>
          </p:spPr>
        </p:pic>
        <p:sp>
          <p:nvSpPr>
            <p:cNvPr id="8" name="Oval 7">
              <a:extLst>
                <a:ext uri="{FF2B5EF4-FFF2-40B4-BE49-F238E27FC236}">
                  <a16:creationId xmlns:a16="http://schemas.microsoft.com/office/drawing/2014/main" id="{E4E8A9D6-FC36-7156-8A6C-E7706F8C444E}"/>
                </a:ext>
              </a:extLst>
            </p:cNvPr>
            <p:cNvSpPr/>
            <p:nvPr/>
          </p:nvSpPr>
          <p:spPr>
            <a:xfrm>
              <a:off x="2279747" y="5026470"/>
              <a:ext cx="110077" cy="1115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ruta 5">
            <a:extLst>
              <a:ext uri="{FF2B5EF4-FFF2-40B4-BE49-F238E27FC236}">
                <a16:creationId xmlns:a16="http://schemas.microsoft.com/office/drawing/2014/main" id="{C7BA0874-01D8-9B46-9D6D-38DF9EF38539}"/>
              </a:ext>
            </a:extLst>
          </p:cNvPr>
          <p:cNvSpPr txBox="1"/>
          <p:nvPr/>
        </p:nvSpPr>
        <p:spPr>
          <a:xfrm>
            <a:off x="487279" y="690892"/>
            <a:ext cx="6100010" cy="369332"/>
          </a:xfrm>
          <a:prstGeom prst="rect">
            <a:avLst/>
          </a:prstGeom>
          <a:noFill/>
        </p:spPr>
        <p:txBody>
          <a:bodyPr wrap="square">
            <a:spAutoFit/>
          </a:bodyPr>
          <a:lstStyle/>
          <a:p>
            <a:r>
              <a:rPr lang="en-US" sz="1800" b="1" dirty="0">
                <a:solidFill>
                  <a:schemeClr val="bg1"/>
                </a:solidFill>
                <a:latin typeface="Batang" panose="02030600000101010101" pitchFamily="18" charset="-127"/>
                <a:ea typeface="Batang" panose="02030600000101010101" pitchFamily="18" charset="-127"/>
                <a:cs typeface="Calibri Light"/>
              </a:rPr>
              <a:t>Aire-</a:t>
            </a:r>
            <a:r>
              <a:rPr lang="en-US" sz="1800" b="1" dirty="0" err="1">
                <a:solidFill>
                  <a:schemeClr val="bg1"/>
                </a:solidFill>
                <a:latin typeface="Batang" panose="02030600000101010101" pitchFamily="18" charset="-127"/>
                <a:ea typeface="Batang" panose="02030600000101010101" pitchFamily="18" charset="-127"/>
                <a:cs typeface="Calibri Light"/>
              </a:rPr>
              <a:t>joen</a:t>
            </a:r>
            <a:r>
              <a:rPr lang="en-US" sz="1800" b="1" dirty="0">
                <a:solidFill>
                  <a:schemeClr val="bg1"/>
                </a:solidFill>
                <a:latin typeface="Batang" panose="02030600000101010101" pitchFamily="18" charset="-127"/>
                <a:ea typeface="Batang" panose="02030600000101010101" pitchFamily="18" charset="-127"/>
                <a:cs typeface="Calibri Light"/>
              </a:rPr>
              <a:t> "</a:t>
            </a:r>
            <a:r>
              <a:rPr lang="en-US" sz="1800" b="1" dirty="0" err="1">
                <a:solidFill>
                  <a:schemeClr val="bg1"/>
                </a:solidFill>
                <a:latin typeface="Batang" panose="02030600000101010101" pitchFamily="18" charset="-127"/>
                <a:ea typeface="Batang" panose="02030600000101010101" pitchFamily="18" charset="-127"/>
                <a:cs typeface="Calibri Light"/>
              </a:rPr>
              <a:t>ennallistaminen</a:t>
            </a:r>
            <a:r>
              <a:rPr lang="en-US" sz="1800" b="1" dirty="0">
                <a:solidFill>
                  <a:schemeClr val="bg1"/>
                </a:solidFill>
                <a:latin typeface="Batang" panose="02030600000101010101" pitchFamily="18" charset="-127"/>
                <a:ea typeface="Batang" panose="02030600000101010101" pitchFamily="18" charset="-127"/>
                <a:cs typeface="Calibri Light"/>
              </a:rPr>
              <a:t>". </a:t>
            </a:r>
            <a:r>
              <a:rPr lang="en-US" sz="1800" b="1" dirty="0">
                <a:solidFill>
                  <a:schemeClr val="bg1"/>
                </a:solidFill>
                <a:latin typeface="Batang" panose="02030600000101010101" pitchFamily="18" charset="-127"/>
                <a:ea typeface="Batang" panose="02030600000101010101" pitchFamily="18" charset="-127"/>
                <a:cs typeface="Calibri"/>
              </a:rPr>
              <a:t>Lully / Geneva</a:t>
            </a:r>
            <a:endParaRPr lang="sv-FI" dirty="0"/>
          </a:p>
        </p:txBody>
      </p:sp>
    </p:spTree>
    <p:extLst>
      <p:ext uri="{BB962C8B-B14F-4D97-AF65-F5344CB8AC3E}">
        <p14:creationId xmlns:p14="http://schemas.microsoft.com/office/powerpoint/2010/main" val="83363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847AF72-AC4F-7A51-DE1C-7C4AD3760509}"/>
              </a:ext>
            </a:extLst>
          </p:cNvPr>
          <p:cNvPicPr>
            <a:picLocks noChangeAspect="1"/>
          </p:cNvPicPr>
          <p:nvPr/>
        </p:nvPicPr>
        <p:blipFill>
          <a:blip r:embed="rId2"/>
          <a:stretch>
            <a:fillRect/>
          </a:stretch>
        </p:blipFill>
        <p:spPr>
          <a:xfrm>
            <a:off x="-920" y="2268"/>
            <a:ext cx="12192000" cy="6330860"/>
          </a:xfrm>
          <a:prstGeom prst="rect">
            <a:avLst/>
          </a:prstGeom>
        </p:spPr>
      </p:pic>
      <p:sp>
        <p:nvSpPr>
          <p:cNvPr id="2" name="Title 1">
            <a:extLst>
              <a:ext uri="{FF2B5EF4-FFF2-40B4-BE49-F238E27FC236}">
                <a16:creationId xmlns:a16="http://schemas.microsoft.com/office/drawing/2014/main" id="{33B11B67-BFA3-9B9F-8F50-470DEC8E7D78}"/>
              </a:ext>
            </a:extLst>
          </p:cNvPr>
          <p:cNvSpPr>
            <a:spLocks noGrp="1"/>
          </p:cNvSpPr>
          <p:nvPr>
            <p:ph type="title"/>
          </p:nvPr>
        </p:nvSpPr>
        <p:spPr>
          <a:xfrm>
            <a:off x="8595337" y="6243184"/>
            <a:ext cx="3595743" cy="612548"/>
          </a:xfrm>
        </p:spPr>
        <p:txBody>
          <a:bodyPr>
            <a:normAutofit/>
          </a:bodyPr>
          <a:lstStyle/>
          <a:p>
            <a:r>
              <a:rPr lang="en-US" sz="2000" b="1" dirty="0">
                <a:solidFill>
                  <a:schemeClr val="bg1"/>
                </a:solidFill>
                <a:latin typeface="Batang" panose="02030600000101010101" pitchFamily="18" charset="-127"/>
                <a:ea typeface="Batang" panose="02030600000101010101" pitchFamily="18" charset="-127"/>
                <a:cs typeface="Calibri Light"/>
              </a:rPr>
              <a:t>Aire-</a:t>
            </a:r>
            <a:r>
              <a:rPr lang="en-US" sz="2000" b="1" dirty="0" err="1">
                <a:solidFill>
                  <a:schemeClr val="bg1"/>
                </a:solidFill>
                <a:latin typeface="Batang" panose="02030600000101010101" pitchFamily="18" charset="-127"/>
                <a:ea typeface="Batang" panose="02030600000101010101" pitchFamily="18" charset="-127"/>
                <a:cs typeface="Calibri Light"/>
              </a:rPr>
              <a:t>joen</a:t>
            </a:r>
            <a:r>
              <a:rPr lang="en-US" sz="2000" b="1" dirty="0">
                <a:solidFill>
                  <a:schemeClr val="bg1"/>
                </a:solidFill>
                <a:latin typeface="Batang" panose="02030600000101010101" pitchFamily="18" charset="-127"/>
                <a:ea typeface="Batang" panose="02030600000101010101" pitchFamily="18" charset="-127"/>
                <a:cs typeface="Calibri Light"/>
              </a:rPr>
              <a:t> "</a:t>
            </a:r>
            <a:r>
              <a:rPr lang="en-US" sz="2000" b="1" dirty="0" err="1">
                <a:solidFill>
                  <a:schemeClr val="bg1"/>
                </a:solidFill>
                <a:latin typeface="Batang" panose="02030600000101010101" pitchFamily="18" charset="-127"/>
                <a:ea typeface="Batang" panose="02030600000101010101" pitchFamily="18" charset="-127"/>
                <a:cs typeface="Calibri Light"/>
              </a:rPr>
              <a:t>ennallistaminen</a:t>
            </a:r>
            <a:r>
              <a:rPr lang="en-US" sz="2000" b="1" dirty="0">
                <a:solidFill>
                  <a:schemeClr val="bg1"/>
                </a:solidFill>
                <a:latin typeface="Batang" panose="02030600000101010101" pitchFamily="18" charset="-127"/>
                <a:ea typeface="Batang" panose="02030600000101010101" pitchFamily="18" charset="-127"/>
                <a:cs typeface="Calibri Light"/>
              </a:rPr>
              <a:t>"</a:t>
            </a:r>
            <a:endParaRPr lang="en-US" sz="4000" dirty="0">
              <a:solidFill>
                <a:schemeClr val="bg1"/>
              </a:solidFill>
              <a:latin typeface="Batang" panose="02030600000101010101" pitchFamily="18" charset="-127"/>
              <a:ea typeface="Batang" panose="02030600000101010101" pitchFamily="18" charset="-127"/>
            </a:endParaRPr>
          </a:p>
        </p:txBody>
      </p:sp>
      <p:sp>
        <p:nvSpPr>
          <p:cNvPr id="7" name="TextBox 6">
            <a:extLst>
              <a:ext uri="{FF2B5EF4-FFF2-40B4-BE49-F238E27FC236}">
                <a16:creationId xmlns:a16="http://schemas.microsoft.com/office/drawing/2014/main" id="{91E4C986-82C2-EBE2-9A5B-15C848DB7735}"/>
              </a:ext>
            </a:extLst>
          </p:cNvPr>
          <p:cNvSpPr txBox="1"/>
          <p:nvPr/>
        </p:nvSpPr>
        <p:spPr>
          <a:xfrm>
            <a:off x="195126" y="6460244"/>
            <a:ext cx="45470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Batang" panose="02030600000101010101" pitchFamily="18" charset="-127"/>
                <a:ea typeface="Batang" panose="02030600000101010101" pitchFamily="18" charset="-127"/>
                <a:cs typeface="Calibri"/>
              </a:rPr>
              <a:t>Kuva: Landscape architecture magazine 6/2019 </a:t>
            </a:r>
          </a:p>
        </p:txBody>
      </p:sp>
    </p:spTree>
    <p:extLst>
      <p:ext uri="{BB962C8B-B14F-4D97-AF65-F5344CB8AC3E}">
        <p14:creationId xmlns:p14="http://schemas.microsoft.com/office/powerpoint/2010/main" val="2473196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ss, tree, outdoor, plant&#10;&#10;Description automatically generated">
            <a:extLst>
              <a:ext uri="{FF2B5EF4-FFF2-40B4-BE49-F238E27FC236}">
                <a16:creationId xmlns:a16="http://schemas.microsoft.com/office/drawing/2014/main" id="{269A08CC-4C02-443A-AE80-98E10DCDFDF4}"/>
              </a:ext>
            </a:extLst>
          </p:cNvPr>
          <p:cNvPicPr>
            <a:picLocks noChangeAspect="1"/>
          </p:cNvPicPr>
          <p:nvPr/>
        </p:nvPicPr>
        <p:blipFill rotWithShape="1">
          <a:blip r:embed="rId2"/>
          <a:srcRect l="24880" r="-96" b="-144"/>
          <a:stretch/>
        </p:blipFill>
        <p:spPr>
          <a:xfrm>
            <a:off x="0" y="0"/>
            <a:ext cx="7726305" cy="6858000"/>
          </a:xfrm>
          <a:prstGeom prst="rect">
            <a:avLst/>
          </a:prstGeom>
        </p:spPr>
      </p:pic>
      <p:sp>
        <p:nvSpPr>
          <p:cNvPr id="5" name="TextBox 4">
            <a:extLst>
              <a:ext uri="{FF2B5EF4-FFF2-40B4-BE49-F238E27FC236}">
                <a16:creationId xmlns:a16="http://schemas.microsoft.com/office/drawing/2014/main" id="{6272A941-3C58-9B96-B07E-C62DA43207DA}"/>
              </a:ext>
            </a:extLst>
          </p:cNvPr>
          <p:cNvSpPr txBox="1"/>
          <p:nvPr/>
        </p:nvSpPr>
        <p:spPr>
          <a:xfrm>
            <a:off x="7873195" y="4383717"/>
            <a:ext cx="4038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spc="-105">
                <a:solidFill>
                  <a:schemeClr val="bg1"/>
                </a:solidFill>
                <a:latin typeface="Calibri"/>
                <a:cs typeface="Times New Roman"/>
              </a:rPr>
              <a:t>DESIGN TEAM </a:t>
            </a:r>
            <a:endParaRPr lang="en-US">
              <a:solidFill>
                <a:schemeClr val="bg1"/>
              </a:solidFill>
              <a:cs typeface="Calibri"/>
            </a:endParaRPr>
          </a:p>
          <a:p>
            <a:r>
              <a:rPr lang="en-US" sz="1200" spc="-105">
                <a:solidFill>
                  <a:schemeClr val="bg1"/>
                </a:solidFill>
                <a:latin typeface="Calibri"/>
                <a:cs typeface="Times New Roman"/>
              </a:rPr>
              <a:t>GROUP SUPERPOSITIONS: </a:t>
            </a:r>
            <a:endParaRPr lang="en-US">
              <a:solidFill>
                <a:schemeClr val="bg1"/>
              </a:solidFill>
              <a:latin typeface="Calibri" panose="020F0502020204030204"/>
              <a:cs typeface="Calibri" panose="020F0502020204030204"/>
            </a:endParaRPr>
          </a:p>
          <a:p>
            <a:r>
              <a:rPr lang="en-US" sz="1200" spc="-105">
                <a:solidFill>
                  <a:schemeClr val="bg1"/>
                </a:solidFill>
                <a:latin typeface="Calibri"/>
                <a:cs typeface="Times New Roman"/>
              </a:rPr>
              <a:t>ARCHITECTS GEORGES DESCOMBES AND ATELIER  </a:t>
            </a:r>
            <a:endParaRPr lang="en-US">
              <a:solidFill>
                <a:schemeClr val="bg1"/>
              </a:solidFill>
              <a:latin typeface="Calibri"/>
              <a:cs typeface="Calibri" panose="020F0502020204030204"/>
            </a:endParaRPr>
          </a:p>
          <a:p>
            <a:r>
              <a:rPr lang="en-US" sz="1200" spc="-80">
                <a:solidFill>
                  <a:schemeClr val="bg1"/>
                </a:solidFill>
                <a:latin typeface="Calibri"/>
                <a:cs typeface="Times New Roman"/>
              </a:rPr>
              <a:t>DESCOMBES RAMPINI  SA. </a:t>
            </a:r>
          </a:p>
          <a:p>
            <a:r>
              <a:rPr lang="en-US" sz="1200" spc="-80" dirty="0">
                <a:solidFill>
                  <a:schemeClr val="bg1"/>
                </a:solidFill>
                <a:latin typeface="Calibri"/>
                <a:cs typeface="Times New Roman"/>
              </a:rPr>
              <a:t>ENGINEERS B+C ENGI</a:t>
            </a:r>
            <a:r>
              <a:rPr lang="en-US" sz="1200" spc="-105" dirty="0">
                <a:solidFill>
                  <a:schemeClr val="bg1"/>
                </a:solidFill>
                <a:latin typeface="Calibri"/>
                <a:cs typeface="Times New Roman"/>
              </a:rPr>
              <a:t>NEERS,; ZSSA  CIVIL </a:t>
            </a:r>
            <a:r>
              <a:rPr lang="en-US" sz="1200" spc="-105">
                <a:solidFill>
                  <a:schemeClr val="bg1"/>
                </a:solidFill>
                <a:latin typeface="Calibri"/>
                <a:cs typeface="Times New Roman"/>
              </a:rPr>
              <a:t>ENGINEERS,</a:t>
            </a:r>
            <a:endParaRPr lang="en-US">
              <a:solidFill>
                <a:schemeClr val="bg1"/>
              </a:solidFill>
              <a:latin typeface="Calibri"/>
              <a:cs typeface="Calibri" panose="020F0502020204030204"/>
            </a:endParaRPr>
          </a:p>
          <a:p>
            <a:r>
              <a:rPr lang="en-US" sz="1200" spc="-60">
                <a:solidFill>
                  <a:schemeClr val="bg1"/>
                </a:solidFill>
                <a:latin typeface="Calibri"/>
                <a:cs typeface="Times New Roman"/>
              </a:rPr>
              <a:t>BIOLOGISTS  BIOTEC APPLIED BIOLOGY  SA </a:t>
            </a:r>
            <a:endParaRPr lang="en-US">
              <a:solidFill>
                <a:schemeClr val="bg1"/>
              </a:solidFill>
              <a:latin typeface="Calibri"/>
              <a:cs typeface="Calibri"/>
            </a:endParaRPr>
          </a:p>
        </p:txBody>
      </p:sp>
      <p:sp>
        <p:nvSpPr>
          <p:cNvPr id="6" name="Title 1">
            <a:extLst>
              <a:ext uri="{FF2B5EF4-FFF2-40B4-BE49-F238E27FC236}">
                <a16:creationId xmlns:a16="http://schemas.microsoft.com/office/drawing/2014/main" id="{BF10AFC6-AB08-554E-8E81-1108402EB121}"/>
              </a:ext>
            </a:extLst>
          </p:cNvPr>
          <p:cNvSpPr txBox="1">
            <a:spLocks/>
          </p:cNvSpPr>
          <p:nvPr/>
        </p:nvSpPr>
        <p:spPr>
          <a:xfrm>
            <a:off x="8479549" y="6242449"/>
            <a:ext cx="3711985" cy="6211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Batang" panose="02030600000101010101" pitchFamily="18" charset="-127"/>
                <a:ea typeface="Batang" panose="02030600000101010101" pitchFamily="18" charset="-127"/>
                <a:cs typeface="Calibri Light"/>
              </a:rPr>
              <a:t>Aire-joen "ennallistaminen" </a:t>
            </a:r>
            <a:endParaRPr lang="en-US" sz="2000" b="1" dirty="0">
              <a:solidFill>
                <a:schemeClr val="bg1"/>
              </a:solidFill>
              <a:latin typeface="Batang" panose="02030600000101010101" pitchFamily="18" charset="-127"/>
              <a:ea typeface="Batang" panose="02030600000101010101" pitchFamily="18" charset="-127"/>
              <a:cs typeface="Calibri Light"/>
            </a:endParaRPr>
          </a:p>
        </p:txBody>
      </p:sp>
    </p:spTree>
    <p:extLst>
      <p:ext uri="{BB962C8B-B14F-4D97-AF65-F5344CB8AC3E}">
        <p14:creationId xmlns:p14="http://schemas.microsoft.com/office/powerpoint/2010/main" val="8678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8C821A5F-B533-FB8B-D850-A8710E5CF325}"/>
              </a:ext>
            </a:extLst>
          </p:cNvPr>
          <p:cNvPicPr>
            <a:picLocks noGrp="1" noChangeAspect="1"/>
          </p:cNvPicPr>
          <p:nvPr>
            <p:ph idx="1"/>
          </p:nvPr>
        </p:nvPicPr>
        <p:blipFill>
          <a:blip r:embed="rId2"/>
          <a:stretch>
            <a:fillRect/>
          </a:stretch>
        </p:blipFill>
        <p:spPr>
          <a:xfrm>
            <a:off x="0" y="1939509"/>
            <a:ext cx="6659745" cy="3582402"/>
          </a:xfrm>
        </p:spPr>
      </p:pic>
      <p:pic>
        <p:nvPicPr>
          <p:cNvPr id="5" name="Picture 5" descr="A picture containing building, floor&#10;&#10;Description automatically generated">
            <a:extLst>
              <a:ext uri="{FF2B5EF4-FFF2-40B4-BE49-F238E27FC236}">
                <a16:creationId xmlns:a16="http://schemas.microsoft.com/office/drawing/2014/main" id="{2E314F5F-EFB9-DC12-CEF3-3B09054718A5}"/>
              </a:ext>
            </a:extLst>
          </p:cNvPr>
          <p:cNvPicPr>
            <a:picLocks noChangeAspect="1"/>
          </p:cNvPicPr>
          <p:nvPr/>
        </p:nvPicPr>
        <p:blipFill>
          <a:blip r:embed="rId3"/>
          <a:stretch>
            <a:fillRect/>
          </a:stretch>
        </p:blipFill>
        <p:spPr>
          <a:xfrm>
            <a:off x="6804428" y="1925903"/>
            <a:ext cx="5387573" cy="3582401"/>
          </a:xfrm>
          <a:prstGeom prst="rect">
            <a:avLst/>
          </a:prstGeom>
        </p:spPr>
      </p:pic>
      <p:sp>
        <p:nvSpPr>
          <p:cNvPr id="6" name="TextBox 5">
            <a:extLst>
              <a:ext uri="{FF2B5EF4-FFF2-40B4-BE49-F238E27FC236}">
                <a16:creationId xmlns:a16="http://schemas.microsoft.com/office/drawing/2014/main" id="{47090E29-08AE-8000-C056-25AC0C92F146}"/>
              </a:ext>
            </a:extLst>
          </p:cNvPr>
          <p:cNvSpPr txBox="1"/>
          <p:nvPr/>
        </p:nvSpPr>
        <p:spPr>
          <a:xfrm>
            <a:off x="0" y="6540388"/>
            <a:ext cx="486845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Batang" panose="02030600000101010101" pitchFamily="18" charset="-127"/>
                <a:ea typeface="Batang" panose="02030600000101010101" pitchFamily="18" charset="-127"/>
              </a:rPr>
              <a:t>Kuva: Landscape architecture magazine 6/2019 </a:t>
            </a:r>
            <a:r>
              <a:rPr lang="en-US" sz="1000" dirty="0">
                <a:solidFill>
                  <a:schemeClr val="bg1"/>
                </a:solidFill>
                <a:latin typeface="Batang" panose="02030600000101010101" pitchFamily="18" charset="-127"/>
                <a:ea typeface="Batang" panose="02030600000101010101" pitchFamily="18" charset="-127"/>
                <a:cs typeface="Calibri"/>
              </a:rPr>
              <a:t>​</a:t>
            </a:r>
          </a:p>
        </p:txBody>
      </p:sp>
      <p:sp>
        <p:nvSpPr>
          <p:cNvPr id="3" name="Title 1">
            <a:extLst>
              <a:ext uri="{FF2B5EF4-FFF2-40B4-BE49-F238E27FC236}">
                <a16:creationId xmlns:a16="http://schemas.microsoft.com/office/drawing/2014/main" id="{3E7EE88B-EC78-1E59-2AD1-5135B74DDDBF}"/>
              </a:ext>
            </a:extLst>
          </p:cNvPr>
          <p:cNvSpPr>
            <a:spLocks noGrp="1"/>
          </p:cNvSpPr>
          <p:nvPr>
            <p:ph type="title"/>
          </p:nvPr>
        </p:nvSpPr>
        <p:spPr>
          <a:xfrm>
            <a:off x="8479549" y="6242449"/>
            <a:ext cx="3711985" cy="621109"/>
          </a:xfrm>
        </p:spPr>
        <p:txBody>
          <a:bodyPr>
            <a:noAutofit/>
          </a:bodyPr>
          <a:lstStyle/>
          <a:p>
            <a:r>
              <a:rPr lang="en-US" sz="2000" b="1" dirty="0">
                <a:solidFill>
                  <a:schemeClr val="bg1"/>
                </a:solidFill>
                <a:latin typeface="Batang" panose="02030600000101010101" pitchFamily="18" charset="-127"/>
                <a:ea typeface="Batang" panose="02030600000101010101" pitchFamily="18" charset="-127"/>
                <a:cs typeface="Calibri Light"/>
              </a:rPr>
              <a:t>Aire-</a:t>
            </a:r>
            <a:r>
              <a:rPr lang="en-US" sz="2000" b="1" dirty="0" err="1">
                <a:solidFill>
                  <a:schemeClr val="bg1"/>
                </a:solidFill>
                <a:latin typeface="Batang" panose="02030600000101010101" pitchFamily="18" charset="-127"/>
                <a:ea typeface="Batang" panose="02030600000101010101" pitchFamily="18" charset="-127"/>
                <a:cs typeface="Calibri Light"/>
              </a:rPr>
              <a:t>joen</a:t>
            </a:r>
            <a:r>
              <a:rPr lang="en-US" sz="2000" b="1" dirty="0">
                <a:solidFill>
                  <a:schemeClr val="bg1"/>
                </a:solidFill>
                <a:latin typeface="Batang" panose="02030600000101010101" pitchFamily="18" charset="-127"/>
                <a:ea typeface="Batang" panose="02030600000101010101" pitchFamily="18" charset="-127"/>
                <a:cs typeface="Calibri Light"/>
              </a:rPr>
              <a:t> "</a:t>
            </a:r>
            <a:r>
              <a:rPr lang="en-US" sz="2000" b="1" dirty="0" err="1">
                <a:solidFill>
                  <a:schemeClr val="bg1"/>
                </a:solidFill>
                <a:latin typeface="Batang" panose="02030600000101010101" pitchFamily="18" charset="-127"/>
                <a:ea typeface="Batang" panose="02030600000101010101" pitchFamily="18" charset="-127"/>
                <a:cs typeface="Calibri Light"/>
              </a:rPr>
              <a:t>ennallistaminen</a:t>
            </a:r>
            <a:r>
              <a:rPr lang="en-US" sz="2000" b="1" dirty="0">
                <a:solidFill>
                  <a:schemeClr val="bg1"/>
                </a:solidFill>
                <a:latin typeface="Batang" panose="02030600000101010101" pitchFamily="18" charset="-127"/>
                <a:ea typeface="Batang" panose="02030600000101010101" pitchFamily="18" charset="-127"/>
                <a:cs typeface="Calibri Light"/>
              </a:rPr>
              <a:t>" </a:t>
            </a:r>
          </a:p>
        </p:txBody>
      </p:sp>
    </p:spTree>
    <p:extLst>
      <p:ext uri="{BB962C8B-B14F-4D97-AF65-F5344CB8AC3E}">
        <p14:creationId xmlns:p14="http://schemas.microsoft.com/office/powerpoint/2010/main" val="59198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3BFE901-9AE6-A553-72BA-C7E395524C21}"/>
              </a:ext>
            </a:extLst>
          </p:cNvPr>
          <p:cNvGrpSpPr/>
          <p:nvPr/>
        </p:nvGrpSpPr>
        <p:grpSpPr>
          <a:xfrm>
            <a:off x="2112963" y="875558"/>
            <a:ext cx="7966075" cy="5106883"/>
            <a:chOff x="2112963" y="875558"/>
            <a:chExt cx="7966075" cy="5106883"/>
          </a:xfrm>
        </p:grpSpPr>
        <p:pic>
          <p:nvPicPr>
            <p:cNvPr id="5" name="Picture 5" descr="A picture containing silhouette&#10;&#10;Description automatically generated">
              <a:extLst>
                <a:ext uri="{FF2B5EF4-FFF2-40B4-BE49-F238E27FC236}">
                  <a16:creationId xmlns:a16="http://schemas.microsoft.com/office/drawing/2014/main" id="{095F749E-CD79-9932-4480-121A290A5AF5}"/>
                </a:ext>
              </a:extLst>
            </p:cNvPr>
            <p:cNvPicPr>
              <a:picLocks noChangeAspect="1"/>
            </p:cNvPicPr>
            <p:nvPr/>
          </p:nvPicPr>
          <p:blipFill>
            <a:blip r:embed="rId2"/>
            <a:stretch>
              <a:fillRect/>
            </a:stretch>
          </p:blipFill>
          <p:spPr>
            <a:xfrm>
              <a:off x="2112963" y="875558"/>
              <a:ext cx="7966075" cy="5106883"/>
            </a:xfrm>
            <a:prstGeom prst="rect">
              <a:avLst/>
            </a:prstGeom>
          </p:spPr>
        </p:pic>
        <p:sp>
          <p:nvSpPr>
            <p:cNvPr id="9" name="Oval 8">
              <a:extLst>
                <a:ext uri="{FF2B5EF4-FFF2-40B4-BE49-F238E27FC236}">
                  <a16:creationId xmlns:a16="http://schemas.microsoft.com/office/drawing/2014/main" id="{FD0734A3-B124-8B95-63D7-FE7845A73A20}"/>
                </a:ext>
              </a:extLst>
            </p:cNvPr>
            <p:cNvSpPr/>
            <p:nvPr/>
          </p:nvSpPr>
          <p:spPr>
            <a:xfrm>
              <a:off x="6963050" y="4915166"/>
              <a:ext cx="110077" cy="1115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ruta 5">
            <a:extLst>
              <a:ext uri="{FF2B5EF4-FFF2-40B4-BE49-F238E27FC236}">
                <a16:creationId xmlns:a16="http://schemas.microsoft.com/office/drawing/2014/main" id="{E4F130AD-E47A-1D45-9719-6AFA6C2B029F}"/>
              </a:ext>
            </a:extLst>
          </p:cNvPr>
          <p:cNvSpPr txBox="1"/>
          <p:nvPr/>
        </p:nvSpPr>
        <p:spPr>
          <a:xfrm>
            <a:off x="378994" y="506226"/>
            <a:ext cx="6584056" cy="646331"/>
          </a:xfrm>
          <a:prstGeom prst="rect">
            <a:avLst/>
          </a:prstGeom>
          <a:noFill/>
        </p:spPr>
        <p:txBody>
          <a:bodyPr wrap="square">
            <a:spAutoFit/>
          </a:bodyPr>
          <a:lstStyle/>
          <a:p>
            <a:r>
              <a:rPr lang="en-US" sz="1800" b="1" dirty="0" err="1">
                <a:solidFill>
                  <a:schemeClr val="bg1"/>
                </a:solidFill>
                <a:latin typeface="Batang" panose="02030600000101010101" pitchFamily="18" charset="-127"/>
                <a:ea typeface="Batang" panose="02030600000101010101" pitchFamily="18" charset="-127"/>
                <a:cs typeface="Calibri Light"/>
              </a:rPr>
              <a:t>Cardada</a:t>
            </a:r>
            <a:r>
              <a:rPr lang="en-US" sz="1800" b="1" dirty="0">
                <a:solidFill>
                  <a:schemeClr val="bg1"/>
                </a:solidFill>
                <a:latin typeface="Batang" panose="02030600000101010101" pitchFamily="18" charset="-127"/>
                <a:ea typeface="Batang" panose="02030600000101010101" pitchFamily="18" charset="-127"/>
                <a:cs typeface="Calibri Light"/>
              </a:rPr>
              <a:t> </a:t>
            </a:r>
            <a:r>
              <a:rPr lang="en-US" sz="1800" b="1" dirty="0" err="1">
                <a:solidFill>
                  <a:schemeClr val="bg1"/>
                </a:solidFill>
                <a:latin typeface="Batang" panose="02030600000101010101" pitchFamily="18" charset="-127"/>
                <a:ea typeface="Batang" panose="02030600000101010101" pitchFamily="18" charset="-127"/>
                <a:cs typeface="Calibri Light"/>
              </a:rPr>
              <a:t>Obserrvation</a:t>
            </a:r>
            <a:r>
              <a:rPr lang="en-US" sz="1800" b="1" dirty="0">
                <a:solidFill>
                  <a:schemeClr val="bg1"/>
                </a:solidFill>
                <a:latin typeface="Batang" panose="02030600000101010101" pitchFamily="18" charset="-127"/>
                <a:ea typeface="Batang" panose="02030600000101010101" pitchFamily="18" charset="-127"/>
                <a:cs typeface="Calibri Light"/>
              </a:rPr>
              <a:t> Platform</a:t>
            </a:r>
            <a:r>
              <a:rPr lang="en-US" b="1" dirty="0">
                <a:solidFill>
                  <a:schemeClr val="bg1"/>
                </a:solidFill>
                <a:latin typeface="Batang" panose="02030600000101010101" pitchFamily="18" charset="-127"/>
                <a:ea typeface="Batang" panose="02030600000101010101" pitchFamily="18" charset="-127"/>
                <a:cs typeface="Calibri Light"/>
              </a:rPr>
              <a:t>. </a:t>
            </a:r>
            <a:r>
              <a:rPr lang="en-US" b="1" dirty="0">
                <a:solidFill>
                  <a:schemeClr val="bg1"/>
                </a:solidFill>
                <a:latin typeface="Batang" panose="02030600000101010101" pitchFamily="18" charset="-127"/>
                <a:ea typeface="Batang" panose="02030600000101010101" pitchFamily="18" charset="-127"/>
                <a:cs typeface="Calibri"/>
              </a:rPr>
              <a:t>Studio </a:t>
            </a:r>
            <a:r>
              <a:rPr lang="en-US" b="1" dirty="0" err="1">
                <a:solidFill>
                  <a:schemeClr val="bg1"/>
                </a:solidFill>
                <a:latin typeface="Batang" panose="02030600000101010101" pitchFamily="18" charset="-127"/>
                <a:ea typeface="Batang" panose="02030600000101010101" pitchFamily="18" charset="-127"/>
                <a:cs typeface="Calibri"/>
              </a:rPr>
              <a:t>Bürgi</a:t>
            </a:r>
            <a:r>
              <a:rPr lang="en-US" sz="1800" b="1" dirty="0">
                <a:solidFill>
                  <a:schemeClr val="bg1"/>
                </a:solidFill>
                <a:latin typeface="Batang" panose="02030600000101010101" pitchFamily="18" charset="-127"/>
                <a:ea typeface="Batang" panose="02030600000101010101" pitchFamily="18" charset="-127"/>
                <a:cs typeface="Calibri"/>
              </a:rPr>
              <a:t> / </a:t>
            </a:r>
            <a:r>
              <a:rPr lang="en-US" sz="1800" b="1" dirty="0" err="1">
                <a:solidFill>
                  <a:schemeClr val="bg1"/>
                </a:solidFill>
                <a:latin typeface="Batang" panose="02030600000101010101" pitchFamily="18" charset="-127"/>
                <a:ea typeface="Batang" panose="02030600000101010101" pitchFamily="18" charset="-127"/>
                <a:cs typeface="Calibri"/>
              </a:rPr>
              <a:t>Cardada</a:t>
            </a:r>
            <a:endParaRPr lang="en-US" sz="1800" b="1" dirty="0">
              <a:solidFill>
                <a:schemeClr val="bg1"/>
              </a:solidFill>
              <a:latin typeface="Batang" panose="02030600000101010101" pitchFamily="18" charset="-127"/>
              <a:ea typeface="Batang" panose="02030600000101010101" pitchFamily="18" charset="-127"/>
              <a:cs typeface="Calibri"/>
            </a:endParaRPr>
          </a:p>
          <a:p>
            <a:r>
              <a:rPr lang="en-US" b="1" i="1" dirty="0">
                <a:solidFill>
                  <a:schemeClr val="bg1"/>
                </a:solidFill>
                <a:latin typeface="Batang" panose="02030600000101010101" pitchFamily="18" charset="-127"/>
                <a:ea typeface="Batang" panose="02030600000101010101" pitchFamily="18" charset="-127"/>
                <a:cs typeface="Calibri"/>
              </a:rPr>
              <a:t>    (Geological Observatory)</a:t>
            </a:r>
            <a:endParaRPr lang="sv-FI" i="1" dirty="0"/>
          </a:p>
        </p:txBody>
      </p:sp>
    </p:spTree>
    <p:extLst>
      <p:ext uri="{BB962C8B-B14F-4D97-AF65-F5344CB8AC3E}">
        <p14:creationId xmlns:p14="http://schemas.microsoft.com/office/powerpoint/2010/main" val="357370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FD9F535-4CEB-B688-CF84-ECFEF904E0BD}"/>
              </a:ext>
            </a:extLst>
          </p:cNvPr>
          <p:cNvPicPr>
            <a:picLocks noChangeAspect="1"/>
          </p:cNvPicPr>
          <p:nvPr/>
        </p:nvPicPr>
        <p:blipFill>
          <a:blip r:embed="rId2"/>
          <a:stretch>
            <a:fillRect/>
          </a:stretch>
        </p:blipFill>
        <p:spPr>
          <a:xfrm>
            <a:off x="334963" y="525053"/>
            <a:ext cx="5426075" cy="5799958"/>
          </a:xfrm>
          <a:prstGeom prst="rect">
            <a:avLst/>
          </a:prstGeom>
        </p:spPr>
      </p:pic>
      <p:pic>
        <p:nvPicPr>
          <p:cNvPr id="4" name="Picture 4" descr="Diagram&#10;&#10;Description automatically generated">
            <a:extLst>
              <a:ext uri="{FF2B5EF4-FFF2-40B4-BE49-F238E27FC236}">
                <a16:creationId xmlns:a16="http://schemas.microsoft.com/office/drawing/2014/main" id="{12171F8D-A4A6-A645-135D-2EC42A2C214A}"/>
              </a:ext>
            </a:extLst>
          </p:cNvPr>
          <p:cNvPicPr>
            <a:picLocks noChangeAspect="1"/>
          </p:cNvPicPr>
          <p:nvPr/>
        </p:nvPicPr>
        <p:blipFill>
          <a:blip r:embed="rId3"/>
          <a:stretch>
            <a:fillRect/>
          </a:stretch>
        </p:blipFill>
        <p:spPr>
          <a:xfrm>
            <a:off x="5899150" y="3710679"/>
            <a:ext cx="3521075" cy="2614332"/>
          </a:xfrm>
          <a:prstGeom prst="rect">
            <a:avLst/>
          </a:prstGeom>
        </p:spPr>
      </p:pic>
      <p:pic>
        <p:nvPicPr>
          <p:cNvPr id="5" name="Picture 5" descr="A picture containing sky, outdoor, mountain, day&#10;&#10;Description automatically generated">
            <a:extLst>
              <a:ext uri="{FF2B5EF4-FFF2-40B4-BE49-F238E27FC236}">
                <a16:creationId xmlns:a16="http://schemas.microsoft.com/office/drawing/2014/main" id="{7F63FA2A-017F-1920-6132-B95AEE9F3EFE}"/>
              </a:ext>
            </a:extLst>
          </p:cNvPr>
          <p:cNvPicPr>
            <a:picLocks noChangeAspect="1"/>
          </p:cNvPicPr>
          <p:nvPr/>
        </p:nvPicPr>
        <p:blipFill>
          <a:blip r:embed="rId4"/>
          <a:stretch>
            <a:fillRect/>
          </a:stretch>
        </p:blipFill>
        <p:spPr>
          <a:xfrm>
            <a:off x="5899150" y="532989"/>
            <a:ext cx="4632324" cy="3073077"/>
          </a:xfrm>
          <a:prstGeom prst="rect">
            <a:avLst/>
          </a:prstGeom>
        </p:spPr>
      </p:pic>
      <p:sp>
        <p:nvSpPr>
          <p:cNvPr id="2" name="textruta 1">
            <a:extLst>
              <a:ext uri="{FF2B5EF4-FFF2-40B4-BE49-F238E27FC236}">
                <a16:creationId xmlns:a16="http://schemas.microsoft.com/office/drawing/2014/main" id="{5F24DE13-1B38-4943-8039-66A24D2CF975}"/>
              </a:ext>
            </a:extLst>
          </p:cNvPr>
          <p:cNvSpPr txBox="1"/>
          <p:nvPr/>
        </p:nvSpPr>
        <p:spPr>
          <a:xfrm>
            <a:off x="334963" y="6453262"/>
            <a:ext cx="3864058" cy="246221"/>
          </a:xfrm>
          <a:prstGeom prst="rect">
            <a:avLst/>
          </a:prstGeom>
          <a:noFill/>
        </p:spPr>
        <p:txBody>
          <a:bodyPr wrap="square" rtlCol="0">
            <a:spAutoFit/>
          </a:bodyPr>
          <a:lstStyle/>
          <a:p>
            <a:r>
              <a:rPr lang="sv-FI" sz="1000" dirty="0">
                <a:solidFill>
                  <a:schemeClr val="bg1"/>
                </a:solidFill>
                <a:latin typeface="Batang" panose="02030600000101010101" pitchFamily="18" charset="-127"/>
                <a:ea typeface="Batang" panose="02030600000101010101" pitchFamily="18" charset="-127"/>
              </a:rPr>
              <a:t>Kuvat: Studio Bürgi</a:t>
            </a:r>
          </a:p>
        </p:txBody>
      </p:sp>
      <p:sp>
        <p:nvSpPr>
          <p:cNvPr id="7" name="textruta 6">
            <a:extLst>
              <a:ext uri="{FF2B5EF4-FFF2-40B4-BE49-F238E27FC236}">
                <a16:creationId xmlns:a16="http://schemas.microsoft.com/office/drawing/2014/main" id="{BA668B37-0739-DA4E-8BFA-1AC0482B2357}"/>
              </a:ext>
            </a:extLst>
          </p:cNvPr>
          <p:cNvSpPr txBox="1"/>
          <p:nvPr/>
        </p:nvSpPr>
        <p:spPr>
          <a:xfrm>
            <a:off x="9685338" y="3710679"/>
            <a:ext cx="2316163" cy="2585323"/>
          </a:xfrm>
          <a:prstGeom prst="rect">
            <a:avLst/>
          </a:prstGeom>
          <a:noFill/>
        </p:spPr>
        <p:txBody>
          <a:bodyPr wrap="square">
            <a:spAutoFit/>
          </a:bodyPr>
          <a:lstStyle/>
          <a:p>
            <a:r>
              <a:rPr lang="sv-FI" b="0" i="1" u="none" strike="noStrike" dirty="0">
                <a:solidFill>
                  <a:schemeClr val="bg1"/>
                </a:solidFill>
                <a:effectLst/>
                <a:latin typeface="Batang" panose="02030600000101010101" pitchFamily="18" charset="-127"/>
                <a:ea typeface="Batang" panose="02030600000101010101" pitchFamily="18" charset="-127"/>
              </a:rPr>
              <a:t>’’The platform rests on the mountaintop like the forgotten discus of some athletic Greek god…’’</a:t>
            </a:r>
          </a:p>
          <a:p>
            <a:pPr marL="285750" indent="-285750">
              <a:buFontTx/>
              <a:buChar char="-"/>
            </a:pPr>
            <a:r>
              <a:rPr lang="sv-FI" dirty="0">
                <a:solidFill>
                  <a:schemeClr val="bg1"/>
                </a:solidFill>
                <a:latin typeface="Batang" panose="02030600000101010101" pitchFamily="18" charset="-127"/>
                <a:ea typeface="Batang" panose="02030600000101010101" pitchFamily="18" charset="-127"/>
              </a:rPr>
              <a:t>Hugh Ryan </a:t>
            </a:r>
            <a:r>
              <a:rPr lang="sv-FI" sz="1200" i="1" dirty="0">
                <a:solidFill>
                  <a:schemeClr val="bg1"/>
                </a:solidFill>
                <a:latin typeface="Batang" panose="02030600000101010101" pitchFamily="18" charset="-127"/>
                <a:ea typeface="Batang" panose="02030600000101010101" pitchFamily="18" charset="-127"/>
              </a:rPr>
              <a:t>toimittaja</a:t>
            </a:r>
            <a:endParaRPr lang="sv-FI" i="1" dirty="0">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074953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227717"/>
            <a:ext cx="9144000" cy="1655762"/>
          </a:xfrm>
        </p:spPr>
        <p:txBody>
          <a:bodyPr vert="horz" lIns="91440" tIns="45720" rIns="91440" bIns="45720" rtlCol="0" anchor="t">
            <a:noAutofit/>
          </a:bodyPr>
          <a:lstStyle/>
          <a:p>
            <a:r>
              <a:rPr lang="en-US" sz="9600" dirty="0" err="1">
                <a:solidFill>
                  <a:schemeClr val="bg1"/>
                </a:solidFill>
                <a:latin typeface="Batang"/>
                <a:ea typeface="Batang"/>
                <a:cs typeface="Calibri"/>
              </a:rPr>
              <a:t>Sveitsi</a:t>
            </a:r>
            <a:endParaRPr lang="en-US" sz="9600" dirty="0">
              <a:solidFill>
                <a:schemeClr val="bg1"/>
              </a:solidFill>
              <a:latin typeface="Batang"/>
              <a:ea typeface="Batang"/>
              <a:cs typeface="Calibri"/>
            </a:endParaRPr>
          </a:p>
          <a:p>
            <a:r>
              <a:rPr lang="en-US" sz="2800" dirty="0" err="1">
                <a:solidFill>
                  <a:schemeClr val="bg1"/>
                </a:solidFill>
                <a:latin typeface="Batang"/>
                <a:ea typeface="Batang"/>
                <a:cs typeface="Calibri"/>
              </a:rPr>
              <a:t>Identiteetti</a:t>
            </a:r>
            <a:r>
              <a:rPr lang="en-US" sz="2800" dirty="0" err="1">
                <a:solidFill>
                  <a:schemeClr val="bg1"/>
                </a:solidFill>
                <a:latin typeface="Batang"/>
                <a:ea typeface="+mn-lt"/>
                <a:cs typeface="+mn-lt"/>
              </a:rPr>
              <a:t>|minimalismi</a:t>
            </a:r>
            <a:r>
              <a:rPr lang="en-US" sz="2800" dirty="0">
                <a:solidFill>
                  <a:schemeClr val="bg1"/>
                </a:solidFill>
                <a:latin typeface="Batang"/>
                <a:ea typeface="+mn-lt"/>
                <a:cs typeface="+mn-lt"/>
              </a:rPr>
              <a:t> |</a:t>
            </a:r>
            <a:r>
              <a:rPr lang="en-US" sz="2800" dirty="0" err="1">
                <a:solidFill>
                  <a:schemeClr val="bg1"/>
                </a:solidFill>
                <a:latin typeface="Batang"/>
                <a:ea typeface="+mn-lt"/>
                <a:cs typeface="+mn-lt"/>
              </a:rPr>
              <a:t>luonto</a:t>
            </a:r>
            <a:endParaRPr lang="en-US" sz="2800" dirty="0">
              <a:solidFill>
                <a:schemeClr val="bg1"/>
              </a:solidFill>
              <a:latin typeface="Batang"/>
              <a:ea typeface="+mn-lt"/>
              <a:cs typeface="+mn-lt"/>
            </a:endParaRPr>
          </a:p>
          <a:p>
            <a:endParaRPr lang="en-US" sz="4800" dirty="0">
              <a:solidFill>
                <a:schemeClr val="bg1"/>
              </a:solidFill>
              <a:latin typeface="Batang"/>
              <a:ea typeface="Batang"/>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3BFE901-9AE6-A553-72BA-C7E395524C21}"/>
              </a:ext>
            </a:extLst>
          </p:cNvPr>
          <p:cNvGrpSpPr/>
          <p:nvPr/>
        </p:nvGrpSpPr>
        <p:grpSpPr>
          <a:xfrm>
            <a:off x="2112963" y="875558"/>
            <a:ext cx="7966075" cy="5106883"/>
            <a:chOff x="2112963" y="875558"/>
            <a:chExt cx="7966075" cy="5106883"/>
          </a:xfrm>
        </p:grpSpPr>
        <p:pic>
          <p:nvPicPr>
            <p:cNvPr id="5" name="Picture 5" descr="A picture containing silhouette&#10;&#10;Description automatically generated">
              <a:extLst>
                <a:ext uri="{FF2B5EF4-FFF2-40B4-BE49-F238E27FC236}">
                  <a16:creationId xmlns:a16="http://schemas.microsoft.com/office/drawing/2014/main" id="{095F749E-CD79-9932-4480-121A290A5AF5}"/>
                </a:ext>
              </a:extLst>
            </p:cNvPr>
            <p:cNvPicPr>
              <a:picLocks noChangeAspect="1"/>
            </p:cNvPicPr>
            <p:nvPr/>
          </p:nvPicPr>
          <p:blipFill>
            <a:blip r:embed="rId2"/>
            <a:stretch>
              <a:fillRect/>
            </a:stretch>
          </p:blipFill>
          <p:spPr>
            <a:xfrm>
              <a:off x="2112963" y="875558"/>
              <a:ext cx="7966075" cy="5106883"/>
            </a:xfrm>
            <a:prstGeom prst="rect">
              <a:avLst/>
            </a:prstGeom>
          </p:spPr>
        </p:pic>
        <p:sp>
          <p:nvSpPr>
            <p:cNvPr id="6" name="Oval 5">
              <a:extLst>
                <a:ext uri="{FF2B5EF4-FFF2-40B4-BE49-F238E27FC236}">
                  <a16:creationId xmlns:a16="http://schemas.microsoft.com/office/drawing/2014/main" id="{B9CE9726-83FA-FE95-7C2F-B5C7B6062CF2}"/>
                </a:ext>
              </a:extLst>
            </p:cNvPr>
            <p:cNvSpPr/>
            <p:nvPr/>
          </p:nvSpPr>
          <p:spPr>
            <a:xfrm>
              <a:off x="6594893" y="1807234"/>
              <a:ext cx="110077" cy="1115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ruta 6">
            <a:extLst>
              <a:ext uri="{FF2B5EF4-FFF2-40B4-BE49-F238E27FC236}">
                <a16:creationId xmlns:a16="http://schemas.microsoft.com/office/drawing/2014/main" id="{C3A2E711-9C7D-6B47-8331-7AF68D1A8C09}"/>
              </a:ext>
            </a:extLst>
          </p:cNvPr>
          <p:cNvSpPr txBox="1"/>
          <p:nvPr/>
        </p:nvSpPr>
        <p:spPr>
          <a:xfrm>
            <a:off x="494883" y="506226"/>
            <a:ext cx="6100010" cy="369332"/>
          </a:xfrm>
          <a:prstGeom prst="rect">
            <a:avLst/>
          </a:prstGeom>
          <a:noFill/>
        </p:spPr>
        <p:txBody>
          <a:bodyPr wrap="square">
            <a:spAutoFit/>
          </a:bodyPr>
          <a:lstStyle/>
          <a:p>
            <a:r>
              <a:rPr lang="en-US" b="1" dirty="0">
                <a:solidFill>
                  <a:schemeClr val="bg1"/>
                </a:solidFill>
                <a:latin typeface="Batang" panose="02030600000101010101" pitchFamily="18" charset="-127"/>
                <a:ea typeface="Batang" panose="02030600000101010101" pitchFamily="18" charset="-127"/>
                <a:cs typeface="Calibri Light"/>
              </a:rPr>
              <a:t>’’</a:t>
            </a:r>
            <a:r>
              <a:rPr lang="en-US" b="1" dirty="0" err="1">
                <a:solidFill>
                  <a:schemeClr val="bg1"/>
                </a:solidFill>
                <a:latin typeface="Batang" panose="02030600000101010101" pitchFamily="18" charset="-127"/>
                <a:ea typeface="Batang" panose="02030600000101010101" pitchFamily="18" charset="-127"/>
                <a:cs typeface="Calibri Light"/>
              </a:rPr>
              <a:t>Oerliker</a:t>
            </a:r>
            <a:r>
              <a:rPr lang="en-US" b="1" dirty="0">
                <a:solidFill>
                  <a:schemeClr val="bg1"/>
                </a:solidFill>
                <a:latin typeface="Batang" panose="02030600000101010101" pitchFamily="18" charset="-127"/>
                <a:ea typeface="Batang" panose="02030600000101010101" pitchFamily="18" charset="-127"/>
                <a:cs typeface="Calibri Light"/>
              </a:rPr>
              <a:t> Park’’</a:t>
            </a:r>
            <a:r>
              <a:rPr lang="en-US" sz="1800" b="1" dirty="0">
                <a:solidFill>
                  <a:schemeClr val="bg1"/>
                </a:solidFill>
                <a:latin typeface="Batang" panose="02030600000101010101" pitchFamily="18" charset="-127"/>
                <a:ea typeface="Batang" panose="02030600000101010101" pitchFamily="18" charset="-127"/>
                <a:cs typeface="Calibri Light"/>
              </a:rPr>
              <a:t>. </a:t>
            </a:r>
            <a:r>
              <a:rPr lang="en-US" sz="1800" b="1" dirty="0" err="1">
                <a:solidFill>
                  <a:schemeClr val="bg1"/>
                </a:solidFill>
                <a:latin typeface="Batang" panose="02030600000101010101" pitchFamily="18" charset="-127"/>
                <a:ea typeface="Batang" panose="02030600000101010101" pitchFamily="18" charset="-127"/>
                <a:cs typeface="Calibri"/>
              </a:rPr>
              <a:t>Grün</a:t>
            </a:r>
            <a:r>
              <a:rPr lang="en-US" sz="1800" b="1" dirty="0">
                <a:solidFill>
                  <a:schemeClr val="bg1"/>
                </a:solidFill>
                <a:latin typeface="Batang" panose="02030600000101010101" pitchFamily="18" charset="-127"/>
                <a:ea typeface="Batang" panose="02030600000101010101" pitchFamily="18" charset="-127"/>
                <a:cs typeface="Calibri"/>
              </a:rPr>
              <a:t> Stadt Zürich / Zürich</a:t>
            </a:r>
            <a:endParaRPr lang="sv-FI" dirty="0"/>
          </a:p>
        </p:txBody>
      </p:sp>
    </p:spTree>
    <p:extLst>
      <p:ext uri="{BB962C8B-B14F-4D97-AF65-F5344CB8AC3E}">
        <p14:creationId xmlns:p14="http://schemas.microsoft.com/office/powerpoint/2010/main" val="192162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E79143-2476-7867-BC27-D344779840CA}"/>
              </a:ext>
            </a:extLst>
          </p:cNvPr>
          <p:cNvSpPr/>
          <p:nvPr/>
        </p:nvSpPr>
        <p:spPr>
          <a:xfrm>
            <a:off x="-3175" y="-45698"/>
            <a:ext cx="12185650" cy="690245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61C9D4-AD08-8BF0-128D-FA2E7A8D897C}"/>
              </a:ext>
            </a:extLst>
          </p:cNvPr>
          <p:cNvSpPr txBox="1"/>
          <p:nvPr/>
        </p:nvSpPr>
        <p:spPr>
          <a:xfrm>
            <a:off x="9047843" y="6135007"/>
            <a:ext cx="29699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solidFill>
                  <a:schemeClr val="bg1"/>
                </a:solidFill>
                <a:latin typeface="Batang" panose="02030600000101010101" pitchFamily="18" charset="-127"/>
                <a:ea typeface="Batang" panose="02030600000101010101" pitchFamily="18" charset="-127"/>
                <a:cs typeface="Calibri"/>
              </a:rPr>
              <a:t>Oerliker</a:t>
            </a:r>
            <a:r>
              <a:rPr lang="en-US" sz="2000" b="1" dirty="0">
                <a:solidFill>
                  <a:schemeClr val="bg1"/>
                </a:solidFill>
                <a:latin typeface="Batang" panose="02030600000101010101" pitchFamily="18" charset="-127"/>
                <a:ea typeface="Batang" panose="02030600000101010101" pitchFamily="18" charset="-127"/>
                <a:cs typeface="Calibri"/>
              </a:rPr>
              <a:t> Park, </a:t>
            </a:r>
            <a:r>
              <a:rPr lang="en-US" sz="2000" dirty="0">
                <a:solidFill>
                  <a:schemeClr val="bg2"/>
                </a:solidFill>
                <a:latin typeface="Batang" panose="02030600000101010101" pitchFamily="18" charset="-127"/>
                <a:ea typeface="Batang" panose="02030600000101010101" pitchFamily="18" charset="-127"/>
                <a:cs typeface="+mn-lt"/>
              </a:rPr>
              <a:t>Zürich</a:t>
            </a:r>
            <a:endParaRPr lang="en-US" sz="2000" dirty="0">
              <a:solidFill>
                <a:schemeClr val="bg2"/>
              </a:solidFill>
              <a:latin typeface="Batang" panose="02030600000101010101" pitchFamily="18" charset="-127"/>
              <a:ea typeface="Batang" panose="02030600000101010101" pitchFamily="18" charset="-127"/>
              <a:cs typeface="Calibri"/>
            </a:endParaRPr>
          </a:p>
        </p:txBody>
      </p:sp>
      <p:pic>
        <p:nvPicPr>
          <p:cNvPr id="6" name="Picture 2" descr="A picture containing outdoor, metal, roof, walkway&#10;&#10;Description automatically generated">
            <a:extLst>
              <a:ext uri="{FF2B5EF4-FFF2-40B4-BE49-F238E27FC236}">
                <a16:creationId xmlns:a16="http://schemas.microsoft.com/office/drawing/2014/main" id="{26D951DB-8382-47BE-1CE3-1A4F2FDB9FE8}"/>
              </a:ext>
            </a:extLst>
          </p:cNvPr>
          <p:cNvPicPr>
            <a:picLocks noChangeAspect="1"/>
          </p:cNvPicPr>
          <p:nvPr/>
        </p:nvPicPr>
        <p:blipFill>
          <a:blip r:embed="rId2"/>
          <a:stretch>
            <a:fillRect/>
          </a:stretch>
        </p:blipFill>
        <p:spPr>
          <a:xfrm>
            <a:off x="519340" y="675137"/>
            <a:ext cx="11132456" cy="5454204"/>
          </a:xfrm>
          <a:prstGeom prst="rect">
            <a:avLst/>
          </a:prstGeom>
        </p:spPr>
      </p:pic>
      <p:sp>
        <p:nvSpPr>
          <p:cNvPr id="8" name="TextBox 7">
            <a:extLst>
              <a:ext uri="{FF2B5EF4-FFF2-40B4-BE49-F238E27FC236}">
                <a16:creationId xmlns:a16="http://schemas.microsoft.com/office/drawing/2014/main" id="{0470F121-C193-6F3F-A64B-4AB3571A011F}"/>
              </a:ext>
            </a:extLst>
          </p:cNvPr>
          <p:cNvSpPr txBox="1"/>
          <p:nvPr/>
        </p:nvSpPr>
        <p:spPr>
          <a:xfrm>
            <a:off x="435427" y="6132286"/>
            <a:ext cx="58089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Batang" panose="02030600000101010101" pitchFamily="18" charset="-127"/>
                <a:ea typeface="Batang" panose="02030600000101010101" pitchFamily="18" charset="-127"/>
                <a:cs typeface="Calibri"/>
              </a:rPr>
              <a:t>Kuva </a:t>
            </a:r>
            <a:r>
              <a:rPr lang="en-US" sz="1000" dirty="0" err="1">
                <a:solidFill>
                  <a:schemeClr val="bg1"/>
                </a:solidFill>
                <a:latin typeface="Batang" panose="02030600000101010101" pitchFamily="18" charset="-127"/>
                <a:ea typeface="Batang" panose="02030600000101010101" pitchFamily="18" charset="-127"/>
                <a:cs typeface="Calibri"/>
              </a:rPr>
              <a:t>kirjasta</a:t>
            </a:r>
            <a:r>
              <a:rPr lang="en-US" sz="1000" dirty="0">
                <a:solidFill>
                  <a:schemeClr val="bg1"/>
                </a:solidFill>
                <a:latin typeface="Batang" panose="02030600000101010101" pitchFamily="18" charset="-127"/>
                <a:ea typeface="Batang" panose="02030600000101010101" pitchFamily="18" charset="-127"/>
                <a:cs typeface="Calibri"/>
              </a:rPr>
              <a:t>: European Landscape Architecture</a:t>
            </a:r>
            <a:endParaRPr lang="en-US" sz="1000" dirty="0">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841920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ree, outdoor&#10;&#10;Description automatically generated">
            <a:extLst>
              <a:ext uri="{FF2B5EF4-FFF2-40B4-BE49-F238E27FC236}">
                <a16:creationId xmlns:a16="http://schemas.microsoft.com/office/drawing/2014/main" id="{A7EECB8D-B375-D4AB-8D12-7B4F20CB1EC7}"/>
              </a:ext>
            </a:extLst>
          </p:cNvPr>
          <p:cNvPicPr>
            <a:picLocks noGrp="1" noChangeAspect="1"/>
          </p:cNvPicPr>
          <p:nvPr>
            <p:ph idx="1"/>
          </p:nvPr>
        </p:nvPicPr>
        <p:blipFill>
          <a:blip r:embed="rId2"/>
          <a:stretch>
            <a:fillRect/>
          </a:stretch>
        </p:blipFill>
        <p:spPr>
          <a:xfrm>
            <a:off x="432984" y="1411968"/>
            <a:ext cx="2929519" cy="3894138"/>
          </a:xfrm>
        </p:spPr>
      </p:pic>
      <p:sp>
        <p:nvSpPr>
          <p:cNvPr id="5" name="TextBox 4">
            <a:extLst>
              <a:ext uri="{FF2B5EF4-FFF2-40B4-BE49-F238E27FC236}">
                <a16:creationId xmlns:a16="http://schemas.microsoft.com/office/drawing/2014/main" id="{879DCA11-11FE-4C2F-FA62-D75CDDA5B6C2}"/>
              </a:ext>
            </a:extLst>
          </p:cNvPr>
          <p:cNvSpPr txBox="1"/>
          <p:nvPr/>
        </p:nvSpPr>
        <p:spPr>
          <a:xfrm>
            <a:off x="442686" y="5058229"/>
            <a:ext cx="15820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ea typeface="+mn-lt"/>
                <a:cs typeface="+mn-lt"/>
              </a:rPr>
              <a:t>Wikimedia Commons</a:t>
            </a:r>
            <a:endParaRPr lang="en-US" sz="1200">
              <a:solidFill>
                <a:schemeClr val="bg1"/>
              </a:solidFill>
              <a:cs typeface="Calibri"/>
            </a:endParaRPr>
          </a:p>
        </p:txBody>
      </p:sp>
      <p:pic>
        <p:nvPicPr>
          <p:cNvPr id="10" name="Picture 10" descr="A picture containing sky, building, outdoor, water tower&#10;&#10;Description automatically generated">
            <a:extLst>
              <a:ext uri="{FF2B5EF4-FFF2-40B4-BE49-F238E27FC236}">
                <a16:creationId xmlns:a16="http://schemas.microsoft.com/office/drawing/2014/main" id="{3C0BDD85-E9D2-CD06-1F53-F7D12CF8F89F}"/>
              </a:ext>
            </a:extLst>
          </p:cNvPr>
          <p:cNvPicPr>
            <a:picLocks noChangeAspect="1"/>
          </p:cNvPicPr>
          <p:nvPr/>
        </p:nvPicPr>
        <p:blipFill>
          <a:blip r:embed="rId3"/>
          <a:stretch>
            <a:fillRect/>
          </a:stretch>
        </p:blipFill>
        <p:spPr>
          <a:xfrm>
            <a:off x="8795657" y="1411515"/>
            <a:ext cx="2924628" cy="3904341"/>
          </a:xfrm>
          <a:prstGeom prst="rect">
            <a:avLst/>
          </a:prstGeom>
        </p:spPr>
      </p:pic>
      <p:sp>
        <p:nvSpPr>
          <p:cNvPr id="11" name="TextBox 10">
            <a:extLst>
              <a:ext uri="{FF2B5EF4-FFF2-40B4-BE49-F238E27FC236}">
                <a16:creationId xmlns:a16="http://schemas.microsoft.com/office/drawing/2014/main" id="{6CC235C0-F861-5D03-B43F-56151D425066}"/>
              </a:ext>
            </a:extLst>
          </p:cNvPr>
          <p:cNvSpPr txBox="1"/>
          <p:nvPr/>
        </p:nvSpPr>
        <p:spPr>
          <a:xfrm>
            <a:off x="8824686" y="5080001"/>
            <a:ext cx="15312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ea typeface="+mn-lt"/>
                <a:cs typeface="+mn-lt"/>
              </a:rPr>
              <a:t>Wikimedia Commons</a:t>
            </a:r>
            <a:endParaRPr lang="en-US" sz="1200">
              <a:solidFill>
                <a:schemeClr val="bg1"/>
              </a:solidFill>
              <a:cs typeface="Calibri"/>
            </a:endParaRPr>
          </a:p>
        </p:txBody>
      </p:sp>
      <p:pic>
        <p:nvPicPr>
          <p:cNvPr id="8" name="Picture 13" descr="A picture containing sky, outdoor, scene, way&#10;&#10;Description automatically generated">
            <a:extLst>
              <a:ext uri="{FF2B5EF4-FFF2-40B4-BE49-F238E27FC236}">
                <a16:creationId xmlns:a16="http://schemas.microsoft.com/office/drawing/2014/main" id="{41D20617-94FF-6CFC-56A2-A4F8E10F4B23}"/>
              </a:ext>
            </a:extLst>
          </p:cNvPr>
          <p:cNvPicPr>
            <a:picLocks noChangeAspect="1"/>
          </p:cNvPicPr>
          <p:nvPr/>
        </p:nvPicPr>
        <p:blipFill>
          <a:blip r:embed="rId4"/>
          <a:stretch>
            <a:fillRect/>
          </a:stretch>
        </p:blipFill>
        <p:spPr>
          <a:xfrm>
            <a:off x="3497943" y="1410139"/>
            <a:ext cx="5167085" cy="3904371"/>
          </a:xfrm>
          <a:prstGeom prst="rect">
            <a:avLst/>
          </a:prstGeom>
        </p:spPr>
      </p:pic>
      <p:sp>
        <p:nvSpPr>
          <p:cNvPr id="14" name="TextBox 13">
            <a:extLst>
              <a:ext uri="{FF2B5EF4-FFF2-40B4-BE49-F238E27FC236}">
                <a16:creationId xmlns:a16="http://schemas.microsoft.com/office/drawing/2014/main" id="{8AC5FE69-6C0B-799C-73C2-836262D1CA6E}"/>
              </a:ext>
            </a:extLst>
          </p:cNvPr>
          <p:cNvSpPr txBox="1"/>
          <p:nvPr/>
        </p:nvSpPr>
        <p:spPr>
          <a:xfrm>
            <a:off x="432984" y="5335228"/>
            <a:ext cx="48187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Batang" panose="02030600000101010101" pitchFamily="18" charset="-127"/>
                <a:ea typeface="Batang" panose="02030600000101010101" pitchFamily="18" charset="-127"/>
                <a:cs typeface="Calibri"/>
              </a:rPr>
              <a:t>Kuva </a:t>
            </a:r>
            <a:r>
              <a:rPr lang="en-US" sz="1000" dirty="0" err="1">
                <a:solidFill>
                  <a:schemeClr val="bg1"/>
                </a:solidFill>
                <a:latin typeface="Batang" panose="02030600000101010101" pitchFamily="18" charset="-127"/>
                <a:ea typeface="Batang" panose="02030600000101010101" pitchFamily="18" charset="-127"/>
                <a:cs typeface="Calibri"/>
              </a:rPr>
              <a:t>kirjasta</a:t>
            </a:r>
            <a:r>
              <a:rPr lang="en-US" sz="1000" dirty="0">
                <a:solidFill>
                  <a:schemeClr val="bg1"/>
                </a:solidFill>
                <a:latin typeface="Batang" panose="02030600000101010101" pitchFamily="18" charset="-127"/>
                <a:ea typeface="Batang" panose="02030600000101010101" pitchFamily="18" charset="-127"/>
                <a:cs typeface="Calibri"/>
              </a:rPr>
              <a:t>: European Landscape Architecture</a:t>
            </a:r>
            <a:endParaRPr lang="en-US" sz="1000" dirty="0">
              <a:solidFill>
                <a:schemeClr val="bg1"/>
              </a:solidFill>
              <a:latin typeface="Batang" panose="02030600000101010101" pitchFamily="18" charset="-127"/>
              <a:ea typeface="Batang" panose="02030600000101010101" pitchFamily="18" charset="-127"/>
            </a:endParaRPr>
          </a:p>
        </p:txBody>
      </p:sp>
      <p:sp>
        <p:nvSpPr>
          <p:cNvPr id="7" name="TextBox 6">
            <a:extLst>
              <a:ext uri="{FF2B5EF4-FFF2-40B4-BE49-F238E27FC236}">
                <a16:creationId xmlns:a16="http://schemas.microsoft.com/office/drawing/2014/main" id="{C4C2AACE-8300-C308-E88F-FB24968AE966}"/>
              </a:ext>
            </a:extLst>
          </p:cNvPr>
          <p:cNvSpPr txBox="1"/>
          <p:nvPr/>
        </p:nvSpPr>
        <p:spPr>
          <a:xfrm>
            <a:off x="9047843" y="6135007"/>
            <a:ext cx="29699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solidFill>
                  <a:schemeClr val="bg1"/>
                </a:solidFill>
                <a:latin typeface="Batang" panose="02030600000101010101" pitchFamily="18" charset="-127"/>
                <a:ea typeface="Batang" panose="02030600000101010101" pitchFamily="18" charset="-127"/>
                <a:cs typeface="Calibri"/>
              </a:rPr>
              <a:t>Oerliker</a:t>
            </a:r>
            <a:r>
              <a:rPr lang="en-US" sz="2000" b="1" dirty="0">
                <a:solidFill>
                  <a:schemeClr val="bg1"/>
                </a:solidFill>
                <a:latin typeface="Batang" panose="02030600000101010101" pitchFamily="18" charset="-127"/>
                <a:ea typeface="Batang" panose="02030600000101010101" pitchFamily="18" charset="-127"/>
                <a:cs typeface="Calibri"/>
              </a:rPr>
              <a:t> Park, </a:t>
            </a:r>
            <a:r>
              <a:rPr lang="en-US" sz="2000" dirty="0">
                <a:solidFill>
                  <a:schemeClr val="bg2"/>
                </a:solidFill>
                <a:latin typeface="Batang" panose="02030600000101010101" pitchFamily="18" charset="-127"/>
                <a:ea typeface="Batang" panose="02030600000101010101" pitchFamily="18" charset="-127"/>
                <a:cs typeface="+mn-lt"/>
              </a:rPr>
              <a:t>Zürich</a:t>
            </a:r>
            <a:endParaRPr lang="en-US" sz="2000" dirty="0">
              <a:solidFill>
                <a:schemeClr val="bg2"/>
              </a:solidFill>
              <a:latin typeface="Batang" panose="02030600000101010101" pitchFamily="18" charset="-127"/>
              <a:ea typeface="Batang" panose="02030600000101010101" pitchFamily="18" charset="-127"/>
              <a:cs typeface="Calibri"/>
            </a:endParaRPr>
          </a:p>
        </p:txBody>
      </p:sp>
    </p:spTree>
    <p:extLst>
      <p:ext uri="{BB962C8B-B14F-4D97-AF65-F5344CB8AC3E}">
        <p14:creationId xmlns:p14="http://schemas.microsoft.com/office/powerpoint/2010/main" val="3397230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sky, outdoor&#10;&#10;Description automatically generated">
            <a:extLst>
              <a:ext uri="{FF2B5EF4-FFF2-40B4-BE49-F238E27FC236}">
                <a16:creationId xmlns:a16="http://schemas.microsoft.com/office/drawing/2014/main" id="{4A0BDDF4-0482-1FC9-1B1C-61DE01F67339}"/>
              </a:ext>
            </a:extLst>
          </p:cNvPr>
          <p:cNvPicPr>
            <a:picLocks noChangeAspect="1"/>
          </p:cNvPicPr>
          <p:nvPr/>
        </p:nvPicPr>
        <p:blipFill>
          <a:blip r:embed="rId2"/>
          <a:stretch>
            <a:fillRect/>
          </a:stretch>
        </p:blipFill>
        <p:spPr>
          <a:xfrm>
            <a:off x="155045" y="151577"/>
            <a:ext cx="8672082" cy="6557898"/>
          </a:xfrm>
          <a:prstGeom prst="rect">
            <a:avLst/>
          </a:prstGeom>
        </p:spPr>
      </p:pic>
      <p:sp>
        <p:nvSpPr>
          <p:cNvPr id="4" name="TextBox 3">
            <a:extLst>
              <a:ext uri="{FF2B5EF4-FFF2-40B4-BE49-F238E27FC236}">
                <a16:creationId xmlns:a16="http://schemas.microsoft.com/office/drawing/2014/main" id="{D58710B2-3B1C-E5FA-3832-6AA374A534E6}"/>
              </a:ext>
            </a:extLst>
          </p:cNvPr>
          <p:cNvSpPr txBox="1"/>
          <p:nvPr/>
        </p:nvSpPr>
        <p:spPr>
          <a:xfrm>
            <a:off x="1696" y="6437357"/>
            <a:ext cx="18791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cs typeface="Segoe UI"/>
              </a:rPr>
              <a:t>Wikimedia Commons</a:t>
            </a:r>
          </a:p>
        </p:txBody>
      </p:sp>
      <p:sp>
        <p:nvSpPr>
          <p:cNvPr id="8" name="TextBox 7">
            <a:extLst>
              <a:ext uri="{FF2B5EF4-FFF2-40B4-BE49-F238E27FC236}">
                <a16:creationId xmlns:a16="http://schemas.microsoft.com/office/drawing/2014/main" id="{9B88B8DA-AA14-78B8-DBB6-94C9B46DC68A}"/>
              </a:ext>
            </a:extLst>
          </p:cNvPr>
          <p:cNvSpPr txBox="1"/>
          <p:nvPr/>
        </p:nvSpPr>
        <p:spPr>
          <a:xfrm>
            <a:off x="9047843" y="6135007"/>
            <a:ext cx="29699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solidFill>
                  <a:schemeClr val="bg1"/>
                </a:solidFill>
                <a:latin typeface="Batang" panose="02030600000101010101" pitchFamily="18" charset="-127"/>
                <a:ea typeface="Batang" panose="02030600000101010101" pitchFamily="18" charset="-127"/>
                <a:cs typeface="Calibri"/>
              </a:rPr>
              <a:t>Oerliker</a:t>
            </a:r>
            <a:r>
              <a:rPr lang="en-US" sz="2000" b="1" dirty="0">
                <a:solidFill>
                  <a:schemeClr val="bg1"/>
                </a:solidFill>
                <a:latin typeface="Batang" panose="02030600000101010101" pitchFamily="18" charset="-127"/>
                <a:ea typeface="Batang" panose="02030600000101010101" pitchFamily="18" charset="-127"/>
                <a:cs typeface="Calibri"/>
              </a:rPr>
              <a:t> Park, </a:t>
            </a:r>
            <a:r>
              <a:rPr lang="en-US" sz="2000" dirty="0">
                <a:solidFill>
                  <a:schemeClr val="bg2"/>
                </a:solidFill>
                <a:latin typeface="Batang" panose="02030600000101010101" pitchFamily="18" charset="-127"/>
                <a:ea typeface="Batang" panose="02030600000101010101" pitchFamily="18" charset="-127"/>
                <a:cs typeface="+mn-lt"/>
              </a:rPr>
              <a:t>Zürich</a:t>
            </a:r>
            <a:endParaRPr lang="en-US" sz="2000" dirty="0">
              <a:solidFill>
                <a:schemeClr val="bg2"/>
              </a:solidFill>
              <a:latin typeface="Batang" panose="02030600000101010101" pitchFamily="18" charset="-127"/>
              <a:ea typeface="Batang" panose="02030600000101010101" pitchFamily="18" charset="-127"/>
              <a:cs typeface="Calibri"/>
            </a:endParaRPr>
          </a:p>
        </p:txBody>
      </p:sp>
    </p:spTree>
    <p:extLst>
      <p:ext uri="{BB962C8B-B14F-4D97-AF65-F5344CB8AC3E}">
        <p14:creationId xmlns:p14="http://schemas.microsoft.com/office/powerpoint/2010/main" val="262039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3BFE901-9AE6-A553-72BA-C7E395524C21}"/>
              </a:ext>
            </a:extLst>
          </p:cNvPr>
          <p:cNvGrpSpPr/>
          <p:nvPr/>
        </p:nvGrpSpPr>
        <p:grpSpPr>
          <a:xfrm>
            <a:off x="2112963" y="875558"/>
            <a:ext cx="7966075" cy="5106883"/>
            <a:chOff x="2112963" y="875558"/>
            <a:chExt cx="7966075" cy="5106883"/>
          </a:xfrm>
        </p:grpSpPr>
        <p:pic>
          <p:nvPicPr>
            <p:cNvPr id="5" name="Picture 5" descr="A picture containing silhouette&#10;&#10;Description automatically generated">
              <a:extLst>
                <a:ext uri="{FF2B5EF4-FFF2-40B4-BE49-F238E27FC236}">
                  <a16:creationId xmlns:a16="http://schemas.microsoft.com/office/drawing/2014/main" id="{095F749E-CD79-9932-4480-121A290A5AF5}"/>
                </a:ext>
              </a:extLst>
            </p:cNvPr>
            <p:cNvPicPr>
              <a:picLocks noChangeAspect="1"/>
            </p:cNvPicPr>
            <p:nvPr/>
          </p:nvPicPr>
          <p:blipFill>
            <a:blip r:embed="rId2"/>
            <a:stretch>
              <a:fillRect/>
            </a:stretch>
          </p:blipFill>
          <p:spPr>
            <a:xfrm>
              <a:off x="2112963" y="875558"/>
              <a:ext cx="7966075" cy="5106883"/>
            </a:xfrm>
            <a:prstGeom prst="rect">
              <a:avLst/>
            </a:prstGeom>
          </p:spPr>
        </p:pic>
        <p:sp>
          <p:nvSpPr>
            <p:cNvPr id="7" name="Oval 6">
              <a:extLst>
                <a:ext uri="{FF2B5EF4-FFF2-40B4-BE49-F238E27FC236}">
                  <a16:creationId xmlns:a16="http://schemas.microsoft.com/office/drawing/2014/main" id="{01C28293-5E64-2790-22DE-58F68431690D}"/>
                </a:ext>
              </a:extLst>
            </p:cNvPr>
            <p:cNvSpPr/>
            <p:nvPr/>
          </p:nvSpPr>
          <p:spPr>
            <a:xfrm>
              <a:off x="6654825" y="1867166"/>
              <a:ext cx="110077" cy="1115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ruta 7">
            <a:extLst>
              <a:ext uri="{FF2B5EF4-FFF2-40B4-BE49-F238E27FC236}">
                <a16:creationId xmlns:a16="http://schemas.microsoft.com/office/drawing/2014/main" id="{8591DF54-DE8D-7943-8348-E0B432434E39}"/>
              </a:ext>
            </a:extLst>
          </p:cNvPr>
          <p:cNvSpPr txBox="1"/>
          <p:nvPr/>
        </p:nvSpPr>
        <p:spPr>
          <a:xfrm>
            <a:off x="240632" y="506226"/>
            <a:ext cx="5017168" cy="369332"/>
          </a:xfrm>
          <a:prstGeom prst="rect">
            <a:avLst/>
          </a:prstGeom>
          <a:noFill/>
        </p:spPr>
        <p:txBody>
          <a:bodyPr wrap="square" rtlCol="0">
            <a:spAutoFit/>
          </a:bodyPr>
          <a:lstStyle/>
          <a:p>
            <a:r>
              <a:rPr lang="sv-FI" dirty="0">
                <a:solidFill>
                  <a:schemeClr val="bg1"/>
                </a:solidFill>
                <a:latin typeface="Batang" panose="02030600000101010101" pitchFamily="18" charset="-127"/>
                <a:ea typeface="Batang" panose="02030600000101010101" pitchFamily="18" charset="-127"/>
              </a:rPr>
              <a:t>’’Enea Baummuseum’’ / Enzo Enea 2010</a:t>
            </a:r>
          </a:p>
        </p:txBody>
      </p:sp>
    </p:spTree>
    <p:extLst>
      <p:ext uri="{BB962C8B-B14F-4D97-AF65-F5344CB8AC3E}">
        <p14:creationId xmlns:p14="http://schemas.microsoft.com/office/powerpoint/2010/main" val="882347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8881B05-9F3D-004D-B4E5-C4C4E93FBF80}"/>
              </a:ext>
            </a:extLst>
          </p:cNvPr>
          <p:cNvSpPr txBox="1"/>
          <p:nvPr/>
        </p:nvSpPr>
        <p:spPr>
          <a:xfrm>
            <a:off x="1323474" y="6475997"/>
            <a:ext cx="5017168" cy="246221"/>
          </a:xfrm>
          <a:prstGeom prst="rect">
            <a:avLst/>
          </a:prstGeom>
          <a:noFill/>
        </p:spPr>
        <p:txBody>
          <a:bodyPr wrap="square" rtlCol="0">
            <a:spAutoFit/>
          </a:bodyPr>
          <a:lstStyle/>
          <a:p>
            <a:r>
              <a:rPr lang="sv-FI" sz="1000" dirty="0">
                <a:solidFill>
                  <a:schemeClr val="bg1"/>
                </a:solidFill>
                <a:latin typeface="Batang" panose="02030600000101010101" pitchFamily="18" charset="-127"/>
                <a:ea typeface="Batang" panose="02030600000101010101" pitchFamily="18" charset="-127"/>
              </a:rPr>
              <a:t>Kuva: Enea GmbH</a:t>
            </a:r>
          </a:p>
        </p:txBody>
      </p:sp>
      <p:pic>
        <p:nvPicPr>
          <p:cNvPr id="6146" name="Picture 2">
            <a:extLst>
              <a:ext uri="{FF2B5EF4-FFF2-40B4-BE49-F238E27FC236}">
                <a16:creationId xmlns:a16="http://schemas.microsoft.com/office/drawing/2014/main" id="{349319E6-56F1-684F-9C9B-CCF297D7D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231" y="0"/>
            <a:ext cx="9761537" cy="651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39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um-Museum-Enzo-Enea">
            <a:extLst>
              <a:ext uri="{FF2B5EF4-FFF2-40B4-BE49-F238E27FC236}">
                <a16:creationId xmlns:a16="http://schemas.microsoft.com/office/drawing/2014/main" id="{497D970C-FA33-C844-8FDC-49781952A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678" y="0"/>
            <a:ext cx="8452643" cy="6333984"/>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CD024A51-7A5E-C041-87D5-1BD2803A07D1}"/>
              </a:ext>
            </a:extLst>
          </p:cNvPr>
          <p:cNvSpPr txBox="1"/>
          <p:nvPr/>
        </p:nvSpPr>
        <p:spPr>
          <a:xfrm>
            <a:off x="1869678" y="6472238"/>
            <a:ext cx="4516835" cy="246221"/>
          </a:xfrm>
          <a:prstGeom prst="rect">
            <a:avLst/>
          </a:prstGeom>
          <a:noFill/>
        </p:spPr>
        <p:txBody>
          <a:bodyPr wrap="square" rtlCol="0">
            <a:spAutoFit/>
          </a:bodyPr>
          <a:lstStyle/>
          <a:p>
            <a:r>
              <a:rPr lang="sv-FI" sz="1000" dirty="0">
                <a:solidFill>
                  <a:schemeClr val="bg1"/>
                </a:solidFill>
                <a:latin typeface="Batang" panose="02030600000101010101" pitchFamily="18" charset="-127"/>
                <a:ea typeface="Batang" panose="02030600000101010101" pitchFamily="18" charset="-127"/>
              </a:rPr>
              <a:t>Kuva: Hans Loepfe, Wikimedia Commons</a:t>
            </a:r>
          </a:p>
        </p:txBody>
      </p:sp>
    </p:spTree>
    <p:extLst>
      <p:ext uri="{BB962C8B-B14F-4D97-AF65-F5344CB8AC3E}">
        <p14:creationId xmlns:p14="http://schemas.microsoft.com/office/powerpoint/2010/main" val="2697739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ss, mountain, sky, outdoor&#10;&#10;Description automatically generated">
            <a:extLst>
              <a:ext uri="{FF2B5EF4-FFF2-40B4-BE49-F238E27FC236}">
                <a16:creationId xmlns:a16="http://schemas.microsoft.com/office/drawing/2014/main" id="{CC7ED417-4D8E-42D3-F674-1540211FB9A4}"/>
              </a:ext>
            </a:extLst>
          </p:cNvPr>
          <p:cNvPicPr>
            <a:picLocks noChangeAspect="1"/>
          </p:cNvPicPr>
          <p:nvPr/>
        </p:nvPicPr>
        <p:blipFill>
          <a:blip r:embed="rId2"/>
          <a:stretch>
            <a:fillRect/>
          </a:stretch>
        </p:blipFill>
        <p:spPr>
          <a:xfrm>
            <a:off x="1335881" y="0"/>
            <a:ext cx="9520238" cy="6332174"/>
          </a:xfrm>
          <a:prstGeom prst="rect">
            <a:avLst/>
          </a:prstGeom>
        </p:spPr>
      </p:pic>
      <p:sp>
        <p:nvSpPr>
          <p:cNvPr id="4" name="textruta 3">
            <a:extLst>
              <a:ext uri="{FF2B5EF4-FFF2-40B4-BE49-F238E27FC236}">
                <a16:creationId xmlns:a16="http://schemas.microsoft.com/office/drawing/2014/main" id="{AA1827C8-7E66-4B40-8A49-8A85DDE9AD79}"/>
              </a:ext>
            </a:extLst>
          </p:cNvPr>
          <p:cNvSpPr txBox="1"/>
          <p:nvPr/>
        </p:nvSpPr>
        <p:spPr>
          <a:xfrm>
            <a:off x="1335881" y="6332174"/>
            <a:ext cx="5017168" cy="369332"/>
          </a:xfrm>
          <a:prstGeom prst="rect">
            <a:avLst/>
          </a:prstGeom>
          <a:noFill/>
        </p:spPr>
        <p:txBody>
          <a:bodyPr wrap="square" rtlCol="0">
            <a:spAutoFit/>
          </a:bodyPr>
          <a:lstStyle/>
          <a:p>
            <a:r>
              <a:rPr lang="sv-FI" dirty="0">
                <a:solidFill>
                  <a:schemeClr val="bg1"/>
                </a:solidFill>
                <a:latin typeface="Batang" panose="02030600000101010101" pitchFamily="18" charset="-127"/>
                <a:ea typeface="Batang" panose="02030600000101010101" pitchFamily="18" charset="-127"/>
              </a:rPr>
              <a:t>Fläsch</a:t>
            </a:r>
            <a:r>
              <a:rPr lang="sv-FI" sz="1000" dirty="0">
                <a:solidFill>
                  <a:schemeClr val="bg1"/>
                </a:solidFill>
                <a:latin typeface="Batang" panose="02030600000101010101" pitchFamily="18" charset="-127"/>
                <a:ea typeface="Batang" panose="02030600000101010101" pitchFamily="18" charset="-127"/>
              </a:rPr>
              <a:t> Kuva: Enea GmbH</a:t>
            </a:r>
          </a:p>
        </p:txBody>
      </p:sp>
    </p:spTree>
    <p:extLst>
      <p:ext uri="{BB962C8B-B14F-4D97-AF65-F5344CB8AC3E}">
        <p14:creationId xmlns:p14="http://schemas.microsoft.com/office/powerpoint/2010/main" val="335199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FCC42A-C482-14BB-D3A2-5D43F79245DD}"/>
              </a:ext>
            </a:extLst>
          </p:cNvPr>
          <p:cNvSpPr txBox="1"/>
          <p:nvPr/>
        </p:nvSpPr>
        <p:spPr>
          <a:xfrm>
            <a:off x="613601" y="406747"/>
            <a:ext cx="1078490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err="1">
                <a:solidFill>
                  <a:schemeClr val="bg1"/>
                </a:solidFill>
                <a:latin typeface="Batang" panose="02030600000101010101" pitchFamily="18" charset="-127"/>
                <a:ea typeface="Batang" panose="02030600000101010101" pitchFamily="18" charset="-127"/>
                <a:cs typeface="Calibri"/>
              </a:rPr>
              <a:t>Lähteet</a:t>
            </a:r>
            <a:r>
              <a:rPr lang="en-US" sz="2800" b="1" dirty="0">
                <a:solidFill>
                  <a:schemeClr val="bg1"/>
                </a:solidFill>
                <a:latin typeface="Batang" panose="02030600000101010101" pitchFamily="18" charset="-127"/>
                <a:ea typeface="Batang" panose="02030600000101010101" pitchFamily="18" charset="-127"/>
                <a:cs typeface="Calibri"/>
              </a:rPr>
              <a:t>:</a:t>
            </a:r>
          </a:p>
          <a:p>
            <a:endParaRPr lang="en-US" sz="2800" b="1" dirty="0">
              <a:solidFill>
                <a:schemeClr val="bg1"/>
              </a:solidFill>
              <a:ea typeface="+mn-lt"/>
              <a:cs typeface="+mn-lt"/>
            </a:endParaRPr>
          </a:p>
          <a:p>
            <a:pPr marL="285750" indent="-285750">
              <a:buFont typeface="Arial,Sans-Serif"/>
              <a:buChar char="•"/>
            </a:pPr>
            <a:r>
              <a:rPr lang="en-GB" sz="1600" dirty="0">
                <a:solidFill>
                  <a:schemeClr val="bg1"/>
                </a:solidFill>
                <a:ea typeface="+mn-lt"/>
                <a:cs typeface="+mn-lt"/>
              </a:rPr>
              <a:t>Astbury, Jon. 2017. River Aire by Superpositions: ‘where the line between the natural and planned is blurred’. Architectural review. </a:t>
            </a:r>
            <a:r>
              <a:rPr lang="en-GB" sz="1600" dirty="0" err="1">
                <a:solidFill>
                  <a:schemeClr val="bg1"/>
                </a:solidFill>
                <a:ea typeface="+mn-lt"/>
                <a:cs typeface="+mn-lt"/>
              </a:rPr>
              <a:t>Viitattu</a:t>
            </a:r>
            <a:r>
              <a:rPr lang="en-GB" sz="1600" dirty="0">
                <a:solidFill>
                  <a:schemeClr val="bg1"/>
                </a:solidFill>
                <a:ea typeface="+mn-lt"/>
                <a:cs typeface="+mn-lt"/>
              </a:rPr>
              <a:t> 26.10.2022. https://www.architectural-review.com/buildings/river-aire-by-superpositions-where-the-line-between-the-natural-and-planned-is-blurred</a:t>
            </a:r>
            <a:r>
              <a:rPr lang="en-US" sz="1600" dirty="0">
                <a:solidFill>
                  <a:schemeClr val="bg1"/>
                </a:solidFill>
                <a:ea typeface="+mn-lt"/>
                <a:cs typeface="+mn-lt"/>
              </a:rPr>
              <a:t> </a:t>
            </a:r>
          </a:p>
          <a:p>
            <a:pPr marL="285750" indent="-285750">
              <a:buFont typeface="Arial,Sans-Serif"/>
              <a:buChar char="•"/>
            </a:pPr>
            <a:r>
              <a:rPr lang="en-US" sz="1600" dirty="0">
                <a:solidFill>
                  <a:schemeClr val="bg1"/>
                </a:solidFill>
                <a:ea typeface="+mn-lt"/>
                <a:cs typeface="+mn-lt"/>
              </a:rPr>
              <a:t>LAE#3 'In Touch' </a:t>
            </a:r>
            <a:r>
              <a:rPr lang="en-US" sz="1600" dirty="0" err="1">
                <a:solidFill>
                  <a:schemeClr val="bg1"/>
                </a:solidFill>
                <a:ea typeface="+mn-lt"/>
                <a:cs typeface="+mn-lt"/>
              </a:rPr>
              <a:t>essee</a:t>
            </a:r>
            <a:r>
              <a:rPr lang="en-US" sz="1600" dirty="0">
                <a:solidFill>
                  <a:schemeClr val="bg1"/>
                </a:solidFill>
                <a:ea typeface="+mn-lt"/>
                <a:cs typeface="+mn-lt"/>
              </a:rPr>
              <a:t>:  Art or Nature - A </a:t>
            </a:r>
            <a:r>
              <a:rPr lang="en-US" sz="1600" dirty="0" err="1">
                <a:solidFill>
                  <a:schemeClr val="bg1"/>
                </a:solidFill>
                <a:ea typeface="+mn-lt"/>
                <a:cs typeface="+mn-lt"/>
              </a:rPr>
              <a:t>swiss</a:t>
            </a:r>
            <a:r>
              <a:rPr lang="en-US" sz="1600" dirty="0">
                <a:solidFill>
                  <a:schemeClr val="bg1"/>
                </a:solidFill>
                <a:ea typeface="+mn-lt"/>
                <a:cs typeface="+mn-lt"/>
              </a:rPr>
              <a:t> debate. 2012. Claudia Moll </a:t>
            </a:r>
            <a:endParaRPr lang="en-US" sz="1600" dirty="0">
              <a:solidFill>
                <a:schemeClr val="bg1"/>
              </a:solidFill>
            </a:endParaRPr>
          </a:p>
          <a:p>
            <a:pPr marL="285750" indent="-285750">
              <a:buFont typeface="Arial,Sans-Serif"/>
              <a:buChar char="•"/>
            </a:pPr>
            <a:r>
              <a:rPr lang="en-US" sz="1600" dirty="0" err="1">
                <a:solidFill>
                  <a:schemeClr val="bg1"/>
                </a:solidFill>
                <a:ea typeface="+mn-lt"/>
                <a:cs typeface="+mn-lt"/>
              </a:rPr>
              <a:t>Viherympäristö</a:t>
            </a:r>
            <a:r>
              <a:rPr lang="en-US" sz="1600" dirty="0">
                <a:solidFill>
                  <a:schemeClr val="bg1"/>
                </a:solidFill>
                <a:ea typeface="+mn-lt"/>
                <a:cs typeface="+mn-lt"/>
              </a:rPr>
              <a:t> 5/2009. S. 82 Hanna Keskinen</a:t>
            </a:r>
          </a:p>
          <a:p>
            <a:pPr marL="285750" indent="-285750">
              <a:buFont typeface="Arial,Sans-Serif"/>
              <a:buChar char="•"/>
            </a:pPr>
            <a:r>
              <a:rPr lang="en-US" sz="1600" dirty="0">
                <a:solidFill>
                  <a:schemeClr val="bg1"/>
                </a:solidFill>
                <a:ea typeface="+mn-lt"/>
                <a:cs typeface="+mn-lt"/>
              </a:rPr>
              <a:t>Dieter Kienast, </a:t>
            </a:r>
            <a:r>
              <a:rPr lang="en-US" sz="1600" dirty="0" err="1">
                <a:solidFill>
                  <a:schemeClr val="bg1"/>
                </a:solidFill>
                <a:ea typeface="+mn-lt"/>
                <a:cs typeface="+mn-lt"/>
              </a:rPr>
              <a:t>julkaisija</a:t>
            </a:r>
            <a:r>
              <a:rPr lang="en-US" sz="1600" dirty="0">
                <a:solidFill>
                  <a:schemeClr val="bg1"/>
                </a:solidFill>
                <a:ea typeface="+mn-lt"/>
                <a:cs typeface="+mn-lt"/>
              </a:rPr>
              <a:t> Basel : </a:t>
            </a:r>
            <a:r>
              <a:rPr lang="en-US" sz="1600" dirty="0" err="1">
                <a:solidFill>
                  <a:schemeClr val="bg1"/>
                </a:solidFill>
                <a:ea typeface="+mn-lt"/>
                <a:cs typeface="+mn-lt"/>
              </a:rPr>
              <a:t>Birkäuser</a:t>
            </a:r>
            <a:r>
              <a:rPr lang="en-US" sz="1600" dirty="0">
                <a:solidFill>
                  <a:schemeClr val="bg1"/>
                </a:solidFill>
                <a:ea typeface="+mn-lt"/>
                <a:cs typeface="+mn-lt"/>
              </a:rPr>
              <a:t> Verlag, 2004.</a:t>
            </a:r>
          </a:p>
          <a:p>
            <a:pPr marL="285750" indent="-285750">
              <a:buFont typeface="Arial,Sans-Serif"/>
              <a:buChar char="•"/>
            </a:pPr>
            <a:r>
              <a:rPr lang="en-US" sz="1600" dirty="0">
                <a:solidFill>
                  <a:schemeClr val="bg1"/>
                </a:solidFill>
                <a:ea typeface="+mn-lt"/>
                <a:cs typeface="+mn-lt"/>
              </a:rPr>
              <a:t>Girot, Christophe, and Dora Imhof. </a:t>
            </a:r>
            <a:r>
              <a:rPr lang="en-US" sz="1600" i="1" dirty="0">
                <a:solidFill>
                  <a:schemeClr val="bg1"/>
                </a:solidFill>
                <a:ea typeface="+mn-lt"/>
                <a:cs typeface="+mn-lt"/>
              </a:rPr>
              <a:t>Thinking the Contemporary Landscape</a:t>
            </a:r>
            <a:r>
              <a:rPr lang="en-US" sz="1600" dirty="0">
                <a:solidFill>
                  <a:schemeClr val="bg1"/>
                </a:solidFill>
                <a:ea typeface="+mn-lt"/>
                <a:cs typeface="+mn-lt"/>
              </a:rPr>
              <a:t>. Ed. Christophe Girot and Dora Imhof. New York: Princeton Architectural Press, 2017. Print. DIETER KIENAST AND THE TOPO- LOGICAL AND PHENOMENOLOGICAL DIMENSION OF LANDSCAPE ARCHITECTURE</a:t>
            </a:r>
            <a:r>
              <a:rPr lang="en-US" sz="1600" i="1" dirty="0">
                <a:solidFill>
                  <a:schemeClr val="bg1"/>
                </a:solidFill>
                <a:ea typeface="+mn-lt"/>
                <a:cs typeface="+mn-lt"/>
              </a:rPr>
              <a:t>—Anette Freytag </a:t>
            </a:r>
            <a:endParaRPr lang="en-US" sz="1600" dirty="0">
              <a:solidFill>
                <a:schemeClr val="bg1"/>
              </a:solidFill>
            </a:endParaRPr>
          </a:p>
          <a:p>
            <a:pPr marL="285750" indent="-285750">
              <a:buFont typeface="Arial"/>
              <a:buChar char="•"/>
            </a:pPr>
            <a:r>
              <a:rPr lang="en-US" sz="1600" dirty="0">
                <a:solidFill>
                  <a:schemeClr val="bg1"/>
                </a:solidFill>
                <a:ea typeface="+mn-lt"/>
                <a:cs typeface="+mn-lt"/>
              </a:rPr>
              <a:t>Kaleva-</a:t>
            </a:r>
            <a:r>
              <a:rPr lang="en-US" sz="1600" dirty="0" err="1">
                <a:solidFill>
                  <a:schemeClr val="bg1"/>
                </a:solidFill>
                <a:ea typeface="+mn-lt"/>
                <a:cs typeface="+mn-lt"/>
              </a:rPr>
              <a:t>artikkeli</a:t>
            </a:r>
            <a:r>
              <a:rPr lang="en-US" sz="1600" dirty="0">
                <a:solidFill>
                  <a:schemeClr val="bg1"/>
                </a:solidFill>
                <a:ea typeface="+mn-lt"/>
                <a:cs typeface="+mn-lt"/>
              </a:rPr>
              <a:t>, Riitta </a:t>
            </a:r>
            <a:r>
              <a:rPr lang="en-US" sz="1600" dirty="0" err="1">
                <a:solidFill>
                  <a:schemeClr val="bg1"/>
                </a:solidFill>
                <a:ea typeface="+mn-lt"/>
                <a:cs typeface="+mn-lt"/>
              </a:rPr>
              <a:t>Sarasti</a:t>
            </a:r>
            <a:r>
              <a:rPr lang="en-US" sz="1600" dirty="0">
                <a:solidFill>
                  <a:schemeClr val="bg1"/>
                </a:solidFill>
                <a:ea typeface="+mn-lt"/>
                <a:cs typeface="+mn-lt"/>
              </a:rPr>
              <a:t>, 2005 </a:t>
            </a:r>
            <a:r>
              <a:rPr lang="en-US" sz="1600" dirty="0">
                <a:solidFill>
                  <a:schemeClr val="bg1"/>
                </a:solidFill>
                <a:ea typeface="+mn-lt"/>
                <a:cs typeface="+mn-lt"/>
                <a:hlinkClick r:id="rId2">
                  <a:extLst>
                    <a:ext uri="{A12FA001-AC4F-418D-AE19-62706E023703}">
                      <ahyp:hlinkClr xmlns:ahyp="http://schemas.microsoft.com/office/drawing/2018/hyperlinkcolor" val="tx"/>
                    </a:ext>
                  </a:extLst>
                </a:hlinkClick>
              </a:rPr>
              <a:t>https://www.kaleva.fi/sveitsin-vauraus-rakennettiin-maahanmuuttajien-avu/2006120</a:t>
            </a:r>
            <a:r>
              <a:rPr lang="en-US" sz="1600" dirty="0">
                <a:solidFill>
                  <a:schemeClr val="bg1"/>
                </a:solidFill>
                <a:ea typeface="+mn-lt"/>
                <a:cs typeface="+mn-lt"/>
              </a:rPr>
              <a:t> 28.10.2022</a:t>
            </a:r>
            <a:endParaRPr lang="en-US" sz="1600" dirty="0">
              <a:solidFill>
                <a:schemeClr val="bg1"/>
              </a:solidFill>
              <a:cs typeface="Calibri" panose="020F0502020204030204"/>
            </a:endParaRPr>
          </a:p>
          <a:p>
            <a:pPr marL="285750" indent="-285750">
              <a:buFont typeface="Arial"/>
              <a:buChar char="•"/>
            </a:pPr>
            <a:r>
              <a:rPr lang="en-US" sz="1600" dirty="0">
                <a:solidFill>
                  <a:schemeClr val="bg1"/>
                </a:solidFill>
                <a:ea typeface="+mn-lt"/>
                <a:cs typeface="+mn-lt"/>
              </a:rPr>
              <a:t>Stadt Zurich: </a:t>
            </a:r>
            <a:r>
              <a:rPr lang="en-US" sz="1600" dirty="0" err="1">
                <a:solidFill>
                  <a:schemeClr val="bg1"/>
                </a:solidFill>
                <a:ea typeface="+mn-lt"/>
                <a:cs typeface="+mn-lt"/>
              </a:rPr>
              <a:t>Oerliker</a:t>
            </a:r>
            <a:r>
              <a:rPr lang="en-US" sz="1600" dirty="0">
                <a:solidFill>
                  <a:schemeClr val="bg1"/>
                </a:solidFill>
                <a:ea typeface="+mn-lt"/>
                <a:cs typeface="+mn-lt"/>
              </a:rPr>
              <a:t> Park </a:t>
            </a:r>
            <a:r>
              <a:rPr lang="en-US" sz="1600" dirty="0">
                <a:solidFill>
                  <a:schemeClr val="bg1"/>
                </a:solidFill>
                <a:ea typeface="+mn-lt"/>
                <a:cs typeface="+mn-lt"/>
                <a:hlinkClick r:id="rId3">
                  <a:extLst>
                    <a:ext uri="{A12FA001-AC4F-418D-AE19-62706E023703}">
                      <ahyp:hlinkClr xmlns:ahyp="http://schemas.microsoft.com/office/drawing/2018/hyperlinkcolor" val="tx"/>
                    </a:ext>
                  </a:extLst>
                </a:hlinkClick>
              </a:rPr>
              <a:t>https://www.stadt-zuerich.ch/ted/de/index/gsz/natur-erleben/park-und-gruenanlagen/parkanlagen-von-az/oerlikerpark.html</a:t>
            </a:r>
            <a:r>
              <a:rPr lang="en-US" sz="1600" dirty="0">
                <a:solidFill>
                  <a:schemeClr val="bg1"/>
                </a:solidFill>
                <a:ea typeface="+mn-lt"/>
                <a:cs typeface="+mn-lt"/>
              </a:rPr>
              <a:t>  28.10.2022</a:t>
            </a:r>
          </a:p>
          <a:p>
            <a:pPr marL="285750" indent="-285750">
              <a:buFont typeface="Arial"/>
              <a:buChar char="•"/>
            </a:pPr>
            <a:r>
              <a:rPr lang="en-US" sz="1600" dirty="0">
                <a:solidFill>
                  <a:schemeClr val="bg1"/>
                </a:solidFill>
                <a:ea typeface="+mn-lt"/>
                <a:cs typeface="+mn-lt"/>
              </a:rPr>
              <a:t>IFLA Europe </a:t>
            </a:r>
            <a:r>
              <a:rPr lang="en-US" sz="1600" dirty="0" err="1">
                <a:solidFill>
                  <a:schemeClr val="bg1"/>
                </a:solidFill>
                <a:ea typeface="+mn-lt"/>
                <a:cs typeface="+mn-lt"/>
              </a:rPr>
              <a:t>julkaisu</a:t>
            </a:r>
            <a:r>
              <a:rPr lang="en-US" sz="1600" dirty="0">
                <a:solidFill>
                  <a:schemeClr val="bg1"/>
                </a:solidFill>
                <a:ea typeface="+mn-lt"/>
                <a:cs typeface="+mn-lt"/>
              </a:rPr>
              <a:t>. 2021. </a:t>
            </a:r>
            <a:r>
              <a:rPr lang="en-US" sz="1600" dirty="0">
                <a:solidFill>
                  <a:schemeClr val="bg1"/>
                </a:solidFill>
                <a:ea typeface="+mn-lt"/>
                <a:cs typeface="+mn-lt"/>
                <a:hlinkClick r:id="rId4">
                  <a:extLst>
                    <a:ext uri="{A12FA001-AC4F-418D-AE19-62706E023703}">
                      <ahyp:hlinkClr xmlns:ahyp="http://schemas.microsoft.com/office/drawing/2018/hyperlinkcolor" val="tx"/>
                    </a:ext>
                  </a:extLst>
                </a:hlinkClick>
              </a:rPr>
              <a:t>https://iflaeurope.eu/index.php/site/news-single/the-landscape-architecture-education-in-switzerland-celebrates-its-50th-anniversary</a:t>
            </a:r>
            <a:r>
              <a:rPr lang="en-US" sz="1600" dirty="0">
                <a:solidFill>
                  <a:schemeClr val="bg1"/>
                </a:solidFill>
                <a:ea typeface="+mn-lt"/>
                <a:cs typeface="+mn-lt"/>
              </a:rPr>
              <a:t>  28.10.2022</a:t>
            </a:r>
          </a:p>
          <a:p>
            <a:pPr marL="285750" indent="-285750">
              <a:buFont typeface="Arial"/>
              <a:buChar char="•"/>
            </a:pPr>
            <a:r>
              <a:rPr lang="en-US" sz="1600" dirty="0">
                <a:solidFill>
                  <a:schemeClr val="bg1"/>
                </a:solidFill>
                <a:ea typeface="+mn-lt"/>
                <a:cs typeface="+mn-lt"/>
                <a:hlinkClick r:id="rId5">
                  <a:extLst>
                    <a:ext uri="{A12FA001-AC4F-418D-AE19-62706E023703}">
                      <ahyp:hlinkClr xmlns:ahyp="http://schemas.microsoft.com/office/drawing/2018/hyperlinkcolor" val="tx"/>
                    </a:ext>
                  </a:extLst>
                </a:hlinkClick>
              </a:rPr>
              <a:t>https://www.eda.admin.ch/aboutswitzerland/en/home/wirtschaft/uebersicht/wirtschaft---fakten-und-zahlen.html</a:t>
            </a:r>
            <a:r>
              <a:rPr lang="en-US" sz="1600" dirty="0">
                <a:solidFill>
                  <a:schemeClr val="bg1"/>
                </a:solidFill>
                <a:ea typeface="+mn-lt"/>
                <a:cs typeface="+mn-lt"/>
              </a:rPr>
              <a:t>  28.10.2022</a:t>
            </a:r>
          </a:p>
          <a:p>
            <a:pPr marL="285750" indent="-285750">
              <a:buFont typeface="Arial"/>
              <a:buChar char="•"/>
            </a:pPr>
            <a:r>
              <a:rPr lang="en-US" sz="1600" dirty="0">
                <a:solidFill>
                  <a:schemeClr val="bg1"/>
                </a:solidFill>
                <a:ea typeface="+mn-lt"/>
                <a:cs typeface="+mn-lt"/>
              </a:rPr>
              <a:t>Studio </a:t>
            </a:r>
            <a:r>
              <a:rPr lang="en-US" sz="1600" dirty="0" err="1">
                <a:solidFill>
                  <a:schemeClr val="bg1"/>
                </a:solidFill>
                <a:ea typeface="+mn-lt"/>
                <a:cs typeface="+mn-lt"/>
              </a:rPr>
              <a:t>Bürgi</a:t>
            </a:r>
            <a:r>
              <a:rPr lang="en-US" sz="1600" dirty="0">
                <a:solidFill>
                  <a:schemeClr val="bg1"/>
                </a:solidFill>
                <a:ea typeface="+mn-lt"/>
                <a:cs typeface="+mn-lt"/>
              </a:rPr>
              <a:t>. Reconsidering a mountain. </a:t>
            </a:r>
            <a:r>
              <a:rPr lang="en-US" sz="1600" dirty="0">
                <a:solidFill>
                  <a:schemeClr val="bg1"/>
                </a:solidFill>
                <a:ea typeface="+mn-lt"/>
                <a:cs typeface="+mn-lt"/>
                <a:hlinkClick r:id="rId6">
                  <a:extLst>
                    <a:ext uri="{A12FA001-AC4F-418D-AE19-62706E023703}">
                      <ahyp:hlinkClr xmlns:ahyp="http://schemas.microsoft.com/office/drawing/2018/hyperlinkcolor" val="tx"/>
                    </a:ext>
                  </a:extLst>
                </a:hlinkClick>
              </a:rPr>
              <a:t>http://www.burgi.ch/index.php/portfolio/reconsidering-a-mountain/</a:t>
            </a:r>
            <a:endParaRPr lang="en-US" sz="1600" dirty="0">
              <a:solidFill>
                <a:schemeClr val="bg1"/>
              </a:solidFill>
              <a:ea typeface="+mn-lt"/>
              <a:cs typeface="+mn-lt"/>
            </a:endParaRPr>
          </a:p>
          <a:p>
            <a:pPr marL="285750" indent="-285750">
              <a:buFont typeface="Arial"/>
              <a:buChar char="•"/>
            </a:pPr>
            <a:endParaRPr lang="en-US" dirty="0">
              <a:solidFill>
                <a:schemeClr val="bg1"/>
              </a:solidFill>
              <a:cs typeface="Calibri"/>
            </a:endParaRPr>
          </a:p>
        </p:txBody>
      </p:sp>
    </p:spTree>
    <p:extLst>
      <p:ext uri="{BB962C8B-B14F-4D97-AF65-F5344CB8AC3E}">
        <p14:creationId xmlns:p14="http://schemas.microsoft.com/office/powerpoint/2010/main" val="3280638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FCC42A-C482-14BB-D3A2-5D43F79245DD}"/>
              </a:ext>
            </a:extLst>
          </p:cNvPr>
          <p:cNvSpPr txBox="1"/>
          <p:nvPr/>
        </p:nvSpPr>
        <p:spPr>
          <a:xfrm>
            <a:off x="626301" y="584547"/>
            <a:ext cx="10784909" cy="8094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err="1">
                <a:solidFill>
                  <a:schemeClr val="bg1"/>
                </a:solidFill>
                <a:latin typeface="Batang" panose="02030600000101010101" pitchFamily="18" charset="-127"/>
                <a:ea typeface="Batang" panose="02030600000101010101" pitchFamily="18" charset="-127"/>
                <a:cs typeface="Calibri"/>
              </a:rPr>
              <a:t>Lähteet</a:t>
            </a:r>
            <a:r>
              <a:rPr lang="en-US" sz="2800" b="1" dirty="0">
                <a:solidFill>
                  <a:schemeClr val="bg1"/>
                </a:solidFill>
                <a:latin typeface="Batang" panose="02030600000101010101" pitchFamily="18" charset="-127"/>
                <a:ea typeface="Batang" panose="02030600000101010101" pitchFamily="18" charset="-127"/>
                <a:cs typeface="Calibri"/>
              </a:rPr>
              <a:t>:</a:t>
            </a:r>
          </a:p>
          <a:p>
            <a:endParaRPr lang="en-US" sz="2800" b="1" dirty="0">
              <a:solidFill>
                <a:schemeClr val="bg1"/>
              </a:solidFill>
              <a:ea typeface="+mn-lt"/>
              <a:cs typeface="+mn-lt"/>
            </a:endParaRPr>
          </a:p>
          <a:p>
            <a:pPr marL="285750" indent="-285750">
              <a:buFont typeface="Arial,Sans-Serif"/>
              <a:buChar char="•"/>
            </a:pPr>
            <a:r>
              <a:rPr lang="en-US" dirty="0">
                <a:solidFill>
                  <a:schemeClr val="bg1"/>
                </a:solidFill>
                <a:ea typeface="+mn-lt"/>
                <a:cs typeface="+mn-lt"/>
              </a:rPr>
              <a:t> </a:t>
            </a:r>
            <a:r>
              <a:rPr lang="en-US" sz="1600" dirty="0">
                <a:solidFill>
                  <a:schemeClr val="bg1"/>
                </a:solidFill>
                <a:ea typeface="+mn-lt"/>
                <a:cs typeface="+mn-lt"/>
              </a:rPr>
              <a:t>The History of Higher Landscape Architecture Education at Eth Zurich, Switzerland. </a:t>
            </a:r>
            <a:r>
              <a:rPr lang="en-US" sz="1600" i="1" dirty="0" err="1">
                <a:solidFill>
                  <a:schemeClr val="bg1"/>
                </a:solidFill>
                <a:ea typeface="+mn-lt"/>
                <a:cs typeface="+mn-lt"/>
              </a:rPr>
              <a:t>ByDunja</a:t>
            </a:r>
            <a:r>
              <a:rPr lang="en-US" sz="1600" i="1" dirty="0">
                <a:solidFill>
                  <a:schemeClr val="bg1"/>
                </a:solidFill>
                <a:ea typeface="+mn-lt"/>
                <a:cs typeface="+mn-lt"/>
              </a:rPr>
              <a:t> Richter. 2022. </a:t>
            </a:r>
            <a:r>
              <a:rPr lang="en-US" sz="1600" dirty="0">
                <a:solidFill>
                  <a:schemeClr val="bg1"/>
                </a:solidFill>
                <a:ea typeface="+mn-lt"/>
                <a:cs typeface="+mn-lt"/>
                <a:hlinkClick r:id="rId2">
                  <a:extLst>
                    <a:ext uri="{A12FA001-AC4F-418D-AE19-62706E023703}">
                      <ahyp:hlinkClr xmlns:ahyp="http://schemas.microsoft.com/office/drawing/2018/hyperlinkcolor" val="tx"/>
                    </a:ext>
                  </a:extLst>
                </a:hlinkClick>
              </a:rPr>
              <a:t>https://www.taylorfrancis.com/chapters/edit/10.4324/9781003212645-28/history-higher-landscape-architecture-education-eth-zurich-switzerland-dunja-richter</a:t>
            </a:r>
            <a:r>
              <a:rPr lang="en-US" sz="1600" dirty="0">
                <a:solidFill>
                  <a:schemeClr val="bg1"/>
                </a:solidFill>
                <a:ea typeface="+mn-lt"/>
                <a:cs typeface="+mn-lt"/>
              </a:rPr>
              <a:t> </a:t>
            </a:r>
          </a:p>
          <a:p>
            <a:pPr marL="285750" indent="-285750">
              <a:buFont typeface="Arial,Sans-Serif"/>
              <a:buChar char="•"/>
            </a:pPr>
            <a:r>
              <a:rPr lang="en-US" sz="1600" dirty="0">
                <a:solidFill>
                  <a:schemeClr val="bg1"/>
                </a:solidFill>
                <a:ea typeface="+mn-lt"/>
                <a:cs typeface="+mn-lt"/>
              </a:rPr>
              <a:t>Rosenberg, Elissa. Before and After. The revitalization of the Aire River, Switzerland. Landscape architecture magazine, </a:t>
            </a:r>
            <a:r>
              <a:rPr lang="en-US" sz="1600" dirty="0" err="1">
                <a:solidFill>
                  <a:schemeClr val="bg1"/>
                </a:solidFill>
                <a:ea typeface="+mn-lt"/>
                <a:cs typeface="+mn-lt"/>
              </a:rPr>
              <a:t>june</a:t>
            </a:r>
            <a:r>
              <a:rPr lang="en-US" sz="1600" dirty="0">
                <a:solidFill>
                  <a:schemeClr val="bg1"/>
                </a:solidFill>
                <a:ea typeface="+mn-lt"/>
                <a:cs typeface="+mn-lt"/>
              </a:rPr>
              <a:t> 2019,  126-133. </a:t>
            </a:r>
          </a:p>
          <a:p>
            <a:pPr marL="285750" indent="-285750">
              <a:buFont typeface="Arial,Sans-Serif"/>
              <a:buChar char="•"/>
            </a:pPr>
            <a:r>
              <a:rPr lang="en-US" sz="1600" dirty="0">
                <a:solidFill>
                  <a:schemeClr val="bg1"/>
                </a:solidFill>
                <a:ea typeface="+mn-lt"/>
                <a:cs typeface="+mn-lt"/>
              </a:rPr>
              <a:t>Wikipedia-</a:t>
            </a:r>
            <a:r>
              <a:rPr lang="en-US" sz="1600" dirty="0" err="1">
                <a:solidFill>
                  <a:schemeClr val="bg1"/>
                </a:solidFill>
                <a:ea typeface="+mn-lt"/>
                <a:cs typeface="+mn-lt"/>
              </a:rPr>
              <a:t>artikkeli</a:t>
            </a:r>
            <a:r>
              <a:rPr lang="en-US" sz="1600" dirty="0">
                <a:solidFill>
                  <a:schemeClr val="bg1"/>
                </a:solidFill>
                <a:ea typeface="+mn-lt"/>
                <a:cs typeface="+mn-lt"/>
              </a:rPr>
              <a:t>: </a:t>
            </a:r>
            <a:r>
              <a:rPr lang="en-US" sz="1600" dirty="0" err="1">
                <a:solidFill>
                  <a:schemeClr val="bg1"/>
                </a:solidFill>
                <a:ea typeface="+mn-lt"/>
                <a:cs typeface="+mn-lt"/>
              </a:rPr>
              <a:t>Sveitsi</a:t>
            </a:r>
            <a:r>
              <a:rPr lang="en-US" sz="1600" dirty="0">
                <a:solidFill>
                  <a:schemeClr val="bg1"/>
                </a:solidFill>
                <a:ea typeface="+mn-lt"/>
                <a:cs typeface="+mn-lt"/>
              </a:rPr>
              <a:t> </a:t>
            </a:r>
            <a:r>
              <a:rPr lang="en-US" sz="1600" dirty="0">
                <a:solidFill>
                  <a:schemeClr val="bg1"/>
                </a:solidFill>
                <a:ea typeface="+mn-lt"/>
                <a:cs typeface="+mn-lt"/>
                <a:hlinkClick r:id="rId3">
                  <a:extLst>
                    <a:ext uri="{A12FA001-AC4F-418D-AE19-62706E023703}">
                      <ahyp:hlinkClr xmlns:ahyp="http://schemas.microsoft.com/office/drawing/2018/hyperlinkcolor" val="tx"/>
                    </a:ext>
                  </a:extLst>
                </a:hlinkClick>
              </a:rPr>
              <a:t>https://fi.wikipedia.org/wiki/Sveitsi</a:t>
            </a:r>
            <a:r>
              <a:rPr lang="en-US" sz="1600" dirty="0">
                <a:solidFill>
                  <a:schemeClr val="bg1"/>
                </a:solidFill>
                <a:ea typeface="+mn-lt"/>
                <a:cs typeface="+mn-lt"/>
              </a:rPr>
              <a:t> 28.10.2022</a:t>
            </a:r>
          </a:p>
          <a:p>
            <a:pPr marL="285750" indent="-285750">
              <a:buFont typeface="Arial,Sans-Serif"/>
              <a:buChar char="•"/>
            </a:pPr>
            <a:r>
              <a:rPr lang="en-US" sz="1600" dirty="0">
                <a:solidFill>
                  <a:schemeClr val="bg1"/>
                </a:solidFill>
                <a:ea typeface="+mn-lt"/>
                <a:cs typeface="+mn-lt"/>
              </a:rPr>
              <a:t>Wikipedia-</a:t>
            </a:r>
            <a:r>
              <a:rPr lang="en-US" sz="1600" dirty="0" err="1">
                <a:solidFill>
                  <a:schemeClr val="bg1"/>
                </a:solidFill>
                <a:ea typeface="+mn-lt"/>
                <a:cs typeface="+mn-lt"/>
              </a:rPr>
              <a:t>artikkeli</a:t>
            </a:r>
            <a:r>
              <a:rPr lang="en-US" sz="1600" dirty="0">
                <a:solidFill>
                  <a:schemeClr val="bg1"/>
                </a:solidFill>
                <a:ea typeface="+mn-lt"/>
                <a:cs typeface="+mn-lt"/>
              </a:rPr>
              <a:t>: Ernst Cramer </a:t>
            </a:r>
            <a:r>
              <a:rPr lang="en-US" sz="1600" dirty="0">
                <a:solidFill>
                  <a:schemeClr val="bg1"/>
                </a:solidFill>
                <a:ea typeface="+mn-lt"/>
                <a:cs typeface="+mn-lt"/>
                <a:hlinkClick r:id="rId4">
                  <a:extLst>
                    <a:ext uri="{A12FA001-AC4F-418D-AE19-62706E023703}">
                      <ahyp:hlinkClr xmlns:ahyp="http://schemas.microsoft.com/office/drawing/2018/hyperlinkcolor" val="tx"/>
                    </a:ext>
                  </a:extLst>
                </a:hlinkClick>
              </a:rPr>
              <a:t>https://de.wikipedia.org/wiki/Ernst_Cramer_(Gartenarchitekt</a:t>
            </a:r>
            <a:r>
              <a:rPr lang="en-US" sz="1600" dirty="0">
                <a:solidFill>
                  <a:schemeClr val="bg1"/>
                </a:solidFill>
                <a:ea typeface="+mn-lt"/>
                <a:cs typeface="+mn-lt"/>
              </a:rPr>
              <a:t>) 28.10.2022</a:t>
            </a:r>
          </a:p>
          <a:p>
            <a:pPr marL="285750" indent="-285750">
              <a:buFont typeface="Arial,Sans-Serif"/>
              <a:buChar char="•"/>
            </a:pPr>
            <a:r>
              <a:rPr lang="en-US" sz="1600" dirty="0">
                <a:solidFill>
                  <a:schemeClr val="bg1"/>
                </a:solidFill>
                <a:ea typeface="+mn-lt"/>
                <a:cs typeface="+mn-lt"/>
              </a:rPr>
              <a:t>Wikipedia-</a:t>
            </a:r>
            <a:r>
              <a:rPr lang="en-US" sz="1600" dirty="0" err="1">
                <a:solidFill>
                  <a:schemeClr val="bg1"/>
                </a:solidFill>
                <a:ea typeface="+mn-lt"/>
                <a:cs typeface="+mn-lt"/>
              </a:rPr>
              <a:t>artikkeli</a:t>
            </a:r>
            <a:r>
              <a:rPr lang="en-US" sz="1600" dirty="0">
                <a:solidFill>
                  <a:schemeClr val="bg1"/>
                </a:solidFill>
                <a:ea typeface="+mn-lt"/>
                <a:cs typeface="+mn-lt"/>
              </a:rPr>
              <a:t>: </a:t>
            </a:r>
            <a:r>
              <a:rPr lang="en-US" sz="1600" dirty="0" err="1">
                <a:solidFill>
                  <a:schemeClr val="bg1"/>
                </a:solidFill>
                <a:ea typeface="+mn-lt"/>
                <a:cs typeface="+mn-lt"/>
              </a:rPr>
              <a:t>DIeter</a:t>
            </a:r>
            <a:r>
              <a:rPr lang="en-US" sz="1600" dirty="0">
                <a:solidFill>
                  <a:schemeClr val="bg1"/>
                </a:solidFill>
                <a:ea typeface="+mn-lt"/>
                <a:cs typeface="+mn-lt"/>
              </a:rPr>
              <a:t> Kienast </a:t>
            </a:r>
            <a:r>
              <a:rPr lang="en-US" sz="1600" dirty="0">
                <a:solidFill>
                  <a:schemeClr val="bg1"/>
                </a:solidFill>
                <a:ea typeface="+mn-lt"/>
                <a:cs typeface="+mn-lt"/>
                <a:hlinkClick r:id="rId5">
                  <a:extLst>
                    <a:ext uri="{A12FA001-AC4F-418D-AE19-62706E023703}">
                      <ahyp:hlinkClr xmlns:ahyp="http://schemas.microsoft.com/office/drawing/2018/hyperlinkcolor" val="tx"/>
                    </a:ext>
                  </a:extLst>
                </a:hlinkClick>
              </a:rPr>
              <a:t>https://de.wikipedia.org/wiki/Dieter_Kienast</a:t>
            </a:r>
            <a:r>
              <a:rPr lang="en-US" sz="1600" dirty="0">
                <a:solidFill>
                  <a:schemeClr val="bg1"/>
                </a:solidFill>
                <a:ea typeface="+mn-lt"/>
                <a:cs typeface="+mn-lt"/>
              </a:rPr>
              <a:t>  28.10.2022</a:t>
            </a:r>
          </a:p>
          <a:p>
            <a:pPr marL="285750" indent="-285750">
              <a:buFont typeface="Arial,Sans-Serif"/>
              <a:buChar char="•"/>
            </a:pPr>
            <a:r>
              <a:rPr lang="en-US" sz="1600" dirty="0">
                <a:solidFill>
                  <a:schemeClr val="bg1"/>
                </a:solidFill>
                <a:ea typeface="+mn-lt"/>
                <a:cs typeface="+mn-lt"/>
              </a:rPr>
              <a:t>Wikipedia-</a:t>
            </a:r>
            <a:r>
              <a:rPr lang="en-US" sz="1600" dirty="0" err="1">
                <a:solidFill>
                  <a:schemeClr val="bg1"/>
                </a:solidFill>
                <a:ea typeface="+mn-lt"/>
                <a:cs typeface="+mn-lt"/>
              </a:rPr>
              <a:t>artikkeli</a:t>
            </a:r>
            <a:r>
              <a:rPr lang="en-US" sz="1600" dirty="0">
                <a:solidFill>
                  <a:schemeClr val="bg1"/>
                </a:solidFill>
                <a:ea typeface="+mn-lt"/>
                <a:cs typeface="+mn-lt"/>
              </a:rPr>
              <a:t>: </a:t>
            </a:r>
            <a:r>
              <a:rPr lang="en-US" sz="1600" dirty="0" err="1">
                <a:solidFill>
                  <a:schemeClr val="bg1"/>
                </a:solidFill>
                <a:ea typeface="+mn-lt"/>
                <a:cs typeface="+mn-lt"/>
              </a:rPr>
              <a:t>Oerliker</a:t>
            </a:r>
            <a:r>
              <a:rPr lang="en-US" sz="1600" dirty="0">
                <a:solidFill>
                  <a:schemeClr val="bg1"/>
                </a:solidFill>
                <a:ea typeface="+mn-lt"/>
                <a:cs typeface="+mn-lt"/>
              </a:rPr>
              <a:t> Park </a:t>
            </a:r>
            <a:r>
              <a:rPr lang="en-US" sz="1600" dirty="0">
                <a:solidFill>
                  <a:schemeClr val="bg1"/>
                </a:solidFill>
                <a:ea typeface="+mn-lt"/>
                <a:cs typeface="+mn-lt"/>
                <a:hlinkClick r:id="rId6">
                  <a:extLst>
                    <a:ext uri="{A12FA001-AC4F-418D-AE19-62706E023703}">
                      <ahyp:hlinkClr xmlns:ahyp="http://schemas.microsoft.com/office/drawing/2018/hyperlinkcolor" val="tx"/>
                    </a:ext>
                  </a:extLst>
                </a:hlinkClick>
              </a:rPr>
              <a:t>https://en.wikipedia.org/wiki/Oerliker_Park</a:t>
            </a:r>
            <a:r>
              <a:rPr lang="en-US" sz="1600" dirty="0">
                <a:solidFill>
                  <a:schemeClr val="bg1"/>
                </a:solidFill>
                <a:ea typeface="+mn-lt"/>
                <a:cs typeface="+mn-lt"/>
              </a:rPr>
              <a:t>  28.10.2022</a:t>
            </a:r>
          </a:p>
          <a:p>
            <a:pPr marL="285750" indent="-285750">
              <a:buFont typeface="Arial,Sans-Serif"/>
              <a:buChar char="•"/>
            </a:pPr>
            <a:r>
              <a:rPr lang="en-US" sz="1600" dirty="0">
                <a:solidFill>
                  <a:schemeClr val="bg1"/>
                </a:solidFill>
                <a:ea typeface="+mn-lt"/>
                <a:cs typeface="+mn-lt"/>
              </a:rPr>
              <a:t>Wikipedia-</a:t>
            </a:r>
            <a:r>
              <a:rPr lang="en-US" sz="1600" dirty="0" err="1">
                <a:solidFill>
                  <a:schemeClr val="bg1"/>
                </a:solidFill>
                <a:ea typeface="+mn-lt"/>
                <a:cs typeface="+mn-lt"/>
              </a:rPr>
              <a:t>artikkeli</a:t>
            </a:r>
            <a:r>
              <a:rPr lang="en-US" sz="1600" dirty="0">
                <a:solidFill>
                  <a:schemeClr val="bg1"/>
                </a:solidFill>
                <a:ea typeface="+mn-lt"/>
                <a:cs typeface="+mn-lt"/>
              </a:rPr>
              <a:t>: </a:t>
            </a:r>
            <a:r>
              <a:rPr lang="en-US" sz="1600" dirty="0" err="1">
                <a:solidFill>
                  <a:schemeClr val="bg1"/>
                </a:solidFill>
                <a:ea typeface="+mn-lt"/>
                <a:cs typeface="+mn-lt"/>
              </a:rPr>
              <a:t>Sveitsi</a:t>
            </a:r>
            <a:r>
              <a:rPr lang="en-US" sz="1600" dirty="0">
                <a:solidFill>
                  <a:schemeClr val="bg1"/>
                </a:solidFill>
                <a:ea typeface="+mn-lt"/>
                <a:cs typeface="+mn-lt"/>
              </a:rPr>
              <a:t>. </a:t>
            </a:r>
            <a:r>
              <a:rPr lang="en-US" sz="1600" dirty="0">
                <a:solidFill>
                  <a:schemeClr val="bg1"/>
                </a:solidFill>
                <a:ea typeface="+mn-lt"/>
                <a:cs typeface="+mn-lt"/>
                <a:hlinkClick r:id="rId3">
                  <a:extLst>
                    <a:ext uri="{A12FA001-AC4F-418D-AE19-62706E023703}">
                      <ahyp:hlinkClr xmlns:ahyp="http://schemas.microsoft.com/office/drawing/2018/hyperlinkcolor" val="tx"/>
                    </a:ext>
                  </a:extLst>
                </a:hlinkClick>
              </a:rPr>
              <a:t>https://fi.wikipedia.org/wiki/Sveitsi</a:t>
            </a:r>
            <a:r>
              <a:rPr lang="en-US" sz="1600" dirty="0">
                <a:solidFill>
                  <a:schemeClr val="bg1"/>
                </a:solidFill>
                <a:ea typeface="+mn-lt"/>
                <a:cs typeface="+mn-lt"/>
              </a:rPr>
              <a:t>. 30.10.2022 </a:t>
            </a:r>
          </a:p>
          <a:p>
            <a:pPr marL="285750" indent="-285750">
              <a:buFont typeface="Arial,Sans-Serif"/>
              <a:buChar char="•"/>
            </a:pPr>
            <a:r>
              <a:rPr lang="en-US" sz="1600" dirty="0">
                <a:solidFill>
                  <a:schemeClr val="bg1"/>
                </a:solidFill>
                <a:ea typeface="+mn-lt"/>
                <a:cs typeface="+mn-lt"/>
              </a:rPr>
              <a:t>Wikipedia-</a:t>
            </a:r>
            <a:r>
              <a:rPr lang="en-US" sz="1600" dirty="0" err="1">
                <a:solidFill>
                  <a:schemeClr val="bg1"/>
                </a:solidFill>
                <a:ea typeface="+mn-lt"/>
                <a:cs typeface="+mn-lt"/>
              </a:rPr>
              <a:t>artikkeli</a:t>
            </a:r>
            <a:r>
              <a:rPr lang="en-US" sz="1600" dirty="0">
                <a:solidFill>
                  <a:schemeClr val="bg1"/>
                </a:solidFill>
                <a:ea typeface="+mn-lt"/>
                <a:cs typeface="+mn-lt"/>
              </a:rPr>
              <a:t>: Mittelland. </a:t>
            </a:r>
            <a:r>
              <a:rPr lang="en-US" sz="1600" dirty="0">
                <a:solidFill>
                  <a:schemeClr val="bg1"/>
                </a:solidFill>
                <a:ea typeface="+mn-lt"/>
                <a:cs typeface="+mn-lt"/>
                <a:hlinkClick r:id="rId7">
                  <a:extLst>
                    <a:ext uri="{A12FA001-AC4F-418D-AE19-62706E023703}">
                      <ahyp:hlinkClr xmlns:ahyp="http://schemas.microsoft.com/office/drawing/2018/hyperlinkcolor" val="tx"/>
                    </a:ext>
                  </a:extLst>
                </a:hlinkClick>
              </a:rPr>
              <a:t>https://fi.wikipedia.org/wiki/Sveitsia.org/wiki/Mittelland</a:t>
            </a:r>
            <a:r>
              <a:rPr lang="en-US" sz="1600" dirty="0">
                <a:solidFill>
                  <a:schemeClr val="bg1"/>
                </a:solidFill>
                <a:ea typeface="+mn-lt"/>
                <a:cs typeface="+mn-lt"/>
              </a:rPr>
              <a:t>. 20.10.2022 </a:t>
            </a:r>
          </a:p>
          <a:p>
            <a:pPr marL="285750" indent="-285750">
              <a:buFont typeface="Arial,Sans-Serif"/>
              <a:buChar char="•"/>
            </a:pPr>
            <a:r>
              <a:rPr lang="en-US" sz="1600" dirty="0" err="1">
                <a:solidFill>
                  <a:schemeClr val="bg1"/>
                </a:solidFill>
                <a:ea typeface="+mn-lt"/>
                <a:cs typeface="+mn-lt"/>
              </a:rPr>
              <a:t>Enea</a:t>
            </a:r>
            <a:r>
              <a:rPr lang="en-US" sz="1600" dirty="0">
                <a:solidFill>
                  <a:schemeClr val="bg1"/>
                </a:solidFill>
                <a:ea typeface="+mn-lt"/>
                <a:cs typeface="+mn-lt"/>
              </a:rPr>
              <a:t>, </a:t>
            </a:r>
            <a:r>
              <a:rPr lang="en-US" sz="1600" dirty="0" err="1">
                <a:solidFill>
                  <a:schemeClr val="bg1"/>
                </a:solidFill>
                <a:ea typeface="+mn-lt"/>
                <a:cs typeface="+mn-lt"/>
              </a:rPr>
              <a:t>Weingut</a:t>
            </a:r>
            <a:r>
              <a:rPr lang="en-US" sz="1600" dirty="0">
                <a:solidFill>
                  <a:schemeClr val="bg1"/>
                </a:solidFill>
                <a:ea typeface="+mn-lt"/>
                <a:cs typeface="+mn-lt"/>
              </a:rPr>
              <a:t>	 </a:t>
            </a:r>
            <a:r>
              <a:rPr lang="en-US" sz="1600" dirty="0">
                <a:solidFill>
                  <a:schemeClr val="bg1"/>
                </a:solidFill>
                <a:ea typeface="+mn-lt"/>
                <a:cs typeface="+mn-lt"/>
                <a:hlinkClick r:id="rId8">
                  <a:extLst>
                    <a:ext uri="{A12FA001-AC4F-418D-AE19-62706E023703}">
                      <ahyp:hlinkClr xmlns:ahyp="http://schemas.microsoft.com/office/drawing/2018/hyperlinkcolor" val="tx"/>
                    </a:ext>
                  </a:extLst>
                </a:hlinkClick>
              </a:rPr>
              <a:t>https://www.enea.ch/project/weingut-davaz/</a:t>
            </a:r>
            <a:endParaRPr lang="en-US" sz="1600" dirty="0">
              <a:solidFill>
                <a:schemeClr val="bg1"/>
              </a:solidFill>
              <a:ea typeface="+mn-lt"/>
              <a:cs typeface="+mn-lt"/>
            </a:endParaRPr>
          </a:p>
          <a:p>
            <a:pPr marL="285750" indent="-285750">
              <a:buFont typeface="Arial,Sans-Serif"/>
              <a:buChar char="•"/>
            </a:pPr>
            <a:r>
              <a:rPr lang="en-US" sz="1600" dirty="0" err="1">
                <a:solidFill>
                  <a:schemeClr val="bg1"/>
                </a:solidFill>
                <a:ea typeface="+mn-lt"/>
                <a:cs typeface="+mn-lt"/>
              </a:rPr>
              <a:t>Enea</a:t>
            </a:r>
            <a:r>
              <a:rPr lang="en-US" sz="1600" dirty="0">
                <a:solidFill>
                  <a:schemeClr val="bg1"/>
                </a:solidFill>
                <a:ea typeface="+mn-lt"/>
                <a:cs typeface="+mn-lt"/>
              </a:rPr>
              <a:t>, </a:t>
            </a:r>
            <a:r>
              <a:rPr lang="en-US" sz="1600" dirty="0" err="1">
                <a:solidFill>
                  <a:schemeClr val="bg1"/>
                </a:solidFill>
                <a:ea typeface="+mn-lt"/>
                <a:cs typeface="+mn-lt"/>
              </a:rPr>
              <a:t>Enea</a:t>
            </a:r>
            <a:r>
              <a:rPr lang="en-US" sz="1600" dirty="0">
                <a:solidFill>
                  <a:schemeClr val="bg1"/>
                </a:solidFill>
                <a:ea typeface="+mn-lt"/>
                <a:cs typeface="+mn-lt"/>
              </a:rPr>
              <a:t> </a:t>
            </a:r>
            <a:r>
              <a:rPr lang="en-US" sz="1600" dirty="0" err="1">
                <a:solidFill>
                  <a:schemeClr val="bg1"/>
                </a:solidFill>
                <a:ea typeface="+mn-lt"/>
                <a:cs typeface="+mn-lt"/>
              </a:rPr>
              <a:t>Baummuseum</a:t>
            </a:r>
            <a:r>
              <a:rPr lang="en-US" sz="1600" dirty="0">
                <a:solidFill>
                  <a:schemeClr val="bg1"/>
                </a:solidFill>
                <a:ea typeface="+mn-lt"/>
                <a:cs typeface="+mn-lt"/>
              </a:rPr>
              <a:t> </a:t>
            </a:r>
            <a:r>
              <a:rPr lang="en-US" sz="1600" dirty="0">
                <a:solidFill>
                  <a:schemeClr val="bg1"/>
                </a:solidFill>
                <a:ea typeface="+mn-lt"/>
                <a:cs typeface="+mn-lt"/>
                <a:hlinkClick r:id="rId9">
                  <a:extLst>
                    <a:ext uri="{A12FA001-AC4F-418D-AE19-62706E023703}">
                      <ahyp:hlinkClr xmlns:ahyp="http://schemas.microsoft.com/office/drawing/2018/hyperlinkcolor" val="tx"/>
                    </a:ext>
                  </a:extLst>
                </a:hlinkClick>
              </a:rPr>
              <a:t>https://www.enea.ch/baummuseum/</a:t>
            </a:r>
            <a:endParaRPr lang="en-US" sz="1600" dirty="0">
              <a:solidFill>
                <a:schemeClr val="bg1"/>
              </a:solidFill>
              <a:ea typeface="+mn-lt"/>
              <a:cs typeface="+mn-lt"/>
            </a:endParaRPr>
          </a:p>
          <a:p>
            <a:pPr marL="285750" indent="-285750">
              <a:buFont typeface="Arial,Sans-Serif"/>
              <a:buChar char="•"/>
            </a:pPr>
            <a:r>
              <a:rPr lang="en-US" sz="1600" dirty="0">
                <a:solidFill>
                  <a:schemeClr val="bg1"/>
                </a:solidFill>
                <a:ea typeface="+mn-lt"/>
                <a:cs typeface="+mn-lt"/>
              </a:rPr>
              <a:t>Federal Office for the Environment FOEN, 2020. Swiss Landscape Concept, landscape and nature in federal policy areas. </a:t>
            </a:r>
            <a:r>
              <a:rPr lang="en-US" sz="1600" dirty="0">
                <a:solidFill>
                  <a:schemeClr val="bg1"/>
                </a:solidFill>
                <a:ea typeface="+mn-lt"/>
                <a:cs typeface="+mn-lt"/>
                <a:hlinkClick r:id="rId10">
                  <a:extLst>
                    <a:ext uri="{A12FA001-AC4F-418D-AE19-62706E023703}">
                      <ahyp:hlinkClr xmlns:ahyp="http://schemas.microsoft.com/office/drawing/2018/hyperlinkcolor" val="tx"/>
                    </a:ext>
                  </a:extLst>
                </a:hlinkClick>
              </a:rPr>
              <a:t>https://www.bafu.admin.ch/bafu/en/home/topics/landscape/publications-studies/publications/swiss-landscape-concept.html</a:t>
            </a:r>
            <a:endParaRPr lang="en-US" sz="1600" dirty="0">
              <a:solidFill>
                <a:schemeClr val="bg1"/>
              </a:solidFill>
              <a:ea typeface="+mn-lt"/>
              <a:cs typeface="+mn-lt"/>
            </a:endParaRPr>
          </a:p>
          <a:p>
            <a:pPr marL="285750" indent="-285750">
              <a:buFont typeface="Arial,Sans-Serif"/>
              <a:buChar char="•"/>
            </a:pPr>
            <a:r>
              <a:rPr lang="en-US" sz="1600" dirty="0" err="1">
                <a:solidFill>
                  <a:schemeClr val="bg1"/>
                </a:solidFill>
                <a:ea typeface="+mn-lt"/>
                <a:cs typeface="+mn-lt"/>
              </a:rPr>
              <a:t>Shrabonti</a:t>
            </a:r>
            <a:r>
              <a:rPr lang="en-US" sz="1600" dirty="0">
                <a:solidFill>
                  <a:schemeClr val="bg1"/>
                </a:solidFill>
                <a:ea typeface="+mn-lt"/>
                <a:cs typeface="+mn-lt"/>
              </a:rPr>
              <a:t> </a:t>
            </a:r>
            <a:r>
              <a:rPr lang="en-US" sz="1600" dirty="0" err="1">
                <a:solidFill>
                  <a:schemeClr val="bg1"/>
                </a:solidFill>
                <a:ea typeface="+mn-lt"/>
                <a:cs typeface="+mn-lt"/>
              </a:rPr>
              <a:t>Bagchi</a:t>
            </a:r>
            <a:r>
              <a:rPr lang="en-US" sz="1600" dirty="0">
                <a:solidFill>
                  <a:schemeClr val="bg1"/>
                </a:solidFill>
                <a:ea typeface="+mn-lt"/>
                <a:cs typeface="+mn-lt"/>
              </a:rPr>
              <a:t>, The times of India. ‘Understand the past to build the future’. </a:t>
            </a:r>
            <a:r>
              <a:rPr lang="en-US" sz="1600" dirty="0">
                <a:solidFill>
                  <a:schemeClr val="bg1"/>
                </a:solidFill>
                <a:ea typeface="+mn-lt"/>
                <a:cs typeface="+mn-lt"/>
                <a:hlinkClick r:id="rId11">
                  <a:extLst>
                    <a:ext uri="{A12FA001-AC4F-418D-AE19-62706E023703}">
                      <ahyp:hlinkClr xmlns:ahyp="http://schemas.microsoft.com/office/drawing/2018/hyperlinkcolor" val="tx"/>
                    </a:ext>
                  </a:extLst>
                </a:hlinkClick>
              </a:rPr>
              <a:t>https://timesofindia.indiatimes.com/city/bengaluru/understand-the-past-to-build-the-future/articleshow/30075865.cms</a:t>
            </a:r>
            <a:endParaRPr lang="en-US" sz="1600" dirty="0">
              <a:solidFill>
                <a:schemeClr val="bg1"/>
              </a:solidFill>
              <a:ea typeface="+mn-lt"/>
              <a:cs typeface="+mn-lt"/>
            </a:endParaRPr>
          </a:p>
          <a:p>
            <a:pPr marL="285750" indent="-285750">
              <a:buFont typeface="Arial,Sans-Serif"/>
              <a:buChar char="•"/>
            </a:pPr>
            <a:r>
              <a:rPr lang="en-US" sz="1600" dirty="0">
                <a:solidFill>
                  <a:schemeClr val="bg1"/>
                </a:solidFill>
                <a:ea typeface="+mn-lt"/>
                <a:cs typeface="+mn-lt"/>
              </a:rPr>
              <a:t>Michael Jakob. ‘On mountains’. </a:t>
            </a:r>
            <a:r>
              <a:rPr lang="en-US" sz="1600" dirty="0">
                <a:solidFill>
                  <a:schemeClr val="bg1"/>
                </a:solidFill>
                <a:ea typeface="+mn-lt"/>
                <a:cs typeface="+mn-lt"/>
                <a:hlinkClick r:id="rId12">
                  <a:extLst>
                    <a:ext uri="{A12FA001-AC4F-418D-AE19-62706E023703}">
                      <ahyp:hlinkClr xmlns:ahyp="http://schemas.microsoft.com/office/drawing/2018/hyperlinkcolor" val="tx"/>
                    </a:ext>
                  </a:extLst>
                </a:hlinkClick>
              </a:rPr>
              <a:t>http://www.transfer-arch.com/monograph/mountains/</a:t>
            </a:r>
            <a:endParaRPr lang="en-US" sz="1600" dirty="0">
              <a:solidFill>
                <a:schemeClr val="bg1"/>
              </a:solidFill>
              <a:ea typeface="+mn-lt"/>
              <a:cs typeface="+mn-lt"/>
            </a:endParaRPr>
          </a:p>
          <a:p>
            <a:pPr marL="285750" indent="-285750">
              <a:buFont typeface="Arial,Sans-Serif"/>
              <a:buChar char="•"/>
            </a:pPr>
            <a:endParaRPr lang="en-US" sz="1600" dirty="0">
              <a:solidFill>
                <a:schemeClr val="bg1"/>
              </a:solidFill>
              <a:ea typeface="+mn-lt"/>
              <a:cs typeface="+mn-lt"/>
            </a:endParaRPr>
          </a:p>
          <a:p>
            <a:pPr marL="285750" indent="-285750">
              <a:buFont typeface="Arial,Sans-Serif"/>
              <a:buChar char="•"/>
            </a:pPr>
            <a:endParaRPr lang="en-US" sz="1600"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p:txBody>
      </p:sp>
    </p:spTree>
    <p:extLst>
      <p:ext uri="{BB962C8B-B14F-4D97-AF65-F5344CB8AC3E}">
        <p14:creationId xmlns:p14="http://schemas.microsoft.com/office/powerpoint/2010/main" val="1246091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10">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4AD11C-8EA9-80DF-3B58-4B8BFF98B1B9}"/>
              </a:ext>
            </a:extLst>
          </p:cNvPr>
          <p:cNvSpPr/>
          <p:nvPr/>
        </p:nvSpPr>
        <p:spPr>
          <a:xfrm>
            <a:off x="-3175" y="-45698"/>
            <a:ext cx="12185650" cy="690245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kartta_alueet_mv.tif">
            <a:extLst>
              <a:ext uri="{FF2B5EF4-FFF2-40B4-BE49-F238E27FC236}">
                <a16:creationId xmlns:a16="http://schemas.microsoft.com/office/drawing/2014/main" id="{077667E9-D588-64CA-71F6-43F7B15EF2B5}"/>
              </a:ext>
            </a:extLst>
          </p:cNvPr>
          <p:cNvPicPr>
            <a:picLocks noChangeAspect="1"/>
          </p:cNvPicPr>
          <p:nvPr/>
        </p:nvPicPr>
        <p:blipFill rotWithShape="1">
          <a:blip r:embed="rId2"/>
          <a:srcRect l="10048" t="5913" b="5325"/>
          <a:stretch/>
        </p:blipFill>
        <p:spPr>
          <a:xfrm>
            <a:off x="6301674" y="2194682"/>
            <a:ext cx="5309431" cy="3519416"/>
          </a:xfrm>
          <a:prstGeom prst="rect">
            <a:avLst/>
          </a:prstGeom>
        </p:spPr>
      </p:pic>
      <p:sp>
        <p:nvSpPr>
          <p:cNvPr id="2" name="Title 1">
            <a:extLst>
              <a:ext uri="{FF2B5EF4-FFF2-40B4-BE49-F238E27FC236}">
                <a16:creationId xmlns:a16="http://schemas.microsoft.com/office/drawing/2014/main" id="{8C122AA4-D1BE-F8F1-EC16-6FBC960CFF66}"/>
              </a:ext>
            </a:extLst>
          </p:cNvPr>
          <p:cNvSpPr>
            <a:spLocks noGrp="1"/>
          </p:cNvSpPr>
          <p:nvPr>
            <p:ph type="title"/>
          </p:nvPr>
        </p:nvSpPr>
        <p:spPr>
          <a:xfrm>
            <a:off x="838198" y="547815"/>
            <a:ext cx="5167185" cy="1680519"/>
          </a:xfrm>
        </p:spPr>
        <p:txBody>
          <a:bodyPr>
            <a:normAutofit/>
          </a:bodyPr>
          <a:lstStyle/>
          <a:p>
            <a:r>
              <a:rPr lang="en-US" sz="4000">
                <a:cs typeface="Calibri Light"/>
              </a:rPr>
              <a:t>  </a:t>
            </a:r>
            <a:endParaRPr lang="en-US" sz="4000"/>
          </a:p>
        </p:txBody>
      </p:sp>
      <p:sp>
        <p:nvSpPr>
          <p:cNvPr id="3" name="Content Placeholder 2">
            <a:extLst>
              <a:ext uri="{FF2B5EF4-FFF2-40B4-BE49-F238E27FC236}">
                <a16:creationId xmlns:a16="http://schemas.microsoft.com/office/drawing/2014/main" id="{4D652C9C-FC29-EA22-1AE4-261BD8E86F62}"/>
              </a:ext>
            </a:extLst>
          </p:cNvPr>
          <p:cNvSpPr>
            <a:spLocks noGrp="1"/>
          </p:cNvSpPr>
          <p:nvPr>
            <p:ph idx="1"/>
          </p:nvPr>
        </p:nvSpPr>
        <p:spPr>
          <a:xfrm>
            <a:off x="469370" y="768177"/>
            <a:ext cx="9490131" cy="1505634"/>
          </a:xfrm>
        </p:spPr>
        <p:txBody>
          <a:bodyPr vert="horz" lIns="91440" tIns="45720" rIns="91440" bIns="45720" rtlCol="0" anchor="ctr">
            <a:normAutofit/>
          </a:bodyPr>
          <a:lstStyle/>
          <a:p>
            <a:pPr>
              <a:buNone/>
            </a:pPr>
            <a:endParaRPr lang="en-US" sz="1600" dirty="0">
              <a:solidFill>
                <a:schemeClr val="bg1"/>
              </a:solidFill>
              <a:ea typeface="+mn-lt"/>
              <a:cs typeface="+mn-lt"/>
            </a:endParaRPr>
          </a:p>
          <a:p>
            <a:pPr>
              <a:buNone/>
            </a:pPr>
            <a:r>
              <a:rPr lang="en-US" sz="1600" dirty="0">
                <a:solidFill>
                  <a:schemeClr val="bg1"/>
                </a:solidFill>
                <a:latin typeface="Batang" panose="02030600000101010101" pitchFamily="18" charset="-127"/>
                <a:ea typeface="Batang" panose="02030600000101010101" pitchFamily="18" charset="-127"/>
                <a:cs typeface="+mn-lt"/>
              </a:rPr>
              <a:t>Pinta-ala: 41 285 km2  (Suomi  </a:t>
            </a:r>
            <a:r>
              <a:rPr lang="en-US" sz="1600" dirty="0" err="1">
                <a:solidFill>
                  <a:schemeClr val="bg1"/>
                </a:solidFill>
                <a:latin typeface="Batang" panose="02030600000101010101" pitchFamily="18" charset="-127"/>
                <a:ea typeface="Batang" panose="02030600000101010101" pitchFamily="18" charset="-127"/>
                <a:cs typeface="+mn-lt"/>
              </a:rPr>
              <a:t>yli</a:t>
            </a:r>
            <a:r>
              <a:rPr lang="en-US" sz="1600" dirty="0">
                <a:solidFill>
                  <a:schemeClr val="bg1"/>
                </a:solidFill>
                <a:latin typeface="Batang" panose="02030600000101010101" pitchFamily="18" charset="-127"/>
                <a:ea typeface="Batang" panose="02030600000101010101" pitchFamily="18" charset="-127"/>
                <a:cs typeface="+mn-lt"/>
              </a:rPr>
              <a:t> 300 000 km2)</a:t>
            </a:r>
            <a:endParaRPr lang="en-US" sz="1600" dirty="0">
              <a:solidFill>
                <a:schemeClr val="bg1"/>
              </a:solidFill>
              <a:latin typeface="Batang" panose="02030600000101010101" pitchFamily="18" charset="-127"/>
              <a:ea typeface="Batang" panose="02030600000101010101" pitchFamily="18" charset="-127"/>
              <a:cs typeface="Calibri"/>
            </a:endParaRPr>
          </a:p>
          <a:p>
            <a:pPr>
              <a:buNone/>
            </a:pPr>
            <a:r>
              <a:rPr lang="en-US" sz="1600" dirty="0" err="1">
                <a:solidFill>
                  <a:schemeClr val="bg1"/>
                </a:solidFill>
                <a:latin typeface="Batang" panose="02030600000101010101" pitchFamily="18" charset="-127"/>
                <a:ea typeface="Batang" panose="02030600000101010101" pitchFamily="18" charset="-127"/>
                <a:cs typeface="+mn-lt"/>
              </a:rPr>
              <a:t>Väestö</a:t>
            </a:r>
            <a:r>
              <a:rPr lang="en-US" sz="1600" dirty="0">
                <a:solidFill>
                  <a:schemeClr val="bg1"/>
                </a:solidFill>
                <a:latin typeface="Batang" panose="02030600000101010101" pitchFamily="18" charset="-127"/>
                <a:ea typeface="Batang" panose="02030600000101010101" pitchFamily="18" charset="-127"/>
                <a:cs typeface="+mn-lt"/>
              </a:rPr>
              <a:t>: 8,6 </a:t>
            </a:r>
            <a:r>
              <a:rPr lang="en-US" sz="1600" dirty="0" err="1">
                <a:solidFill>
                  <a:schemeClr val="bg1"/>
                </a:solidFill>
                <a:latin typeface="Batang" panose="02030600000101010101" pitchFamily="18" charset="-127"/>
                <a:ea typeface="Batang" panose="02030600000101010101" pitchFamily="18" charset="-127"/>
                <a:cs typeface="+mn-lt"/>
              </a:rPr>
              <a:t>miljoonaa</a:t>
            </a:r>
            <a:r>
              <a:rPr lang="en-US" sz="1600" dirty="0">
                <a:solidFill>
                  <a:schemeClr val="bg1"/>
                </a:solidFill>
                <a:latin typeface="Batang" panose="02030600000101010101" pitchFamily="18" charset="-127"/>
                <a:ea typeface="Batang" panose="02030600000101010101" pitchFamily="18" charset="-127"/>
                <a:cs typeface="+mn-lt"/>
              </a:rPr>
              <a:t>, </a:t>
            </a:r>
            <a:r>
              <a:rPr lang="en-US" sz="1600" dirty="0" err="1">
                <a:solidFill>
                  <a:schemeClr val="bg1"/>
                </a:solidFill>
                <a:latin typeface="Batang" panose="02030600000101010101" pitchFamily="18" charset="-127"/>
                <a:ea typeface="Batang" panose="02030600000101010101" pitchFamily="18" charset="-127"/>
                <a:cs typeface="+mn-lt"/>
              </a:rPr>
              <a:t>josta</a:t>
            </a:r>
            <a:r>
              <a:rPr lang="en-US" sz="1600" dirty="0">
                <a:solidFill>
                  <a:schemeClr val="bg1"/>
                </a:solidFill>
                <a:latin typeface="Batang" panose="02030600000101010101" pitchFamily="18" charset="-127"/>
                <a:ea typeface="Batang" panose="02030600000101010101" pitchFamily="18" charset="-127"/>
                <a:cs typeface="+mn-lt"/>
              </a:rPr>
              <a:t> </a:t>
            </a:r>
            <a:r>
              <a:rPr lang="en-US" sz="1600" dirty="0" err="1">
                <a:solidFill>
                  <a:schemeClr val="bg1"/>
                </a:solidFill>
                <a:latin typeface="Batang" panose="02030600000101010101" pitchFamily="18" charset="-127"/>
                <a:ea typeface="Batang" panose="02030600000101010101" pitchFamily="18" charset="-127"/>
                <a:cs typeface="+mn-lt"/>
              </a:rPr>
              <a:t>pääosa</a:t>
            </a:r>
            <a:r>
              <a:rPr lang="en-US" sz="1600" dirty="0">
                <a:solidFill>
                  <a:schemeClr val="bg1"/>
                </a:solidFill>
                <a:latin typeface="Batang" panose="02030600000101010101" pitchFamily="18" charset="-127"/>
                <a:ea typeface="Batang" panose="02030600000101010101" pitchFamily="18" charset="-127"/>
                <a:cs typeface="+mn-lt"/>
              </a:rPr>
              <a:t> </a:t>
            </a:r>
            <a:r>
              <a:rPr lang="en-US" sz="1600" dirty="0" err="1">
                <a:solidFill>
                  <a:schemeClr val="bg1"/>
                </a:solidFill>
                <a:latin typeface="Batang" panose="02030600000101010101" pitchFamily="18" charset="-127"/>
                <a:ea typeface="Batang" panose="02030600000101010101" pitchFamily="18" charset="-127"/>
                <a:cs typeface="+mn-lt"/>
              </a:rPr>
              <a:t>asuu</a:t>
            </a:r>
            <a:r>
              <a:rPr lang="en-US" sz="1600" dirty="0">
                <a:solidFill>
                  <a:schemeClr val="bg1"/>
                </a:solidFill>
                <a:latin typeface="Batang" panose="02030600000101010101" pitchFamily="18" charset="-127"/>
                <a:ea typeface="Batang" panose="02030600000101010101" pitchFamily="18" charset="-127"/>
                <a:cs typeface="+mn-lt"/>
              </a:rPr>
              <a:t> </a:t>
            </a:r>
            <a:r>
              <a:rPr lang="en-US" sz="1600" dirty="0" err="1">
                <a:solidFill>
                  <a:schemeClr val="bg1"/>
                </a:solidFill>
                <a:latin typeface="Batang" panose="02030600000101010101" pitchFamily="18" charset="-127"/>
                <a:ea typeface="Batang" panose="02030600000101010101" pitchFamily="18" charset="-127"/>
                <a:cs typeface="+mn-lt"/>
              </a:rPr>
              <a:t>tasankoalueella</a:t>
            </a:r>
            <a:r>
              <a:rPr lang="en-US" sz="1600" dirty="0">
                <a:solidFill>
                  <a:schemeClr val="bg1"/>
                </a:solidFill>
                <a:latin typeface="Batang" panose="02030600000101010101" pitchFamily="18" charset="-127"/>
                <a:ea typeface="Batang" panose="02030600000101010101" pitchFamily="18" charset="-127"/>
                <a:cs typeface="+mn-lt"/>
              </a:rPr>
              <a:t>. "Urban sprawl"</a:t>
            </a:r>
          </a:p>
          <a:p>
            <a:pPr>
              <a:buNone/>
            </a:pPr>
            <a:r>
              <a:rPr lang="en-US" sz="1600" dirty="0" err="1">
                <a:solidFill>
                  <a:schemeClr val="bg1"/>
                </a:solidFill>
                <a:latin typeface="Batang" panose="02030600000101010101" pitchFamily="18" charset="-127"/>
                <a:ea typeface="Batang" panose="02030600000101010101" pitchFamily="18" charset="-127"/>
              </a:rPr>
              <a:t>Neljä</a:t>
            </a:r>
            <a:r>
              <a:rPr lang="en-US" sz="1600" dirty="0">
                <a:solidFill>
                  <a:schemeClr val="bg1"/>
                </a:solidFill>
                <a:latin typeface="Batang" panose="02030600000101010101" pitchFamily="18" charset="-127"/>
                <a:ea typeface="Batang" panose="02030600000101010101" pitchFamily="18" charset="-127"/>
              </a:rPr>
              <a:t> </a:t>
            </a:r>
            <a:r>
              <a:rPr lang="en-US" sz="1600" dirty="0" err="1">
                <a:solidFill>
                  <a:schemeClr val="bg1"/>
                </a:solidFill>
                <a:latin typeface="Batang" panose="02030600000101010101" pitchFamily="18" charset="-127"/>
                <a:ea typeface="Batang" panose="02030600000101010101" pitchFamily="18" charset="-127"/>
              </a:rPr>
              <a:t>virallista</a:t>
            </a:r>
            <a:r>
              <a:rPr lang="en-US" sz="1600" dirty="0">
                <a:solidFill>
                  <a:schemeClr val="bg1"/>
                </a:solidFill>
                <a:latin typeface="Batang" panose="02030600000101010101" pitchFamily="18" charset="-127"/>
                <a:ea typeface="Batang" panose="02030600000101010101" pitchFamily="18" charset="-127"/>
              </a:rPr>
              <a:t> </a:t>
            </a:r>
            <a:r>
              <a:rPr lang="en-US" sz="1600" dirty="0" err="1">
                <a:solidFill>
                  <a:schemeClr val="bg1"/>
                </a:solidFill>
                <a:latin typeface="Batang" panose="02030600000101010101" pitchFamily="18" charset="-127"/>
                <a:ea typeface="Batang" panose="02030600000101010101" pitchFamily="18" charset="-127"/>
              </a:rPr>
              <a:t>kieltä</a:t>
            </a:r>
            <a:r>
              <a:rPr lang="en-US" sz="1600" dirty="0">
                <a:solidFill>
                  <a:schemeClr val="bg1"/>
                </a:solidFill>
                <a:latin typeface="Batang" panose="02030600000101010101" pitchFamily="18" charset="-127"/>
                <a:ea typeface="Batang" panose="02030600000101010101" pitchFamily="18" charset="-127"/>
              </a:rPr>
              <a:t>: </a:t>
            </a:r>
            <a:r>
              <a:rPr lang="en-US" sz="1600" dirty="0" err="1">
                <a:solidFill>
                  <a:schemeClr val="bg1"/>
                </a:solidFill>
                <a:latin typeface="Batang" panose="02030600000101010101" pitchFamily="18" charset="-127"/>
                <a:ea typeface="Batang" panose="02030600000101010101" pitchFamily="18" charset="-127"/>
              </a:rPr>
              <a:t>saksankielinen</a:t>
            </a:r>
            <a:r>
              <a:rPr lang="en-US" sz="1600" dirty="0">
                <a:solidFill>
                  <a:schemeClr val="bg1"/>
                </a:solidFill>
                <a:latin typeface="Batang" panose="02030600000101010101" pitchFamily="18" charset="-127"/>
                <a:ea typeface="Batang" panose="02030600000101010101" pitchFamily="18" charset="-127"/>
              </a:rPr>
              <a:t> (63%), </a:t>
            </a:r>
            <a:r>
              <a:rPr lang="en-US" sz="1600" dirty="0" err="1">
                <a:solidFill>
                  <a:schemeClr val="bg1"/>
                </a:solidFill>
                <a:latin typeface="Batang" panose="02030600000101010101" pitchFamily="18" charset="-127"/>
                <a:ea typeface="Batang" panose="02030600000101010101" pitchFamily="18" charset="-127"/>
              </a:rPr>
              <a:t>italiankielinen</a:t>
            </a:r>
            <a:r>
              <a:rPr lang="en-US" sz="1600" dirty="0">
                <a:solidFill>
                  <a:schemeClr val="bg1"/>
                </a:solidFill>
                <a:latin typeface="Batang" panose="02030600000101010101" pitchFamily="18" charset="-127"/>
                <a:ea typeface="Batang" panose="02030600000101010101" pitchFamily="18" charset="-127"/>
              </a:rPr>
              <a:t>, </a:t>
            </a:r>
            <a:r>
              <a:rPr lang="en-US" sz="1600" dirty="0" err="1">
                <a:solidFill>
                  <a:schemeClr val="bg1"/>
                </a:solidFill>
                <a:latin typeface="Batang" panose="02030600000101010101" pitchFamily="18" charset="-127"/>
                <a:ea typeface="Batang" panose="02030600000101010101" pitchFamily="18" charset="-127"/>
              </a:rPr>
              <a:t>ranskankielinen</a:t>
            </a:r>
            <a:r>
              <a:rPr lang="en-US" sz="1600" dirty="0">
                <a:solidFill>
                  <a:schemeClr val="bg1"/>
                </a:solidFill>
                <a:latin typeface="Batang" panose="02030600000101010101" pitchFamily="18" charset="-127"/>
                <a:ea typeface="Batang" panose="02030600000101010101" pitchFamily="18" charset="-127"/>
              </a:rPr>
              <a:t> ja </a:t>
            </a:r>
            <a:r>
              <a:rPr lang="en-US" sz="1600" dirty="0" err="1">
                <a:solidFill>
                  <a:schemeClr val="bg1"/>
                </a:solidFill>
                <a:latin typeface="Batang" panose="02030600000101010101" pitchFamily="18" charset="-127"/>
                <a:ea typeface="Batang" panose="02030600000101010101" pitchFamily="18" charset="-127"/>
              </a:rPr>
              <a:t>reto-romaani</a:t>
            </a:r>
            <a:r>
              <a:rPr lang="en-US" sz="1600" dirty="0">
                <a:solidFill>
                  <a:schemeClr val="bg1"/>
                </a:solidFill>
                <a:latin typeface="Batang" panose="02030600000101010101" pitchFamily="18" charset="-127"/>
                <a:ea typeface="Batang" panose="02030600000101010101" pitchFamily="18" charset="-127"/>
              </a:rPr>
              <a:t>.</a:t>
            </a:r>
            <a:endParaRPr lang="en-US" sz="1600" dirty="0">
              <a:solidFill>
                <a:schemeClr val="bg1"/>
              </a:solidFill>
              <a:latin typeface="Batang" panose="02030600000101010101" pitchFamily="18" charset="-127"/>
              <a:ea typeface="Batang" panose="02030600000101010101" pitchFamily="18" charset="-127"/>
              <a:cs typeface="Calibri"/>
            </a:endParaRPr>
          </a:p>
          <a:p>
            <a:pPr>
              <a:buNone/>
            </a:pPr>
            <a:endParaRPr lang="en-US" sz="2000" dirty="0">
              <a:latin typeface="Batang" panose="02030600000101010101" pitchFamily="18" charset="-127"/>
              <a:ea typeface="Batang" panose="02030600000101010101" pitchFamily="18" charset="-127"/>
              <a:cs typeface="+mn-lt"/>
            </a:endParaRPr>
          </a:p>
          <a:p>
            <a:pPr marL="0" indent="0">
              <a:buNone/>
            </a:pPr>
            <a:endParaRPr lang="en-US" sz="2000" dirty="0">
              <a:cs typeface="Calibri" panose="020F0502020204030204"/>
            </a:endParaRPr>
          </a:p>
          <a:p>
            <a:pPr marL="0" indent="0">
              <a:buNone/>
            </a:pPr>
            <a:endParaRPr lang="en-US" sz="2000" dirty="0">
              <a:cs typeface="Calibri" panose="020F0502020204030204"/>
            </a:endParaRPr>
          </a:p>
        </p:txBody>
      </p:sp>
      <p:sp>
        <p:nvSpPr>
          <p:cNvPr id="13" name="TextBox 12">
            <a:extLst>
              <a:ext uri="{FF2B5EF4-FFF2-40B4-BE49-F238E27FC236}">
                <a16:creationId xmlns:a16="http://schemas.microsoft.com/office/drawing/2014/main" id="{35B70B04-D53B-433A-9277-8DBC1E8F3684}"/>
              </a:ext>
            </a:extLst>
          </p:cNvPr>
          <p:cNvSpPr txBox="1"/>
          <p:nvPr/>
        </p:nvSpPr>
        <p:spPr>
          <a:xfrm>
            <a:off x="384176" y="6422298"/>
            <a:ext cx="6094520" cy="246221"/>
          </a:xfrm>
          <a:prstGeom prst="rect">
            <a:avLst/>
          </a:prstGeom>
          <a:noFill/>
        </p:spPr>
        <p:txBody>
          <a:bodyPr wrap="square" lIns="91440" tIns="45720" rIns="91440" bIns="45720" anchor="t">
            <a:spAutoFit/>
          </a:bodyPr>
          <a:lstStyle/>
          <a:p>
            <a:r>
              <a:rPr lang="en-US" sz="1000" dirty="0">
                <a:solidFill>
                  <a:schemeClr val="bg1"/>
                </a:solidFill>
                <a:latin typeface="Batang" panose="02030600000101010101" pitchFamily="18" charset="-127"/>
                <a:ea typeface="Batang" panose="02030600000101010101" pitchFamily="18" charset="-127"/>
              </a:rPr>
              <a:t>Kuva: Europe-</a:t>
            </a:r>
            <a:r>
              <a:rPr lang="en-US" sz="1000" dirty="0" err="1">
                <a:solidFill>
                  <a:schemeClr val="bg1"/>
                </a:solidFill>
                <a:latin typeface="Batang" panose="02030600000101010101" pitchFamily="18" charset="-127"/>
                <a:ea typeface="Batang" panose="02030600000101010101" pitchFamily="18" charset="-127"/>
              </a:rPr>
              <a:t>Switzerland.svg</a:t>
            </a:r>
            <a:r>
              <a:rPr lang="en-US" sz="1000" dirty="0">
                <a:solidFill>
                  <a:schemeClr val="bg1"/>
                </a:solidFill>
                <a:latin typeface="Batang" panose="02030600000101010101" pitchFamily="18" charset="-127"/>
                <a:ea typeface="Batang" panose="02030600000101010101" pitchFamily="18" charset="-127"/>
              </a:rPr>
              <a:t> - Wikimedia Commons</a:t>
            </a:r>
            <a:endParaRPr lang="en-US" sz="1000" dirty="0">
              <a:solidFill>
                <a:schemeClr val="bg1"/>
              </a:solidFill>
              <a:latin typeface="Batang" panose="02030600000101010101" pitchFamily="18" charset="-127"/>
              <a:ea typeface="Batang" panose="02030600000101010101" pitchFamily="18" charset="-127"/>
              <a:cs typeface="Calibri"/>
            </a:endParaRPr>
          </a:p>
        </p:txBody>
      </p:sp>
      <p:sp>
        <p:nvSpPr>
          <p:cNvPr id="8" name="Oval 7">
            <a:extLst>
              <a:ext uri="{FF2B5EF4-FFF2-40B4-BE49-F238E27FC236}">
                <a16:creationId xmlns:a16="http://schemas.microsoft.com/office/drawing/2014/main" id="{375408E7-77AF-5099-A98C-DDB8B58F11D5}"/>
              </a:ext>
            </a:extLst>
          </p:cNvPr>
          <p:cNvSpPr/>
          <p:nvPr/>
        </p:nvSpPr>
        <p:spPr>
          <a:xfrm>
            <a:off x="6636729" y="4860900"/>
            <a:ext cx="153422" cy="14830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868411-4629-469E-819B-19173B8BB273}"/>
              </a:ext>
            </a:extLst>
          </p:cNvPr>
          <p:cNvSpPr/>
          <p:nvPr/>
        </p:nvSpPr>
        <p:spPr>
          <a:xfrm>
            <a:off x="8011801" y="3869026"/>
            <a:ext cx="153422" cy="14830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8" name="Oval 17">
            <a:extLst>
              <a:ext uri="{FF2B5EF4-FFF2-40B4-BE49-F238E27FC236}">
                <a16:creationId xmlns:a16="http://schemas.microsoft.com/office/drawing/2014/main" id="{A418DC81-4979-4863-A8CA-9074D097C923}"/>
              </a:ext>
            </a:extLst>
          </p:cNvPr>
          <p:cNvSpPr/>
          <p:nvPr/>
        </p:nvSpPr>
        <p:spPr>
          <a:xfrm>
            <a:off x="8145560" y="2845655"/>
            <a:ext cx="153422" cy="14830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9" name="Oval 18">
            <a:extLst>
              <a:ext uri="{FF2B5EF4-FFF2-40B4-BE49-F238E27FC236}">
                <a16:creationId xmlns:a16="http://schemas.microsoft.com/office/drawing/2014/main" id="{8664D31A-FB97-4C5B-AF14-7EC4FD1CAD74}"/>
              </a:ext>
            </a:extLst>
          </p:cNvPr>
          <p:cNvSpPr/>
          <p:nvPr/>
        </p:nvSpPr>
        <p:spPr>
          <a:xfrm>
            <a:off x="9184524" y="3062192"/>
            <a:ext cx="153422" cy="14830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5" name="TextBox 14">
            <a:extLst>
              <a:ext uri="{FF2B5EF4-FFF2-40B4-BE49-F238E27FC236}">
                <a16:creationId xmlns:a16="http://schemas.microsoft.com/office/drawing/2014/main" id="{CD1F2D80-BC6D-4627-A641-7DCA87615D0E}"/>
              </a:ext>
            </a:extLst>
          </p:cNvPr>
          <p:cNvSpPr txBox="1"/>
          <p:nvPr/>
        </p:nvSpPr>
        <p:spPr>
          <a:xfrm>
            <a:off x="7608811" y="3135512"/>
            <a:ext cx="810639" cy="369332"/>
          </a:xfrm>
          <a:prstGeom prst="rect">
            <a:avLst/>
          </a:prstGeom>
          <a:noFill/>
        </p:spPr>
        <p:txBody>
          <a:bodyPr wrap="square" rtlCol="0">
            <a:spAutoFit/>
          </a:bodyPr>
          <a:lstStyle/>
          <a:p>
            <a:r>
              <a:rPr lang="fi-FI" b="1" dirty="0">
                <a:latin typeface="Batang" panose="02030600000101010101" pitchFamily="18" charset="-127"/>
                <a:ea typeface="Batang" panose="02030600000101010101" pitchFamily="18" charset="-127"/>
              </a:rPr>
              <a:t>Jura</a:t>
            </a:r>
            <a:endParaRPr lang="en-US" b="1" dirty="0">
              <a:latin typeface="Batang" panose="02030600000101010101" pitchFamily="18" charset="-127"/>
              <a:ea typeface="Batang" panose="02030600000101010101" pitchFamily="18" charset="-127"/>
            </a:endParaRPr>
          </a:p>
        </p:txBody>
      </p:sp>
      <p:sp>
        <p:nvSpPr>
          <p:cNvPr id="21" name="TextBox 20">
            <a:extLst>
              <a:ext uri="{FF2B5EF4-FFF2-40B4-BE49-F238E27FC236}">
                <a16:creationId xmlns:a16="http://schemas.microsoft.com/office/drawing/2014/main" id="{B092ACF3-2FA1-4C64-9FB8-9E10F2DAF425}"/>
              </a:ext>
            </a:extLst>
          </p:cNvPr>
          <p:cNvSpPr txBox="1"/>
          <p:nvPr/>
        </p:nvSpPr>
        <p:spPr>
          <a:xfrm>
            <a:off x="8276981" y="3235921"/>
            <a:ext cx="1463329" cy="369332"/>
          </a:xfrm>
          <a:prstGeom prst="rect">
            <a:avLst/>
          </a:prstGeom>
          <a:noFill/>
        </p:spPr>
        <p:txBody>
          <a:bodyPr wrap="square" rtlCol="0">
            <a:spAutoFit/>
          </a:bodyPr>
          <a:lstStyle/>
          <a:p>
            <a:r>
              <a:rPr lang="fi-FI" b="1" dirty="0" err="1">
                <a:latin typeface="Batang" panose="02030600000101010101" pitchFamily="18" charset="-127"/>
                <a:ea typeface="Batang" panose="02030600000101010101" pitchFamily="18" charset="-127"/>
              </a:rPr>
              <a:t>Mittelland</a:t>
            </a:r>
            <a:endParaRPr lang="en-US" b="1" dirty="0">
              <a:latin typeface="Batang" panose="02030600000101010101" pitchFamily="18" charset="-127"/>
              <a:ea typeface="Batang" panose="02030600000101010101" pitchFamily="18" charset="-127"/>
            </a:endParaRPr>
          </a:p>
        </p:txBody>
      </p:sp>
      <p:sp>
        <p:nvSpPr>
          <p:cNvPr id="22" name="TextBox 21">
            <a:extLst>
              <a:ext uri="{FF2B5EF4-FFF2-40B4-BE49-F238E27FC236}">
                <a16:creationId xmlns:a16="http://schemas.microsoft.com/office/drawing/2014/main" id="{3E608C6A-53F8-42FD-98B4-0E28CBB707DE}"/>
              </a:ext>
            </a:extLst>
          </p:cNvPr>
          <p:cNvSpPr txBox="1"/>
          <p:nvPr/>
        </p:nvSpPr>
        <p:spPr>
          <a:xfrm>
            <a:off x="9763065" y="4178599"/>
            <a:ext cx="788630" cy="369332"/>
          </a:xfrm>
          <a:prstGeom prst="rect">
            <a:avLst/>
          </a:prstGeom>
          <a:noFill/>
        </p:spPr>
        <p:txBody>
          <a:bodyPr wrap="square" rtlCol="0">
            <a:spAutoFit/>
          </a:bodyPr>
          <a:lstStyle/>
          <a:p>
            <a:r>
              <a:rPr lang="fi-FI" b="1" dirty="0">
                <a:latin typeface="Batang" panose="02030600000101010101" pitchFamily="18" charset="-127"/>
                <a:ea typeface="Batang" panose="02030600000101010101" pitchFamily="18" charset="-127"/>
              </a:rPr>
              <a:t>Alpit</a:t>
            </a:r>
            <a:endParaRPr lang="en-US" b="1" dirty="0">
              <a:latin typeface="Batang" panose="02030600000101010101" pitchFamily="18" charset="-127"/>
              <a:ea typeface="Batang" panose="02030600000101010101" pitchFamily="18" charset="-127"/>
            </a:endParaRPr>
          </a:p>
        </p:txBody>
      </p:sp>
      <p:sp>
        <p:nvSpPr>
          <p:cNvPr id="23" name="TextBox 22">
            <a:extLst>
              <a:ext uri="{FF2B5EF4-FFF2-40B4-BE49-F238E27FC236}">
                <a16:creationId xmlns:a16="http://schemas.microsoft.com/office/drawing/2014/main" id="{FBDC1EE5-EDE5-4BCB-A8C4-B13A52E21720}"/>
              </a:ext>
            </a:extLst>
          </p:cNvPr>
          <p:cNvSpPr txBox="1"/>
          <p:nvPr/>
        </p:nvSpPr>
        <p:spPr>
          <a:xfrm>
            <a:off x="9533807" y="2145417"/>
            <a:ext cx="1017888" cy="369332"/>
          </a:xfrm>
          <a:prstGeom prst="rect">
            <a:avLst/>
          </a:prstGeom>
          <a:noFill/>
        </p:spPr>
        <p:txBody>
          <a:bodyPr wrap="square" rtlCol="0">
            <a:spAutoFit/>
          </a:bodyPr>
          <a:lstStyle/>
          <a:p>
            <a:r>
              <a:rPr lang="fi-FI" b="1" i="1" dirty="0">
                <a:solidFill>
                  <a:schemeClr val="bg1">
                    <a:lumMod val="65000"/>
                  </a:schemeClr>
                </a:solidFill>
                <a:latin typeface="Batang" panose="02030600000101010101" pitchFamily="18" charset="-127"/>
                <a:ea typeface="Batang" panose="02030600000101010101" pitchFamily="18" charset="-127"/>
              </a:rPr>
              <a:t>Zürich</a:t>
            </a:r>
            <a:endParaRPr lang="en-US" b="1" i="1" dirty="0">
              <a:solidFill>
                <a:schemeClr val="bg1">
                  <a:lumMod val="65000"/>
                </a:schemeClr>
              </a:solidFill>
              <a:latin typeface="Batang" panose="02030600000101010101" pitchFamily="18" charset="-127"/>
              <a:ea typeface="Batang" panose="02030600000101010101" pitchFamily="18" charset="-127"/>
            </a:endParaRPr>
          </a:p>
        </p:txBody>
      </p:sp>
      <p:sp>
        <p:nvSpPr>
          <p:cNvPr id="24" name="TextBox 23">
            <a:extLst>
              <a:ext uri="{FF2B5EF4-FFF2-40B4-BE49-F238E27FC236}">
                <a16:creationId xmlns:a16="http://schemas.microsoft.com/office/drawing/2014/main" id="{50800B84-5757-4354-8944-D7FCEBFBF78F}"/>
              </a:ext>
            </a:extLst>
          </p:cNvPr>
          <p:cNvSpPr txBox="1"/>
          <p:nvPr/>
        </p:nvSpPr>
        <p:spPr>
          <a:xfrm>
            <a:off x="6478696" y="5178359"/>
            <a:ext cx="1196257" cy="369332"/>
          </a:xfrm>
          <a:prstGeom prst="rect">
            <a:avLst/>
          </a:prstGeom>
          <a:noFill/>
        </p:spPr>
        <p:txBody>
          <a:bodyPr wrap="square" rtlCol="0">
            <a:spAutoFit/>
          </a:bodyPr>
          <a:lstStyle/>
          <a:p>
            <a:r>
              <a:rPr lang="fi-FI" b="1" i="1" dirty="0">
                <a:solidFill>
                  <a:schemeClr val="bg1">
                    <a:lumMod val="65000"/>
                  </a:schemeClr>
                </a:solidFill>
                <a:latin typeface="Batang" panose="02030600000101010101" pitchFamily="18" charset="-127"/>
                <a:ea typeface="Batang" panose="02030600000101010101" pitchFamily="18" charset="-127"/>
              </a:rPr>
              <a:t>Geneve</a:t>
            </a:r>
            <a:endParaRPr lang="en-US" b="1" i="1" dirty="0">
              <a:solidFill>
                <a:schemeClr val="bg1">
                  <a:lumMod val="65000"/>
                </a:schemeClr>
              </a:solidFill>
              <a:latin typeface="Batang" panose="02030600000101010101" pitchFamily="18" charset="-127"/>
              <a:ea typeface="Batang" panose="02030600000101010101" pitchFamily="18" charset="-127"/>
            </a:endParaRPr>
          </a:p>
        </p:txBody>
      </p:sp>
      <p:sp>
        <p:nvSpPr>
          <p:cNvPr id="25" name="TextBox 24">
            <a:extLst>
              <a:ext uri="{FF2B5EF4-FFF2-40B4-BE49-F238E27FC236}">
                <a16:creationId xmlns:a16="http://schemas.microsoft.com/office/drawing/2014/main" id="{2517BD91-3DE4-4DA8-B3A0-92330D9E24CA}"/>
              </a:ext>
            </a:extLst>
          </p:cNvPr>
          <p:cNvSpPr txBox="1"/>
          <p:nvPr/>
        </p:nvSpPr>
        <p:spPr>
          <a:xfrm>
            <a:off x="7674953" y="2442704"/>
            <a:ext cx="937683" cy="369332"/>
          </a:xfrm>
          <a:prstGeom prst="rect">
            <a:avLst/>
          </a:prstGeom>
          <a:noFill/>
        </p:spPr>
        <p:txBody>
          <a:bodyPr wrap="square" rtlCol="0">
            <a:spAutoFit/>
          </a:bodyPr>
          <a:lstStyle/>
          <a:p>
            <a:r>
              <a:rPr lang="fi-FI" b="1" i="1" dirty="0">
                <a:solidFill>
                  <a:schemeClr val="bg1">
                    <a:lumMod val="65000"/>
                  </a:schemeClr>
                </a:solidFill>
                <a:latin typeface="Batang" panose="02030600000101010101" pitchFamily="18" charset="-127"/>
                <a:ea typeface="Batang" panose="02030600000101010101" pitchFamily="18" charset="-127"/>
              </a:rPr>
              <a:t>Basel</a:t>
            </a:r>
            <a:endParaRPr lang="en-US" b="1" i="1" dirty="0">
              <a:solidFill>
                <a:schemeClr val="bg1">
                  <a:lumMod val="65000"/>
                </a:schemeClr>
              </a:solidFill>
              <a:latin typeface="Batang" panose="02030600000101010101" pitchFamily="18" charset="-127"/>
              <a:ea typeface="Batang" panose="02030600000101010101" pitchFamily="18" charset="-127"/>
            </a:endParaRPr>
          </a:p>
        </p:txBody>
      </p:sp>
      <p:sp>
        <p:nvSpPr>
          <p:cNvPr id="26" name="TextBox 25">
            <a:extLst>
              <a:ext uri="{FF2B5EF4-FFF2-40B4-BE49-F238E27FC236}">
                <a16:creationId xmlns:a16="http://schemas.microsoft.com/office/drawing/2014/main" id="{12971853-03C1-4C97-9F66-05BDD883B87A}"/>
              </a:ext>
            </a:extLst>
          </p:cNvPr>
          <p:cNvSpPr txBox="1"/>
          <p:nvPr/>
        </p:nvSpPr>
        <p:spPr>
          <a:xfrm>
            <a:off x="6750321" y="3060512"/>
            <a:ext cx="756565" cy="369332"/>
          </a:xfrm>
          <a:prstGeom prst="rect">
            <a:avLst/>
          </a:prstGeom>
          <a:noFill/>
        </p:spPr>
        <p:txBody>
          <a:bodyPr wrap="square" rtlCol="0">
            <a:spAutoFit/>
          </a:bodyPr>
          <a:lstStyle/>
          <a:p>
            <a:r>
              <a:rPr lang="fi-FI" b="1" i="1" dirty="0">
                <a:solidFill>
                  <a:schemeClr val="bg1">
                    <a:lumMod val="65000"/>
                  </a:schemeClr>
                </a:solidFill>
                <a:latin typeface="Batang" panose="02030600000101010101" pitchFamily="18" charset="-127"/>
                <a:ea typeface="Batang" panose="02030600000101010101" pitchFamily="18" charset="-127"/>
              </a:rPr>
              <a:t>Bern</a:t>
            </a:r>
            <a:endParaRPr lang="en-US" b="1" i="1" dirty="0">
              <a:solidFill>
                <a:schemeClr val="bg1">
                  <a:lumMod val="65000"/>
                </a:schemeClr>
              </a:solidFill>
              <a:latin typeface="Batang" panose="02030600000101010101" pitchFamily="18" charset="-127"/>
              <a:ea typeface="Batang" panose="02030600000101010101" pitchFamily="18" charset="-127"/>
            </a:endParaRPr>
          </a:p>
        </p:txBody>
      </p:sp>
      <p:pic>
        <p:nvPicPr>
          <p:cNvPr id="5" name="Picture 5" descr="Europe-Switzerland_mv.png">
            <a:extLst>
              <a:ext uri="{FF2B5EF4-FFF2-40B4-BE49-F238E27FC236}">
                <a16:creationId xmlns:a16="http://schemas.microsoft.com/office/drawing/2014/main" id="{B26EE2EF-6E06-5B1E-65B6-F39381C08D88}"/>
              </a:ext>
            </a:extLst>
          </p:cNvPr>
          <p:cNvPicPr>
            <a:picLocks noChangeAspect="1"/>
          </p:cNvPicPr>
          <p:nvPr/>
        </p:nvPicPr>
        <p:blipFill>
          <a:blip r:embed="rId3"/>
          <a:stretch>
            <a:fillRect/>
          </a:stretch>
        </p:blipFill>
        <p:spPr>
          <a:xfrm>
            <a:off x="466174" y="2186524"/>
            <a:ext cx="4840839" cy="3526954"/>
          </a:xfrm>
          <a:prstGeom prst="rect">
            <a:avLst/>
          </a:prstGeom>
        </p:spPr>
      </p:pic>
      <p:cxnSp>
        <p:nvCxnSpPr>
          <p:cNvPr id="7" name="Straight Arrow Connector 6">
            <a:extLst>
              <a:ext uri="{FF2B5EF4-FFF2-40B4-BE49-F238E27FC236}">
                <a16:creationId xmlns:a16="http://schemas.microsoft.com/office/drawing/2014/main" id="{4C9474B5-3504-61C5-AC54-7FAD447A6FDB}"/>
              </a:ext>
            </a:extLst>
          </p:cNvPr>
          <p:cNvCxnSpPr/>
          <p:nvPr/>
        </p:nvCxnSpPr>
        <p:spPr>
          <a:xfrm>
            <a:off x="7219544" y="3409544"/>
            <a:ext cx="810639" cy="526915"/>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7B808FB-8C38-9A68-916D-13B9D1AF560D}"/>
              </a:ext>
            </a:extLst>
          </p:cNvPr>
          <p:cNvCxnSpPr>
            <a:cxnSpLocks/>
          </p:cNvCxnSpPr>
          <p:nvPr/>
        </p:nvCxnSpPr>
        <p:spPr>
          <a:xfrm flipH="1">
            <a:off x="9294777" y="2420565"/>
            <a:ext cx="664724" cy="689041"/>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158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EF0B33-93AA-5833-518B-6391AEC54D5C}"/>
              </a:ext>
            </a:extLst>
          </p:cNvPr>
          <p:cNvSpPr txBox="1"/>
          <p:nvPr/>
        </p:nvSpPr>
        <p:spPr>
          <a:xfrm>
            <a:off x="418924" y="183715"/>
            <a:ext cx="11773075"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solidFill>
                  <a:schemeClr val="bg1"/>
                </a:solidFill>
                <a:latin typeface="Batang" panose="02030600000101010101" pitchFamily="18" charset="-127"/>
                <a:ea typeface="Batang" panose="02030600000101010101" pitchFamily="18" charset="-127"/>
                <a:cs typeface="Calibri"/>
              </a:rPr>
              <a:t>Valokuvalähteet</a:t>
            </a:r>
            <a:r>
              <a:rPr lang="en-US" sz="2800" b="1" dirty="0">
                <a:solidFill>
                  <a:schemeClr val="bg1"/>
                </a:solidFill>
                <a:latin typeface="Batang" panose="02030600000101010101" pitchFamily="18" charset="-127"/>
                <a:ea typeface="Batang" panose="02030600000101010101" pitchFamily="18" charset="-127"/>
                <a:cs typeface="Calibri"/>
              </a:rPr>
              <a:t>:</a:t>
            </a:r>
          </a:p>
          <a:p>
            <a:endParaRPr lang="en-US" sz="2800" b="1" dirty="0">
              <a:solidFill>
                <a:schemeClr val="bg1"/>
              </a:solidFill>
              <a:cs typeface="Calibri"/>
            </a:endParaRPr>
          </a:p>
          <a:p>
            <a:r>
              <a:rPr lang="en-US" sz="1600" b="1" dirty="0">
                <a:solidFill>
                  <a:schemeClr val="bg1"/>
                </a:solidFill>
                <a:cs typeface="Calibri"/>
              </a:rPr>
              <a:t>1900-luku:</a:t>
            </a:r>
          </a:p>
          <a:p>
            <a:pPr marL="285750" indent="-285750">
              <a:buFont typeface="Arial"/>
              <a:buChar char="•"/>
            </a:pPr>
            <a:r>
              <a:rPr lang="en-US" sz="1600" dirty="0">
                <a:solidFill>
                  <a:schemeClr val="bg1"/>
                </a:solidFill>
                <a:ea typeface="+mn-lt"/>
                <a:cs typeface="+mn-lt"/>
              </a:rPr>
              <a:t>Marc-Lautenbacher, CC BY-SA 4.0 &lt;https://creativecommons.org/licenses/by-sa/4.0&gt;, via Wikimedia Commons </a:t>
            </a:r>
            <a:r>
              <a:rPr lang="en-US" sz="1600" dirty="0">
                <a:solidFill>
                  <a:schemeClr val="bg1"/>
                </a:solidFill>
                <a:ea typeface="+mn-lt"/>
                <a:cs typeface="+mn-lt"/>
                <a:hlinkClick r:id="rId2">
                  <a:extLst>
                    <a:ext uri="{A12FA001-AC4F-418D-AE19-62706E023703}">
                      <ahyp:hlinkClr xmlns:ahyp="http://schemas.microsoft.com/office/drawing/2018/hyperlinkcolor" val="tx"/>
                    </a:ext>
                  </a:extLst>
                </a:hlinkClick>
              </a:rPr>
              <a:t>https://commons.wikimedia.org/wiki/File:PORTAL_Schweizerische-Nationalbank_Bern.jpg</a:t>
            </a:r>
            <a:r>
              <a:rPr lang="en-US" sz="1600" dirty="0">
                <a:solidFill>
                  <a:schemeClr val="bg1"/>
                </a:solidFill>
                <a:ea typeface="+mn-lt"/>
                <a:cs typeface="+mn-lt"/>
              </a:rPr>
              <a:t> 28.10.2022</a:t>
            </a:r>
          </a:p>
          <a:p>
            <a:pPr marL="285750" indent="-285750">
              <a:buFont typeface="Arial"/>
              <a:buChar char="•"/>
            </a:pPr>
            <a:r>
              <a:rPr lang="en-US" sz="1600" dirty="0">
                <a:solidFill>
                  <a:schemeClr val="bg1"/>
                </a:solidFill>
                <a:ea typeface="+mn-lt"/>
                <a:cs typeface="+mn-lt"/>
              </a:rPr>
              <a:t>Chm, CC BY-SA 2.0 DE &lt;https://creativecommons.org/licenses/by-sa/2.0/de/deed.en&gt;, via Wikimedia Commons </a:t>
            </a:r>
            <a:r>
              <a:rPr lang="en-US" sz="1600" dirty="0">
                <a:solidFill>
                  <a:schemeClr val="bg1"/>
                </a:solidFill>
                <a:ea typeface="+mn-lt"/>
                <a:cs typeface="+mn-lt"/>
                <a:hlinkClick r:id="rId3">
                  <a:extLst>
                    <a:ext uri="{A12FA001-AC4F-418D-AE19-62706E023703}">
                      <ahyp:hlinkClr xmlns:ahyp="http://schemas.microsoft.com/office/drawing/2018/hyperlinkcolor" val="tx"/>
                    </a:ext>
                  </a:extLst>
                </a:hlinkClick>
              </a:rPr>
              <a:t>https://commons.wikimedia.org/wiki/File:Bundesplatz_2004.jpg</a:t>
            </a:r>
            <a:r>
              <a:rPr lang="en-US" sz="1600" dirty="0">
                <a:solidFill>
                  <a:schemeClr val="bg1"/>
                </a:solidFill>
                <a:ea typeface="+mn-lt"/>
                <a:cs typeface="+mn-lt"/>
              </a:rPr>
              <a:t> 28.10.2022</a:t>
            </a:r>
          </a:p>
          <a:p>
            <a:pPr marL="285750" indent="-285750">
              <a:buFont typeface="Arial"/>
              <a:buChar char="•"/>
            </a:pPr>
            <a:r>
              <a:rPr lang="en-US" sz="1600" dirty="0">
                <a:solidFill>
                  <a:schemeClr val="bg1"/>
                </a:solidFill>
                <a:ea typeface="+mn-lt"/>
                <a:cs typeface="+mn-lt"/>
              </a:rPr>
              <a:t>Timothy Brown, </a:t>
            </a:r>
            <a:r>
              <a:rPr lang="en-US" sz="1600" b="1" dirty="0">
                <a:solidFill>
                  <a:schemeClr val="bg1"/>
                </a:solidFill>
              </a:rPr>
              <a:t>CC BY 2.0 </a:t>
            </a:r>
            <a:r>
              <a:rPr lang="en-US" sz="1600" dirty="0">
                <a:solidFill>
                  <a:schemeClr val="bg1"/>
                </a:solidFill>
                <a:hlinkClick r:id="rId4">
                  <a:extLst>
                    <a:ext uri="{A12FA001-AC4F-418D-AE19-62706E023703}">
                      <ahyp:hlinkClr xmlns:ahyp="http://schemas.microsoft.com/office/drawing/2018/hyperlinkcolor" val="tx"/>
                    </a:ext>
                  </a:extLst>
                </a:hlinkClick>
              </a:rPr>
              <a:t>https</a:t>
            </a:r>
            <a:r>
              <a:rPr lang="en-US" sz="1600" dirty="0">
                <a:solidFill>
                  <a:schemeClr val="bg1"/>
                </a:solidFill>
                <a:ea typeface="+mn-lt"/>
                <a:cs typeface="+mn-lt"/>
                <a:hlinkClick r:id="rId4">
                  <a:extLst>
                    <a:ext uri="{A12FA001-AC4F-418D-AE19-62706E023703}">
                      <ahyp:hlinkClr xmlns:ahyp="http://schemas.microsoft.com/office/drawing/2018/hyperlinkcolor" val="tx"/>
                    </a:ext>
                  </a:extLst>
                </a:hlinkClick>
              </a:rPr>
              <a:t>://flic.kr/p/2G9aEs</a:t>
            </a:r>
            <a:r>
              <a:rPr lang="en-US" sz="1600" dirty="0">
                <a:solidFill>
                  <a:schemeClr val="bg1"/>
                </a:solidFill>
                <a:ea typeface="+mn-lt"/>
                <a:cs typeface="+mn-lt"/>
              </a:rPr>
              <a:t> 28.10.2022</a:t>
            </a:r>
          </a:p>
          <a:p>
            <a:pPr marL="285750" indent="-285750">
              <a:buFont typeface="Arial"/>
              <a:buChar char="•"/>
            </a:pPr>
            <a:r>
              <a:rPr lang="en-US" sz="1600" dirty="0">
                <a:solidFill>
                  <a:schemeClr val="bg1"/>
                </a:solidFill>
                <a:ea typeface="+mn-lt"/>
                <a:cs typeface="+mn-lt"/>
              </a:rPr>
              <a:t>Dean, Martin R., Udo. Weilacher, and Thomas. </a:t>
            </a:r>
            <a:r>
              <a:rPr lang="en-US" sz="1600" dirty="0" err="1">
                <a:solidFill>
                  <a:schemeClr val="bg1"/>
                </a:solidFill>
                <a:ea typeface="+mn-lt"/>
                <a:cs typeface="+mn-lt"/>
              </a:rPr>
              <a:t>Göbel-Gross</a:t>
            </a:r>
            <a:r>
              <a:rPr lang="en-US" sz="1600" dirty="0">
                <a:solidFill>
                  <a:schemeClr val="bg1"/>
                </a:solidFill>
                <a:ea typeface="+mn-lt"/>
                <a:cs typeface="+mn-lt"/>
              </a:rPr>
              <a:t>. </a:t>
            </a:r>
            <a:r>
              <a:rPr lang="en-US" sz="1600" i="1" dirty="0">
                <a:solidFill>
                  <a:schemeClr val="bg1"/>
                </a:solidFill>
                <a:ea typeface="+mn-lt"/>
                <a:cs typeface="+mn-lt"/>
              </a:rPr>
              <a:t>Dieter Kienast</a:t>
            </a:r>
            <a:r>
              <a:rPr lang="en-US" sz="1600" dirty="0">
                <a:solidFill>
                  <a:schemeClr val="bg1"/>
                </a:solidFill>
                <a:ea typeface="+mn-lt"/>
                <a:cs typeface="+mn-lt"/>
              </a:rPr>
              <a:t>. Basel: </a:t>
            </a:r>
            <a:r>
              <a:rPr lang="en-US" sz="1600" dirty="0" err="1">
                <a:solidFill>
                  <a:schemeClr val="bg1"/>
                </a:solidFill>
                <a:ea typeface="+mn-lt"/>
                <a:cs typeface="+mn-lt"/>
              </a:rPr>
              <a:t>Birkäuser</a:t>
            </a:r>
            <a:r>
              <a:rPr lang="en-US" sz="1600" dirty="0">
                <a:solidFill>
                  <a:schemeClr val="bg1"/>
                </a:solidFill>
                <a:ea typeface="+mn-lt"/>
                <a:cs typeface="+mn-lt"/>
              </a:rPr>
              <a:t> Verlag, 2004. Print. S. 284, </a:t>
            </a:r>
            <a:r>
              <a:rPr lang="en-US" sz="1600" dirty="0" err="1">
                <a:solidFill>
                  <a:schemeClr val="bg1"/>
                </a:solidFill>
                <a:ea typeface="+mn-lt"/>
                <a:cs typeface="+mn-lt"/>
              </a:rPr>
              <a:t>julkaisija</a:t>
            </a:r>
            <a:r>
              <a:rPr lang="en-US" sz="1600" dirty="0">
                <a:solidFill>
                  <a:schemeClr val="bg1"/>
                </a:solidFill>
                <a:ea typeface="+mn-lt"/>
                <a:cs typeface="+mn-lt"/>
              </a:rPr>
              <a:t>. </a:t>
            </a:r>
            <a:r>
              <a:rPr lang="en-US" sz="1600" dirty="0" err="1">
                <a:solidFill>
                  <a:schemeClr val="bg1"/>
                </a:solidFill>
                <a:ea typeface="+mn-lt"/>
                <a:cs typeface="+mn-lt"/>
              </a:rPr>
              <a:t>Valokuvat</a:t>
            </a:r>
            <a:r>
              <a:rPr lang="en-US" sz="1600" dirty="0">
                <a:solidFill>
                  <a:schemeClr val="bg1"/>
                </a:solidFill>
                <a:ea typeface="+mn-lt"/>
                <a:cs typeface="+mn-lt"/>
              </a:rPr>
              <a:t> </a:t>
            </a:r>
            <a:r>
              <a:rPr lang="en-US" sz="1600" dirty="0" err="1">
                <a:solidFill>
                  <a:schemeClr val="bg1"/>
                </a:solidFill>
                <a:ea typeface="+mn-lt"/>
                <a:cs typeface="+mn-lt"/>
              </a:rPr>
              <a:t>kirjassa</a:t>
            </a:r>
            <a:r>
              <a:rPr lang="en-US" sz="1600" dirty="0">
                <a:solidFill>
                  <a:schemeClr val="bg1"/>
                </a:solidFill>
                <a:ea typeface="+mn-lt"/>
                <a:cs typeface="+mn-lt"/>
              </a:rPr>
              <a:t>: Christian Vogt</a:t>
            </a:r>
          </a:p>
          <a:p>
            <a:pPr marL="285750" indent="-285750">
              <a:buFont typeface="Arial"/>
              <a:buChar char="•"/>
            </a:pPr>
            <a:r>
              <a:rPr lang="en-US" sz="1600" dirty="0">
                <a:solidFill>
                  <a:schemeClr val="bg1"/>
                </a:solidFill>
                <a:ea typeface="+mn-lt"/>
                <a:cs typeface="+mn-lt"/>
                <a:hlinkClick r:id="rId5">
                  <a:extLst>
                    <a:ext uri="{A12FA001-AC4F-418D-AE19-62706E023703}">
                      <ahyp:hlinkClr xmlns:ahyp="http://schemas.microsoft.com/office/drawing/2018/hyperlinkcolor" val="tx"/>
                    </a:ext>
                  </a:extLst>
                </a:hlinkClick>
              </a:rPr>
              <a:t>https://picryl.com/media/franz-barbarini-scene-in-switzerland-14a188</a:t>
            </a:r>
            <a:r>
              <a:rPr lang="en-US" sz="1600" dirty="0">
                <a:solidFill>
                  <a:schemeClr val="bg1"/>
                </a:solidFill>
                <a:ea typeface="+mn-lt"/>
                <a:cs typeface="+mn-lt"/>
              </a:rPr>
              <a:t> </a:t>
            </a:r>
          </a:p>
          <a:p>
            <a:pPr marL="285750" indent="-285750">
              <a:buFont typeface="Arial"/>
              <a:buChar char="•"/>
            </a:pPr>
            <a:r>
              <a:rPr lang="en-US" sz="1600" dirty="0">
                <a:solidFill>
                  <a:schemeClr val="bg1"/>
                </a:solidFill>
                <a:ea typeface="+mn-lt"/>
                <a:cs typeface="+mn-lt"/>
              </a:rPr>
              <a:t>Ernst F. Cramer, CC BY-SA 3.0 &lt;https://creativecommons.org/licenses/by-sa/3.0&gt;, via Wikimedia Commons </a:t>
            </a:r>
            <a:r>
              <a:rPr lang="en-US" sz="1600" dirty="0">
                <a:solidFill>
                  <a:schemeClr val="bg1"/>
                </a:solidFill>
                <a:ea typeface="+mn-lt"/>
                <a:cs typeface="+mn-lt"/>
                <a:hlinkClick r:id="rId6">
                  <a:extLst>
                    <a:ext uri="{A12FA001-AC4F-418D-AE19-62706E023703}">
                      <ahyp:hlinkClr xmlns:ahyp="http://schemas.microsoft.com/office/drawing/2018/hyperlinkcolor" val="tx"/>
                    </a:ext>
                  </a:extLst>
                </a:hlinkClick>
              </a:rPr>
              <a:t>https://commons.wikimedia.org/wiki/File:Garten-des-Poeten.jpg</a:t>
            </a:r>
            <a:r>
              <a:rPr lang="en-US" sz="1600" dirty="0">
                <a:solidFill>
                  <a:schemeClr val="bg1"/>
                </a:solidFill>
                <a:ea typeface="+mn-lt"/>
                <a:cs typeface="+mn-lt"/>
              </a:rPr>
              <a:t> 28.10.2022</a:t>
            </a:r>
          </a:p>
          <a:p>
            <a:pPr marL="285750" indent="-285750">
              <a:buFont typeface="Arial,Sans-Serif"/>
              <a:buChar char="•"/>
            </a:pPr>
            <a:r>
              <a:rPr lang="en-US" sz="1600" dirty="0" err="1">
                <a:solidFill>
                  <a:schemeClr val="bg1"/>
                </a:solidFill>
                <a:ea typeface="+mn-lt"/>
                <a:cs typeface="+mn-lt"/>
              </a:rPr>
              <a:t>Aukeama</a:t>
            </a:r>
            <a:r>
              <a:rPr lang="en-US" sz="1600" dirty="0">
                <a:solidFill>
                  <a:schemeClr val="bg1"/>
                </a:solidFill>
                <a:ea typeface="+mn-lt"/>
                <a:cs typeface="+mn-lt"/>
              </a:rPr>
              <a:t> </a:t>
            </a:r>
            <a:r>
              <a:rPr lang="en-US" sz="1600" dirty="0" err="1">
                <a:solidFill>
                  <a:schemeClr val="bg1"/>
                </a:solidFill>
                <a:ea typeface="+mn-lt"/>
                <a:cs typeface="+mn-lt"/>
              </a:rPr>
              <a:t>kirjasta</a:t>
            </a:r>
            <a:r>
              <a:rPr lang="en-US" sz="1600" dirty="0">
                <a:solidFill>
                  <a:schemeClr val="bg1"/>
                </a:solidFill>
                <a:ea typeface="+mn-lt"/>
                <a:cs typeface="+mn-lt"/>
              </a:rPr>
              <a:t> Dieter Kienast, </a:t>
            </a:r>
            <a:r>
              <a:rPr lang="en-US" sz="1600" dirty="0" err="1">
                <a:solidFill>
                  <a:schemeClr val="bg1"/>
                </a:solidFill>
                <a:ea typeface="+mn-lt"/>
                <a:cs typeface="+mn-lt"/>
              </a:rPr>
              <a:t>sivut</a:t>
            </a:r>
            <a:r>
              <a:rPr lang="en-US" sz="1600" dirty="0">
                <a:solidFill>
                  <a:schemeClr val="bg1"/>
                </a:solidFill>
                <a:ea typeface="+mn-lt"/>
                <a:cs typeface="+mn-lt"/>
              </a:rPr>
              <a:t> 210-211, </a:t>
            </a:r>
            <a:r>
              <a:rPr lang="en-US" sz="1600" dirty="0" err="1">
                <a:solidFill>
                  <a:schemeClr val="bg1"/>
                </a:solidFill>
                <a:ea typeface="+mn-lt"/>
                <a:cs typeface="+mn-lt"/>
              </a:rPr>
              <a:t>julkaisija</a:t>
            </a:r>
            <a:r>
              <a:rPr lang="en-US" sz="1600" dirty="0">
                <a:solidFill>
                  <a:schemeClr val="bg1"/>
                </a:solidFill>
                <a:ea typeface="+mn-lt"/>
                <a:cs typeface="+mn-lt"/>
              </a:rPr>
              <a:t> Basel : </a:t>
            </a:r>
            <a:r>
              <a:rPr lang="en-US" sz="1600" dirty="0" err="1">
                <a:solidFill>
                  <a:schemeClr val="bg1"/>
                </a:solidFill>
                <a:ea typeface="+mn-lt"/>
                <a:cs typeface="+mn-lt"/>
              </a:rPr>
              <a:t>Birkäuser</a:t>
            </a:r>
            <a:r>
              <a:rPr lang="en-US" sz="1600" dirty="0">
                <a:solidFill>
                  <a:schemeClr val="bg1"/>
                </a:solidFill>
                <a:ea typeface="+mn-lt"/>
                <a:cs typeface="+mn-lt"/>
              </a:rPr>
              <a:t> Verlag, 2004. Kuva: Christian Vogt</a:t>
            </a:r>
          </a:p>
          <a:p>
            <a:pPr marL="285750" indent="-285750">
              <a:buFont typeface="Arial,Sans-Serif"/>
              <a:buChar char="•"/>
            </a:pPr>
            <a:r>
              <a:rPr lang="en-US" sz="1600" dirty="0">
                <a:solidFill>
                  <a:schemeClr val="bg1"/>
                </a:solidFill>
                <a:ea typeface="+mn-lt"/>
                <a:cs typeface="+mn-lt"/>
              </a:rPr>
              <a:t>Flickr-user @</a:t>
            </a:r>
            <a:r>
              <a:rPr lang="en-US" sz="1600" dirty="0" err="1">
                <a:solidFill>
                  <a:schemeClr val="bg1"/>
                </a:solidFill>
                <a:ea typeface="+mn-lt"/>
                <a:cs typeface="+mn-lt"/>
              </a:rPr>
              <a:t>kuhnmi</a:t>
            </a:r>
            <a:r>
              <a:rPr lang="en-US" sz="1600" dirty="0">
                <a:solidFill>
                  <a:schemeClr val="bg1"/>
                </a:solidFill>
                <a:ea typeface="+mn-lt"/>
                <a:cs typeface="+mn-lt"/>
              </a:rPr>
              <a:t>. </a:t>
            </a:r>
            <a:r>
              <a:rPr lang="en-US" sz="1600" dirty="0">
                <a:solidFill>
                  <a:schemeClr val="bg1"/>
                </a:solidFill>
                <a:ea typeface="+mn-lt"/>
                <a:cs typeface="+mn-lt"/>
                <a:hlinkClick r:id="rId7">
                  <a:extLst>
                    <a:ext uri="{A12FA001-AC4F-418D-AE19-62706E023703}">
                      <ahyp:hlinkClr xmlns:ahyp="http://schemas.microsoft.com/office/drawing/2018/hyperlinkcolor" val="tx"/>
                    </a:ext>
                  </a:extLst>
                </a:hlinkClick>
              </a:rPr>
              <a:t>https://www.flickr.com/photos/31176607@N05/50350082437/in/photostream/</a:t>
            </a:r>
            <a:endParaRPr lang="en-US" sz="1600" dirty="0">
              <a:solidFill>
                <a:schemeClr val="bg1"/>
              </a:solidFill>
              <a:ea typeface="+mn-lt"/>
              <a:cs typeface="+mn-lt"/>
            </a:endParaRPr>
          </a:p>
          <a:p>
            <a:pPr marL="285750" indent="-285750">
              <a:buFont typeface="Arial,Sans-Serif"/>
              <a:buChar char="•"/>
            </a:pPr>
            <a:r>
              <a:rPr lang="en-US" sz="1600" dirty="0">
                <a:solidFill>
                  <a:schemeClr val="bg1"/>
                </a:solidFill>
                <a:ea typeface="+mn-lt"/>
                <a:cs typeface="+mn-lt"/>
              </a:rPr>
              <a:t>Hans </a:t>
            </a:r>
            <a:r>
              <a:rPr lang="en-US" sz="1600" dirty="0" err="1">
                <a:solidFill>
                  <a:schemeClr val="bg1"/>
                </a:solidFill>
                <a:ea typeface="+mn-lt"/>
                <a:cs typeface="+mn-lt"/>
              </a:rPr>
              <a:t>Loepfe</a:t>
            </a:r>
            <a:r>
              <a:rPr lang="en-US" sz="1600" dirty="0">
                <a:solidFill>
                  <a:schemeClr val="bg1"/>
                </a:solidFill>
                <a:ea typeface="+mn-lt"/>
                <a:cs typeface="+mn-lt"/>
              </a:rPr>
              <a:t> CC 	SA 2.5 </a:t>
            </a:r>
            <a:r>
              <a:rPr lang="en-US" sz="1600" dirty="0">
                <a:solidFill>
                  <a:schemeClr val="bg1"/>
                </a:solidFill>
                <a:ea typeface="+mn-lt"/>
                <a:cs typeface="+mn-lt"/>
                <a:hlinkClick r:id="rId8">
                  <a:extLst>
                    <a:ext uri="{A12FA001-AC4F-418D-AE19-62706E023703}">
                      <ahyp:hlinkClr xmlns:ahyp="http://schemas.microsoft.com/office/drawing/2018/hyperlinkcolor" val="tx"/>
                    </a:ext>
                  </a:extLst>
                </a:hlinkClick>
              </a:rPr>
              <a:t>https://www.halo-photographs.com/2011-Baummuseum-Enea/content/G12_001876_7_8.html</a:t>
            </a:r>
            <a:endParaRPr lang="en-US" sz="1600" dirty="0">
              <a:solidFill>
                <a:schemeClr val="bg1"/>
              </a:solidFill>
              <a:ea typeface="+mn-lt"/>
              <a:cs typeface="+mn-lt"/>
            </a:endParaRPr>
          </a:p>
          <a:p>
            <a:pPr marL="285750" indent="-285750">
              <a:buFont typeface="Arial,Sans-Serif"/>
              <a:buChar char="•"/>
            </a:pPr>
            <a:r>
              <a:rPr lang="en-US" sz="1600" dirty="0">
                <a:solidFill>
                  <a:schemeClr val="bg1"/>
                </a:solidFill>
                <a:ea typeface="+mn-lt"/>
                <a:cs typeface="+mn-lt"/>
              </a:rPr>
              <a:t>Flickr-user @baranco1 CC BY-SA 2.0 </a:t>
            </a:r>
            <a:r>
              <a:rPr lang="en-US" sz="1600" dirty="0">
                <a:solidFill>
                  <a:schemeClr val="bg1"/>
                </a:solidFill>
                <a:ea typeface="+mn-lt"/>
                <a:cs typeface="+mn-lt"/>
                <a:hlinkClick r:id="rId9">
                  <a:extLst>
                    <a:ext uri="{A12FA001-AC4F-418D-AE19-62706E023703}">
                      <ahyp:hlinkClr xmlns:ahyp="http://schemas.microsoft.com/office/drawing/2018/hyperlinkcolor" val="tx"/>
                    </a:ext>
                  </a:extLst>
                </a:hlinkClick>
              </a:rPr>
              <a:t>https://www.flickr.com/photos/59159233@N04/14190334461</a:t>
            </a:r>
            <a:endParaRPr lang="en-US" sz="1600" dirty="0">
              <a:solidFill>
                <a:schemeClr val="bg1"/>
              </a:solidFill>
              <a:ea typeface="+mn-lt"/>
              <a:cs typeface="+mn-lt"/>
            </a:endParaRPr>
          </a:p>
          <a:p>
            <a:pPr marL="285750" indent="-285750">
              <a:buFont typeface="Arial,Sans-Serif"/>
              <a:buChar char="•"/>
            </a:pPr>
            <a:r>
              <a:rPr lang="en-US" sz="1600" dirty="0">
                <a:solidFill>
                  <a:schemeClr val="bg1"/>
                </a:solidFill>
                <a:ea typeface="+mn-lt"/>
                <a:cs typeface="+mn-lt"/>
              </a:rPr>
              <a:t>Studio </a:t>
            </a:r>
            <a:r>
              <a:rPr lang="en-US" sz="1600" dirty="0" err="1">
                <a:solidFill>
                  <a:schemeClr val="bg1"/>
                </a:solidFill>
                <a:ea typeface="+mn-lt"/>
                <a:cs typeface="+mn-lt"/>
              </a:rPr>
              <a:t>Bürgi</a:t>
            </a:r>
            <a:r>
              <a:rPr lang="en-US" sz="1600" dirty="0">
                <a:solidFill>
                  <a:schemeClr val="bg1"/>
                </a:solidFill>
                <a:ea typeface="+mn-lt"/>
                <a:cs typeface="+mn-lt"/>
              </a:rPr>
              <a:t> </a:t>
            </a:r>
            <a:r>
              <a:rPr lang="en-US" sz="1600" dirty="0">
                <a:solidFill>
                  <a:schemeClr val="bg1"/>
                </a:solidFill>
                <a:ea typeface="+mn-lt"/>
                <a:cs typeface="+mn-lt"/>
                <a:hlinkClick r:id="rId10">
                  <a:extLst>
                    <a:ext uri="{A12FA001-AC4F-418D-AE19-62706E023703}">
                      <ahyp:hlinkClr xmlns:ahyp="http://schemas.microsoft.com/office/drawing/2018/hyperlinkcolor" val="tx"/>
                    </a:ext>
                  </a:extLst>
                </a:hlinkClick>
              </a:rPr>
              <a:t>http://www.burgi.ch/index.php/portfolio/reconsidering-a-mountain/</a:t>
            </a:r>
            <a:endParaRPr lang="en-US" sz="1600" dirty="0">
              <a:solidFill>
                <a:schemeClr val="bg1"/>
              </a:solidFill>
              <a:ea typeface="+mn-lt"/>
              <a:cs typeface="+mn-lt"/>
            </a:endParaRPr>
          </a:p>
          <a:p>
            <a:pPr marL="285750" indent="-285750">
              <a:buFont typeface="Arial,Sans-Serif"/>
              <a:buChar char="•"/>
            </a:pPr>
            <a:r>
              <a:rPr lang="en-US" sz="1600" dirty="0">
                <a:solidFill>
                  <a:schemeClr val="bg1"/>
                </a:solidFill>
                <a:ea typeface="+mn-lt"/>
                <a:cs typeface="+mn-lt"/>
              </a:rPr>
              <a:t>Pascal </a:t>
            </a:r>
            <a:r>
              <a:rPr lang="en-US" sz="1600" dirty="0" err="1">
                <a:solidFill>
                  <a:schemeClr val="bg1"/>
                </a:solidFill>
                <a:ea typeface="+mn-lt"/>
                <a:cs typeface="+mn-lt"/>
              </a:rPr>
              <a:t>Zingg</a:t>
            </a:r>
            <a:r>
              <a:rPr lang="en-US" sz="1600" dirty="0">
                <a:solidFill>
                  <a:schemeClr val="bg1"/>
                </a:solidFill>
                <a:ea typeface="+mn-lt"/>
                <a:cs typeface="+mn-lt"/>
              </a:rPr>
              <a:t>, CC BY-NC-SA 2.0 </a:t>
            </a:r>
            <a:r>
              <a:rPr lang="en-US" sz="1600" dirty="0">
                <a:solidFill>
                  <a:schemeClr val="bg1"/>
                </a:solidFill>
                <a:ea typeface="+mn-lt"/>
                <a:cs typeface="+mn-lt"/>
                <a:hlinkClick r:id="rId11">
                  <a:extLst>
                    <a:ext uri="{A12FA001-AC4F-418D-AE19-62706E023703}">
                      <ahyp:hlinkClr xmlns:ahyp="http://schemas.microsoft.com/office/drawing/2018/hyperlinkcolor" val="tx"/>
                    </a:ext>
                  </a:extLst>
                </a:hlinkClick>
              </a:rPr>
              <a:t>https://snl.no/Zermatt</a:t>
            </a:r>
            <a:endParaRPr lang="en-US" sz="1600" dirty="0">
              <a:solidFill>
                <a:schemeClr val="bg1"/>
              </a:solidFill>
              <a:ea typeface="+mn-lt"/>
              <a:cs typeface="+mn-lt"/>
            </a:endParaRPr>
          </a:p>
          <a:p>
            <a:pPr marL="285750" indent="-285750">
              <a:buFont typeface="Arial,Sans-Serif"/>
              <a:buChar char="•"/>
            </a:pPr>
            <a:r>
              <a:rPr lang="en-US" sz="1600" dirty="0" err="1">
                <a:solidFill>
                  <a:schemeClr val="bg1"/>
                </a:solidFill>
                <a:ea typeface="+mn-lt"/>
                <a:cs typeface="+mn-lt"/>
              </a:rPr>
              <a:t>Enea</a:t>
            </a:r>
            <a:r>
              <a:rPr lang="en-US" sz="1600" dirty="0">
                <a:solidFill>
                  <a:schemeClr val="bg1"/>
                </a:solidFill>
                <a:ea typeface="+mn-lt"/>
                <a:cs typeface="+mn-lt"/>
              </a:rPr>
              <a:t>, </a:t>
            </a:r>
            <a:r>
              <a:rPr lang="en-US" sz="1600" dirty="0" err="1">
                <a:solidFill>
                  <a:schemeClr val="bg1"/>
                </a:solidFill>
                <a:ea typeface="+mn-lt"/>
                <a:cs typeface="+mn-lt"/>
              </a:rPr>
              <a:t>Weingut</a:t>
            </a:r>
            <a:r>
              <a:rPr lang="en-US" sz="1600" dirty="0">
                <a:solidFill>
                  <a:schemeClr val="bg1"/>
                </a:solidFill>
                <a:ea typeface="+mn-lt"/>
                <a:cs typeface="+mn-lt"/>
              </a:rPr>
              <a:t>	 </a:t>
            </a:r>
            <a:r>
              <a:rPr lang="en-US" sz="1600" dirty="0">
                <a:solidFill>
                  <a:schemeClr val="bg1"/>
                </a:solidFill>
                <a:ea typeface="+mn-lt"/>
                <a:cs typeface="+mn-lt"/>
                <a:hlinkClick r:id="rId12">
                  <a:extLst>
                    <a:ext uri="{A12FA001-AC4F-418D-AE19-62706E023703}">
                      <ahyp:hlinkClr xmlns:ahyp="http://schemas.microsoft.com/office/drawing/2018/hyperlinkcolor" val="tx"/>
                    </a:ext>
                  </a:extLst>
                </a:hlinkClick>
              </a:rPr>
              <a:t>https://www.enea.ch/project/weingut-davaz/</a:t>
            </a:r>
            <a:endParaRPr lang="en-US" sz="1600" dirty="0">
              <a:solidFill>
                <a:schemeClr val="bg1"/>
              </a:solidFill>
              <a:ea typeface="+mn-lt"/>
              <a:cs typeface="+mn-lt"/>
            </a:endParaRPr>
          </a:p>
          <a:p>
            <a:pPr marL="285750" indent="-285750">
              <a:buFont typeface="Arial,Sans-Serif"/>
              <a:buChar char="•"/>
            </a:pPr>
            <a:r>
              <a:rPr lang="en-US" sz="1600" dirty="0" err="1">
                <a:solidFill>
                  <a:schemeClr val="bg1"/>
                </a:solidFill>
                <a:ea typeface="+mn-lt"/>
                <a:cs typeface="+mn-lt"/>
              </a:rPr>
              <a:t>Enea</a:t>
            </a:r>
            <a:r>
              <a:rPr lang="en-US" sz="1600" dirty="0">
                <a:solidFill>
                  <a:schemeClr val="bg1"/>
                </a:solidFill>
                <a:ea typeface="+mn-lt"/>
                <a:cs typeface="+mn-lt"/>
              </a:rPr>
              <a:t>, </a:t>
            </a:r>
            <a:r>
              <a:rPr lang="en-US" sz="1600" dirty="0" err="1">
                <a:solidFill>
                  <a:schemeClr val="bg1"/>
                </a:solidFill>
                <a:ea typeface="+mn-lt"/>
                <a:cs typeface="+mn-lt"/>
              </a:rPr>
              <a:t>Enea</a:t>
            </a:r>
            <a:r>
              <a:rPr lang="en-US" sz="1600" dirty="0">
                <a:solidFill>
                  <a:schemeClr val="bg1"/>
                </a:solidFill>
                <a:ea typeface="+mn-lt"/>
                <a:cs typeface="+mn-lt"/>
              </a:rPr>
              <a:t> </a:t>
            </a:r>
            <a:r>
              <a:rPr lang="en-US" sz="1600" dirty="0" err="1">
                <a:solidFill>
                  <a:schemeClr val="bg1"/>
                </a:solidFill>
                <a:ea typeface="+mn-lt"/>
                <a:cs typeface="+mn-lt"/>
              </a:rPr>
              <a:t>Baummuseum</a:t>
            </a:r>
            <a:r>
              <a:rPr lang="en-US" sz="1600" dirty="0">
                <a:solidFill>
                  <a:schemeClr val="bg1"/>
                </a:solidFill>
                <a:ea typeface="+mn-lt"/>
                <a:cs typeface="+mn-lt"/>
              </a:rPr>
              <a:t> </a:t>
            </a:r>
            <a:r>
              <a:rPr lang="en-US" sz="1600" dirty="0">
                <a:solidFill>
                  <a:schemeClr val="bg1"/>
                </a:solidFill>
                <a:ea typeface="+mn-lt"/>
                <a:cs typeface="+mn-lt"/>
                <a:hlinkClick r:id="rId13">
                  <a:extLst>
                    <a:ext uri="{A12FA001-AC4F-418D-AE19-62706E023703}">
                      <ahyp:hlinkClr xmlns:ahyp="http://schemas.microsoft.com/office/drawing/2018/hyperlinkcolor" val="tx"/>
                    </a:ext>
                  </a:extLst>
                </a:hlinkClick>
              </a:rPr>
              <a:t>https://www.enea.ch/baummuseum/</a:t>
            </a:r>
            <a:endParaRPr lang="en-US" sz="1600" dirty="0">
              <a:solidFill>
                <a:schemeClr val="bg1"/>
              </a:solidFill>
              <a:ea typeface="+mn-lt"/>
              <a:cs typeface="+mn-lt"/>
            </a:endParaRPr>
          </a:p>
          <a:p>
            <a:pPr marL="285750" indent="-285750">
              <a:buFont typeface="Arial,Sans-Serif"/>
              <a:buChar char="•"/>
            </a:pPr>
            <a:endParaRPr lang="en-US" sz="1600" dirty="0">
              <a:solidFill>
                <a:schemeClr val="bg1"/>
              </a:solidFill>
              <a:ea typeface="+mn-lt"/>
              <a:cs typeface="+mn-lt"/>
            </a:endParaRPr>
          </a:p>
          <a:p>
            <a:pPr marL="285750" indent="-285750">
              <a:buFont typeface="Arial,Sans-Serif"/>
              <a:buChar char="•"/>
            </a:pPr>
            <a:endParaRPr lang="en-US" sz="1600" dirty="0">
              <a:solidFill>
                <a:schemeClr val="bg1"/>
              </a:solidFill>
              <a:ea typeface="+mn-lt"/>
              <a:cs typeface="+mn-lt"/>
            </a:endParaRPr>
          </a:p>
          <a:p>
            <a:pPr marL="285750" indent="-285750">
              <a:buFont typeface="Arial,Sans-Serif"/>
              <a:buChar char="•"/>
            </a:pPr>
            <a:endParaRPr lang="en-US" sz="1600" dirty="0">
              <a:solidFill>
                <a:schemeClr val="bg1"/>
              </a:solidFill>
              <a:ea typeface="+mn-lt"/>
              <a:cs typeface="+mn-lt"/>
            </a:endParaRPr>
          </a:p>
          <a:p>
            <a:pPr marL="285750" indent="-285750">
              <a:buFont typeface="Arial,Sans-Serif"/>
              <a:buChar char="•"/>
            </a:pPr>
            <a:endParaRPr lang="en-US" dirty="0">
              <a:solidFill>
                <a:schemeClr val="bg1"/>
              </a:solidFill>
              <a:ea typeface="+mn-lt"/>
              <a:cs typeface="+mn-lt"/>
            </a:endParaRPr>
          </a:p>
        </p:txBody>
      </p:sp>
    </p:spTree>
    <p:extLst>
      <p:ext uri="{BB962C8B-B14F-4D97-AF65-F5344CB8AC3E}">
        <p14:creationId xmlns:p14="http://schemas.microsoft.com/office/powerpoint/2010/main" val="59876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EF0B33-93AA-5833-518B-6391AEC54D5C}"/>
              </a:ext>
            </a:extLst>
          </p:cNvPr>
          <p:cNvSpPr txBox="1"/>
          <p:nvPr/>
        </p:nvSpPr>
        <p:spPr>
          <a:xfrm>
            <a:off x="469725" y="154686"/>
            <a:ext cx="11127286"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solidFill>
                  <a:schemeClr val="bg1"/>
                </a:solidFill>
                <a:latin typeface="Batang" panose="02030600000101010101" pitchFamily="18" charset="-127"/>
                <a:ea typeface="Batang" panose="02030600000101010101" pitchFamily="18" charset="-127"/>
                <a:cs typeface="Calibri"/>
              </a:rPr>
              <a:t>Valokuvalähteet</a:t>
            </a:r>
            <a:r>
              <a:rPr lang="en-US" sz="2800" b="1" dirty="0">
                <a:solidFill>
                  <a:schemeClr val="bg1"/>
                </a:solidFill>
                <a:latin typeface="Batang" panose="02030600000101010101" pitchFamily="18" charset="-127"/>
                <a:ea typeface="Batang" panose="02030600000101010101" pitchFamily="18" charset="-127"/>
                <a:cs typeface="Calibri"/>
              </a:rPr>
              <a:t>:</a:t>
            </a:r>
          </a:p>
          <a:p>
            <a:endParaRPr lang="en-US" sz="2800" b="1" dirty="0">
              <a:solidFill>
                <a:schemeClr val="bg1"/>
              </a:solidFill>
              <a:cs typeface="Calibri"/>
            </a:endParaRPr>
          </a:p>
          <a:p>
            <a:r>
              <a:rPr lang="en-US" sz="1600" b="1" dirty="0" err="1">
                <a:solidFill>
                  <a:schemeClr val="bg1"/>
                </a:solidFill>
                <a:cs typeface="Calibri"/>
              </a:rPr>
              <a:t>Oerliker</a:t>
            </a:r>
            <a:r>
              <a:rPr lang="en-US" sz="1600" b="1" dirty="0">
                <a:solidFill>
                  <a:schemeClr val="bg1"/>
                </a:solidFill>
                <a:cs typeface="Calibri"/>
              </a:rPr>
              <a:t> Park:</a:t>
            </a:r>
          </a:p>
          <a:p>
            <a:pPr marL="285750" indent="-285750">
              <a:buFont typeface="Arial"/>
              <a:buChar char="•"/>
            </a:pPr>
            <a:r>
              <a:rPr lang="en-US" sz="1600" dirty="0" err="1">
                <a:solidFill>
                  <a:schemeClr val="bg1"/>
                </a:solidFill>
                <a:ea typeface="+mn-lt"/>
                <a:cs typeface="+mn-lt"/>
              </a:rPr>
              <a:t>Zöch</a:t>
            </a:r>
            <a:r>
              <a:rPr lang="en-US" sz="1600" dirty="0">
                <a:solidFill>
                  <a:schemeClr val="bg1"/>
                </a:solidFill>
                <a:ea typeface="+mn-lt"/>
                <a:cs typeface="+mn-lt"/>
              </a:rPr>
              <a:t>, Peter., and </a:t>
            </a:r>
            <a:r>
              <a:rPr lang="en-US" sz="1600" dirty="0" err="1">
                <a:solidFill>
                  <a:schemeClr val="bg1"/>
                </a:solidFill>
                <a:ea typeface="+mn-lt"/>
                <a:cs typeface="+mn-lt"/>
              </a:rPr>
              <a:t>Gesa</a:t>
            </a:r>
            <a:r>
              <a:rPr lang="en-US" sz="1600" dirty="0">
                <a:solidFill>
                  <a:schemeClr val="bg1"/>
                </a:solidFill>
                <a:ea typeface="+mn-lt"/>
                <a:cs typeface="+mn-lt"/>
              </a:rPr>
              <a:t> </a:t>
            </a:r>
            <a:r>
              <a:rPr lang="en-US" sz="1600" dirty="0" err="1">
                <a:solidFill>
                  <a:schemeClr val="bg1"/>
                </a:solidFill>
                <a:ea typeface="+mn-lt"/>
                <a:cs typeface="+mn-lt"/>
              </a:rPr>
              <a:t>Loschwitz</a:t>
            </a:r>
            <a:r>
              <a:rPr lang="en-US" sz="1600" dirty="0">
                <a:solidFill>
                  <a:schemeClr val="bg1"/>
                </a:solidFill>
                <a:ea typeface="+mn-lt"/>
                <a:cs typeface="+mn-lt"/>
              </a:rPr>
              <a:t>-Himmel. </a:t>
            </a:r>
            <a:r>
              <a:rPr lang="en-US" sz="1600" i="1" dirty="0" err="1">
                <a:solidFill>
                  <a:schemeClr val="bg1"/>
                </a:solidFill>
                <a:ea typeface="+mn-lt"/>
                <a:cs typeface="+mn-lt"/>
              </a:rPr>
              <a:t>Europäische</a:t>
            </a:r>
            <a:r>
              <a:rPr lang="en-US" sz="1600" i="1" dirty="0">
                <a:solidFill>
                  <a:schemeClr val="bg1"/>
                </a:solidFill>
                <a:ea typeface="+mn-lt"/>
                <a:cs typeface="+mn-lt"/>
              </a:rPr>
              <a:t> </a:t>
            </a:r>
            <a:r>
              <a:rPr lang="en-US" sz="1600" i="1" dirty="0" err="1">
                <a:solidFill>
                  <a:schemeClr val="bg1"/>
                </a:solidFill>
                <a:ea typeface="+mn-lt"/>
                <a:cs typeface="+mn-lt"/>
              </a:rPr>
              <a:t>Landschaftsarchitektur</a:t>
            </a:r>
            <a:r>
              <a:rPr lang="en-US" sz="1600" i="1" dirty="0">
                <a:solidFill>
                  <a:schemeClr val="bg1"/>
                </a:solidFill>
                <a:ea typeface="+mn-lt"/>
                <a:cs typeface="+mn-lt"/>
              </a:rPr>
              <a:t> : </a:t>
            </a:r>
            <a:r>
              <a:rPr lang="en-US" sz="1600" i="1" dirty="0" err="1">
                <a:solidFill>
                  <a:schemeClr val="bg1"/>
                </a:solidFill>
                <a:ea typeface="+mn-lt"/>
                <a:cs typeface="+mn-lt"/>
              </a:rPr>
              <a:t>ausgewählte</a:t>
            </a:r>
            <a:r>
              <a:rPr lang="en-US" sz="1600" i="1" dirty="0">
                <a:solidFill>
                  <a:schemeClr val="bg1"/>
                </a:solidFill>
                <a:ea typeface="+mn-lt"/>
                <a:cs typeface="+mn-lt"/>
              </a:rPr>
              <a:t> </a:t>
            </a:r>
            <a:r>
              <a:rPr lang="en-US" sz="1600" i="1" dirty="0" err="1">
                <a:solidFill>
                  <a:schemeClr val="bg1"/>
                </a:solidFill>
                <a:ea typeface="+mn-lt"/>
                <a:cs typeface="+mn-lt"/>
              </a:rPr>
              <a:t>Projekte</a:t>
            </a:r>
            <a:r>
              <a:rPr lang="en-US" sz="1600" i="1" dirty="0">
                <a:solidFill>
                  <a:schemeClr val="bg1"/>
                </a:solidFill>
                <a:ea typeface="+mn-lt"/>
                <a:cs typeface="+mn-lt"/>
              </a:rPr>
              <a:t> von 2000 bis </a:t>
            </a:r>
            <a:r>
              <a:rPr lang="en-US" sz="1600" i="1" dirty="0" err="1">
                <a:solidFill>
                  <a:schemeClr val="bg1"/>
                </a:solidFill>
                <a:ea typeface="+mn-lt"/>
                <a:cs typeface="+mn-lt"/>
              </a:rPr>
              <a:t>heute</a:t>
            </a:r>
            <a:r>
              <a:rPr lang="en-US" sz="1600" i="1" dirty="0">
                <a:solidFill>
                  <a:schemeClr val="bg1"/>
                </a:solidFill>
                <a:ea typeface="+mn-lt"/>
                <a:cs typeface="+mn-lt"/>
              </a:rPr>
              <a:t> = European landscape architecture : squares, parks and promenades: recent projects</a:t>
            </a:r>
            <a:r>
              <a:rPr lang="en-US" sz="1600" dirty="0">
                <a:solidFill>
                  <a:schemeClr val="bg1"/>
                </a:solidFill>
                <a:ea typeface="+mn-lt"/>
                <a:cs typeface="+mn-lt"/>
              </a:rPr>
              <a:t>. </a:t>
            </a:r>
            <a:r>
              <a:rPr lang="en-US" sz="1600" dirty="0" err="1">
                <a:solidFill>
                  <a:schemeClr val="bg1"/>
                </a:solidFill>
                <a:ea typeface="+mn-lt"/>
                <a:cs typeface="+mn-lt"/>
              </a:rPr>
              <a:t>München</a:t>
            </a:r>
            <a:r>
              <a:rPr lang="en-US" sz="1600" dirty="0">
                <a:solidFill>
                  <a:schemeClr val="bg1"/>
                </a:solidFill>
                <a:ea typeface="+mn-lt"/>
                <a:cs typeface="+mn-lt"/>
              </a:rPr>
              <a:t>: </a:t>
            </a:r>
            <a:r>
              <a:rPr lang="en-US" sz="1600" dirty="0" err="1">
                <a:solidFill>
                  <a:schemeClr val="bg1"/>
                </a:solidFill>
                <a:ea typeface="+mn-lt"/>
                <a:cs typeface="+mn-lt"/>
              </a:rPr>
              <a:t>Callwey</a:t>
            </a:r>
            <a:r>
              <a:rPr lang="en-US" sz="1600" dirty="0">
                <a:solidFill>
                  <a:schemeClr val="bg1"/>
                </a:solidFill>
                <a:ea typeface="+mn-lt"/>
                <a:cs typeface="+mn-lt"/>
              </a:rPr>
              <a:t>, 2005. Print. S. 82</a:t>
            </a:r>
          </a:p>
          <a:p>
            <a:pPr marL="285750" indent="-285750">
              <a:buFont typeface="Arial"/>
              <a:buChar char="•"/>
            </a:pPr>
            <a:r>
              <a:rPr lang="en-US" sz="1600" dirty="0" err="1">
                <a:solidFill>
                  <a:schemeClr val="bg1"/>
                </a:solidFill>
                <a:ea typeface="+mn-lt"/>
                <a:cs typeface="+mn-lt"/>
              </a:rPr>
              <a:t>Grün</a:t>
            </a:r>
            <a:r>
              <a:rPr lang="en-US" sz="1600" dirty="0">
                <a:solidFill>
                  <a:schemeClr val="bg1"/>
                </a:solidFill>
                <a:ea typeface="+mn-lt"/>
                <a:cs typeface="+mn-lt"/>
              </a:rPr>
              <a:t> Stadt Zürich, CC BY-SA 3.0 &lt;https://</a:t>
            </a:r>
            <a:r>
              <a:rPr lang="en-US" sz="1600" dirty="0" err="1">
                <a:solidFill>
                  <a:schemeClr val="bg1"/>
                </a:solidFill>
                <a:ea typeface="+mn-lt"/>
                <a:cs typeface="+mn-lt"/>
              </a:rPr>
              <a:t>creativecommons.org</a:t>
            </a:r>
            <a:r>
              <a:rPr lang="en-US" sz="1600" dirty="0">
                <a:solidFill>
                  <a:schemeClr val="bg1"/>
                </a:solidFill>
                <a:ea typeface="+mn-lt"/>
                <a:cs typeface="+mn-lt"/>
              </a:rPr>
              <a:t>/licenses/by-</a:t>
            </a:r>
            <a:r>
              <a:rPr lang="en-US" sz="1600" dirty="0" err="1">
                <a:solidFill>
                  <a:schemeClr val="bg1"/>
                </a:solidFill>
                <a:ea typeface="+mn-lt"/>
                <a:cs typeface="+mn-lt"/>
              </a:rPr>
              <a:t>sa</a:t>
            </a:r>
            <a:r>
              <a:rPr lang="en-US" sz="1600" dirty="0">
                <a:solidFill>
                  <a:schemeClr val="bg1"/>
                </a:solidFill>
                <a:ea typeface="+mn-lt"/>
                <a:cs typeface="+mn-lt"/>
              </a:rPr>
              <a:t>/3.0&gt;, via Wikimedia Commons </a:t>
            </a:r>
            <a:r>
              <a:rPr lang="en-US" sz="1600" dirty="0">
                <a:solidFill>
                  <a:schemeClr val="bg1"/>
                </a:solidFill>
                <a:ea typeface="+mn-lt"/>
                <a:cs typeface="+mn-lt"/>
                <a:hlinkClick r:id="rId2">
                  <a:extLst>
                    <a:ext uri="{A12FA001-AC4F-418D-AE19-62706E023703}">
                      <ahyp:hlinkClr xmlns:ahyp="http://schemas.microsoft.com/office/drawing/2018/hyperlinkcolor" val="tx"/>
                    </a:ext>
                  </a:extLst>
                </a:hlinkClick>
              </a:rPr>
              <a:t>https://commons.wikimedia.org/wiki/File:Oerliker-park-ost-west.JPG</a:t>
            </a:r>
            <a:r>
              <a:rPr lang="en-US" sz="1600" dirty="0">
                <a:solidFill>
                  <a:schemeClr val="bg1"/>
                </a:solidFill>
                <a:ea typeface="+mn-lt"/>
                <a:cs typeface="+mn-lt"/>
              </a:rPr>
              <a:t> 28.10.2022</a:t>
            </a:r>
          </a:p>
          <a:p>
            <a:pPr marL="285750" indent="-285750">
              <a:buFont typeface="Arial"/>
              <a:buChar char="•"/>
            </a:pPr>
            <a:r>
              <a:rPr lang="en-US" sz="1600" dirty="0" err="1">
                <a:solidFill>
                  <a:schemeClr val="bg1"/>
                </a:solidFill>
                <a:ea typeface="+mn-lt"/>
                <a:cs typeface="+mn-lt"/>
              </a:rPr>
              <a:t>Grün</a:t>
            </a:r>
            <a:r>
              <a:rPr lang="en-US" sz="1600" dirty="0">
                <a:solidFill>
                  <a:schemeClr val="bg1"/>
                </a:solidFill>
                <a:ea typeface="+mn-lt"/>
                <a:cs typeface="+mn-lt"/>
              </a:rPr>
              <a:t> Stadt Zürich, CC BY-SA 3.0 &lt;https://</a:t>
            </a:r>
            <a:r>
              <a:rPr lang="en-US" sz="1600" dirty="0" err="1">
                <a:solidFill>
                  <a:schemeClr val="bg1"/>
                </a:solidFill>
                <a:ea typeface="+mn-lt"/>
                <a:cs typeface="+mn-lt"/>
              </a:rPr>
              <a:t>creativecommons.org</a:t>
            </a:r>
            <a:r>
              <a:rPr lang="en-US" sz="1600" dirty="0">
                <a:solidFill>
                  <a:schemeClr val="bg1"/>
                </a:solidFill>
                <a:ea typeface="+mn-lt"/>
                <a:cs typeface="+mn-lt"/>
              </a:rPr>
              <a:t>/licenses/by-</a:t>
            </a:r>
            <a:r>
              <a:rPr lang="en-US" sz="1600" dirty="0" err="1">
                <a:solidFill>
                  <a:schemeClr val="bg1"/>
                </a:solidFill>
                <a:ea typeface="+mn-lt"/>
                <a:cs typeface="+mn-lt"/>
              </a:rPr>
              <a:t>sa</a:t>
            </a:r>
            <a:r>
              <a:rPr lang="en-US" sz="1600" dirty="0">
                <a:solidFill>
                  <a:schemeClr val="bg1"/>
                </a:solidFill>
                <a:ea typeface="+mn-lt"/>
                <a:cs typeface="+mn-lt"/>
              </a:rPr>
              <a:t>/3.0&gt;, via Wikimedia Commons </a:t>
            </a:r>
            <a:r>
              <a:rPr lang="en-US" sz="1600" dirty="0">
                <a:solidFill>
                  <a:schemeClr val="bg1"/>
                </a:solidFill>
                <a:ea typeface="+mn-lt"/>
                <a:cs typeface="+mn-lt"/>
                <a:hlinkClick r:id="rId3">
                  <a:extLst>
                    <a:ext uri="{A12FA001-AC4F-418D-AE19-62706E023703}">
                      <ahyp:hlinkClr xmlns:ahyp="http://schemas.microsoft.com/office/drawing/2018/hyperlinkcolor" val="tx"/>
                    </a:ext>
                  </a:extLst>
                </a:hlinkClick>
              </a:rPr>
              <a:t>https://commons.wikimedia.org/wiki/File:%27Blauer_Turm%27_im_Oerlikerpark_in_Z%C3%BCrich_2012-04-18_19-14-24_(P7000).JPG</a:t>
            </a:r>
            <a:r>
              <a:rPr lang="en-US" sz="1600" dirty="0">
                <a:solidFill>
                  <a:schemeClr val="bg1"/>
                </a:solidFill>
                <a:ea typeface="+mn-lt"/>
                <a:cs typeface="+mn-lt"/>
              </a:rPr>
              <a:t> 28.10.2022</a:t>
            </a:r>
          </a:p>
          <a:p>
            <a:pPr marL="285750" indent="-285750">
              <a:buFont typeface="Arial"/>
              <a:buChar char="•"/>
            </a:pPr>
            <a:r>
              <a:rPr lang="en-US" sz="1600" dirty="0" err="1">
                <a:solidFill>
                  <a:schemeClr val="bg1"/>
                </a:solidFill>
                <a:ea typeface="+mn-lt"/>
                <a:cs typeface="+mn-lt"/>
              </a:rPr>
              <a:t>Grün</a:t>
            </a:r>
            <a:r>
              <a:rPr lang="en-US" sz="1600" dirty="0">
                <a:solidFill>
                  <a:schemeClr val="bg1"/>
                </a:solidFill>
                <a:ea typeface="+mn-lt"/>
                <a:cs typeface="+mn-lt"/>
              </a:rPr>
              <a:t> Stadt Zürich, CC BY-SA 3.0 &lt;https://</a:t>
            </a:r>
            <a:r>
              <a:rPr lang="en-US" sz="1600" dirty="0" err="1">
                <a:solidFill>
                  <a:schemeClr val="bg1"/>
                </a:solidFill>
                <a:ea typeface="+mn-lt"/>
                <a:cs typeface="+mn-lt"/>
              </a:rPr>
              <a:t>creativecommons.org</a:t>
            </a:r>
            <a:r>
              <a:rPr lang="en-US" sz="1600" dirty="0">
                <a:solidFill>
                  <a:schemeClr val="bg1"/>
                </a:solidFill>
                <a:ea typeface="+mn-lt"/>
                <a:cs typeface="+mn-lt"/>
              </a:rPr>
              <a:t>/licenses/by-</a:t>
            </a:r>
            <a:r>
              <a:rPr lang="en-US" sz="1600" dirty="0" err="1">
                <a:solidFill>
                  <a:schemeClr val="bg1"/>
                </a:solidFill>
                <a:ea typeface="+mn-lt"/>
                <a:cs typeface="+mn-lt"/>
              </a:rPr>
              <a:t>sa</a:t>
            </a:r>
            <a:r>
              <a:rPr lang="en-US" sz="1600" dirty="0">
                <a:solidFill>
                  <a:schemeClr val="bg1"/>
                </a:solidFill>
                <a:ea typeface="+mn-lt"/>
                <a:cs typeface="+mn-lt"/>
              </a:rPr>
              <a:t>/3.0&gt;, via Wikimedia Commons </a:t>
            </a:r>
            <a:r>
              <a:rPr lang="en-US" sz="1600" dirty="0">
                <a:solidFill>
                  <a:schemeClr val="bg1"/>
                </a:solidFill>
                <a:ea typeface="+mn-lt"/>
                <a:cs typeface="+mn-lt"/>
                <a:hlinkClick r:id="rId4">
                  <a:extLst>
                    <a:ext uri="{A12FA001-AC4F-418D-AE19-62706E023703}">
                      <ahyp:hlinkClr xmlns:ahyp="http://schemas.microsoft.com/office/drawing/2018/hyperlinkcolor" val="tx"/>
                    </a:ext>
                  </a:extLst>
                </a:hlinkClick>
              </a:rPr>
              <a:t>https://commons.wikimedia.org/wiki/File:Blick-vom-turm_oerliker-park.JPG</a:t>
            </a:r>
            <a:r>
              <a:rPr lang="en-US" sz="1600" dirty="0">
                <a:solidFill>
                  <a:schemeClr val="bg1"/>
                </a:solidFill>
                <a:ea typeface="+mn-lt"/>
                <a:cs typeface="+mn-lt"/>
              </a:rPr>
              <a:t> 28.10.2022</a:t>
            </a:r>
          </a:p>
          <a:p>
            <a:pPr marL="285750" indent="-285750">
              <a:buFont typeface="Arial"/>
              <a:buChar char="•"/>
            </a:pPr>
            <a:endParaRPr lang="en-US" dirty="0">
              <a:ea typeface="+mn-lt"/>
              <a:cs typeface="+mn-lt"/>
            </a:endParaRPr>
          </a:p>
        </p:txBody>
      </p:sp>
    </p:spTree>
    <p:extLst>
      <p:ext uri="{BB962C8B-B14F-4D97-AF65-F5344CB8AC3E}">
        <p14:creationId xmlns:p14="http://schemas.microsoft.com/office/powerpoint/2010/main" val="1361829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FB38A42-35E8-14D6-42B7-59C58AC0C660}"/>
              </a:ext>
            </a:extLst>
          </p:cNvPr>
          <p:cNvPicPr>
            <a:picLocks noGrp="1" noChangeAspect="1"/>
          </p:cNvPicPr>
          <p:nvPr>
            <p:ph idx="1"/>
          </p:nvPr>
        </p:nvPicPr>
        <p:blipFill>
          <a:blip r:embed="rId2"/>
          <a:stretch>
            <a:fillRect/>
          </a:stretch>
        </p:blipFill>
        <p:spPr>
          <a:xfrm>
            <a:off x="410132" y="269875"/>
            <a:ext cx="11378085" cy="6326188"/>
          </a:xfrm>
        </p:spPr>
      </p:pic>
    </p:spTree>
    <p:extLst>
      <p:ext uri="{BB962C8B-B14F-4D97-AF65-F5344CB8AC3E}">
        <p14:creationId xmlns:p14="http://schemas.microsoft.com/office/powerpoint/2010/main" val="326303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3A49CA-5B47-BFFA-3203-2A59AB084D62}"/>
              </a:ext>
            </a:extLst>
          </p:cNvPr>
          <p:cNvSpPr txBox="1"/>
          <p:nvPr/>
        </p:nvSpPr>
        <p:spPr>
          <a:xfrm>
            <a:off x="10396302" y="6154057"/>
            <a:ext cx="17956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Batang" panose="02030600000101010101" pitchFamily="18" charset="-127"/>
                <a:ea typeface="Batang" panose="02030600000101010101" pitchFamily="18" charset="-127"/>
                <a:cs typeface="Calibri"/>
              </a:rPr>
              <a:t>1900-luku</a:t>
            </a:r>
          </a:p>
        </p:txBody>
      </p:sp>
      <p:pic>
        <p:nvPicPr>
          <p:cNvPr id="11" name="Picture 11">
            <a:extLst>
              <a:ext uri="{FF2B5EF4-FFF2-40B4-BE49-F238E27FC236}">
                <a16:creationId xmlns:a16="http://schemas.microsoft.com/office/drawing/2014/main" id="{8EA4C6E8-39CE-0382-53CC-71EEB7E404B3}"/>
              </a:ext>
            </a:extLst>
          </p:cNvPr>
          <p:cNvPicPr>
            <a:picLocks noChangeAspect="1"/>
          </p:cNvPicPr>
          <p:nvPr/>
        </p:nvPicPr>
        <p:blipFill>
          <a:blip r:embed="rId2"/>
          <a:stretch>
            <a:fillRect/>
          </a:stretch>
        </p:blipFill>
        <p:spPr>
          <a:xfrm>
            <a:off x="4204569" y="627122"/>
            <a:ext cx="7107179" cy="5383357"/>
          </a:xfrm>
          <a:prstGeom prst="rect">
            <a:avLst/>
          </a:prstGeom>
        </p:spPr>
      </p:pic>
      <p:pic>
        <p:nvPicPr>
          <p:cNvPr id="13" name="Picture 13">
            <a:extLst>
              <a:ext uri="{FF2B5EF4-FFF2-40B4-BE49-F238E27FC236}">
                <a16:creationId xmlns:a16="http://schemas.microsoft.com/office/drawing/2014/main" id="{26397306-F607-8AF0-9F46-F821249E52EC}"/>
              </a:ext>
            </a:extLst>
          </p:cNvPr>
          <p:cNvPicPr>
            <a:picLocks noChangeAspect="1"/>
          </p:cNvPicPr>
          <p:nvPr/>
        </p:nvPicPr>
        <p:blipFill>
          <a:blip r:embed="rId3"/>
          <a:stretch>
            <a:fillRect/>
          </a:stretch>
        </p:blipFill>
        <p:spPr>
          <a:xfrm>
            <a:off x="495007" y="623616"/>
            <a:ext cx="3553056" cy="5388280"/>
          </a:xfrm>
          <a:prstGeom prst="rect">
            <a:avLst/>
          </a:prstGeom>
        </p:spPr>
      </p:pic>
      <p:sp>
        <p:nvSpPr>
          <p:cNvPr id="16" name="TextBox 15">
            <a:extLst>
              <a:ext uri="{FF2B5EF4-FFF2-40B4-BE49-F238E27FC236}">
                <a16:creationId xmlns:a16="http://schemas.microsoft.com/office/drawing/2014/main" id="{C1769180-2992-00CA-9555-4EBDF1B1F281}"/>
              </a:ext>
            </a:extLst>
          </p:cNvPr>
          <p:cNvSpPr txBox="1"/>
          <p:nvPr/>
        </p:nvSpPr>
        <p:spPr>
          <a:xfrm>
            <a:off x="447875" y="6062343"/>
            <a:ext cx="67725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chemeClr val="bg1"/>
                </a:solidFill>
                <a:latin typeface="Batang" panose="02030600000101010101" pitchFamily="18" charset="-127"/>
                <a:ea typeface="Batang" panose="02030600000101010101" pitchFamily="18" charset="-127"/>
              </a:rPr>
              <a:t>Sveitsin</a:t>
            </a:r>
            <a:r>
              <a:rPr lang="en-US" dirty="0">
                <a:solidFill>
                  <a:schemeClr val="bg1"/>
                </a:solidFill>
                <a:latin typeface="Batang" panose="02030600000101010101" pitchFamily="18" charset="-127"/>
                <a:ea typeface="Batang" panose="02030600000101010101" pitchFamily="18" charset="-127"/>
              </a:rPr>
              <a:t> </a:t>
            </a:r>
            <a:r>
              <a:rPr lang="en-US" dirty="0" err="1">
                <a:solidFill>
                  <a:schemeClr val="bg1"/>
                </a:solidFill>
                <a:latin typeface="Batang" panose="02030600000101010101" pitchFamily="18" charset="-127"/>
                <a:ea typeface="Batang" panose="02030600000101010101" pitchFamily="18" charset="-127"/>
              </a:rPr>
              <a:t>keskuspankki</a:t>
            </a:r>
            <a:r>
              <a:rPr lang="en-US" dirty="0">
                <a:solidFill>
                  <a:schemeClr val="bg1"/>
                </a:solidFill>
                <a:latin typeface="Batang" panose="02030600000101010101" pitchFamily="18" charset="-127"/>
                <a:ea typeface="Batang" panose="02030600000101010101" pitchFamily="18" charset="-127"/>
              </a:rPr>
              <a:t>, </a:t>
            </a:r>
            <a:r>
              <a:rPr lang="en-US" dirty="0" err="1">
                <a:solidFill>
                  <a:schemeClr val="bg1"/>
                </a:solidFill>
                <a:latin typeface="Batang" panose="02030600000101010101" pitchFamily="18" charset="-127"/>
                <a:ea typeface="Batang" panose="02030600000101010101" pitchFamily="18" charset="-127"/>
              </a:rPr>
              <a:t>Schweizerische-Nationalbank</a:t>
            </a:r>
            <a:endParaRPr lang="en-US" dirty="0">
              <a:solidFill>
                <a:schemeClr val="bg1"/>
              </a:solidFill>
              <a:latin typeface="Batang" panose="02030600000101010101" pitchFamily="18" charset="-127"/>
              <a:ea typeface="Batang" panose="02030600000101010101" pitchFamily="18" charset="-127"/>
              <a:cs typeface="Calibri"/>
            </a:endParaRPr>
          </a:p>
          <a:p>
            <a:pPr algn="l"/>
            <a:endParaRPr lang="en-US" dirty="0">
              <a:cs typeface="Calibri"/>
            </a:endParaRPr>
          </a:p>
        </p:txBody>
      </p:sp>
      <p:sp>
        <p:nvSpPr>
          <p:cNvPr id="17" name="TextBox 16">
            <a:extLst>
              <a:ext uri="{FF2B5EF4-FFF2-40B4-BE49-F238E27FC236}">
                <a16:creationId xmlns:a16="http://schemas.microsoft.com/office/drawing/2014/main" id="{32707537-9055-E6F5-FF11-DEB10E115735}"/>
              </a:ext>
            </a:extLst>
          </p:cNvPr>
          <p:cNvSpPr txBox="1"/>
          <p:nvPr/>
        </p:nvSpPr>
        <p:spPr>
          <a:xfrm>
            <a:off x="448849" y="5761972"/>
            <a:ext cx="13152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Wikimedia Commons</a:t>
            </a:r>
            <a:endParaRPr lang="en-US" sz="1000">
              <a:solidFill>
                <a:schemeClr val="bg1"/>
              </a:solidFill>
            </a:endParaRPr>
          </a:p>
        </p:txBody>
      </p:sp>
      <p:sp>
        <p:nvSpPr>
          <p:cNvPr id="18" name="TextBox 17">
            <a:extLst>
              <a:ext uri="{FF2B5EF4-FFF2-40B4-BE49-F238E27FC236}">
                <a16:creationId xmlns:a16="http://schemas.microsoft.com/office/drawing/2014/main" id="{5A3CAEB9-D952-FE61-BE49-4AA20C504D5D}"/>
              </a:ext>
            </a:extLst>
          </p:cNvPr>
          <p:cNvSpPr txBox="1"/>
          <p:nvPr/>
        </p:nvSpPr>
        <p:spPr>
          <a:xfrm>
            <a:off x="4206657" y="5761971"/>
            <a:ext cx="13152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Wikimedia Commons</a:t>
            </a:r>
            <a:endParaRPr lang="en-US" sz="1000"/>
          </a:p>
        </p:txBody>
      </p:sp>
    </p:spTree>
    <p:extLst>
      <p:ext uri="{BB962C8B-B14F-4D97-AF65-F5344CB8AC3E}">
        <p14:creationId xmlns:p14="http://schemas.microsoft.com/office/powerpoint/2010/main" val="427410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mountain, nature, rock&#10;&#10;Description automatically generated">
            <a:extLst>
              <a:ext uri="{FF2B5EF4-FFF2-40B4-BE49-F238E27FC236}">
                <a16:creationId xmlns:a16="http://schemas.microsoft.com/office/drawing/2014/main" id="{EA7709E0-BB5B-13C3-C84D-F731B7EE73A6}"/>
              </a:ext>
            </a:extLst>
          </p:cNvPr>
          <p:cNvPicPr>
            <a:picLocks noChangeAspect="1"/>
          </p:cNvPicPr>
          <p:nvPr/>
        </p:nvPicPr>
        <p:blipFill>
          <a:blip r:embed="rId2"/>
          <a:stretch>
            <a:fillRect/>
          </a:stretch>
        </p:blipFill>
        <p:spPr>
          <a:xfrm>
            <a:off x="200025" y="209996"/>
            <a:ext cx="8362950" cy="6438007"/>
          </a:xfrm>
          <a:prstGeom prst="rect">
            <a:avLst/>
          </a:prstGeom>
        </p:spPr>
      </p:pic>
      <p:sp>
        <p:nvSpPr>
          <p:cNvPr id="6" name="TextBox 5">
            <a:extLst>
              <a:ext uri="{FF2B5EF4-FFF2-40B4-BE49-F238E27FC236}">
                <a16:creationId xmlns:a16="http://schemas.microsoft.com/office/drawing/2014/main" id="{DBE2F5F6-4949-BC52-79CB-E4D8535BDDE6}"/>
              </a:ext>
            </a:extLst>
          </p:cNvPr>
          <p:cNvSpPr txBox="1"/>
          <p:nvPr/>
        </p:nvSpPr>
        <p:spPr>
          <a:xfrm>
            <a:off x="10396302" y="6154057"/>
            <a:ext cx="17956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Batang" panose="02030600000101010101" pitchFamily="18" charset="-127"/>
                <a:ea typeface="Batang" panose="02030600000101010101" pitchFamily="18" charset="-127"/>
                <a:cs typeface="Calibri"/>
              </a:rPr>
              <a:t>1900-luku</a:t>
            </a:r>
          </a:p>
        </p:txBody>
      </p:sp>
    </p:spTree>
    <p:extLst>
      <p:ext uri="{BB962C8B-B14F-4D97-AF65-F5344CB8AC3E}">
        <p14:creationId xmlns:p14="http://schemas.microsoft.com/office/powerpoint/2010/main" val="2251065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65D2D-307A-8D43-AFFF-AE821BC328C6}"/>
              </a:ext>
            </a:extLst>
          </p:cNvPr>
          <p:cNvSpPr/>
          <p:nvPr/>
        </p:nvSpPr>
        <p:spPr>
          <a:xfrm>
            <a:off x="-3175" y="-28575"/>
            <a:ext cx="12185650" cy="690245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rgbClr val="212124"/>
              </a:solidFill>
              <a:latin typeface="Proxima Nova"/>
            </a:endParaRPr>
          </a:p>
        </p:txBody>
      </p:sp>
      <p:sp>
        <p:nvSpPr>
          <p:cNvPr id="3" name="Content Placeholder 2">
            <a:extLst>
              <a:ext uri="{FF2B5EF4-FFF2-40B4-BE49-F238E27FC236}">
                <a16:creationId xmlns:a16="http://schemas.microsoft.com/office/drawing/2014/main" id="{74CDFA10-A60E-5832-924F-C04EFB6DF328}"/>
              </a:ext>
            </a:extLst>
          </p:cNvPr>
          <p:cNvSpPr>
            <a:spLocks noGrp="1"/>
          </p:cNvSpPr>
          <p:nvPr>
            <p:ph idx="1"/>
          </p:nvPr>
        </p:nvSpPr>
        <p:spPr>
          <a:xfrm>
            <a:off x="800100" y="765175"/>
            <a:ext cx="6769100" cy="5329238"/>
          </a:xfrm>
        </p:spPr>
        <p:txBody>
          <a:bodyPr vert="horz" lIns="91440" tIns="45720" rIns="91440" bIns="45720" rtlCol="0" anchor="t">
            <a:normAutofit fontScale="92500" lnSpcReduction="10000"/>
          </a:bodyPr>
          <a:lstStyle/>
          <a:p>
            <a:pPr marL="0" indent="0">
              <a:buNone/>
            </a:pPr>
            <a:r>
              <a:rPr lang="en-US" b="1" dirty="0" err="1">
                <a:solidFill>
                  <a:schemeClr val="bg1"/>
                </a:solidFill>
                <a:latin typeface="Batang" panose="02030600000101010101" pitchFamily="18" charset="-127"/>
                <a:ea typeface="Batang" panose="02030600000101010101" pitchFamily="18" charset="-127"/>
                <a:cs typeface="+mn-lt"/>
              </a:rPr>
              <a:t>Arkkitehteja</a:t>
            </a:r>
            <a:r>
              <a:rPr lang="en-US" b="1" dirty="0">
                <a:solidFill>
                  <a:schemeClr val="bg1"/>
                </a:solidFill>
                <a:latin typeface="Batang" panose="02030600000101010101" pitchFamily="18" charset="-127"/>
                <a:ea typeface="Batang" panose="02030600000101010101" pitchFamily="18" charset="-127"/>
                <a:cs typeface="+mn-lt"/>
              </a:rPr>
              <a:t>:</a:t>
            </a:r>
            <a:endParaRPr lang="en-US" dirty="0">
              <a:solidFill>
                <a:schemeClr val="bg1"/>
              </a:solidFill>
              <a:latin typeface="Batang" panose="02030600000101010101" pitchFamily="18" charset="-127"/>
              <a:ea typeface="Batang" panose="02030600000101010101" pitchFamily="18" charset="-127"/>
            </a:endParaRPr>
          </a:p>
          <a:p>
            <a:pPr marL="0" indent="0">
              <a:buNone/>
            </a:pPr>
            <a:r>
              <a:rPr lang="en-US" dirty="0">
                <a:solidFill>
                  <a:schemeClr val="bg1"/>
                </a:solidFill>
                <a:latin typeface="Batang" panose="02030600000101010101" pitchFamily="18" charset="-127"/>
                <a:ea typeface="Batang" panose="02030600000101010101" pitchFamily="18" charset="-127"/>
                <a:cs typeface="+mn-lt"/>
              </a:rPr>
              <a:t>Le Corbusier (1887-1965)</a:t>
            </a:r>
            <a:endParaRPr lang="en-US" dirty="0">
              <a:solidFill>
                <a:schemeClr val="bg1"/>
              </a:solidFill>
              <a:latin typeface="Batang" panose="02030600000101010101" pitchFamily="18" charset="-127"/>
              <a:ea typeface="Batang" panose="02030600000101010101" pitchFamily="18" charset="-127"/>
              <a:cs typeface="Calibri"/>
            </a:endParaRPr>
          </a:p>
          <a:p>
            <a:pPr marL="0" indent="0">
              <a:buNone/>
            </a:pPr>
            <a:r>
              <a:rPr lang="en-US" dirty="0">
                <a:solidFill>
                  <a:schemeClr val="bg1"/>
                </a:solidFill>
                <a:latin typeface="Batang" panose="02030600000101010101" pitchFamily="18" charset="-127"/>
                <a:ea typeface="Batang" panose="02030600000101010101" pitchFamily="18" charset="-127"/>
                <a:cs typeface="+mn-lt"/>
              </a:rPr>
              <a:t>Mario </a:t>
            </a:r>
            <a:r>
              <a:rPr lang="en-US" dirty="0" err="1">
                <a:solidFill>
                  <a:schemeClr val="bg1"/>
                </a:solidFill>
                <a:latin typeface="Batang" panose="02030600000101010101" pitchFamily="18" charset="-127"/>
                <a:ea typeface="Batang" panose="02030600000101010101" pitchFamily="18" charset="-127"/>
                <a:cs typeface="+mn-lt"/>
              </a:rPr>
              <a:t>Botta</a:t>
            </a:r>
            <a:r>
              <a:rPr lang="en-US" dirty="0">
                <a:solidFill>
                  <a:schemeClr val="bg1"/>
                </a:solidFill>
                <a:latin typeface="Batang" panose="02030600000101010101" pitchFamily="18" charset="-127"/>
                <a:ea typeface="Batang" panose="02030600000101010101" pitchFamily="18" charset="-127"/>
                <a:cs typeface="+mn-lt"/>
              </a:rPr>
              <a:t> (1943- )</a:t>
            </a:r>
            <a:endParaRPr lang="en-US" dirty="0">
              <a:solidFill>
                <a:schemeClr val="bg1"/>
              </a:solidFill>
              <a:latin typeface="Batang" panose="02030600000101010101" pitchFamily="18" charset="-127"/>
              <a:ea typeface="Batang" panose="02030600000101010101" pitchFamily="18" charset="-127"/>
            </a:endParaRPr>
          </a:p>
          <a:p>
            <a:pPr marL="0" indent="0">
              <a:buNone/>
            </a:pPr>
            <a:endParaRPr lang="en-US" dirty="0">
              <a:latin typeface="Batang" panose="02030600000101010101" pitchFamily="18" charset="-127"/>
              <a:ea typeface="Batang" panose="02030600000101010101" pitchFamily="18" charset="-127"/>
            </a:endParaRPr>
          </a:p>
          <a:p>
            <a:pPr marL="0" indent="0">
              <a:buNone/>
            </a:pPr>
            <a:r>
              <a:rPr lang="en-US" dirty="0">
                <a:solidFill>
                  <a:schemeClr val="bg1"/>
                </a:solidFill>
                <a:latin typeface="Batang" panose="02030600000101010101" pitchFamily="18" charset="-127"/>
                <a:ea typeface="Batang" panose="02030600000101010101" pitchFamily="18" charset="-127"/>
                <a:cs typeface="+mn-lt"/>
              </a:rPr>
              <a:t>Eduard Neuenschwander (1924-2013)</a:t>
            </a:r>
            <a:endParaRPr lang="en-US" dirty="0">
              <a:solidFill>
                <a:schemeClr val="bg1"/>
              </a:solidFill>
              <a:latin typeface="Batang" panose="02030600000101010101" pitchFamily="18" charset="-127"/>
              <a:ea typeface="Batang" panose="02030600000101010101" pitchFamily="18" charset="-127"/>
            </a:endParaRPr>
          </a:p>
          <a:p>
            <a:pPr marL="0" indent="0">
              <a:buNone/>
            </a:pPr>
            <a:endParaRPr lang="en-US" dirty="0">
              <a:latin typeface="Batang" panose="02030600000101010101" pitchFamily="18" charset="-127"/>
              <a:ea typeface="Batang" panose="02030600000101010101" pitchFamily="18" charset="-127"/>
            </a:endParaRPr>
          </a:p>
          <a:p>
            <a:pPr marL="0" indent="0">
              <a:buNone/>
            </a:pPr>
            <a:r>
              <a:rPr lang="en-US" b="1" dirty="0" err="1">
                <a:solidFill>
                  <a:schemeClr val="bg1"/>
                </a:solidFill>
                <a:latin typeface="Batang" panose="02030600000101010101" pitchFamily="18" charset="-127"/>
                <a:ea typeface="Batang" panose="02030600000101010101" pitchFamily="18" charset="-127"/>
                <a:cs typeface="+mn-lt"/>
              </a:rPr>
              <a:t>Maisema-arkkitehteja</a:t>
            </a:r>
            <a:r>
              <a:rPr lang="en-US" b="1" dirty="0">
                <a:solidFill>
                  <a:schemeClr val="bg1"/>
                </a:solidFill>
                <a:latin typeface="Batang" panose="02030600000101010101" pitchFamily="18" charset="-127"/>
                <a:ea typeface="Batang" panose="02030600000101010101" pitchFamily="18" charset="-127"/>
                <a:cs typeface="+mn-lt"/>
              </a:rPr>
              <a:t>: </a:t>
            </a:r>
            <a:endParaRPr lang="en-US" dirty="0">
              <a:solidFill>
                <a:schemeClr val="bg1"/>
              </a:solidFill>
              <a:latin typeface="Batang" panose="02030600000101010101" pitchFamily="18" charset="-127"/>
              <a:ea typeface="Batang" panose="02030600000101010101" pitchFamily="18" charset="-127"/>
            </a:endParaRPr>
          </a:p>
          <a:p>
            <a:pPr marL="0" indent="0">
              <a:buNone/>
            </a:pPr>
            <a:r>
              <a:rPr lang="en-US" dirty="0">
                <a:solidFill>
                  <a:schemeClr val="bg1"/>
                </a:solidFill>
                <a:latin typeface="Batang" panose="02030600000101010101" pitchFamily="18" charset="-127"/>
                <a:ea typeface="Batang" panose="02030600000101010101" pitchFamily="18" charset="-127"/>
                <a:cs typeface="+mn-lt"/>
              </a:rPr>
              <a:t>Gustav Ammann (1885–1955)</a:t>
            </a:r>
            <a:endParaRPr lang="en-US" dirty="0">
              <a:solidFill>
                <a:schemeClr val="bg1"/>
              </a:solidFill>
              <a:latin typeface="Batang" panose="02030600000101010101" pitchFamily="18" charset="-127"/>
              <a:ea typeface="Batang" panose="02030600000101010101" pitchFamily="18" charset="-127"/>
            </a:endParaRPr>
          </a:p>
          <a:p>
            <a:pPr marL="0" indent="0">
              <a:buNone/>
            </a:pPr>
            <a:r>
              <a:rPr lang="en-US" dirty="0">
                <a:solidFill>
                  <a:schemeClr val="bg1"/>
                </a:solidFill>
                <a:latin typeface="Batang" panose="02030600000101010101" pitchFamily="18" charset="-127"/>
                <a:ea typeface="Batang" panose="02030600000101010101" pitchFamily="18" charset="-127"/>
                <a:cs typeface="+mn-lt"/>
              </a:rPr>
              <a:t>Ernst Cramer (1898-1980)</a:t>
            </a:r>
            <a:endParaRPr lang="en-US" dirty="0">
              <a:solidFill>
                <a:schemeClr val="bg1"/>
              </a:solidFill>
              <a:latin typeface="Batang" panose="02030600000101010101" pitchFamily="18" charset="-127"/>
              <a:ea typeface="Batang" panose="02030600000101010101" pitchFamily="18" charset="-127"/>
              <a:cs typeface="Calibri"/>
            </a:endParaRPr>
          </a:p>
          <a:p>
            <a:pPr marL="0" indent="0">
              <a:buNone/>
            </a:pPr>
            <a:r>
              <a:rPr lang="en-US" dirty="0">
                <a:solidFill>
                  <a:schemeClr val="bg1"/>
                </a:solidFill>
                <a:latin typeface="Batang" panose="02030600000101010101" pitchFamily="18" charset="-127"/>
                <a:ea typeface="Batang" panose="02030600000101010101" pitchFamily="18" charset="-127"/>
                <a:cs typeface="+mn-lt"/>
              </a:rPr>
              <a:t>Walter Brugger (1924-2002)</a:t>
            </a:r>
            <a:endParaRPr lang="en-US" dirty="0">
              <a:solidFill>
                <a:schemeClr val="bg1"/>
              </a:solidFill>
              <a:latin typeface="Batang" panose="02030600000101010101" pitchFamily="18" charset="-127"/>
              <a:ea typeface="Batang" panose="02030600000101010101" pitchFamily="18" charset="-127"/>
            </a:endParaRPr>
          </a:p>
          <a:p>
            <a:pPr marL="0" indent="0">
              <a:buNone/>
            </a:pPr>
            <a:r>
              <a:rPr lang="en-US" dirty="0">
                <a:solidFill>
                  <a:schemeClr val="bg1"/>
                </a:solidFill>
                <a:latin typeface="Batang" panose="02030600000101010101" pitchFamily="18" charset="-127"/>
                <a:ea typeface="Batang" panose="02030600000101010101" pitchFamily="18" charset="-127"/>
                <a:cs typeface="+mn-lt"/>
              </a:rPr>
              <a:t>Dieter </a:t>
            </a:r>
            <a:r>
              <a:rPr lang="en-US" dirty="0" err="1">
                <a:solidFill>
                  <a:schemeClr val="bg1"/>
                </a:solidFill>
                <a:latin typeface="Batang" panose="02030600000101010101" pitchFamily="18" charset="-127"/>
                <a:ea typeface="Batang" panose="02030600000101010101" pitchFamily="18" charset="-127"/>
                <a:cs typeface="+mn-lt"/>
              </a:rPr>
              <a:t>Kienast</a:t>
            </a:r>
            <a:r>
              <a:rPr lang="en-US" dirty="0">
                <a:solidFill>
                  <a:schemeClr val="bg1"/>
                </a:solidFill>
                <a:latin typeface="Batang" panose="02030600000101010101" pitchFamily="18" charset="-127"/>
                <a:ea typeface="Batang" panose="02030600000101010101" pitchFamily="18" charset="-127"/>
                <a:cs typeface="+mn-lt"/>
              </a:rPr>
              <a:t> (1945-1998)</a:t>
            </a:r>
            <a:endParaRPr lang="en-US" dirty="0">
              <a:solidFill>
                <a:schemeClr val="bg1"/>
              </a:solidFill>
              <a:latin typeface="Batang" panose="02030600000101010101" pitchFamily="18" charset="-127"/>
              <a:ea typeface="Batang" panose="02030600000101010101" pitchFamily="18" charset="-127"/>
            </a:endParaRPr>
          </a:p>
          <a:p>
            <a:pPr marL="0" indent="0">
              <a:buNone/>
            </a:pPr>
            <a:r>
              <a:rPr lang="en-US" dirty="0">
                <a:solidFill>
                  <a:schemeClr val="bg1"/>
                </a:solidFill>
                <a:latin typeface="Batang" panose="02030600000101010101" pitchFamily="18" charset="-127"/>
                <a:ea typeface="Batang" panose="02030600000101010101" pitchFamily="18" charset="-127"/>
                <a:cs typeface="Calibri" panose="020F0502020204030204"/>
              </a:rPr>
              <a:t>Paolo </a:t>
            </a:r>
            <a:r>
              <a:rPr lang="en-US" dirty="0" err="1">
                <a:solidFill>
                  <a:schemeClr val="bg1"/>
                </a:solidFill>
                <a:latin typeface="Batang" panose="02030600000101010101" pitchFamily="18" charset="-127"/>
                <a:ea typeface="Batang" panose="02030600000101010101" pitchFamily="18" charset="-127"/>
                <a:cs typeface="Calibri" panose="020F0502020204030204"/>
              </a:rPr>
              <a:t>Burgi</a:t>
            </a:r>
            <a:r>
              <a:rPr lang="en-US" dirty="0">
                <a:solidFill>
                  <a:schemeClr val="bg1"/>
                </a:solidFill>
                <a:latin typeface="Batang" panose="02030600000101010101" pitchFamily="18" charset="-127"/>
                <a:ea typeface="Batang" panose="02030600000101010101" pitchFamily="18" charset="-127"/>
                <a:cs typeface="Calibri" panose="020F0502020204030204"/>
              </a:rPr>
              <a:t> (1947-)</a:t>
            </a:r>
            <a:endParaRPr lang="en-US" dirty="0">
              <a:solidFill>
                <a:schemeClr val="bg1"/>
              </a:solidFill>
              <a:latin typeface="Batang" panose="02030600000101010101" pitchFamily="18" charset="-127"/>
              <a:ea typeface="Batang" panose="02030600000101010101" pitchFamily="18" charset="-127"/>
            </a:endParaRPr>
          </a:p>
          <a:p>
            <a:pPr marL="0" indent="0">
              <a:buNone/>
            </a:pPr>
            <a:endParaRPr lang="en-US" dirty="0"/>
          </a:p>
        </p:txBody>
      </p:sp>
      <p:sp>
        <p:nvSpPr>
          <p:cNvPr id="8" name="TextBox 7">
            <a:extLst>
              <a:ext uri="{FF2B5EF4-FFF2-40B4-BE49-F238E27FC236}">
                <a16:creationId xmlns:a16="http://schemas.microsoft.com/office/drawing/2014/main" id="{E62FAFD8-BB5F-A1D7-7044-D32E2BD3BBDF}"/>
              </a:ext>
            </a:extLst>
          </p:cNvPr>
          <p:cNvSpPr txBox="1"/>
          <p:nvPr/>
        </p:nvSpPr>
        <p:spPr>
          <a:xfrm>
            <a:off x="9840686" y="6226628"/>
            <a:ext cx="2061028" cy="478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673334BF-9768-5147-79DF-F5BFCD9A87E7}"/>
              </a:ext>
            </a:extLst>
          </p:cNvPr>
          <p:cNvSpPr txBox="1"/>
          <p:nvPr/>
        </p:nvSpPr>
        <p:spPr>
          <a:xfrm>
            <a:off x="10406742" y="6154057"/>
            <a:ext cx="22023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chemeClr val="bg1"/>
                </a:solidFill>
                <a:latin typeface="Batang" panose="02030600000101010101" pitchFamily="18" charset="-127"/>
                <a:ea typeface="Batang" panose="02030600000101010101" pitchFamily="18" charset="-127"/>
                <a:cs typeface="Calibri"/>
              </a:rPr>
              <a:t>1900-luku</a:t>
            </a:r>
            <a:endParaRPr lang="en-US" sz="2400" b="1" dirty="0">
              <a:solidFill>
                <a:schemeClr val="bg1"/>
              </a:solidFill>
              <a:latin typeface="Batang" panose="02030600000101010101" pitchFamily="18" charset="-127"/>
              <a:ea typeface="Batang" panose="02030600000101010101" pitchFamily="18" charset="-127"/>
            </a:endParaRPr>
          </a:p>
        </p:txBody>
      </p:sp>
      <p:pic>
        <p:nvPicPr>
          <p:cNvPr id="2" name="Picture 3" descr="A picture containing grass, outdoor, sky, field&#10;&#10;Description automatically generated">
            <a:extLst>
              <a:ext uri="{FF2B5EF4-FFF2-40B4-BE49-F238E27FC236}">
                <a16:creationId xmlns:a16="http://schemas.microsoft.com/office/drawing/2014/main" id="{97484DC8-2549-CB8D-F3AB-9B3010D26430}"/>
              </a:ext>
            </a:extLst>
          </p:cNvPr>
          <p:cNvPicPr>
            <a:picLocks noChangeAspect="1"/>
          </p:cNvPicPr>
          <p:nvPr/>
        </p:nvPicPr>
        <p:blipFill>
          <a:blip r:embed="rId2"/>
          <a:stretch>
            <a:fillRect/>
          </a:stretch>
        </p:blipFill>
        <p:spPr>
          <a:xfrm>
            <a:off x="7970072" y="104732"/>
            <a:ext cx="3934364" cy="2934668"/>
          </a:xfrm>
          <a:prstGeom prst="rect">
            <a:avLst/>
          </a:prstGeom>
        </p:spPr>
      </p:pic>
      <p:pic>
        <p:nvPicPr>
          <p:cNvPr id="10" name="Picture 3">
            <a:extLst>
              <a:ext uri="{FF2B5EF4-FFF2-40B4-BE49-F238E27FC236}">
                <a16:creationId xmlns:a16="http://schemas.microsoft.com/office/drawing/2014/main" id="{8336E756-8AF2-6077-A660-E28D2517FB79}"/>
              </a:ext>
            </a:extLst>
          </p:cNvPr>
          <p:cNvPicPr>
            <a:picLocks noChangeAspect="1"/>
          </p:cNvPicPr>
          <p:nvPr/>
        </p:nvPicPr>
        <p:blipFill>
          <a:blip r:embed="rId3"/>
          <a:stretch>
            <a:fillRect/>
          </a:stretch>
        </p:blipFill>
        <p:spPr>
          <a:xfrm>
            <a:off x="8413293" y="3129338"/>
            <a:ext cx="2967216" cy="2971613"/>
          </a:xfrm>
          <a:prstGeom prst="rect">
            <a:avLst/>
          </a:prstGeom>
        </p:spPr>
      </p:pic>
      <p:sp>
        <p:nvSpPr>
          <p:cNvPr id="6" name="TextBox 5">
            <a:extLst>
              <a:ext uri="{FF2B5EF4-FFF2-40B4-BE49-F238E27FC236}">
                <a16:creationId xmlns:a16="http://schemas.microsoft.com/office/drawing/2014/main" id="{7B2AAB28-9E3D-ADF3-3BCC-10508C121F72}"/>
              </a:ext>
            </a:extLst>
          </p:cNvPr>
          <p:cNvSpPr txBox="1"/>
          <p:nvPr/>
        </p:nvSpPr>
        <p:spPr>
          <a:xfrm>
            <a:off x="10160174" y="5795637"/>
            <a:ext cx="12212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cs typeface="Calibri"/>
              </a:rPr>
              <a:t>Dieter Kienast</a:t>
            </a:r>
            <a:endParaRPr lang="en-US" sz="1400">
              <a:solidFill>
                <a:schemeClr val="bg1"/>
              </a:solidFill>
            </a:endParaRPr>
          </a:p>
        </p:txBody>
      </p:sp>
      <p:sp>
        <p:nvSpPr>
          <p:cNvPr id="7" name="TextBox 6">
            <a:extLst>
              <a:ext uri="{FF2B5EF4-FFF2-40B4-BE49-F238E27FC236}">
                <a16:creationId xmlns:a16="http://schemas.microsoft.com/office/drawing/2014/main" id="{92DBDEFF-DD14-552E-7943-BEEB00BA451C}"/>
              </a:ext>
            </a:extLst>
          </p:cNvPr>
          <p:cNvSpPr txBox="1"/>
          <p:nvPr/>
        </p:nvSpPr>
        <p:spPr>
          <a:xfrm>
            <a:off x="7970072" y="2578966"/>
            <a:ext cx="39299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Batang" panose="02030600000101010101" pitchFamily="18" charset="-127"/>
                <a:ea typeface="Batang" panose="02030600000101010101" pitchFamily="18" charset="-127"/>
                <a:cs typeface="Calibri"/>
              </a:rPr>
              <a:t>Le Corbusier, Villa</a:t>
            </a:r>
            <a:r>
              <a:rPr lang="en-US" sz="1200" dirty="0">
                <a:solidFill>
                  <a:schemeClr val="bg1"/>
                </a:solidFill>
                <a:latin typeface="Batang" panose="02030600000101010101" pitchFamily="18" charset="-127"/>
                <a:ea typeface="Batang" panose="02030600000101010101" pitchFamily="18" charset="-127"/>
                <a:cs typeface="+mn-lt"/>
              </a:rPr>
              <a:t> </a:t>
            </a:r>
            <a:r>
              <a:rPr lang="en-US" sz="1200" dirty="0" err="1">
                <a:solidFill>
                  <a:schemeClr val="bg1"/>
                </a:solidFill>
                <a:latin typeface="Batang" panose="02030600000101010101" pitchFamily="18" charset="-127"/>
                <a:ea typeface="Batang" panose="02030600000101010101" pitchFamily="18" charset="-127"/>
                <a:cs typeface="+mn-lt"/>
              </a:rPr>
              <a:t>Savouye</a:t>
            </a:r>
            <a:r>
              <a:rPr lang="en-US" sz="1200" dirty="0">
                <a:solidFill>
                  <a:schemeClr val="bg1"/>
                </a:solidFill>
                <a:latin typeface="Batang" panose="02030600000101010101" pitchFamily="18" charset="-127"/>
                <a:ea typeface="Batang" panose="02030600000101010101" pitchFamily="18" charset="-127"/>
                <a:cs typeface="+mn-lt"/>
              </a:rPr>
              <a:t>, (1928–30)</a:t>
            </a:r>
            <a:r>
              <a:rPr lang="en-US" sz="1200" dirty="0">
                <a:solidFill>
                  <a:schemeClr val="bg1"/>
                </a:solidFill>
                <a:latin typeface="Batang" panose="02030600000101010101" pitchFamily="18" charset="-127"/>
                <a:ea typeface="Batang" panose="02030600000101010101" pitchFamily="18" charset="-127"/>
                <a:cs typeface="Calibri"/>
              </a:rPr>
              <a:t> </a:t>
            </a:r>
            <a:r>
              <a:rPr lang="en-US" sz="1200" dirty="0" err="1">
                <a:solidFill>
                  <a:schemeClr val="bg1"/>
                </a:solidFill>
                <a:latin typeface="Batang" panose="02030600000101010101" pitchFamily="18" charset="-127"/>
                <a:ea typeface="Batang" panose="02030600000101010101" pitchFamily="18" charset="-127"/>
                <a:cs typeface="Calibri"/>
              </a:rPr>
              <a:t>kuva</a:t>
            </a:r>
            <a:r>
              <a:rPr lang="en-US" sz="1200" dirty="0">
                <a:solidFill>
                  <a:schemeClr val="bg1"/>
                </a:solidFill>
                <a:latin typeface="Batang" panose="02030600000101010101" pitchFamily="18" charset="-127"/>
                <a:ea typeface="Batang" panose="02030600000101010101" pitchFamily="18" charset="-127"/>
                <a:cs typeface="Calibri"/>
              </a:rPr>
              <a:t>: Timothy Brown</a:t>
            </a:r>
            <a:endParaRPr lang="en-US" dirty="0">
              <a:solidFill>
                <a:schemeClr val="bg1"/>
              </a:solidFill>
              <a:latin typeface="Batang" panose="02030600000101010101" pitchFamily="18" charset="-127"/>
              <a:ea typeface="Batang" panose="02030600000101010101" pitchFamily="18" charset="-127"/>
              <a:cs typeface="Calibri"/>
            </a:endParaRPr>
          </a:p>
        </p:txBody>
      </p:sp>
    </p:spTree>
    <p:extLst>
      <p:ext uri="{BB962C8B-B14F-4D97-AF65-F5344CB8AC3E}">
        <p14:creationId xmlns:p14="http://schemas.microsoft.com/office/powerpoint/2010/main" val="235513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60E822-52AF-3DC9-C4CA-7E1C7FF017D2}"/>
              </a:ext>
            </a:extLst>
          </p:cNvPr>
          <p:cNvSpPr/>
          <p:nvPr/>
        </p:nvSpPr>
        <p:spPr>
          <a:xfrm>
            <a:off x="-3175" y="-28575"/>
            <a:ext cx="12185650" cy="690245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ree, outdoor, sky&#10;&#10;Description automatically generated">
            <a:extLst>
              <a:ext uri="{FF2B5EF4-FFF2-40B4-BE49-F238E27FC236}">
                <a16:creationId xmlns:a16="http://schemas.microsoft.com/office/drawing/2014/main" id="{831D1512-90AD-6703-22FE-2C84C62340C6}"/>
              </a:ext>
            </a:extLst>
          </p:cNvPr>
          <p:cNvPicPr>
            <a:picLocks noGrp="1" noChangeAspect="1"/>
          </p:cNvPicPr>
          <p:nvPr>
            <p:ph idx="1"/>
          </p:nvPr>
        </p:nvPicPr>
        <p:blipFill>
          <a:blip r:embed="rId2"/>
          <a:stretch>
            <a:fillRect/>
          </a:stretch>
        </p:blipFill>
        <p:spPr>
          <a:xfrm>
            <a:off x="122962" y="168275"/>
            <a:ext cx="6218376" cy="6516688"/>
          </a:xfrm>
        </p:spPr>
      </p:pic>
      <p:sp>
        <p:nvSpPr>
          <p:cNvPr id="5" name="TextBox 4">
            <a:extLst>
              <a:ext uri="{FF2B5EF4-FFF2-40B4-BE49-F238E27FC236}">
                <a16:creationId xmlns:a16="http://schemas.microsoft.com/office/drawing/2014/main" id="{6CFDE208-B8C2-E3A2-F15D-964CB657FA04}"/>
              </a:ext>
            </a:extLst>
          </p:cNvPr>
          <p:cNvSpPr txBox="1"/>
          <p:nvPr/>
        </p:nvSpPr>
        <p:spPr>
          <a:xfrm>
            <a:off x="122962" y="6384889"/>
            <a:ext cx="17145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Batang" panose="02030600000101010101" pitchFamily="18" charset="-127"/>
                <a:ea typeface="Batang" panose="02030600000101010101" pitchFamily="18" charset="-127"/>
              </a:rPr>
              <a:t>Wikimedia Commons</a:t>
            </a:r>
            <a:endParaRPr lang="en-US" sz="1200" dirty="0">
              <a:latin typeface="Batang" panose="02030600000101010101" pitchFamily="18" charset="-127"/>
              <a:ea typeface="Batang" panose="02030600000101010101" pitchFamily="18" charset="-127"/>
              <a:cs typeface="Calibri"/>
            </a:endParaRPr>
          </a:p>
        </p:txBody>
      </p:sp>
      <p:sp>
        <p:nvSpPr>
          <p:cNvPr id="2" name="TextBox 1">
            <a:extLst>
              <a:ext uri="{FF2B5EF4-FFF2-40B4-BE49-F238E27FC236}">
                <a16:creationId xmlns:a16="http://schemas.microsoft.com/office/drawing/2014/main" id="{C77EEB4F-4633-12F5-520E-9F1B153D5462}"/>
              </a:ext>
            </a:extLst>
          </p:cNvPr>
          <p:cNvSpPr txBox="1"/>
          <p:nvPr/>
        </p:nvSpPr>
        <p:spPr>
          <a:xfrm>
            <a:off x="6902450" y="2374900"/>
            <a:ext cx="472440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chemeClr val="bg1"/>
                </a:solidFill>
                <a:latin typeface="Batang" panose="02030600000101010101" pitchFamily="18" charset="-127"/>
                <a:ea typeface="Batang" panose="02030600000101010101" pitchFamily="18" charset="-127"/>
                <a:cs typeface="+mn-lt"/>
              </a:rPr>
              <a:t>“the garden was not so much a garden as a sculpture to walk through” </a:t>
            </a:r>
          </a:p>
          <a:p>
            <a:r>
              <a:rPr lang="en-US" sz="1600" dirty="0">
                <a:solidFill>
                  <a:schemeClr val="bg1"/>
                </a:solidFill>
                <a:latin typeface="Batang" panose="02030600000101010101" pitchFamily="18" charset="-127"/>
                <a:ea typeface="Batang" panose="02030600000101010101" pitchFamily="18" charset="-127"/>
                <a:cs typeface="+mn-lt"/>
              </a:rPr>
              <a:t>(</a:t>
            </a:r>
            <a:r>
              <a:rPr lang="en-US" sz="1600" dirty="0" err="1">
                <a:solidFill>
                  <a:schemeClr val="bg1"/>
                </a:solidFill>
                <a:latin typeface="Batang" panose="02030600000101010101" pitchFamily="18" charset="-127"/>
                <a:ea typeface="Batang" panose="02030600000101010101" pitchFamily="18" charset="-127"/>
                <a:cs typeface="+mn-lt"/>
              </a:rPr>
              <a:t>Kassler</a:t>
            </a:r>
            <a:r>
              <a:rPr lang="en-US" sz="1600" dirty="0">
                <a:solidFill>
                  <a:schemeClr val="bg1"/>
                </a:solidFill>
                <a:latin typeface="Batang" panose="02030600000101010101" pitchFamily="18" charset="-127"/>
                <a:ea typeface="Batang" panose="02030600000101010101" pitchFamily="18" charset="-127"/>
                <a:cs typeface="+mn-lt"/>
              </a:rPr>
              <a:t>, 1964, Modern Gardens and the Landscape p. 57)</a:t>
            </a:r>
            <a:endParaRPr lang="en-US" sz="1600" dirty="0">
              <a:solidFill>
                <a:schemeClr val="bg1"/>
              </a:solidFill>
              <a:latin typeface="Batang" panose="02030600000101010101" pitchFamily="18" charset="-127"/>
              <a:ea typeface="Batang" panose="02030600000101010101" pitchFamily="18" charset="-127"/>
              <a:cs typeface="Calibri"/>
            </a:endParaRPr>
          </a:p>
        </p:txBody>
      </p:sp>
      <p:sp>
        <p:nvSpPr>
          <p:cNvPr id="6" name="TextBox 5">
            <a:extLst>
              <a:ext uri="{FF2B5EF4-FFF2-40B4-BE49-F238E27FC236}">
                <a16:creationId xmlns:a16="http://schemas.microsoft.com/office/drawing/2014/main" id="{878333E3-2F52-C6A2-4764-CC1547DC0258}"/>
              </a:ext>
            </a:extLst>
          </p:cNvPr>
          <p:cNvSpPr txBox="1"/>
          <p:nvPr/>
        </p:nvSpPr>
        <p:spPr>
          <a:xfrm>
            <a:off x="6901543" y="304800"/>
            <a:ext cx="3505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Batang" panose="02030600000101010101" pitchFamily="18" charset="-127"/>
                <a:ea typeface="Batang" panose="02030600000101010101" pitchFamily="18" charset="-127"/>
                <a:cs typeface="+mn-lt"/>
              </a:rPr>
              <a:t>Ernst Cramer, Garten des </a:t>
            </a:r>
            <a:r>
              <a:rPr lang="en-US" sz="2800" b="1" dirty="0" err="1">
                <a:solidFill>
                  <a:schemeClr val="bg1"/>
                </a:solidFill>
                <a:latin typeface="Batang" panose="02030600000101010101" pitchFamily="18" charset="-127"/>
                <a:ea typeface="Batang" panose="02030600000101010101" pitchFamily="18" charset="-127"/>
                <a:cs typeface="+mn-lt"/>
              </a:rPr>
              <a:t>Poeten</a:t>
            </a:r>
            <a:r>
              <a:rPr lang="en-US" sz="2800" b="1" dirty="0">
                <a:solidFill>
                  <a:schemeClr val="bg1"/>
                </a:solidFill>
                <a:latin typeface="Batang" panose="02030600000101010101" pitchFamily="18" charset="-127"/>
                <a:ea typeface="Batang" panose="02030600000101010101" pitchFamily="18" charset="-127"/>
                <a:cs typeface="+mn-lt"/>
              </a:rPr>
              <a:t> (1959)</a:t>
            </a:r>
          </a:p>
          <a:p>
            <a:endParaRPr lang="en-US" sz="2800" dirty="0">
              <a:solidFill>
                <a:schemeClr val="bg1"/>
              </a:solidFill>
              <a:cs typeface="Calibri"/>
            </a:endParaRPr>
          </a:p>
        </p:txBody>
      </p:sp>
      <p:sp>
        <p:nvSpPr>
          <p:cNvPr id="8" name="TextBox 7">
            <a:extLst>
              <a:ext uri="{FF2B5EF4-FFF2-40B4-BE49-F238E27FC236}">
                <a16:creationId xmlns:a16="http://schemas.microsoft.com/office/drawing/2014/main" id="{74842AF8-A874-5A04-D6F6-0DAEE3B93B13}"/>
              </a:ext>
            </a:extLst>
          </p:cNvPr>
          <p:cNvSpPr txBox="1"/>
          <p:nvPr/>
        </p:nvSpPr>
        <p:spPr>
          <a:xfrm>
            <a:off x="10406742" y="6154057"/>
            <a:ext cx="19018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chemeClr val="bg1"/>
                </a:solidFill>
                <a:latin typeface="Batang" panose="02030600000101010101" pitchFamily="18" charset="-127"/>
                <a:ea typeface="Batang" panose="02030600000101010101" pitchFamily="18" charset="-127"/>
                <a:cs typeface="Calibri"/>
              </a:rPr>
              <a:t>1900-luku</a:t>
            </a:r>
            <a:endParaRPr lang="en-US" sz="2400" b="1" dirty="0">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13629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DB914A-5350-A4D1-75CC-9F1633037D06}"/>
              </a:ext>
            </a:extLst>
          </p:cNvPr>
          <p:cNvSpPr/>
          <p:nvPr/>
        </p:nvSpPr>
        <p:spPr>
          <a:xfrm>
            <a:off x="-3175" y="-45698"/>
            <a:ext cx="12185650" cy="690245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6903D9-DCA6-7DC6-2F74-F386C4BFDB3E}"/>
              </a:ext>
            </a:extLst>
          </p:cNvPr>
          <p:cNvSpPr txBox="1"/>
          <p:nvPr/>
        </p:nvSpPr>
        <p:spPr>
          <a:xfrm>
            <a:off x="10406742" y="6154057"/>
            <a:ext cx="1901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chemeClr val="bg1"/>
                </a:solidFill>
                <a:latin typeface="Batang" panose="02030600000101010101" pitchFamily="18" charset="-127"/>
                <a:ea typeface="Batang" panose="02030600000101010101" pitchFamily="18" charset="-127"/>
                <a:cs typeface="Aharoni" panose="02010803020104030203" pitchFamily="2" charset="-79"/>
              </a:rPr>
              <a:t>1900-luku</a:t>
            </a:r>
          </a:p>
        </p:txBody>
      </p:sp>
      <p:sp>
        <p:nvSpPr>
          <p:cNvPr id="8" name="TextBox 7">
            <a:extLst>
              <a:ext uri="{FF2B5EF4-FFF2-40B4-BE49-F238E27FC236}">
                <a16:creationId xmlns:a16="http://schemas.microsoft.com/office/drawing/2014/main" id="{48874397-8BB0-84E4-8F7F-1EF7EFED0368}"/>
              </a:ext>
            </a:extLst>
          </p:cNvPr>
          <p:cNvSpPr txBox="1"/>
          <p:nvPr/>
        </p:nvSpPr>
        <p:spPr>
          <a:xfrm>
            <a:off x="14468819" y="165253"/>
            <a:ext cx="180974"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2" name="Picture 2" descr="A picture containing text&#10;&#10;Description automatically generated">
            <a:extLst>
              <a:ext uri="{FF2B5EF4-FFF2-40B4-BE49-F238E27FC236}">
                <a16:creationId xmlns:a16="http://schemas.microsoft.com/office/drawing/2014/main" id="{15760906-577C-4D8C-FEC9-333DDA125238}"/>
              </a:ext>
            </a:extLst>
          </p:cNvPr>
          <p:cNvPicPr>
            <a:picLocks noChangeAspect="1"/>
          </p:cNvPicPr>
          <p:nvPr/>
        </p:nvPicPr>
        <p:blipFill rotWithShape="1">
          <a:blip r:embed="rId2"/>
          <a:srcRect t="12214" b="21183"/>
          <a:stretch/>
        </p:blipFill>
        <p:spPr>
          <a:xfrm>
            <a:off x="190500" y="93222"/>
            <a:ext cx="11753850" cy="4939855"/>
          </a:xfrm>
          <a:prstGeom prst="rect">
            <a:avLst/>
          </a:prstGeom>
        </p:spPr>
      </p:pic>
      <p:sp>
        <p:nvSpPr>
          <p:cNvPr id="4" name="TextBox 3">
            <a:extLst>
              <a:ext uri="{FF2B5EF4-FFF2-40B4-BE49-F238E27FC236}">
                <a16:creationId xmlns:a16="http://schemas.microsoft.com/office/drawing/2014/main" id="{5014DB57-F9DD-930B-B822-613B0AA48370}"/>
              </a:ext>
            </a:extLst>
          </p:cNvPr>
          <p:cNvSpPr txBox="1"/>
          <p:nvPr/>
        </p:nvSpPr>
        <p:spPr>
          <a:xfrm>
            <a:off x="315685" y="5312228"/>
            <a:ext cx="4267200" cy="598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EA6ADE2-233D-914A-6F0E-E5AAC3DBDEC7}"/>
              </a:ext>
            </a:extLst>
          </p:cNvPr>
          <p:cNvSpPr txBox="1"/>
          <p:nvPr/>
        </p:nvSpPr>
        <p:spPr>
          <a:xfrm>
            <a:off x="189126" y="5112724"/>
            <a:ext cx="1044679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Batang" panose="02030600000101010101" pitchFamily="18" charset="-127"/>
                <a:ea typeface="Batang" panose="02030600000101010101" pitchFamily="18" charset="-127"/>
                <a:cs typeface="+mn-lt"/>
              </a:rPr>
              <a:t>Dieter </a:t>
            </a:r>
            <a:r>
              <a:rPr lang="en-US" sz="2000" b="1" dirty="0" err="1">
                <a:solidFill>
                  <a:schemeClr val="bg1"/>
                </a:solidFill>
                <a:latin typeface="Batang" panose="02030600000101010101" pitchFamily="18" charset="-127"/>
                <a:ea typeface="Batang" panose="02030600000101010101" pitchFamily="18" charset="-127"/>
                <a:cs typeface="+mn-lt"/>
              </a:rPr>
              <a:t>Kienast</a:t>
            </a:r>
            <a:r>
              <a:rPr lang="en-US" dirty="0">
                <a:solidFill>
                  <a:schemeClr val="bg1"/>
                </a:solidFill>
                <a:latin typeface="Batang" panose="02030600000101010101" pitchFamily="18" charset="-127"/>
                <a:ea typeface="Batang" panose="02030600000101010101" pitchFamily="18" charset="-127"/>
                <a:cs typeface="+mn-lt"/>
              </a:rPr>
              <a:t>, </a:t>
            </a:r>
            <a:r>
              <a:rPr lang="en-US" i="1" dirty="0">
                <a:solidFill>
                  <a:schemeClr val="bg1"/>
                </a:solidFill>
                <a:latin typeface="Batang" panose="02030600000101010101" pitchFamily="18" charset="-127"/>
                <a:ea typeface="Batang" panose="02030600000101010101" pitchFamily="18" charset="-127"/>
                <a:cs typeface="+mn-lt"/>
              </a:rPr>
              <a:t>Courtyard at the Reassurance Company Swiss Re in Zurich</a:t>
            </a:r>
            <a:r>
              <a:rPr lang="en-US" dirty="0">
                <a:solidFill>
                  <a:schemeClr val="bg1"/>
                </a:solidFill>
                <a:latin typeface="Batang" panose="02030600000101010101" pitchFamily="18" charset="-127"/>
                <a:ea typeface="Batang" panose="02030600000101010101" pitchFamily="18" charset="-127"/>
                <a:cs typeface="+mn-lt"/>
              </a:rPr>
              <a:t>, (1994-1995) </a:t>
            </a:r>
            <a:r>
              <a:rPr lang="en-US" dirty="0" err="1">
                <a:solidFill>
                  <a:schemeClr val="bg1"/>
                </a:solidFill>
                <a:latin typeface="Batang" panose="02030600000101010101" pitchFamily="18" charset="-127"/>
                <a:ea typeface="Batang" panose="02030600000101010101" pitchFamily="18" charset="-127"/>
                <a:cs typeface="+mn-lt"/>
              </a:rPr>
              <a:t>kuva</a:t>
            </a:r>
            <a:r>
              <a:rPr lang="en-US" dirty="0">
                <a:solidFill>
                  <a:schemeClr val="bg1"/>
                </a:solidFill>
                <a:latin typeface="Batang" panose="02030600000101010101" pitchFamily="18" charset="-127"/>
                <a:ea typeface="Batang" panose="02030600000101010101" pitchFamily="18" charset="-127"/>
                <a:cs typeface="+mn-lt"/>
              </a:rPr>
              <a:t>: Christian Vogt</a:t>
            </a:r>
            <a:endParaRPr lang="en-US" dirty="0">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7685165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2311</TotalTime>
  <Words>1611</Words>
  <Application>Microsoft Macintosh PowerPoint</Application>
  <PresentationFormat>Bredbild</PresentationFormat>
  <Paragraphs>143</Paragraphs>
  <Slides>31</Slides>
  <Notes>1</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31</vt:i4>
      </vt:variant>
    </vt:vector>
  </HeadingPairs>
  <TitlesOfParts>
    <vt:vector size="38" baseType="lpstr">
      <vt:lpstr>Batang</vt:lpstr>
      <vt:lpstr>Arial</vt:lpstr>
      <vt:lpstr>Arial,Sans-Serif</vt:lpstr>
      <vt:lpstr>Calibri</vt:lpstr>
      <vt:lpstr>Calibri Light</vt:lpstr>
      <vt:lpstr>Proxima Nova</vt:lpstr>
      <vt:lpstr>office theme</vt:lpstr>
      <vt:lpstr>PowerPoint-presentation</vt:lpstr>
      <vt:lpstr>PowerPoint-presentation</vt:lpstr>
      <vt:lpstr>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Aire-joen "ennallistaminen"</vt:lpstr>
      <vt:lpstr>PowerPoint-presentation</vt:lpstr>
      <vt:lpstr>Aire-joen "ennallistaminen"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Adlercreutz Albert</cp:lastModifiedBy>
  <cp:revision>53</cp:revision>
  <dcterms:created xsi:type="dcterms:W3CDTF">2022-09-29T10:20:13Z</dcterms:created>
  <dcterms:modified xsi:type="dcterms:W3CDTF">2022-11-01T06:39:04Z</dcterms:modified>
</cp:coreProperties>
</file>