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" ContentType="image/t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18" r:id="rId1"/>
  </p:sldMasterIdLst>
  <p:notesMasterIdLst>
    <p:notesMasterId r:id="rId12"/>
  </p:notesMasterIdLst>
  <p:sldIdLst>
    <p:sldId id="257" r:id="rId2"/>
    <p:sldId id="321" r:id="rId3"/>
    <p:sldId id="256" r:id="rId4"/>
    <p:sldId id="320" r:id="rId5"/>
    <p:sldId id="322" r:id="rId6"/>
    <p:sldId id="260" r:id="rId7"/>
    <p:sldId id="316" r:id="rId8"/>
    <p:sldId id="264" r:id="rId9"/>
    <p:sldId id="317" r:id="rId10"/>
    <p:sldId id="267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962"/>
    <p:restoredTop sz="80179"/>
  </p:normalViewPr>
  <p:slideViewPr>
    <p:cSldViewPr snapToGrid="0" snapToObjects="1">
      <p:cViewPr varScale="1">
        <p:scale>
          <a:sx n="112" d="100"/>
          <a:sy n="112" d="100"/>
        </p:scale>
        <p:origin x="936" y="19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5441C7-C464-8643-9B6E-87CD325408BE}" type="datetimeFigureOut">
              <a:rPr lang="en-US" smtClean="0"/>
              <a:t>10/9/23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830269-F644-C448-8C75-806346819E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1789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11EAFC-2808-4ADF-AF87-F7B5ACA203B3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729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11EAFC-2808-4ADF-AF87-F7B5ACA203B3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81814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11EAFC-2808-4ADF-AF87-F7B5ACA203B3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23877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11EAFC-2808-4ADF-AF87-F7B5ACA203B3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23795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907894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11EAFC-2808-4ADF-AF87-F7B5ACA203B3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20641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11EAFC-2808-4ADF-AF87-F7B5ACA203B3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0923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40A46-AF7A-3044-B007-E5661536AA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7FBE69-6F8D-3542-8E97-089896E4F2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1D15F2-090E-8546-B61C-88C3621E1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2B786-47AE-1F44-B713-C0A181928AB1}" type="datetimeFigureOut">
              <a:rPr lang="en-US" smtClean="0"/>
              <a:t>10/9/23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685C3-9358-AA45-8DC6-EE9DD51F1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85C579-27CA-1B4F-AC5A-08CA18E6A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289AA-ED99-9A40-9382-D0D2C7BBBA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031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1B5A7-3DD6-D242-8CC6-8DEF6D5D7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6ED924-FCFE-C145-9C19-44E1174525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8C73E7-6DEE-144C-926C-1DC2266F0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2B786-47AE-1F44-B713-C0A181928AB1}" type="datetimeFigureOut">
              <a:rPr lang="en-US" smtClean="0"/>
              <a:t>10/9/23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CDEA3D-38D9-1046-AA49-128E14336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CB9FA9-58F4-A54F-BF6A-797BD2199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289AA-ED99-9A40-9382-D0D2C7BBBA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0566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7451C1-F447-164D-AFB4-08B69F6750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EE7EC4-89C8-334B-8510-1C5C4F2F04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610CBE-D1E0-6C40-A604-21F170C3B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2B786-47AE-1F44-B713-C0A181928AB1}" type="datetimeFigureOut">
              <a:rPr lang="en-US" smtClean="0"/>
              <a:t>10/9/23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E49668-F9F5-8D4C-A7CD-8774158DA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445289-E6BF-0047-9005-672CEF7CA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289AA-ED99-9A40-9382-D0D2C7BBBA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9870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dBar-Title and Content">
  <p:cSld name="RedBar-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0" y="228600"/>
            <a:ext cx="121920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174C79"/>
              </a:buClr>
              <a:buSzPts val="3600"/>
              <a:buFont typeface="Calibri"/>
              <a:buNone/>
              <a:defRPr sz="3600" b="1" i="0" u="none" strike="noStrike" cap="none">
                <a:solidFill>
                  <a:srgbClr val="174C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body" idx="1"/>
          </p:nvPr>
        </p:nvSpPr>
        <p:spPr>
          <a:xfrm>
            <a:off x="609600" y="990600"/>
            <a:ext cx="10972800" cy="55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body" idx="2"/>
          </p:nvPr>
        </p:nvSpPr>
        <p:spPr>
          <a:xfrm>
            <a:off x="5181600" y="6553200"/>
            <a:ext cx="1828800" cy="99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ctr" rtl="0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3"/>
          </p:nvPr>
        </p:nvSpPr>
        <p:spPr>
          <a:xfrm>
            <a:off x="6604000" y="6705600"/>
            <a:ext cx="5588000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45700" bIns="0" anchor="t" anchorCtr="0"/>
          <a:lstStyle>
            <a:lvl1pPr marL="457200" marR="0" lvl="0" indent="-2286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374918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dBar-Two Content">
  <p:cSld name="RedBar-Two Conten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 txBox="1">
            <a:spLocks noGrp="1"/>
          </p:cNvSpPr>
          <p:nvPr>
            <p:ph type="title"/>
          </p:nvPr>
        </p:nvSpPr>
        <p:spPr>
          <a:xfrm>
            <a:off x="-1" y="228600"/>
            <a:ext cx="12192001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174C79"/>
              </a:buClr>
              <a:buSzPts val="3600"/>
              <a:buFont typeface="Calibri"/>
              <a:buNone/>
              <a:defRPr sz="3600" b="1" i="0" u="none" strike="noStrike" cap="none">
                <a:solidFill>
                  <a:srgbClr val="174C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body" idx="1"/>
          </p:nvPr>
        </p:nvSpPr>
        <p:spPr>
          <a:xfrm>
            <a:off x="609600" y="914400"/>
            <a:ext cx="5384800" cy="5615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2"/>
          </p:nvPr>
        </p:nvSpPr>
        <p:spPr>
          <a:xfrm>
            <a:off x="6197600" y="914400"/>
            <a:ext cx="5384800" cy="5615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3"/>
          </p:nvPr>
        </p:nvSpPr>
        <p:spPr>
          <a:xfrm>
            <a:off x="5090160" y="6529450"/>
            <a:ext cx="2011680" cy="99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ctr" rtl="0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4"/>
          </p:nvPr>
        </p:nvSpPr>
        <p:spPr>
          <a:xfrm>
            <a:off x="8636000" y="6705600"/>
            <a:ext cx="3556000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45700" bIns="0" anchor="t" anchorCtr="0"/>
          <a:lstStyle>
            <a:lvl1pPr marL="457200" marR="0" lvl="0" indent="-2286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684793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 Opt.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Translation PP Template_b.jpg" descr="Translation PP Template_b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5" name="Rectangle"/>
          <p:cNvSpPr/>
          <p:nvPr/>
        </p:nvSpPr>
        <p:spPr>
          <a:xfrm>
            <a:off x="9861550" y="6197600"/>
            <a:ext cx="1797050" cy="635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2921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000"/>
          </a:p>
        </p:txBody>
      </p:sp>
      <p:sp>
        <p:nvSpPr>
          <p:cNvPr id="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6317" y="6470650"/>
            <a:ext cx="226666" cy="23495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7736990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9ED13-A17E-824B-85B4-8941393B7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725919-5B3A-2D43-9091-635E4852C0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7DB0B5-92CB-E243-82D3-905165192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2B786-47AE-1F44-B713-C0A181928AB1}" type="datetimeFigureOut">
              <a:rPr lang="en-US" smtClean="0"/>
              <a:t>10/9/23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B7B912-03A0-AD40-84F3-58CB3B547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DD50C9-7EC0-9E46-A296-DFB896D07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289AA-ED99-9A40-9382-D0D2C7BBBA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890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AA376-5796-C044-8E69-4340813C7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BE9DFB-F4CC-9749-9A5A-D5BDFE85F3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6A4923-DA02-FE44-A2AF-C482060D2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2B786-47AE-1F44-B713-C0A181928AB1}" type="datetimeFigureOut">
              <a:rPr lang="en-US" smtClean="0"/>
              <a:t>10/9/23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540A14-C504-DB49-A474-D80440371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9254D8-5936-A94D-9A7D-959E3B8A1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289AA-ED99-9A40-9382-D0D2C7BBBA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7168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E3D04-A7CB-C046-9037-8E99A5310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948CC5-93D8-9246-BBEC-F7462CBEB8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D86D2E-6A4B-E649-87AA-FD50356728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0055D3-C0F9-8841-A871-78FB67A69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2B786-47AE-1F44-B713-C0A181928AB1}" type="datetimeFigureOut">
              <a:rPr lang="en-US" smtClean="0"/>
              <a:t>10/9/23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80F0A3-F1BF-914A-B25B-489D4242A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4B2891-D3CA-034F-96AF-25429A986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289AA-ED99-9A40-9382-D0D2C7BBBA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42651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09540-C436-F44A-9D65-3626323DD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06D16C-93BA-5742-8451-D0385E5B0B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46BEAB-43E2-0E4C-A541-E491DE5D86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1D961F-2D82-AB45-B8F7-5BABBC25B4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A07EE3-EE77-1443-AFF1-6359675D1D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E2BAC8E-7675-D741-A06C-3C9C293D9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2B786-47AE-1F44-B713-C0A181928AB1}" type="datetimeFigureOut">
              <a:rPr lang="en-US" smtClean="0"/>
              <a:t>10/9/23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A89137F-A510-014B-BD6A-9EE07239B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33BC72-450B-EC40-9D42-2D717CDDD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289AA-ED99-9A40-9382-D0D2C7BBBA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62061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F1D2A-143D-EE47-8F3E-364F4779F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F6C638-A6D2-4744-9C0A-1A2B061B7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2B786-47AE-1F44-B713-C0A181928AB1}" type="datetimeFigureOut">
              <a:rPr lang="en-US" smtClean="0"/>
              <a:t>10/9/23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8A2F55-5A8A-C942-91CF-84E07FA41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3DD873-1667-954E-B2A9-B45957849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289AA-ED99-9A40-9382-D0D2C7BBBA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314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9CF4530-B523-DF4F-8A43-B7B3830E6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2B786-47AE-1F44-B713-C0A181928AB1}" type="datetimeFigureOut">
              <a:rPr lang="en-US" smtClean="0"/>
              <a:t>10/9/23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84A5D2-B968-A143-8A1F-D21D207A4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8832D3-CDB1-784E-89A9-BCC79E5F2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289AA-ED99-9A40-9382-D0D2C7BBBA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3682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2F8FD-4C13-2247-8536-1E86BD48B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CC5D80-EC92-384E-AF28-1BE953AA09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A7D25F-ED68-7C42-BEF8-FC916FC15E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ED1900-E653-904B-99B5-8752FC6D5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2B786-47AE-1F44-B713-C0A181928AB1}" type="datetimeFigureOut">
              <a:rPr lang="en-US" smtClean="0"/>
              <a:t>10/9/23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28FDDF-B99B-2240-BD53-9C5393723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DA377B-8820-2D4B-929F-89F54EEA4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289AA-ED99-9A40-9382-D0D2C7BBBA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4186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D092E-4797-2747-B825-3AE081E68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BF42C3-E6FD-9942-9E03-F1642648A3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F69C36-21F7-F34F-947E-618C47A3D6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242C0E-A375-8A44-BE87-13C6FDB5E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2B786-47AE-1F44-B713-C0A181928AB1}" type="datetimeFigureOut">
              <a:rPr lang="en-US" smtClean="0"/>
              <a:t>10/9/23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D7D049-26DF-5E4A-BA22-F46D309D1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54EB0D-A02E-A249-A031-382C60CCC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289AA-ED99-9A40-9382-D0D2C7BBBA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9367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BE6088-05C3-5E4C-9D7F-EE5537218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57149E-47CF-1A4F-ADE4-050995BD1E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FC75E5-C821-5A4D-8848-E73C2E4BB9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D2B786-47AE-1F44-B713-C0A181928AB1}" type="datetimeFigureOut">
              <a:rPr lang="en-US" smtClean="0"/>
              <a:t>10/9/23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2A1EC8-7FBA-544C-B076-656F5664CC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94D9B6-4DBE-E84C-AB83-3B8A6C4C5B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E289AA-ED99-9A40-9382-D0D2C7BBBA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164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  <p:sldLayoutId id="2147483830" r:id="rId12"/>
    <p:sldLayoutId id="2147483831" r:id="rId13"/>
    <p:sldLayoutId id="214748383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018696" y="6470650"/>
            <a:ext cx="141908" cy="23495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</a:t>
            </a:fld>
            <a:endParaRPr/>
          </a:p>
        </p:txBody>
      </p:sp>
      <p:pic>
        <p:nvPicPr>
          <p:cNvPr id="55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3524" y="-14988"/>
            <a:ext cx="12299048" cy="6887976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79CD5F3B-305B-0A45-A3A1-18D3D668EF5E}"/>
              </a:ext>
            </a:extLst>
          </p:cNvPr>
          <p:cNvSpPr txBox="1">
            <a:spLocks/>
          </p:cNvSpPr>
          <p:nvPr/>
        </p:nvSpPr>
        <p:spPr>
          <a:xfrm>
            <a:off x="1609969" y="1275861"/>
            <a:ext cx="9362831" cy="219654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600" b="1" dirty="0">
                <a:solidFill>
                  <a:schemeClr val="bg1"/>
                </a:solidFill>
              </a:rPr>
              <a:t>INTRODUCTION TO MANAGEMENT</a:t>
            </a:r>
          </a:p>
          <a:p>
            <a:pPr marL="0" indent="0" algn="ctr">
              <a:buNone/>
            </a:pPr>
            <a:endParaRPr lang="en-US" sz="2600" b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</a:rPr>
              <a:t>Getting Started</a:t>
            </a:r>
            <a:endParaRPr lang="en-US" sz="2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840368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REWARDS of </a:t>
            </a:r>
            <a:r>
              <a:rPr lang="en-US" i="1" dirty="0"/>
              <a:t>PRACTICING</a:t>
            </a:r>
            <a:r>
              <a:rPr lang="en-US" dirty="0"/>
              <a:t> MANAGEMENT</a:t>
            </a:r>
            <a:endParaRPr lang="en-US" sz="2000" dirty="0"/>
          </a:p>
        </p:txBody>
      </p:sp>
      <p:sp>
        <p:nvSpPr>
          <p:cNvPr id="7" name="Content Placeholder 6"/>
          <p:cNvSpPr>
            <a:spLocks noGrp="1"/>
          </p:cNvSpPr>
          <p:nvPr>
            <p:ph type="body" idx="1"/>
          </p:nvPr>
        </p:nvSpPr>
        <p:spPr>
          <a:xfrm>
            <a:off x="1981200" y="990600"/>
            <a:ext cx="4876800" cy="5562600"/>
          </a:xfrm>
        </p:spPr>
        <p:txBody>
          <a:bodyPr>
            <a:normAutofit/>
          </a:bodyPr>
          <a:lstStyle/>
          <a:p>
            <a:pPr indent="-457200"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dirty="0"/>
              <a:t>You and your employees can experience a </a:t>
            </a:r>
            <a:r>
              <a:rPr lang="en-US" dirty="0">
                <a:solidFill>
                  <a:srgbClr val="4C3E00"/>
                </a:solidFill>
              </a:rPr>
              <a:t>sense of accomplishment</a:t>
            </a:r>
            <a:r>
              <a:rPr lang="en-US" dirty="0"/>
              <a:t>.</a:t>
            </a:r>
          </a:p>
          <a:p>
            <a:pPr indent="-457200"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dirty="0"/>
              <a:t>You can stretch your abilities and magnify your range.</a:t>
            </a:r>
          </a:p>
          <a:p>
            <a:pPr indent="-457200"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dirty="0"/>
              <a:t>You can build a catalog of </a:t>
            </a:r>
            <a:r>
              <a:rPr lang="en-US" dirty="0">
                <a:solidFill>
                  <a:srgbClr val="4C3E00"/>
                </a:solidFill>
              </a:rPr>
              <a:t>successful products </a:t>
            </a:r>
            <a:r>
              <a:rPr lang="en-US" dirty="0"/>
              <a:t>or </a:t>
            </a:r>
            <a:r>
              <a:rPr lang="en-US" dirty="0">
                <a:solidFill>
                  <a:srgbClr val="4C3E00"/>
                </a:solidFill>
              </a:rPr>
              <a:t>services</a:t>
            </a:r>
            <a:r>
              <a:rPr lang="en-US" dirty="0"/>
              <a:t>.</a:t>
            </a:r>
            <a:endParaRPr lang="en-US" dirty="0">
              <a:solidFill>
                <a:schemeClr val="bg2"/>
              </a:solidFill>
            </a:endParaRPr>
          </a:p>
          <a:p>
            <a:pPr indent="-457200"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dirty="0"/>
              <a:t>You can become a mentor and help others.</a:t>
            </a:r>
            <a:endParaRPr lang="en-US" dirty="0">
              <a:solidFill>
                <a:srgbClr val="009999"/>
              </a:solidFill>
            </a:endParaRPr>
          </a:p>
        </p:txBody>
      </p:sp>
      <p:pic>
        <p:nvPicPr>
          <p:cNvPr id="5" name="Picture 4" descr="Photo of an older machinist talking to two younger machinists">
            <a:extLst>
              <a:ext uri="{FF2B5EF4-FFF2-40B4-BE49-F238E27FC236}">
                <a16:creationId xmlns:a16="http://schemas.microsoft.com/office/drawing/2014/main" id="{4F826D2A-78E2-4B7F-A8FC-030351EB74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4191000"/>
            <a:ext cx="3352800" cy="2236318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6C45449-0D30-4767-ADAB-4E664BD0D24D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/>
              <a:t>©stockbroker/123RF</a:t>
            </a:r>
          </a:p>
        </p:txBody>
      </p:sp>
    </p:spTree>
    <p:extLst>
      <p:ext uri="{BB962C8B-B14F-4D97-AF65-F5344CB8AC3E}">
        <p14:creationId xmlns:p14="http://schemas.microsoft.com/office/powerpoint/2010/main" val="23269270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AFB52-39A9-4246-A6B8-E2880351DB8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Why are you here?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40871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AFB52-39A9-4246-A6B8-E2880351DB8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Some background about your instructor - me!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20398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MANAGEMENT – A DAUNTING TASK?</a:t>
            </a:r>
            <a:endParaRPr lang="en-US" sz="20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7A0472-B0D4-4297-862C-68E7A5313962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94DB430-D505-394B-A41B-FA4706659E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560" y="970541"/>
            <a:ext cx="4945018" cy="32838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0D7289-4F38-364B-A5AF-2D6005E478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2361" y="970541"/>
            <a:ext cx="4941489" cy="32838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2D84027-38D5-7542-AB82-55DD0E1EBE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1511" y="3464169"/>
            <a:ext cx="4862147" cy="3241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76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1093076" y="315310"/>
            <a:ext cx="9722069" cy="1211317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PREDICTORS OF SUCCESS IN SIMPLE AND COMPLEX (ADMINISTRATIVE AND ENTREPRENEURIAL) JOBS</a:t>
            </a: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3076" y="1252307"/>
            <a:ext cx="9955924" cy="3980794"/>
          </a:xfrm>
        </p:spPr>
        <p:txBody>
          <a:bodyPr>
            <a:normAutofit lnSpcReduction="10000"/>
          </a:bodyPr>
          <a:lstStyle/>
          <a:p>
            <a:pPr marL="0" indent="0">
              <a:defRPr/>
            </a:pPr>
            <a:r>
              <a:rPr lang="en-US" dirty="0"/>
              <a:t> </a:t>
            </a:r>
          </a:p>
          <a:p>
            <a:pPr lvl="1" eaLnBrk="1" hangingPunct="1">
              <a:buClr>
                <a:schemeClr val="tx1"/>
              </a:buClr>
              <a:defRPr/>
            </a:pPr>
            <a:r>
              <a:rPr lang="en-US" dirty="0"/>
              <a:t>Intelligence (IQ)</a:t>
            </a:r>
          </a:p>
          <a:p>
            <a:pPr lvl="1" eaLnBrk="1" hangingPunct="1">
              <a:buClr>
                <a:schemeClr val="tx1"/>
              </a:buClr>
              <a:defRPr/>
            </a:pPr>
            <a:r>
              <a:rPr lang="en-US" dirty="0"/>
              <a:t>Openness</a:t>
            </a:r>
          </a:p>
          <a:p>
            <a:pPr lvl="1" eaLnBrk="1" hangingPunct="1">
              <a:buClr>
                <a:schemeClr val="tx1"/>
              </a:buClr>
              <a:defRPr/>
            </a:pPr>
            <a:r>
              <a:rPr lang="en-US" dirty="0"/>
              <a:t>Conscientiousness</a:t>
            </a:r>
          </a:p>
          <a:p>
            <a:pPr lvl="1" eaLnBrk="1" hangingPunct="1">
              <a:buClr>
                <a:schemeClr val="tx1"/>
              </a:buClr>
              <a:defRPr/>
            </a:pPr>
            <a:r>
              <a:rPr lang="en-US" dirty="0"/>
              <a:t>Agreeableness</a:t>
            </a:r>
          </a:p>
          <a:p>
            <a:pPr lvl="1" eaLnBrk="1" hangingPunct="1">
              <a:buClr>
                <a:schemeClr val="tx1"/>
              </a:buClr>
              <a:defRPr/>
            </a:pPr>
            <a:r>
              <a:rPr lang="en-US" dirty="0"/>
              <a:t>Neuroticism</a:t>
            </a:r>
          </a:p>
          <a:p>
            <a:pPr lvl="1" eaLnBrk="1" hangingPunct="1">
              <a:buClr>
                <a:schemeClr val="tx1"/>
              </a:buClr>
              <a:defRPr/>
            </a:pPr>
            <a:endParaRPr lang="en-US" dirty="0"/>
          </a:p>
          <a:p>
            <a:pPr lvl="1" eaLnBrk="1" hangingPunct="1">
              <a:buClr>
                <a:schemeClr val="tx1"/>
              </a:buClr>
              <a:defRPr/>
            </a:pPr>
            <a:r>
              <a:rPr lang="en-US" dirty="0"/>
              <a:t>Compentence (is power!)</a:t>
            </a:r>
          </a:p>
          <a:p>
            <a:pPr lvl="2">
              <a:buClr>
                <a:schemeClr val="tx1"/>
              </a:buClr>
              <a:defRPr/>
            </a:pPr>
            <a:r>
              <a:rPr lang="en-US" dirty="0"/>
              <a:t>Problem solving (clarity vs. ambiguity)</a:t>
            </a:r>
          </a:p>
          <a:p>
            <a:pPr lvl="2">
              <a:buClr>
                <a:schemeClr val="tx1"/>
              </a:buClr>
              <a:defRPr/>
            </a:pPr>
            <a:r>
              <a:rPr lang="en-US" dirty="0"/>
              <a:t>Leading (being supportive vs. being demanding)</a:t>
            </a:r>
          </a:p>
        </p:txBody>
      </p:sp>
    </p:spTree>
    <p:extLst>
      <p:ext uri="{BB962C8B-B14F-4D97-AF65-F5344CB8AC3E}">
        <p14:creationId xmlns:p14="http://schemas.microsoft.com/office/powerpoint/2010/main" val="2982178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The ART of MANAGEMENT DEFINED</a:t>
            </a: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1200" y="990600"/>
            <a:ext cx="7924800" cy="5562600"/>
          </a:xfrm>
        </p:spPr>
        <p:txBody>
          <a:bodyPr/>
          <a:lstStyle/>
          <a:p>
            <a:pPr marL="0" indent="0">
              <a:defRPr/>
            </a:pPr>
            <a:r>
              <a:rPr lang="en-US" b="1" dirty="0"/>
              <a:t>Organization</a:t>
            </a:r>
            <a:r>
              <a:rPr lang="en-US" dirty="0"/>
              <a:t> </a:t>
            </a:r>
          </a:p>
          <a:p>
            <a:pPr lvl="1" eaLnBrk="1" hangingPunct="1">
              <a:buClr>
                <a:schemeClr val="tx1"/>
              </a:buClr>
              <a:defRPr/>
            </a:pPr>
            <a:r>
              <a:rPr lang="en-US" dirty="0"/>
              <a:t>A group of people who work together to achieve some specific purpose.</a:t>
            </a:r>
          </a:p>
          <a:p>
            <a:pPr lvl="1">
              <a:buClr>
                <a:schemeClr val="tx1"/>
              </a:buClr>
              <a:defRPr/>
            </a:pPr>
            <a:r>
              <a:rPr lang="en-US" dirty="0"/>
              <a:t>Managers operate within many types of organizations.</a:t>
            </a:r>
          </a:p>
        </p:txBody>
      </p:sp>
    </p:spTree>
    <p:extLst>
      <p:ext uri="{BB962C8B-B14F-4D97-AF65-F5344CB8AC3E}">
        <p14:creationId xmlns:p14="http://schemas.microsoft.com/office/powerpoint/2010/main" val="864099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The ART of MANAGEMENT </a:t>
            </a:r>
            <a:endParaRPr lang="en-US" sz="1500" dirty="0"/>
          </a:p>
        </p:txBody>
      </p:sp>
      <p:sp>
        <p:nvSpPr>
          <p:cNvPr id="12291" name="Content Placeholder 2"/>
          <p:cNvSpPr>
            <a:spLocks noGrp="1"/>
          </p:cNvSpPr>
          <p:nvPr>
            <p:ph type="body" idx="1"/>
          </p:nvPr>
        </p:nvSpPr>
        <p:spPr>
          <a:xfrm>
            <a:off x="1981200" y="914400"/>
            <a:ext cx="4038600" cy="2819400"/>
          </a:xfrm>
        </p:spPr>
        <p:txBody>
          <a:bodyPr/>
          <a:lstStyle/>
          <a:p>
            <a:pPr marL="432208" indent="-342908">
              <a:defRPr/>
            </a:pPr>
            <a:r>
              <a:rPr lang="en-US" b="1" dirty="0"/>
              <a:t>Management</a:t>
            </a:r>
            <a:endParaRPr lang="en-US" dirty="0"/>
          </a:p>
          <a:p>
            <a:pPr marL="475071" indent="-385772">
              <a:buClr>
                <a:schemeClr val="tx1"/>
              </a:buClr>
              <a:buSzPct val="110000"/>
              <a:buFont typeface="+mj-lt"/>
              <a:buAutoNum type="arabicPeriod"/>
              <a:defRPr/>
            </a:pPr>
            <a:r>
              <a:rPr lang="en-US" sz="2000" dirty="0"/>
              <a:t>The pursuit of organizational goals </a:t>
            </a:r>
            <a:r>
              <a:rPr lang="en-US" sz="2000" b="1" i="1" dirty="0">
                <a:solidFill>
                  <a:srgbClr val="4C3E00"/>
                </a:solidFill>
              </a:rPr>
              <a:t>efficiently</a:t>
            </a:r>
            <a:r>
              <a:rPr lang="en-US" sz="2000" dirty="0">
                <a:solidFill>
                  <a:srgbClr val="4C3E00"/>
                </a:solidFill>
              </a:rPr>
              <a:t> </a:t>
            </a:r>
            <a:r>
              <a:rPr lang="en-US" sz="2000" dirty="0"/>
              <a:t>and </a:t>
            </a:r>
            <a:r>
              <a:rPr lang="en-US" sz="2000" b="1" i="1" dirty="0">
                <a:solidFill>
                  <a:srgbClr val="4C3E00"/>
                </a:solidFill>
              </a:rPr>
              <a:t>effectively.</a:t>
            </a:r>
            <a:endParaRPr lang="en-US" sz="2000" dirty="0">
              <a:solidFill>
                <a:srgbClr val="4C3E00"/>
              </a:solidFill>
            </a:endParaRPr>
          </a:p>
          <a:p>
            <a:pPr marL="475071" indent="-385772">
              <a:buClr>
                <a:schemeClr val="tx1"/>
              </a:buClr>
              <a:buSzPct val="110000"/>
              <a:buFont typeface="+mj-lt"/>
              <a:buAutoNum type="arabicPeriod"/>
              <a:defRPr/>
            </a:pPr>
            <a:r>
              <a:rPr lang="en-US" sz="2000" dirty="0"/>
              <a:t>Integrating the work of people.</a:t>
            </a:r>
          </a:p>
          <a:p>
            <a:pPr marL="475071" indent="-385772">
              <a:buClr>
                <a:schemeClr val="tx1"/>
              </a:buClr>
              <a:buSzPct val="110000"/>
              <a:buFont typeface="+mj-lt"/>
              <a:buAutoNum type="arabicPeriod"/>
              <a:defRPr/>
            </a:pPr>
            <a:r>
              <a:rPr lang="en-US" sz="2000" dirty="0"/>
              <a:t>Planning, organizing, leading, and controlling the organization’s resources.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E6CF462-7ACD-48B1-B46D-692573AFFCA7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172200" y="914400"/>
            <a:ext cx="4038600" cy="4495800"/>
          </a:xfrm>
        </p:spPr>
        <p:txBody>
          <a:bodyPr/>
          <a:lstStyle/>
          <a:p>
            <a:pPr marL="5715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/>
              <a:t>To be </a:t>
            </a:r>
            <a:r>
              <a:rPr lang="en-US" b="1" dirty="0">
                <a:solidFill>
                  <a:srgbClr val="4C3E00"/>
                </a:solidFill>
              </a:rPr>
              <a:t>efficient</a:t>
            </a:r>
            <a:r>
              <a:rPr lang="en-US" dirty="0"/>
              <a:t> means to use resources—people, money, raw materials, and the like—wisely and cost-effectively.</a:t>
            </a:r>
          </a:p>
          <a:p>
            <a:pPr marL="5715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/>
              <a:t>To be </a:t>
            </a:r>
            <a:r>
              <a:rPr lang="en-US" b="1" dirty="0">
                <a:solidFill>
                  <a:srgbClr val="4C3E00"/>
                </a:solidFill>
              </a:rPr>
              <a:t>effective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/>
              <a:t>means to achieve results, to make the right decisions and to successfully carry them out so that they achieve the organization’s goals.</a:t>
            </a:r>
          </a:p>
        </p:txBody>
      </p:sp>
    </p:spTree>
    <p:extLst>
      <p:ext uri="{BB962C8B-B14F-4D97-AF65-F5344CB8AC3E}">
        <p14:creationId xmlns:p14="http://schemas.microsoft.com/office/powerpoint/2010/main" val="12475418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QUESTION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defRPr/>
            </a:pPr>
            <a:r>
              <a:rPr lang="en-US" dirty="0"/>
              <a:t>Burger King decided to add breakfast to its hours of operation in order to increase its customers. This was an attempt to improve the organization’s</a:t>
            </a:r>
          </a:p>
          <a:p>
            <a:pPr marL="0" indent="0">
              <a:buClr>
                <a:schemeClr val="tx1"/>
              </a:buClr>
              <a:defRPr/>
            </a:pPr>
            <a:r>
              <a:rPr lang="en-US" dirty="0"/>
              <a:t>A. effectiveness.</a:t>
            </a:r>
          </a:p>
          <a:p>
            <a:pPr marL="0" indent="0">
              <a:buClr>
                <a:schemeClr val="tx1"/>
              </a:buClr>
              <a:defRPr/>
            </a:pPr>
            <a:r>
              <a:rPr lang="en-US" dirty="0"/>
              <a:t>B. planning. </a:t>
            </a:r>
          </a:p>
          <a:p>
            <a:pPr marL="0" indent="0">
              <a:buClr>
                <a:schemeClr val="tx1"/>
              </a:buClr>
              <a:defRPr/>
            </a:pPr>
            <a:r>
              <a:rPr lang="en-US" dirty="0"/>
              <a:t>C. leading strategy. </a:t>
            </a:r>
          </a:p>
          <a:p>
            <a:pPr marL="0" indent="0">
              <a:buClr>
                <a:schemeClr val="tx1"/>
              </a:buClr>
              <a:defRPr/>
            </a:pPr>
            <a:r>
              <a:rPr lang="en-US" dirty="0"/>
              <a:t>D. efficiency.</a:t>
            </a:r>
          </a:p>
        </p:txBody>
      </p:sp>
    </p:spTree>
    <p:extLst>
      <p:ext uri="{BB962C8B-B14F-4D97-AF65-F5344CB8AC3E}">
        <p14:creationId xmlns:p14="http://schemas.microsoft.com/office/powerpoint/2010/main" val="15291137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REWARDS of </a:t>
            </a:r>
            <a:r>
              <a:rPr lang="en-US" i="1" dirty="0"/>
              <a:t>STUDYING</a:t>
            </a:r>
            <a:r>
              <a:rPr lang="en-US" dirty="0"/>
              <a:t> MANAGEMENT</a:t>
            </a:r>
            <a:endParaRPr lang="en-US" sz="14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18400" indent="-518400">
              <a:spcBef>
                <a:spcPts val="24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+mn-lt"/>
              </a:rPr>
              <a:t>You will understand how to deal with </a:t>
            </a:r>
            <a:r>
              <a:rPr lang="en-US" dirty="0">
                <a:solidFill>
                  <a:srgbClr val="4C3E00"/>
                </a:solidFill>
                <a:latin typeface="+mn-lt"/>
              </a:rPr>
              <a:t>organizations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 </a:t>
            </a:r>
            <a:r>
              <a:rPr lang="en-US" dirty="0">
                <a:latin typeface="+mn-lt"/>
              </a:rPr>
              <a:t>from the outside.</a:t>
            </a:r>
          </a:p>
          <a:p>
            <a:pPr marL="518400" indent="-518400">
              <a:spcBef>
                <a:spcPts val="24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+mn-lt"/>
              </a:rPr>
              <a:t>You will understand how to relate to your supervisors.</a:t>
            </a:r>
          </a:p>
          <a:p>
            <a:pPr marL="518400" indent="-518400">
              <a:spcBef>
                <a:spcPts val="24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+mn-lt"/>
              </a:rPr>
              <a:t>You will understand how to </a:t>
            </a:r>
            <a:r>
              <a:rPr lang="en-US" dirty="0">
                <a:solidFill>
                  <a:srgbClr val="4C3E00"/>
                </a:solidFill>
                <a:latin typeface="+mn-lt"/>
              </a:rPr>
              <a:t>interact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 </a:t>
            </a:r>
            <a:r>
              <a:rPr lang="en-US" dirty="0">
                <a:latin typeface="+mn-lt"/>
              </a:rPr>
              <a:t>with co-workers.</a:t>
            </a:r>
          </a:p>
          <a:p>
            <a:pPr marL="518400" indent="-518400">
              <a:spcBef>
                <a:spcPts val="24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+mn-lt"/>
              </a:rPr>
              <a:t>You will understand how to manage </a:t>
            </a:r>
            <a:r>
              <a:rPr lang="en-US" dirty="0">
                <a:solidFill>
                  <a:srgbClr val="4C3E00"/>
                </a:solidFill>
                <a:latin typeface="+mn-lt"/>
              </a:rPr>
              <a:t>yourself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 </a:t>
            </a:r>
            <a:r>
              <a:rPr lang="en-US" dirty="0">
                <a:latin typeface="+mn-lt"/>
              </a:rPr>
              <a:t>in the workplace.</a:t>
            </a:r>
          </a:p>
        </p:txBody>
      </p:sp>
    </p:spTree>
    <p:extLst>
      <p:ext uri="{BB962C8B-B14F-4D97-AF65-F5344CB8AC3E}">
        <p14:creationId xmlns:p14="http://schemas.microsoft.com/office/powerpoint/2010/main" val="10033054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1028</TotalTime>
  <Words>323</Words>
  <Application>Microsoft Macintosh PowerPoint</Application>
  <PresentationFormat>Widescreen</PresentationFormat>
  <Paragraphs>52</Paragraphs>
  <Slides>10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PowerPoint Presentation</vt:lpstr>
      <vt:lpstr>Why are you here?</vt:lpstr>
      <vt:lpstr>Some background about your instructor - me!</vt:lpstr>
      <vt:lpstr>MANAGEMENT – A DAUNTING TASK?</vt:lpstr>
      <vt:lpstr>PREDICTORS OF SUCCESS IN SIMPLE AND COMPLEX (ADMINISTRATIVE AND ENTREPRENEURIAL) JOBS</vt:lpstr>
      <vt:lpstr>The ART of MANAGEMENT DEFINED</vt:lpstr>
      <vt:lpstr>The ART of MANAGEMENT </vt:lpstr>
      <vt:lpstr>QUESTION</vt:lpstr>
      <vt:lpstr>REWARDS of STUDYING MANAGEMENT</vt:lpstr>
      <vt:lpstr>REWARDS of PRACTICING MANAGEMENT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ART of MANAGEMENT DEFINED</dc:title>
  <dc:creator>Microsoft Office User</dc:creator>
  <cp:lastModifiedBy>Microsoft Office User</cp:lastModifiedBy>
  <cp:revision>22</cp:revision>
  <dcterms:created xsi:type="dcterms:W3CDTF">2020-09-20T19:59:32Z</dcterms:created>
  <dcterms:modified xsi:type="dcterms:W3CDTF">2023-10-09T14:23:12Z</dcterms:modified>
</cp:coreProperties>
</file>