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7" r:id="rId2"/>
    <p:sldId id="327" r:id="rId3"/>
    <p:sldId id="268" r:id="rId4"/>
    <p:sldId id="269" r:id="rId5"/>
    <p:sldId id="275" r:id="rId6"/>
    <p:sldId id="276" r:id="rId7"/>
    <p:sldId id="279" r:id="rId8"/>
    <p:sldId id="313" r:id="rId9"/>
    <p:sldId id="304" r:id="rId10"/>
    <p:sldId id="281" r:id="rId11"/>
    <p:sldId id="283" r:id="rId12"/>
    <p:sldId id="280" r:id="rId13"/>
    <p:sldId id="305" r:id="rId14"/>
    <p:sldId id="270" r:id="rId15"/>
    <p:sldId id="273" r:id="rId16"/>
    <p:sldId id="300" r:id="rId17"/>
    <p:sldId id="309" r:id="rId18"/>
    <p:sldId id="310" r:id="rId19"/>
    <p:sldId id="311" r:id="rId20"/>
    <p:sldId id="302" r:id="rId21"/>
    <p:sldId id="31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46"/>
    <p:restoredTop sz="86429"/>
  </p:normalViewPr>
  <p:slideViewPr>
    <p:cSldViewPr snapToGrid="0" snapToObjects="1">
      <p:cViewPr varScale="1">
        <p:scale>
          <a:sx n="122" d="100"/>
          <a:sy n="122" d="100"/>
        </p:scale>
        <p:origin x="296" y="20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3C5163-1FA6-5D44-A302-0C1F70442CEA}" type="datetimeFigureOut">
              <a:rPr lang="en-US" smtClean="0"/>
              <a:t>9/26/23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11F542-773E-CA4F-8FE7-9A3FE5CEEC17}" type="slidenum">
              <a:rPr lang="en-US" smtClean="0"/>
              <a:t>‹#›</a:t>
            </a:fld>
            <a:endParaRPr lang="en-US"/>
          </a:p>
        </p:txBody>
      </p:sp>
    </p:spTree>
    <p:extLst>
      <p:ext uri="{BB962C8B-B14F-4D97-AF65-F5344CB8AC3E}">
        <p14:creationId xmlns:p14="http://schemas.microsoft.com/office/powerpoint/2010/main" val="2434935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11F542-773E-CA4F-8FE7-9A3FE5CEEC17}" type="slidenum">
              <a:rPr lang="en-US" smtClean="0"/>
              <a:t>1</a:t>
            </a:fld>
            <a:endParaRPr lang="en-US"/>
          </a:p>
        </p:txBody>
      </p:sp>
    </p:spTree>
    <p:extLst>
      <p:ext uri="{BB962C8B-B14F-4D97-AF65-F5344CB8AC3E}">
        <p14:creationId xmlns:p14="http://schemas.microsoft.com/office/powerpoint/2010/main" val="38573394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11EAFC-2808-4ADF-AF87-F7B5ACA203B3}" type="slidenum">
              <a:rPr lang="en-US" smtClean="0"/>
              <a:pPr/>
              <a:t>10</a:t>
            </a:fld>
            <a:endParaRPr lang="en-US" dirty="0"/>
          </a:p>
        </p:txBody>
      </p:sp>
    </p:spTree>
    <p:extLst>
      <p:ext uri="{BB962C8B-B14F-4D97-AF65-F5344CB8AC3E}">
        <p14:creationId xmlns:p14="http://schemas.microsoft.com/office/powerpoint/2010/main" val="1957288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The correct answer is A. interpersonal. </a:t>
            </a:r>
          </a:p>
          <a:p>
            <a:pPr eaLnBrk="1" hangingPunct="1"/>
            <a:endParaRPr lang="en-US" altLang="en-US" dirty="0"/>
          </a:p>
          <a:p>
            <a:pPr eaLnBrk="1" hangingPunct="1"/>
            <a:r>
              <a:rPr lang="en-US" altLang="en-US" dirty="0"/>
              <a:t>Rationale: An interpersonal manager would interact with employees as well as others outside of the organization. Often this means setting the direction of the organization and promoting the strategy. Interpersonal includes figurehead, leadership, and liaison roles. (See Table 1.1.)</a:t>
            </a:r>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16653595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3611EAFC-2808-4ADF-AF87-F7B5ACA203B3}" type="slidenum">
              <a:rPr lang="en-US" smtClean="0"/>
              <a:pPr/>
              <a:t>12</a:t>
            </a:fld>
            <a:endParaRPr lang="en-US" dirty="0"/>
          </a:p>
        </p:txBody>
      </p:sp>
    </p:spTree>
    <p:extLst>
      <p:ext uri="{BB962C8B-B14F-4D97-AF65-F5344CB8AC3E}">
        <p14:creationId xmlns:p14="http://schemas.microsoft.com/office/powerpoint/2010/main" val="603321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3611EAFC-2808-4ADF-AF87-F7B5ACA203B3}" type="slidenum">
              <a:rPr lang="en-US" smtClean="0"/>
              <a:pPr/>
              <a:t>13</a:t>
            </a:fld>
            <a:endParaRPr lang="en-US" dirty="0"/>
          </a:p>
        </p:txBody>
      </p:sp>
    </p:spTree>
    <p:extLst>
      <p:ext uri="{BB962C8B-B14F-4D97-AF65-F5344CB8AC3E}">
        <p14:creationId xmlns:p14="http://schemas.microsoft.com/office/powerpoint/2010/main" val="11950017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611EAFC-2808-4ADF-AF87-F7B5ACA203B3}" type="slidenum">
              <a:rPr lang="en-US" smtClean="0"/>
              <a:pPr/>
              <a:t>14</a:t>
            </a:fld>
            <a:endParaRPr lang="en-US" dirty="0"/>
          </a:p>
        </p:txBody>
      </p:sp>
    </p:spTree>
    <p:extLst>
      <p:ext uri="{BB962C8B-B14F-4D97-AF65-F5344CB8AC3E}">
        <p14:creationId xmlns:p14="http://schemas.microsoft.com/office/powerpoint/2010/main" val="39938809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11EAFC-2808-4ADF-AF87-F7B5ACA203B3}" type="slidenum">
              <a:rPr lang="en-US" smtClean="0"/>
              <a:pPr/>
              <a:t>15</a:t>
            </a:fld>
            <a:endParaRPr lang="en-US" dirty="0"/>
          </a:p>
        </p:txBody>
      </p:sp>
    </p:spTree>
    <p:extLst>
      <p:ext uri="{BB962C8B-B14F-4D97-AF65-F5344CB8AC3E}">
        <p14:creationId xmlns:p14="http://schemas.microsoft.com/office/powerpoint/2010/main" val="27910193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 typeface="Times" pitchFamily="18" charset="0"/>
              <a:buNone/>
              <a:defRPr/>
            </a:pPr>
            <a:endParaRPr lang="en-US" sz="1200" dirty="0"/>
          </a:p>
        </p:txBody>
      </p:sp>
      <p:sp>
        <p:nvSpPr>
          <p:cNvPr id="4" name="Slide Number Placeholder 3"/>
          <p:cNvSpPr>
            <a:spLocks noGrp="1"/>
          </p:cNvSpPr>
          <p:nvPr>
            <p:ph type="sldNum" sz="quarter" idx="10"/>
          </p:nvPr>
        </p:nvSpPr>
        <p:spPr/>
        <p:txBody>
          <a:bodyPr/>
          <a:lstStyle/>
          <a:p>
            <a:fld id="{3611EAFC-2808-4ADF-AF87-F7B5ACA203B3}" type="slidenum">
              <a:rPr lang="en-US" smtClean="0"/>
              <a:pPr/>
              <a:t>16</a:t>
            </a:fld>
            <a:endParaRPr lang="en-US" dirty="0"/>
          </a:p>
        </p:txBody>
      </p:sp>
    </p:spTree>
    <p:extLst>
      <p:ext uri="{BB962C8B-B14F-4D97-AF65-F5344CB8AC3E}">
        <p14:creationId xmlns:p14="http://schemas.microsoft.com/office/powerpoint/2010/main" val="20282699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11EAFC-2808-4ADF-AF87-F7B5ACA203B3}" type="slidenum">
              <a:rPr lang="en-US" smtClean="0"/>
              <a:pPr/>
              <a:t>17</a:t>
            </a:fld>
            <a:endParaRPr lang="en-US" dirty="0"/>
          </a:p>
        </p:txBody>
      </p:sp>
    </p:spTree>
    <p:extLst>
      <p:ext uri="{BB962C8B-B14F-4D97-AF65-F5344CB8AC3E}">
        <p14:creationId xmlns:p14="http://schemas.microsoft.com/office/powerpoint/2010/main" val="28653755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11EAFC-2808-4ADF-AF87-F7B5ACA203B3}" type="slidenum">
              <a:rPr lang="en-US" smtClean="0"/>
              <a:pPr/>
              <a:t>18</a:t>
            </a:fld>
            <a:endParaRPr lang="en-US" dirty="0"/>
          </a:p>
        </p:txBody>
      </p:sp>
    </p:spTree>
    <p:extLst>
      <p:ext uri="{BB962C8B-B14F-4D97-AF65-F5344CB8AC3E}">
        <p14:creationId xmlns:p14="http://schemas.microsoft.com/office/powerpoint/2010/main" val="11301272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611EAFC-2808-4ADF-AF87-F7B5ACA203B3}" type="slidenum">
              <a:rPr lang="en-US" smtClean="0"/>
              <a:pPr/>
              <a:t>19</a:t>
            </a:fld>
            <a:endParaRPr lang="en-US" dirty="0"/>
          </a:p>
        </p:txBody>
      </p:sp>
    </p:spTree>
    <p:extLst>
      <p:ext uri="{BB962C8B-B14F-4D97-AF65-F5344CB8AC3E}">
        <p14:creationId xmlns:p14="http://schemas.microsoft.com/office/powerpoint/2010/main" val="103097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11EAFC-2808-4ADF-AF87-F7B5ACA203B3}" type="slidenum">
              <a:rPr lang="en-US" smtClean="0"/>
              <a:pPr/>
              <a:t>2</a:t>
            </a:fld>
            <a:endParaRPr lang="en-US" dirty="0"/>
          </a:p>
        </p:txBody>
      </p:sp>
    </p:spTree>
    <p:extLst>
      <p:ext uri="{BB962C8B-B14F-4D97-AF65-F5344CB8AC3E}">
        <p14:creationId xmlns:p14="http://schemas.microsoft.com/office/powerpoint/2010/main" val="9945152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11EAFC-2808-4ADF-AF87-F7B5ACA203B3}" type="slidenum">
              <a:rPr lang="en-US" smtClean="0"/>
              <a:pPr/>
              <a:t>20</a:t>
            </a:fld>
            <a:endParaRPr lang="en-US" dirty="0"/>
          </a:p>
        </p:txBody>
      </p:sp>
    </p:spTree>
    <p:extLst>
      <p:ext uri="{BB962C8B-B14F-4D97-AF65-F5344CB8AC3E}">
        <p14:creationId xmlns:p14="http://schemas.microsoft.com/office/powerpoint/2010/main" val="32930833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611EAFC-2808-4ADF-AF87-F7B5ACA203B3}" type="slidenum">
              <a:rPr lang="en-US" smtClean="0"/>
              <a:pPr/>
              <a:t>21</a:t>
            </a:fld>
            <a:endParaRPr lang="en-US" dirty="0"/>
          </a:p>
        </p:txBody>
      </p:sp>
    </p:spTree>
    <p:extLst>
      <p:ext uri="{BB962C8B-B14F-4D97-AF65-F5344CB8AC3E}">
        <p14:creationId xmlns:p14="http://schemas.microsoft.com/office/powerpoint/2010/main" val="364172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11EAFC-2808-4ADF-AF87-F7B5ACA203B3}" type="slidenum">
              <a:rPr lang="en-US" smtClean="0"/>
              <a:pPr/>
              <a:t>3</a:t>
            </a:fld>
            <a:endParaRPr lang="en-US" dirty="0"/>
          </a:p>
        </p:txBody>
      </p:sp>
    </p:spTree>
    <p:extLst>
      <p:ext uri="{BB962C8B-B14F-4D97-AF65-F5344CB8AC3E}">
        <p14:creationId xmlns:p14="http://schemas.microsoft.com/office/powerpoint/2010/main" val="1813708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2345202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11EAFC-2808-4ADF-AF87-F7B5ACA203B3}" type="slidenum">
              <a:rPr lang="en-US" smtClean="0"/>
              <a:pPr/>
              <a:t>5</a:t>
            </a:fld>
            <a:endParaRPr lang="en-US" dirty="0"/>
          </a:p>
        </p:txBody>
      </p:sp>
    </p:spTree>
    <p:extLst>
      <p:ext uri="{BB962C8B-B14F-4D97-AF65-F5344CB8AC3E}">
        <p14:creationId xmlns:p14="http://schemas.microsoft.com/office/powerpoint/2010/main" val="1645018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11EAFC-2808-4ADF-AF87-F7B5ACA203B3}" type="slidenum">
              <a:rPr lang="en-US" smtClean="0"/>
              <a:pPr/>
              <a:t>6</a:t>
            </a:fld>
            <a:endParaRPr lang="en-US" dirty="0"/>
          </a:p>
        </p:txBody>
      </p:sp>
    </p:spTree>
    <p:extLst>
      <p:ext uri="{BB962C8B-B14F-4D97-AF65-F5344CB8AC3E}">
        <p14:creationId xmlns:p14="http://schemas.microsoft.com/office/powerpoint/2010/main" val="1863637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The correct answer is C. first-line manager. </a:t>
            </a:r>
          </a:p>
          <a:p>
            <a:pPr eaLnBrk="1" hangingPunct="1"/>
            <a:endParaRPr lang="en-US" altLang="en-US" dirty="0"/>
          </a:p>
          <a:p>
            <a:pPr eaLnBrk="1" hangingPunct="1"/>
            <a:r>
              <a:rPr lang="en-US" altLang="en-US" dirty="0"/>
              <a:t>Rationale: First-line managers direct the daily tasks of nonmanagerial (line workers) personnel.</a:t>
            </a:r>
          </a:p>
        </p:txBody>
      </p:sp>
    </p:spTree>
    <p:extLst>
      <p:ext uri="{BB962C8B-B14F-4D97-AF65-F5344CB8AC3E}">
        <p14:creationId xmlns:p14="http://schemas.microsoft.com/office/powerpoint/2010/main" val="1575428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altLang="en-US" b="0" dirty="0"/>
          </a:p>
        </p:txBody>
      </p:sp>
      <p:sp>
        <p:nvSpPr>
          <p:cNvPr id="4" name="Slide Number Placeholder 3"/>
          <p:cNvSpPr>
            <a:spLocks noGrp="1"/>
          </p:cNvSpPr>
          <p:nvPr>
            <p:ph type="sldNum" sz="quarter" idx="10"/>
          </p:nvPr>
        </p:nvSpPr>
        <p:spPr/>
        <p:txBody>
          <a:bodyPr/>
          <a:lstStyle/>
          <a:p>
            <a:fld id="{3611EAFC-2808-4ADF-AF87-F7B5ACA203B3}" type="slidenum">
              <a:rPr lang="en-US" smtClean="0"/>
              <a:pPr/>
              <a:t>8</a:t>
            </a:fld>
            <a:endParaRPr lang="en-US" dirty="0"/>
          </a:p>
        </p:txBody>
      </p:sp>
    </p:spTree>
    <p:extLst>
      <p:ext uri="{BB962C8B-B14F-4D97-AF65-F5344CB8AC3E}">
        <p14:creationId xmlns:p14="http://schemas.microsoft.com/office/powerpoint/2010/main" val="957176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11EAFC-2808-4ADF-AF87-F7B5ACA203B3}" type="slidenum">
              <a:rPr lang="en-US" smtClean="0"/>
              <a:pPr/>
              <a:t>9</a:t>
            </a:fld>
            <a:endParaRPr lang="en-US" dirty="0"/>
          </a:p>
        </p:txBody>
      </p:sp>
    </p:spTree>
    <p:extLst>
      <p:ext uri="{BB962C8B-B14F-4D97-AF65-F5344CB8AC3E}">
        <p14:creationId xmlns:p14="http://schemas.microsoft.com/office/powerpoint/2010/main" val="3075058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D949C-5CAB-2546-A70A-AF0C11BD95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A0C79CC-4D81-6341-AF4D-475210BDE8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C3F6EDF-F273-184E-BFC9-25EB73768B90}"/>
              </a:ext>
            </a:extLst>
          </p:cNvPr>
          <p:cNvSpPr>
            <a:spLocks noGrp="1"/>
          </p:cNvSpPr>
          <p:nvPr>
            <p:ph type="dt" sz="half" idx="10"/>
          </p:nvPr>
        </p:nvSpPr>
        <p:spPr/>
        <p:txBody>
          <a:bodyPr/>
          <a:lstStyle/>
          <a:p>
            <a:fld id="{5DF6A9FB-0D7C-F94B-84B2-35E4C265225A}" type="datetimeFigureOut">
              <a:rPr lang="en-US" smtClean="0"/>
              <a:t>9/26/23</a:t>
            </a:fld>
            <a:endParaRPr lang="en-US"/>
          </a:p>
        </p:txBody>
      </p:sp>
      <p:sp>
        <p:nvSpPr>
          <p:cNvPr id="5" name="Footer Placeholder 4">
            <a:extLst>
              <a:ext uri="{FF2B5EF4-FFF2-40B4-BE49-F238E27FC236}">
                <a16:creationId xmlns:a16="http://schemas.microsoft.com/office/drawing/2014/main" id="{00A4B342-8FEE-DB42-8C32-650138F92A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4C5E32-6053-AB4B-9B22-73BC0FB6C141}"/>
              </a:ext>
            </a:extLst>
          </p:cNvPr>
          <p:cNvSpPr>
            <a:spLocks noGrp="1"/>
          </p:cNvSpPr>
          <p:nvPr>
            <p:ph type="sldNum" sz="quarter" idx="12"/>
          </p:nvPr>
        </p:nvSpPr>
        <p:spPr/>
        <p:txBody>
          <a:bodyPr/>
          <a:lstStyle/>
          <a:p>
            <a:fld id="{A2DCBD33-FF51-414E-BC33-AA69119935C6}" type="slidenum">
              <a:rPr lang="en-US" smtClean="0"/>
              <a:t>‹#›</a:t>
            </a:fld>
            <a:endParaRPr lang="en-US"/>
          </a:p>
        </p:txBody>
      </p:sp>
    </p:spTree>
    <p:extLst>
      <p:ext uri="{BB962C8B-B14F-4D97-AF65-F5344CB8AC3E}">
        <p14:creationId xmlns:p14="http://schemas.microsoft.com/office/powerpoint/2010/main" val="1285393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7857B-A2F9-D445-A309-AC25AC3952D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06E63F-E8B4-C641-88A3-73F46369185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4CB489-4856-194F-BD3E-737289EE8744}"/>
              </a:ext>
            </a:extLst>
          </p:cNvPr>
          <p:cNvSpPr>
            <a:spLocks noGrp="1"/>
          </p:cNvSpPr>
          <p:nvPr>
            <p:ph type="dt" sz="half" idx="10"/>
          </p:nvPr>
        </p:nvSpPr>
        <p:spPr/>
        <p:txBody>
          <a:bodyPr/>
          <a:lstStyle/>
          <a:p>
            <a:fld id="{5DF6A9FB-0D7C-F94B-84B2-35E4C265225A}" type="datetimeFigureOut">
              <a:rPr lang="en-US" smtClean="0"/>
              <a:t>9/26/23</a:t>
            </a:fld>
            <a:endParaRPr lang="en-US"/>
          </a:p>
        </p:txBody>
      </p:sp>
      <p:sp>
        <p:nvSpPr>
          <p:cNvPr id="5" name="Footer Placeholder 4">
            <a:extLst>
              <a:ext uri="{FF2B5EF4-FFF2-40B4-BE49-F238E27FC236}">
                <a16:creationId xmlns:a16="http://schemas.microsoft.com/office/drawing/2014/main" id="{41B07FD2-7536-4C4D-92A2-00FBC6CDB6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2FC51-9B7E-6F4D-94C5-745851D97022}"/>
              </a:ext>
            </a:extLst>
          </p:cNvPr>
          <p:cNvSpPr>
            <a:spLocks noGrp="1"/>
          </p:cNvSpPr>
          <p:nvPr>
            <p:ph type="sldNum" sz="quarter" idx="12"/>
          </p:nvPr>
        </p:nvSpPr>
        <p:spPr/>
        <p:txBody>
          <a:bodyPr/>
          <a:lstStyle/>
          <a:p>
            <a:fld id="{A2DCBD33-FF51-414E-BC33-AA69119935C6}" type="slidenum">
              <a:rPr lang="en-US" smtClean="0"/>
              <a:t>‹#›</a:t>
            </a:fld>
            <a:endParaRPr lang="en-US"/>
          </a:p>
        </p:txBody>
      </p:sp>
    </p:spTree>
    <p:extLst>
      <p:ext uri="{BB962C8B-B14F-4D97-AF65-F5344CB8AC3E}">
        <p14:creationId xmlns:p14="http://schemas.microsoft.com/office/powerpoint/2010/main" val="3960140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30BC40-BC04-3849-8256-42AF425A2E1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015D70-CC8E-6D4F-B7E7-127742EAA2E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92D265-CF7A-1342-B340-62CCA6B6B90A}"/>
              </a:ext>
            </a:extLst>
          </p:cNvPr>
          <p:cNvSpPr>
            <a:spLocks noGrp="1"/>
          </p:cNvSpPr>
          <p:nvPr>
            <p:ph type="dt" sz="half" idx="10"/>
          </p:nvPr>
        </p:nvSpPr>
        <p:spPr/>
        <p:txBody>
          <a:bodyPr/>
          <a:lstStyle/>
          <a:p>
            <a:fld id="{5DF6A9FB-0D7C-F94B-84B2-35E4C265225A}" type="datetimeFigureOut">
              <a:rPr lang="en-US" smtClean="0"/>
              <a:t>9/26/23</a:t>
            </a:fld>
            <a:endParaRPr lang="en-US"/>
          </a:p>
        </p:txBody>
      </p:sp>
      <p:sp>
        <p:nvSpPr>
          <p:cNvPr id="5" name="Footer Placeholder 4">
            <a:extLst>
              <a:ext uri="{FF2B5EF4-FFF2-40B4-BE49-F238E27FC236}">
                <a16:creationId xmlns:a16="http://schemas.microsoft.com/office/drawing/2014/main" id="{6833E3DA-5682-2D45-B86A-81A523E24F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46ADD4-474F-FE4C-9E24-D7A079872A9A}"/>
              </a:ext>
            </a:extLst>
          </p:cNvPr>
          <p:cNvSpPr>
            <a:spLocks noGrp="1"/>
          </p:cNvSpPr>
          <p:nvPr>
            <p:ph type="sldNum" sz="quarter" idx="12"/>
          </p:nvPr>
        </p:nvSpPr>
        <p:spPr/>
        <p:txBody>
          <a:bodyPr/>
          <a:lstStyle/>
          <a:p>
            <a:fld id="{A2DCBD33-FF51-414E-BC33-AA69119935C6}" type="slidenum">
              <a:rPr lang="en-US" smtClean="0"/>
              <a:t>‹#›</a:t>
            </a:fld>
            <a:endParaRPr lang="en-US"/>
          </a:p>
        </p:txBody>
      </p:sp>
    </p:spTree>
    <p:extLst>
      <p:ext uri="{BB962C8B-B14F-4D97-AF65-F5344CB8AC3E}">
        <p14:creationId xmlns:p14="http://schemas.microsoft.com/office/powerpoint/2010/main" val="3999116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RedBar-Title and Content">
  <p:cSld name="RedBar-Title and Content">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0" y="228600"/>
            <a:ext cx="12192000" cy="6096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Clr>
                <a:srgbClr val="174C79"/>
              </a:buClr>
              <a:buSzPts val="3600"/>
              <a:buFont typeface="Calibri"/>
              <a:buNone/>
              <a:defRPr sz="3600" b="1" i="0" u="none" strike="noStrike" cap="none">
                <a:solidFill>
                  <a:srgbClr val="174C79"/>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 name="Google Shape;21;p3"/>
          <p:cNvSpPr txBox="1">
            <a:spLocks noGrp="1"/>
          </p:cNvSpPr>
          <p:nvPr>
            <p:ph type="body" idx="1"/>
          </p:nvPr>
        </p:nvSpPr>
        <p:spPr>
          <a:xfrm>
            <a:off x="609600" y="990600"/>
            <a:ext cx="10972800" cy="5562600"/>
          </a:xfrm>
          <a:prstGeom prst="rect">
            <a:avLst/>
          </a:prstGeom>
          <a:noFill/>
          <a:ln>
            <a:noFill/>
          </a:ln>
        </p:spPr>
        <p:txBody>
          <a:bodyPr spcFirstLastPara="1" wrap="square" lIns="91425" tIns="45700" rIns="91425" bIns="45700" anchor="t" anchorCtr="0"/>
          <a:lstStyle>
            <a:lvl1pPr marL="457200" marR="0" lvl="0" indent="-228600"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L="914400" marR="0" lvl="1" indent="-381000" algn="l" rtl="0">
              <a:spcBef>
                <a:spcPts val="8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8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30200" algn="l" rtl="0">
              <a:spcBef>
                <a:spcPts val="8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55600" algn="l" rtl="0">
              <a:spcBef>
                <a:spcPts val="8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 name="Google Shape;22;p3"/>
          <p:cNvSpPr txBox="1">
            <a:spLocks noGrp="1"/>
          </p:cNvSpPr>
          <p:nvPr>
            <p:ph type="body" idx="2"/>
          </p:nvPr>
        </p:nvSpPr>
        <p:spPr>
          <a:xfrm>
            <a:off x="5181600" y="6553200"/>
            <a:ext cx="1828800" cy="99950"/>
          </a:xfrm>
          <a:prstGeom prst="rect">
            <a:avLst/>
          </a:prstGeom>
          <a:noFill/>
          <a:ln>
            <a:noFill/>
          </a:ln>
        </p:spPr>
        <p:txBody>
          <a:bodyPr spcFirstLastPara="1" wrap="square" lIns="0" tIns="0" rIns="0" bIns="0" anchor="t" anchorCtr="0"/>
          <a:lstStyle>
            <a:lvl1pPr marL="457200" marR="0" lvl="0" indent="-228600" algn="ctr" rtl="0">
              <a:spcBef>
                <a:spcPts val="16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 name="Google Shape;23;p3"/>
          <p:cNvSpPr txBox="1">
            <a:spLocks noGrp="1"/>
          </p:cNvSpPr>
          <p:nvPr>
            <p:ph type="body" idx="3"/>
          </p:nvPr>
        </p:nvSpPr>
        <p:spPr>
          <a:xfrm>
            <a:off x="6604000" y="6705600"/>
            <a:ext cx="5588000" cy="152400"/>
          </a:xfrm>
          <a:prstGeom prst="rect">
            <a:avLst/>
          </a:prstGeom>
          <a:noFill/>
          <a:ln>
            <a:noFill/>
          </a:ln>
        </p:spPr>
        <p:txBody>
          <a:bodyPr spcFirstLastPara="1" wrap="square" lIns="0" tIns="0" rIns="45700" bIns="0" anchor="t" anchorCtr="0"/>
          <a:lstStyle>
            <a:lvl1pPr marL="457200" marR="0" lvl="0" indent="-228600" algn="r" rtl="0">
              <a:lnSpc>
                <a:spcPct val="100000"/>
              </a:lnSpc>
              <a:spcBef>
                <a:spcPts val="0"/>
              </a:spcBef>
              <a:spcAft>
                <a:spcPts val="0"/>
              </a:spcAft>
              <a:buClr>
                <a:schemeClr val="lt1"/>
              </a:buClr>
              <a:buSzPts val="800"/>
              <a:buFont typeface="Arial"/>
              <a:buNone/>
              <a:defRPr sz="800" b="0" i="0" u="none" strike="noStrike" cap="none">
                <a:solidFill>
                  <a:schemeClr val="lt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extLst>
      <p:ext uri="{BB962C8B-B14F-4D97-AF65-F5344CB8AC3E}">
        <p14:creationId xmlns:p14="http://schemas.microsoft.com/office/powerpoint/2010/main" val="34569184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RedBar-Two Content">
  <p:cSld name="RedBar-Two Content">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1" y="228600"/>
            <a:ext cx="12192001" cy="6096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Clr>
                <a:srgbClr val="174C79"/>
              </a:buClr>
              <a:buSzPts val="3600"/>
              <a:buFont typeface="Calibri"/>
              <a:buNone/>
              <a:defRPr sz="3600" b="1" i="0" u="none" strike="noStrike" cap="none">
                <a:solidFill>
                  <a:srgbClr val="174C79"/>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 name="Google Shape;26;p4"/>
          <p:cNvSpPr txBox="1">
            <a:spLocks noGrp="1"/>
          </p:cNvSpPr>
          <p:nvPr>
            <p:ph type="body" idx="1"/>
          </p:nvPr>
        </p:nvSpPr>
        <p:spPr>
          <a:xfrm>
            <a:off x="609600" y="914400"/>
            <a:ext cx="5384800" cy="5615940"/>
          </a:xfrm>
          <a:prstGeom prst="rect">
            <a:avLst/>
          </a:prstGeom>
          <a:noFill/>
          <a:ln>
            <a:noFill/>
          </a:ln>
        </p:spPr>
        <p:txBody>
          <a:bodyPr spcFirstLastPara="1" wrap="square" lIns="91425" tIns="45700" rIns="91425" bIns="45700" anchor="t" anchorCtr="0"/>
          <a:lstStyle>
            <a:lvl1pPr marL="457200" marR="0" lvl="0" indent="-228600"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55600" algn="l" rtl="0">
              <a:spcBef>
                <a:spcPts val="8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8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8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 name="Google Shape;27;p4"/>
          <p:cNvSpPr txBox="1">
            <a:spLocks noGrp="1"/>
          </p:cNvSpPr>
          <p:nvPr>
            <p:ph type="body" idx="2"/>
          </p:nvPr>
        </p:nvSpPr>
        <p:spPr>
          <a:xfrm>
            <a:off x="6197600" y="914400"/>
            <a:ext cx="5384800" cy="5615940"/>
          </a:xfrm>
          <a:prstGeom prst="rect">
            <a:avLst/>
          </a:prstGeom>
          <a:noFill/>
          <a:ln>
            <a:noFill/>
          </a:ln>
        </p:spPr>
        <p:txBody>
          <a:bodyPr spcFirstLastPara="1" wrap="square" lIns="91425" tIns="45700" rIns="91425" bIns="45700" anchor="t" anchorCtr="0"/>
          <a:lstStyle>
            <a:lvl1pPr marL="457200" marR="0" lvl="0" indent="-228600"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55600" algn="l" rtl="0">
              <a:spcBef>
                <a:spcPts val="8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8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8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 name="Google Shape;28;p4"/>
          <p:cNvSpPr txBox="1">
            <a:spLocks noGrp="1"/>
          </p:cNvSpPr>
          <p:nvPr>
            <p:ph type="body" idx="3"/>
          </p:nvPr>
        </p:nvSpPr>
        <p:spPr>
          <a:xfrm>
            <a:off x="5090160" y="6529450"/>
            <a:ext cx="2011680" cy="99950"/>
          </a:xfrm>
          <a:prstGeom prst="rect">
            <a:avLst/>
          </a:prstGeom>
          <a:noFill/>
          <a:ln>
            <a:noFill/>
          </a:ln>
        </p:spPr>
        <p:txBody>
          <a:bodyPr spcFirstLastPara="1" wrap="square" lIns="0" tIns="0" rIns="0" bIns="0" anchor="t" anchorCtr="0"/>
          <a:lstStyle>
            <a:lvl1pPr marL="457200" marR="0" lvl="0" indent="-228600" algn="ctr" rtl="0">
              <a:spcBef>
                <a:spcPts val="16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9" name="Google Shape;29;p4"/>
          <p:cNvSpPr txBox="1">
            <a:spLocks noGrp="1"/>
          </p:cNvSpPr>
          <p:nvPr>
            <p:ph type="body" idx="4"/>
          </p:nvPr>
        </p:nvSpPr>
        <p:spPr>
          <a:xfrm>
            <a:off x="8636000" y="6705600"/>
            <a:ext cx="3556000" cy="152400"/>
          </a:xfrm>
          <a:prstGeom prst="rect">
            <a:avLst/>
          </a:prstGeom>
          <a:noFill/>
          <a:ln>
            <a:noFill/>
          </a:ln>
        </p:spPr>
        <p:txBody>
          <a:bodyPr spcFirstLastPara="1" wrap="square" lIns="0" tIns="0" rIns="45700" bIns="0" anchor="t" anchorCtr="0"/>
          <a:lstStyle>
            <a:lvl1pPr marL="457200" marR="0" lvl="0" indent="-228600" algn="r" rtl="0">
              <a:lnSpc>
                <a:spcPct val="100000"/>
              </a:lnSpc>
              <a:spcBef>
                <a:spcPts val="0"/>
              </a:spcBef>
              <a:spcAft>
                <a:spcPts val="0"/>
              </a:spcAft>
              <a:buClr>
                <a:schemeClr val="lt1"/>
              </a:buClr>
              <a:buSzPts val="800"/>
              <a:buFont typeface="Arial"/>
              <a:buNone/>
              <a:defRPr sz="800" b="0" i="0" u="none" strike="noStrike" cap="none">
                <a:solidFill>
                  <a:schemeClr val="lt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6537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itle Slide Opt.2">
    <p:spTree>
      <p:nvGrpSpPr>
        <p:cNvPr id="1" name=""/>
        <p:cNvGrpSpPr/>
        <p:nvPr/>
      </p:nvGrpSpPr>
      <p:grpSpPr>
        <a:xfrm>
          <a:off x="0" y="0"/>
          <a:ext cx="0" cy="0"/>
          <a:chOff x="0" y="0"/>
          <a:chExt cx="0" cy="0"/>
        </a:xfrm>
      </p:grpSpPr>
      <p:pic>
        <p:nvPicPr>
          <p:cNvPr id="24" name="Translation PP Template_b.jpg" descr="Translation PP Template_b.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25" name="Rectangle"/>
          <p:cNvSpPr/>
          <p:nvPr/>
        </p:nvSpPr>
        <p:spPr>
          <a:xfrm>
            <a:off x="9861550" y="6197600"/>
            <a:ext cx="1797050" cy="635000"/>
          </a:xfrm>
          <a:prstGeom prst="rect">
            <a:avLst/>
          </a:prstGeom>
          <a:solidFill>
            <a:srgbClr val="FFFFFF"/>
          </a:solidFill>
          <a:ln w="12700">
            <a:miter lim="400000"/>
          </a:ln>
        </p:spPr>
        <p:txBody>
          <a:bodyPr lIns="25400" tIns="25400" rIns="25400" bIns="25400" anchor="ctr"/>
          <a:lstStyle/>
          <a:p>
            <a:pPr defTabSz="292100">
              <a:defRPr sz="4000">
                <a:solidFill>
                  <a:srgbClr val="FFFFFF"/>
                </a:solidFill>
                <a:effectLst>
                  <a:outerShdw blurRad="38100" dist="12700" dir="5400000" rotWithShape="0">
                    <a:srgbClr val="000000">
                      <a:alpha val="50000"/>
                    </a:srgbClr>
                  </a:outerShdw>
                </a:effectLst>
              </a:defRPr>
            </a:pPr>
            <a:endParaRPr sz="2000"/>
          </a:p>
        </p:txBody>
      </p:sp>
      <p:sp>
        <p:nvSpPr>
          <p:cNvPr id="26" name="Slide Number"/>
          <p:cNvSpPr txBox="1">
            <a:spLocks noGrp="1"/>
          </p:cNvSpPr>
          <p:nvPr>
            <p:ph type="sldNum" sz="quarter" idx="2"/>
          </p:nvPr>
        </p:nvSpPr>
        <p:spPr>
          <a:xfrm>
            <a:off x="5976317" y="6470650"/>
            <a:ext cx="226666" cy="23495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463727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68B76-8454-6245-B4BD-6CBAAFF093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3B56BF-E1BB-9D49-B162-CA02DD56DB2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4F7658-557B-0A4C-AC1D-3D93DBE07909}"/>
              </a:ext>
            </a:extLst>
          </p:cNvPr>
          <p:cNvSpPr>
            <a:spLocks noGrp="1"/>
          </p:cNvSpPr>
          <p:nvPr>
            <p:ph type="dt" sz="half" idx="10"/>
          </p:nvPr>
        </p:nvSpPr>
        <p:spPr/>
        <p:txBody>
          <a:bodyPr/>
          <a:lstStyle/>
          <a:p>
            <a:fld id="{5DF6A9FB-0D7C-F94B-84B2-35E4C265225A}" type="datetimeFigureOut">
              <a:rPr lang="en-US" smtClean="0"/>
              <a:t>9/26/23</a:t>
            </a:fld>
            <a:endParaRPr lang="en-US"/>
          </a:p>
        </p:txBody>
      </p:sp>
      <p:sp>
        <p:nvSpPr>
          <p:cNvPr id="5" name="Footer Placeholder 4">
            <a:extLst>
              <a:ext uri="{FF2B5EF4-FFF2-40B4-BE49-F238E27FC236}">
                <a16:creationId xmlns:a16="http://schemas.microsoft.com/office/drawing/2014/main" id="{59FD2554-12F8-DE47-AAC0-7B1D1F63A5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AD5BE5-916A-904B-82DE-DF1BA6460BF4}"/>
              </a:ext>
            </a:extLst>
          </p:cNvPr>
          <p:cNvSpPr>
            <a:spLocks noGrp="1"/>
          </p:cNvSpPr>
          <p:nvPr>
            <p:ph type="sldNum" sz="quarter" idx="12"/>
          </p:nvPr>
        </p:nvSpPr>
        <p:spPr/>
        <p:txBody>
          <a:bodyPr/>
          <a:lstStyle/>
          <a:p>
            <a:fld id="{A2DCBD33-FF51-414E-BC33-AA69119935C6}" type="slidenum">
              <a:rPr lang="en-US" smtClean="0"/>
              <a:t>‹#›</a:t>
            </a:fld>
            <a:endParaRPr lang="en-US"/>
          </a:p>
        </p:txBody>
      </p:sp>
    </p:spTree>
    <p:extLst>
      <p:ext uri="{BB962C8B-B14F-4D97-AF65-F5344CB8AC3E}">
        <p14:creationId xmlns:p14="http://schemas.microsoft.com/office/powerpoint/2010/main" val="505715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04E19-DE81-BD46-8639-9393632115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D00D163-43F0-7149-A624-F015830B38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3789DD1-5865-3D4E-9C3B-14ECAAE8764B}"/>
              </a:ext>
            </a:extLst>
          </p:cNvPr>
          <p:cNvSpPr>
            <a:spLocks noGrp="1"/>
          </p:cNvSpPr>
          <p:nvPr>
            <p:ph type="dt" sz="half" idx="10"/>
          </p:nvPr>
        </p:nvSpPr>
        <p:spPr/>
        <p:txBody>
          <a:bodyPr/>
          <a:lstStyle/>
          <a:p>
            <a:fld id="{5DF6A9FB-0D7C-F94B-84B2-35E4C265225A}" type="datetimeFigureOut">
              <a:rPr lang="en-US" smtClean="0"/>
              <a:t>9/26/23</a:t>
            </a:fld>
            <a:endParaRPr lang="en-US"/>
          </a:p>
        </p:txBody>
      </p:sp>
      <p:sp>
        <p:nvSpPr>
          <p:cNvPr id="5" name="Footer Placeholder 4">
            <a:extLst>
              <a:ext uri="{FF2B5EF4-FFF2-40B4-BE49-F238E27FC236}">
                <a16:creationId xmlns:a16="http://schemas.microsoft.com/office/drawing/2014/main" id="{6F65C8B5-AFD7-1D4A-B452-E45E727C3B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BFF42B-03F0-444B-A3CA-CCA368F18DC9}"/>
              </a:ext>
            </a:extLst>
          </p:cNvPr>
          <p:cNvSpPr>
            <a:spLocks noGrp="1"/>
          </p:cNvSpPr>
          <p:nvPr>
            <p:ph type="sldNum" sz="quarter" idx="12"/>
          </p:nvPr>
        </p:nvSpPr>
        <p:spPr/>
        <p:txBody>
          <a:bodyPr/>
          <a:lstStyle/>
          <a:p>
            <a:fld id="{A2DCBD33-FF51-414E-BC33-AA69119935C6}" type="slidenum">
              <a:rPr lang="en-US" smtClean="0"/>
              <a:t>‹#›</a:t>
            </a:fld>
            <a:endParaRPr lang="en-US"/>
          </a:p>
        </p:txBody>
      </p:sp>
    </p:spTree>
    <p:extLst>
      <p:ext uri="{BB962C8B-B14F-4D97-AF65-F5344CB8AC3E}">
        <p14:creationId xmlns:p14="http://schemas.microsoft.com/office/powerpoint/2010/main" val="311850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F5579-97CB-C844-8A6D-D0BDBDBB62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66054C-63A3-A943-AF18-6E67A32571F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13BE63-BD80-0945-BE76-B3D4E7D0D0E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27889A-209F-0D45-802E-7DF6BB6163BD}"/>
              </a:ext>
            </a:extLst>
          </p:cNvPr>
          <p:cNvSpPr>
            <a:spLocks noGrp="1"/>
          </p:cNvSpPr>
          <p:nvPr>
            <p:ph type="dt" sz="half" idx="10"/>
          </p:nvPr>
        </p:nvSpPr>
        <p:spPr/>
        <p:txBody>
          <a:bodyPr/>
          <a:lstStyle/>
          <a:p>
            <a:fld id="{5DF6A9FB-0D7C-F94B-84B2-35E4C265225A}" type="datetimeFigureOut">
              <a:rPr lang="en-US" smtClean="0"/>
              <a:t>9/26/23</a:t>
            </a:fld>
            <a:endParaRPr lang="en-US"/>
          </a:p>
        </p:txBody>
      </p:sp>
      <p:sp>
        <p:nvSpPr>
          <p:cNvPr id="6" name="Footer Placeholder 5">
            <a:extLst>
              <a:ext uri="{FF2B5EF4-FFF2-40B4-BE49-F238E27FC236}">
                <a16:creationId xmlns:a16="http://schemas.microsoft.com/office/drawing/2014/main" id="{12B9D6E9-5F20-1F4C-A757-34BE9AE53E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119FF6-970D-7C4A-8C36-F47EA3E6C78E}"/>
              </a:ext>
            </a:extLst>
          </p:cNvPr>
          <p:cNvSpPr>
            <a:spLocks noGrp="1"/>
          </p:cNvSpPr>
          <p:nvPr>
            <p:ph type="sldNum" sz="quarter" idx="12"/>
          </p:nvPr>
        </p:nvSpPr>
        <p:spPr/>
        <p:txBody>
          <a:bodyPr/>
          <a:lstStyle/>
          <a:p>
            <a:fld id="{A2DCBD33-FF51-414E-BC33-AA69119935C6}" type="slidenum">
              <a:rPr lang="en-US" smtClean="0"/>
              <a:t>‹#›</a:t>
            </a:fld>
            <a:endParaRPr lang="en-US"/>
          </a:p>
        </p:txBody>
      </p:sp>
    </p:spTree>
    <p:extLst>
      <p:ext uri="{BB962C8B-B14F-4D97-AF65-F5344CB8AC3E}">
        <p14:creationId xmlns:p14="http://schemas.microsoft.com/office/powerpoint/2010/main" val="2564329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A59E2-2AAE-0C4E-AF0F-DC50D8A4CBB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2E685D-F60A-694F-BCA5-A2FEEB012A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1EA5953-5151-1448-ABAD-6BCC9ADD617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A63F64-9634-BD4B-9647-B2F580C6F7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6DE9270-0D05-324F-8CAF-1CD477957DE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400B6C-5794-8B46-9A45-2EDB92063D07}"/>
              </a:ext>
            </a:extLst>
          </p:cNvPr>
          <p:cNvSpPr>
            <a:spLocks noGrp="1"/>
          </p:cNvSpPr>
          <p:nvPr>
            <p:ph type="dt" sz="half" idx="10"/>
          </p:nvPr>
        </p:nvSpPr>
        <p:spPr/>
        <p:txBody>
          <a:bodyPr/>
          <a:lstStyle/>
          <a:p>
            <a:fld id="{5DF6A9FB-0D7C-F94B-84B2-35E4C265225A}" type="datetimeFigureOut">
              <a:rPr lang="en-US" smtClean="0"/>
              <a:t>9/26/23</a:t>
            </a:fld>
            <a:endParaRPr lang="en-US"/>
          </a:p>
        </p:txBody>
      </p:sp>
      <p:sp>
        <p:nvSpPr>
          <p:cNvPr id="8" name="Footer Placeholder 7">
            <a:extLst>
              <a:ext uri="{FF2B5EF4-FFF2-40B4-BE49-F238E27FC236}">
                <a16:creationId xmlns:a16="http://schemas.microsoft.com/office/drawing/2014/main" id="{6EFB06D3-2B3A-744C-99AB-3A320EB24E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F9F3C4-8EF9-B048-A3B1-B50036C38ADD}"/>
              </a:ext>
            </a:extLst>
          </p:cNvPr>
          <p:cNvSpPr>
            <a:spLocks noGrp="1"/>
          </p:cNvSpPr>
          <p:nvPr>
            <p:ph type="sldNum" sz="quarter" idx="12"/>
          </p:nvPr>
        </p:nvSpPr>
        <p:spPr/>
        <p:txBody>
          <a:bodyPr/>
          <a:lstStyle/>
          <a:p>
            <a:fld id="{A2DCBD33-FF51-414E-BC33-AA69119935C6}" type="slidenum">
              <a:rPr lang="en-US" smtClean="0"/>
              <a:t>‹#›</a:t>
            </a:fld>
            <a:endParaRPr lang="en-US"/>
          </a:p>
        </p:txBody>
      </p:sp>
    </p:spTree>
    <p:extLst>
      <p:ext uri="{BB962C8B-B14F-4D97-AF65-F5344CB8AC3E}">
        <p14:creationId xmlns:p14="http://schemas.microsoft.com/office/powerpoint/2010/main" val="1078041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51DF4-7089-7D4C-AA70-97CAC0086DB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B5D264-8629-704E-BE81-C9750BBA0E85}"/>
              </a:ext>
            </a:extLst>
          </p:cNvPr>
          <p:cNvSpPr>
            <a:spLocks noGrp="1"/>
          </p:cNvSpPr>
          <p:nvPr>
            <p:ph type="dt" sz="half" idx="10"/>
          </p:nvPr>
        </p:nvSpPr>
        <p:spPr/>
        <p:txBody>
          <a:bodyPr/>
          <a:lstStyle/>
          <a:p>
            <a:fld id="{5DF6A9FB-0D7C-F94B-84B2-35E4C265225A}" type="datetimeFigureOut">
              <a:rPr lang="en-US" smtClean="0"/>
              <a:t>9/26/23</a:t>
            </a:fld>
            <a:endParaRPr lang="en-US"/>
          </a:p>
        </p:txBody>
      </p:sp>
      <p:sp>
        <p:nvSpPr>
          <p:cNvPr id="4" name="Footer Placeholder 3">
            <a:extLst>
              <a:ext uri="{FF2B5EF4-FFF2-40B4-BE49-F238E27FC236}">
                <a16:creationId xmlns:a16="http://schemas.microsoft.com/office/drawing/2014/main" id="{DD659534-AFD0-6340-9EF7-C08A198C75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7C0F0DB-C35B-7F47-A4AA-2B4EAC7B1A80}"/>
              </a:ext>
            </a:extLst>
          </p:cNvPr>
          <p:cNvSpPr>
            <a:spLocks noGrp="1"/>
          </p:cNvSpPr>
          <p:nvPr>
            <p:ph type="sldNum" sz="quarter" idx="12"/>
          </p:nvPr>
        </p:nvSpPr>
        <p:spPr/>
        <p:txBody>
          <a:bodyPr/>
          <a:lstStyle/>
          <a:p>
            <a:fld id="{A2DCBD33-FF51-414E-BC33-AA69119935C6}" type="slidenum">
              <a:rPr lang="en-US" smtClean="0"/>
              <a:t>‹#›</a:t>
            </a:fld>
            <a:endParaRPr lang="en-US"/>
          </a:p>
        </p:txBody>
      </p:sp>
    </p:spTree>
    <p:extLst>
      <p:ext uri="{BB962C8B-B14F-4D97-AF65-F5344CB8AC3E}">
        <p14:creationId xmlns:p14="http://schemas.microsoft.com/office/powerpoint/2010/main" val="1714932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5616C7-18F9-D945-80FC-52D6892A7B46}"/>
              </a:ext>
            </a:extLst>
          </p:cNvPr>
          <p:cNvSpPr>
            <a:spLocks noGrp="1"/>
          </p:cNvSpPr>
          <p:nvPr>
            <p:ph type="dt" sz="half" idx="10"/>
          </p:nvPr>
        </p:nvSpPr>
        <p:spPr/>
        <p:txBody>
          <a:bodyPr/>
          <a:lstStyle/>
          <a:p>
            <a:fld id="{5DF6A9FB-0D7C-F94B-84B2-35E4C265225A}" type="datetimeFigureOut">
              <a:rPr lang="en-US" smtClean="0"/>
              <a:t>9/26/23</a:t>
            </a:fld>
            <a:endParaRPr lang="en-US"/>
          </a:p>
        </p:txBody>
      </p:sp>
      <p:sp>
        <p:nvSpPr>
          <p:cNvPr id="3" name="Footer Placeholder 2">
            <a:extLst>
              <a:ext uri="{FF2B5EF4-FFF2-40B4-BE49-F238E27FC236}">
                <a16:creationId xmlns:a16="http://schemas.microsoft.com/office/drawing/2014/main" id="{D9C7840B-F5D8-6C4F-B3AA-D407DDF61A6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03809E-258E-D048-8BCC-CE68B1A41B80}"/>
              </a:ext>
            </a:extLst>
          </p:cNvPr>
          <p:cNvSpPr>
            <a:spLocks noGrp="1"/>
          </p:cNvSpPr>
          <p:nvPr>
            <p:ph type="sldNum" sz="quarter" idx="12"/>
          </p:nvPr>
        </p:nvSpPr>
        <p:spPr/>
        <p:txBody>
          <a:bodyPr/>
          <a:lstStyle/>
          <a:p>
            <a:fld id="{A2DCBD33-FF51-414E-BC33-AA69119935C6}" type="slidenum">
              <a:rPr lang="en-US" smtClean="0"/>
              <a:t>‹#›</a:t>
            </a:fld>
            <a:endParaRPr lang="en-US"/>
          </a:p>
        </p:txBody>
      </p:sp>
    </p:spTree>
    <p:extLst>
      <p:ext uri="{BB962C8B-B14F-4D97-AF65-F5344CB8AC3E}">
        <p14:creationId xmlns:p14="http://schemas.microsoft.com/office/powerpoint/2010/main" val="3853421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ED6F7-FADC-1846-8282-820FD99B17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063CF1-CFCE-1F47-A48F-34E12B710E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3F962A-3FC7-444E-BA06-E9AB4B30E6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BBC376E-8E05-9444-9174-D6E0C3596033}"/>
              </a:ext>
            </a:extLst>
          </p:cNvPr>
          <p:cNvSpPr>
            <a:spLocks noGrp="1"/>
          </p:cNvSpPr>
          <p:nvPr>
            <p:ph type="dt" sz="half" idx="10"/>
          </p:nvPr>
        </p:nvSpPr>
        <p:spPr/>
        <p:txBody>
          <a:bodyPr/>
          <a:lstStyle/>
          <a:p>
            <a:fld id="{5DF6A9FB-0D7C-F94B-84B2-35E4C265225A}" type="datetimeFigureOut">
              <a:rPr lang="en-US" smtClean="0"/>
              <a:t>9/26/23</a:t>
            </a:fld>
            <a:endParaRPr lang="en-US"/>
          </a:p>
        </p:txBody>
      </p:sp>
      <p:sp>
        <p:nvSpPr>
          <p:cNvPr id="6" name="Footer Placeholder 5">
            <a:extLst>
              <a:ext uri="{FF2B5EF4-FFF2-40B4-BE49-F238E27FC236}">
                <a16:creationId xmlns:a16="http://schemas.microsoft.com/office/drawing/2014/main" id="{27FBDD54-0898-4A43-BE32-8D1E53A404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AF0651-C9F9-ED42-A789-3B907060F894}"/>
              </a:ext>
            </a:extLst>
          </p:cNvPr>
          <p:cNvSpPr>
            <a:spLocks noGrp="1"/>
          </p:cNvSpPr>
          <p:nvPr>
            <p:ph type="sldNum" sz="quarter" idx="12"/>
          </p:nvPr>
        </p:nvSpPr>
        <p:spPr/>
        <p:txBody>
          <a:bodyPr/>
          <a:lstStyle/>
          <a:p>
            <a:fld id="{A2DCBD33-FF51-414E-BC33-AA69119935C6}" type="slidenum">
              <a:rPr lang="en-US" smtClean="0"/>
              <a:t>‹#›</a:t>
            </a:fld>
            <a:endParaRPr lang="en-US"/>
          </a:p>
        </p:txBody>
      </p:sp>
    </p:spTree>
    <p:extLst>
      <p:ext uri="{BB962C8B-B14F-4D97-AF65-F5344CB8AC3E}">
        <p14:creationId xmlns:p14="http://schemas.microsoft.com/office/powerpoint/2010/main" val="4013910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3D0B6-176A-0742-A43B-F9E1BB5F0B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608CA5-97FD-E949-B85B-E78C798CD7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294D586-D638-A043-8DA2-78E92EE8C7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60ABEEB-7F13-A045-9727-571122400FE1}"/>
              </a:ext>
            </a:extLst>
          </p:cNvPr>
          <p:cNvSpPr>
            <a:spLocks noGrp="1"/>
          </p:cNvSpPr>
          <p:nvPr>
            <p:ph type="dt" sz="half" idx="10"/>
          </p:nvPr>
        </p:nvSpPr>
        <p:spPr/>
        <p:txBody>
          <a:bodyPr/>
          <a:lstStyle/>
          <a:p>
            <a:fld id="{5DF6A9FB-0D7C-F94B-84B2-35E4C265225A}" type="datetimeFigureOut">
              <a:rPr lang="en-US" smtClean="0"/>
              <a:t>9/26/23</a:t>
            </a:fld>
            <a:endParaRPr lang="en-US"/>
          </a:p>
        </p:txBody>
      </p:sp>
      <p:sp>
        <p:nvSpPr>
          <p:cNvPr id="6" name="Footer Placeholder 5">
            <a:extLst>
              <a:ext uri="{FF2B5EF4-FFF2-40B4-BE49-F238E27FC236}">
                <a16:creationId xmlns:a16="http://schemas.microsoft.com/office/drawing/2014/main" id="{E5C94263-5773-454E-9E7E-426AC4EE41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B5E8B0-9B26-504E-BC14-B563D29C4E61}"/>
              </a:ext>
            </a:extLst>
          </p:cNvPr>
          <p:cNvSpPr>
            <a:spLocks noGrp="1"/>
          </p:cNvSpPr>
          <p:nvPr>
            <p:ph type="sldNum" sz="quarter" idx="12"/>
          </p:nvPr>
        </p:nvSpPr>
        <p:spPr/>
        <p:txBody>
          <a:bodyPr/>
          <a:lstStyle/>
          <a:p>
            <a:fld id="{A2DCBD33-FF51-414E-BC33-AA69119935C6}" type="slidenum">
              <a:rPr lang="en-US" smtClean="0"/>
              <a:t>‹#›</a:t>
            </a:fld>
            <a:endParaRPr lang="en-US"/>
          </a:p>
        </p:txBody>
      </p:sp>
    </p:spTree>
    <p:extLst>
      <p:ext uri="{BB962C8B-B14F-4D97-AF65-F5344CB8AC3E}">
        <p14:creationId xmlns:p14="http://schemas.microsoft.com/office/powerpoint/2010/main" val="3715551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93DF5F-D3F7-804A-9FA1-6CE39D85D8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20AA885-0E9A-5040-AD35-4810CEBCE0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88665C-F311-7549-BA47-E62D65948E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F6A9FB-0D7C-F94B-84B2-35E4C265225A}" type="datetimeFigureOut">
              <a:rPr lang="en-US" smtClean="0"/>
              <a:t>9/26/23</a:t>
            </a:fld>
            <a:endParaRPr lang="en-US"/>
          </a:p>
        </p:txBody>
      </p:sp>
      <p:sp>
        <p:nvSpPr>
          <p:cNvPr id="5" name="Footer Placeholder 4">
            <a:extLst>
              <a:ext uri="{FF2B5EF4-FFF2-40B4-BE49-F238E27FC236}">
                <a16:creationId xmlns:a16="http://schemas.microsoft.com/office/drawing/2014/main" id="{3C5DF5E4-7F3E-354E-92C8-6246C67D4A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6D4DC2-0A4C-9542-AD7D-4C819B9939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DCBD33-FF51-414E-BC33-AA69119935C6}" type="slidenum">
              <a:rPr lang="en-US" smtClean="0"/>
              <a:t>‹#›</a:t>
            </a:fld>
            <a:endParaRPr lang="en-US"/>
          </a:p>
        </p:txBody>
      </p:sp>
    </p:spTree>
    <p:extLst>
      <p:ext uri="{BB962C8B-B14F-4D97-AF65-F5344CB8AC3E}">
        <p14:creationId xmlns:p14="http://schemas.microsoft.com/office/powerpoint/2010/main" val="27139938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 name="Slide Number"/>
          <p:cNvSpPr txBox="1">
            <a:spLocks noGrp="1"/>
          </p:cNvSpPr>
          <p:nvPr>
            <p:ph type="sldNum" sz="quarter" idx="2"/>
          </p:nvPr>
        </p:nvSpPr>
        <p:spPr>
          <a:xfrm>
            <a:off x="6018696" y="6470650"/>
            <a:ext cx="141908" cy="23495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a:t>
            </a:fld>
            <a:endParaRPr/>
          </a:p>
        </p:txBody>
      </p:sp>
      <p:pic>
        <p:nvPicPr>
          <p:cNvPr id="556" name="Image" descr="Image"/>
          <p:cNvPicPr>
            <a:picLocks noChangeAspect="1"/>
          </p:cNvPicPr>
          <p:nvPr/>
        </p:nvPicPr>
        <p:blipFill>
          <a:blip r:embed="rId3">
            <a:extLst/>
          </a:blip>
          <a:stretch>
            <a:fillRect/>
          </a:stretch>
        </p:blipFill>
        <p:spPr>
          <a:xfrm>
            <a:off x="-53524" y="-14988"/>
            <a:ext cx="12299048" cy="6887976"/>
          </a:xfrm>
          <a:prstGeom prst="rect">
            <a:avLst/>
          </a:prstGeom>
          <a:ln w="12700">
            <a:miter lim="400000"/>
          </a:ln>
        </p:spPr>
      </p:pic>
      <p:sp>
        <p:nvSpPr>
          <p:cNvPr id="4" name="Subtitle 2">
            <a:extLst>
              <a:ext uri="{FF2B5EF4-FFF2-40B4-BE49-F238E27FC236}">
                <a16:creationId xmlns:a16="http://schemas.microsoft.com/office/drawing/2014/main" id="{582D7900-4BB0-334D-B81D-52547C1D7275}"/>
              </a:ext>
            </a:extLst>
          </p:cNvPr>
          <p:cNvSpPr txBox="1">
            <a:spLocks/>
          </p:cNvSpPr>
          <p:nvPr/>
        </p:nvSpPr>
        <p:spPr>
          <a:xfrm>
            <a:off x="3583807" y="1085194"/>
            <a:ext cx="5579443" cy="18287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chemeClr val="bg1"/>
                </a:solidFill>
              </a:rPr>
              <a:t>THE MANAGEMENT PROCESS</a:t>
            </a:r>
          </a:p>
          <a:p>
            <a:pPr marL="0" indent="0" algn="ctr">
              <a:buNone/>
            </a:pPr>
            <a:br>
              <a:rPr lang="en-US" dirty="0">
                <a:solidFill>
                  <a:schemeClr val="bg1"/>
                </a:solidFill>
              </a:rPr>
            </a:br>
            <a:r>
              <a:rPr lang="en-US">
                <a:solidFill>
                  <a:schemeClr val="bg1"/>
                </a:solidFill>
              </a:rPr>
              <a:t>The management process, Levels and areas of management, roles, skills, challenges of a manager. </a:t>
            </a:r>
            <a:endParaRPr lang="en-US">
              <a:solidFill>
                <a:schemeClr val="bg1"/>
              </a:solidFill>
              <a:effectLst/>
            </a:endParaRPr>
          </a:p>
          <a:p>
            <a:pPr marL="0" indent="0" algn="ctr">
              <a:buNone/>
            </a:pPr>
            <a:endParaRPr lang="en-US" dirty="0">
              <a:solidFill>
                <a:schemeClr val="bg1"/>
              </a:solidFill>
            </a:endParaRPr>
          </a:p>
        </p:txBody>
      </p:sp>
    </p:spTree>
    <p:extLst>
      <p:ext uri="{BB962C8B-B14F-4D97-AF65-F5344CB8AC3E}">
        <p14:creationId xmlns:p14="http://schemas.microsoft.com/office/powerpoint/2010/main" val="1759304932"/>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0" y="228600"/>
            <a:ext cx="12192000" cy="1157748"/>
          </a:xfrm>
        </p:spPr>
        <p:txBody>
          <a:bodyPr>
            <a:normAutofit fontScale="90000"/>
          </a:bodyPr>
          <a:lstStyle/>
          <a:p>
            <a:pPr eaLnBrk="1" hangingPunct="1">
              <a:defRPr/>
            </a:pPr>
            <a:r>
              <a:rPr lang="en-US" dirty="0"/>
              <a:t>THREE TYPES of MANAGERIAL ROLES</a:t>
            </a:r>
            <a:br>
              <a:rPr lang="en-US" dirty="0"/>
            </a:br>
            <a:r>
              <a:rPr lang="en-US" dirty="0"/>
              <a:t>ACCORDING TO HENRY MINTZBERG</a:t>
            </a:r>
            <a:br>
              <a:rPr lang="en-US" dirty="0"/>
            </a:br>
            <a:endParaRPr lang="en-US" dirty="0"/>
          </a:p>
        </p:txBody>
      </p:sp>
      <p:sp>
        <p:nvSpPr>
          <p:cNvPr id="35843" name="Content Placeholder 2"/>
          <p:cNvSpPr>
            <a:spLocks noGrp="1"/>
          </p:cNvSpPr>
          <p:nvPr>
            <p:ph type="body" idx="1"/>
          </p:nvPr>
        </p:nvSpPr>
        <p:spPr>
          <a:xfrm>
            <a:off x="609600" y="1885337"/>
            <a:ext cx="10972800" cy="4299154"/>
          </a:xfrm>
        </p:spPr>
        <p:txBody>
          <a:bodyPr>
            <a:normAutofit/>
          </a:bodyPr>
          <a:lstStyle/>
          <a:p>
            <a:pPr eaLnBrk="1" hangingPunct="1">
              <a:defRPr/>
            </a:pPr>
            <a:r>
              <a:rPr lang="en-US" b="1" dirty="0">
                <a:solidFill>
                  <a:srgbClr val="4C3E00"/>
                </a:solidFill>
              </a:rPr>
              <a:t>Interpersonal roles</a:t>
            </a:r>
          </a:p>
          <a:p>
            <a:pPr eaLnBrk="1" hangingPunct="1">
              <a:defRPr/>
            </a:pPr>
            <a:r>
              <a:rPr lang="en-US" b="1" dirty="0">
                <a:solidFill>
                  <a:srgbClr val="4C3E00"/>
                </a:solidFill>
              </a:rPr>
              <a:t> </a:t>
            </a:r>
          </a:p>
          <a:p>
            <a:pPr eaLnBrk="1" hangingPunct="1">
              <a:defRPr/>
            </a:pPr>
            <a:r>
              <a:rPr lang="en-US" b="1" dirty="0">
                <a:solidFill>
                  <a:srgbClr val="4C3E00"/>
                </a:solidFill>
              </a:rPr>
              <a:t>Informational roles </a:t>
            </a:r>
          </a:p>
          <a:p>
            <a:pPr eaLnBrk="1" hangingPunct="1">
              <a:defRPr/>
            </a:pPr>
            <a:endParaRPr lang="en-US" b="1" dirty="0">
              <a:solidFill>
                <a:srgbClr val="4C3E00"/>
              </a:solidFill>
            </a:endParaRPr>
          </a:p>
          <a:p>
            <a:pPr>
              <a:defRPr/>
            </a:pPr>
            <a:r>
              <a:rPr lang="en-US" b="1" dirty="0">
                <a:solidFill>
                  <a:srgbClr val="4C3E00"/>
                </a:solidFill>
              </a:rPr>
              <a:t>Decisional roles </a:t>
            </a:r>
          </a:p>
        </p:txBody>
      </p:sp>
    </p:spTree>
    <p:extLst>
      <p:ext uri="{BB962C8B-B14F-4D97-AF65-F5344CB8AC3E}">
        <p14:creationId xmlns:p14="http://schemas.microsoft.com/office/powerpoint/2010/main" val="2745919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defRPr/>
            </a:pPr>
            <a:r>
              <a:rPr lang="en-US" dirty="0"/>
              <a:t>QUESTION #3</a:t>
            </a:r>
          </a:p>
        </p:txBody>
      </p:sp>
      <p:sp>
        <p:nvSpPr>
          <p:cNvPr id="3" name="Content Placeholder 2"/>
          <p:cNvSpPr>
            <a:spLocks noGrp="1"/>
          </p:cNvSpPr>
          <p:nvPr>
            <p:ph type="body" idx="1"/>
          </p:nvPr>
        </p:nvSpPr>
        <p:spPr/>
        <p:txBody>
          <a:bodyPr/>
          <a:lstStyle/>
          <a:p>
            <a:pPr marL="0" indent="0">
              <a:defRPr/>
            </a:pPr>
            <a:r>
              <a:rPr lang="en-US" dirty="0"/>
              <a:t>CEO Annika </a:t>
            </a:r>
            <a:r>
              <a:rPr lang="en-US" dirty="0" err="1"/>
              <a:t>Hurme</a:t>
            </a:r>
            <a:r>
              <a:rPr lang="en-US" dirty="0"/>
              <a:t> sets the direction and strategy for </a:t>
            </a:r>
            <a:r>
              <a:rPr lang="en-US" dirty="0" err="1"/>
              <a:t>Valio</a:t>
            </a:r>
            <a:r>
              <a:rPr lang="en-US" dirty="0"/>
              <a:t>. What type of managerial role is she performing?</a:t>
            </a:r>
          </a:p>
          <a:p>
            <a:pPr marL="0" indent="0">
              <a:defRPr/>
            </a:pPr>
            <a:r>
              <a:rPr lang="en-US" dirty="0"/>
              <a:t>A. interpersonal</a:t>
            </a:r>
          </a:p>
          <a:p>
            <a:pPr marL="0" indent="0">
              <a:defRPr/>
            </a:pPr>
            <a:r>
              <a:rPr lang="en-US" dirty="0"/>
              <a:t>B. informational </a:t>
            </a:r>
          </a:p>
          <a:p>
            <a:pPr marL="0" indent="0">
              <a:defRPr/>
            </a:pPr>
            <a:r>
              <a:rPr lang="en-US" dirty="0"/>
              <a:t>C. decisional</a:t>
            </a:r>
          </a:p>
          <a:p>
            <a:pPr marL="0" indent="0">
              <a:defRPr/>
            </a:pPr>
            <a:r>
              <a:rPr lang="en-US" dirty="0"/>
              <a:t>D. conclusive</a:t>
            </a:r>
          </a:p>
        </p:txBody>
      </p:sp>
      <p:sp>
        <p:nvSpPr>
          <p:cNvPr id="2" name="Text Placeholder 1">
            <a:extLst>
              <a:ext uri="{FF2B5EF4-FFF2-40B4-BE49-F238E27FC236}">
                <a16:creationId xmlns:a16="http://schemas.microsoft.com/office/drawing/2014/main" id="{48F90671-8CE9-41E7-AECE-1FB7D38DF864}"/>
              </a:ext>
            </a:extLst>
          </p:cNvPr>
          <p:cNvSpPr>
            <a:spLocks noGrp="1"/>
          </p:cNvSpPr>
          <p:nvPr>
            <p:ph type="body" idx="2"/>
          </p:nvPr>
        </p:nvSpPr>
        <p:spPr/>
        <p:txBody>
          <a:bodyPr>
            <a:normAutofit fontScale="77500" lnSpcReduction="20000"/>
          </a:bodyPr>
          <a:lstStyle/>
          <a:p>
            <a:endParaRPr lang="en-US" dirty="0"/>
          </a:p>
        </p:txBody>
      </p:sp>
      <p:sp>
        <p:nvSpPr>
          <p:cNvPr id="4" name="Text Placeholder 3">
            <a:extLst>
              <a:ext uri="{FF2B5EF4-FFF2-40B4-BE49-F238E27FC236}">
                <a16:creationId xmlns:a16="http://schemas.microsoft.com/office/drawing/2014/main" id="{C8FA71CB-C228-44F9-8894-F7E8EA93078F}"/>
              </a:ext>
            </a:extLst>
          </p:cNvPr>
          <p:cNvSpPr>
            <a:spLocks noGrp="1"/>
          </p:cNvSpPr>
          <p:nvPr>
            <p:ph type="body" idx="3"/>
          </p:nvPr>
        </p:nvSpPr>
        <p:spPr/>
        <p:txBody>
          <a:bodyPr/>
          <a:lstStyle/>
          <a:p>
            <a:endParaRPr lang="en-US" dirty="0"/>
          </a:p>
        </p:txBody>
      </p:sp>
    </p:spTree>
    <p:extLst>
      <p:ext uri="{BB962C8B-B14F-4D97-AF65-F5344CB8AC3E}">
        <p14:creationId xmlns:p14="http://schemas.microsoft.com/office/powerpoint/2010/main" val="3387684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1511891" y="247650"/>
            <a:ext cx="9144000" cy="609600"/>
          </a:xfrm>
        </p:spPr>
        <p:txBody>
          <a:bodyPr>
            <a:normAutofit/>
          </a:bodyPr>
          <a:lstStyle/>
          <a:p>
            <a:pPr eaLnBrk="1" hangingPunct="1">
              <a:defRPr/>
            </a:pPr>
            <a:r>
              <a:rPr lang="en-US" sz="3200" dirty="0"/>
              <a:t>ROLES MANAGERS MUST PLAY SUCCESSFULLY</a:t>
            </a:r>
          </a:p>
        </p:txBody>
      </p:sp>
      <p:sp>
        <p:nvSpPr>
          <p:cNvPr id="34819" name="Content Placeholder 2"/>
          <p:cNvSpPr>
            <a:spLocks noGrp="1"/>
          </p:cNvSpPr>
          <p:nvPr>
            <p:ph type="body" idx="1"/>
          </p:nvPr>
        </p:nvSpPr>
        <p:spPr>
          <a:xfrm>
            <a:off x="1981200" y="990600"/>
            <a:ext cx="4800600" cy="5562600"/>
          </a:xfrm>
        </p:spPr>
        <p:txBody>
          <a:bodyPr/>
          <a:lstStyle/>
          <a:p>
            <a:pPr marL="0" indent="0">
              <a:spcAft>
                <a:spcPts val="1200"/>
              </a:spcAft>
              <a:defRPr/>
            </a:pPr>
            <a:r>
              <a:rPr lang="en-US" dirty="0"/>
              <a:t>The manager’s roles: Mintzberg’s useful findings</a:t>
            </a:r>
          </a:p>
          <a:p>
            <a:pPr indent="-457200">
              <a:spcAft>
                <a:spcPts val="1200"/>
              </a:spcAft>
              <a:buClr>
                <a:srgbClr val="000000"/>
              </a:buClr>
              <a:buSzPct val="100000"/>
              <a:buFont typeface="Arial" charset="0"/>
              <a:buAutoNum type="arabicPeriod"/>
              <a:defRPr/>
            </a:pPr>
            <a:r>
              <a:rPr lang="en-US" sz="2400" dirty="0"/>
              <a:t>A manager relies more on </a:t>
            </a:r>
            <a:r>
              <a:rPr lang="en-US" sz="2400" b="1" dirty="0">
                <a:solidFill>
                  <a:srgbClr val="4C3E00"/>
                </a:solidFill>
              </a:rPr>
              <a:t>verbal</a:t>
            </a:r>
            <a:r>
              <a:rPr lang="en-US" sz="2400" dirty="0">
                <a:solidFill>
                  <a:srgbClr val="4C3E00"/>
                </a:solidFill>
              </a:rPr>
              <a:t> </a:t>
            </a:r>
            <a:r>
              <a:rPr lang="en-US" sz="2400" dirty="0"/>
              <a:t>than on </a:t>
            </a:r>
            <a:r>
              <a:rPr lang="en-US" sz="2400" b="1" dirty="0">
                <a:solidFill>
                  <a:srgbClr val="4C3E00"/>
                </a:solidFill>
              </a:rPr>
              <a:t>written</a:t>
            </a:r>
            <a:r>
              <a:rPr lang="en-US" sz="2400" dirty="0"/>
              <a:t> communication.</a:t>
            </a:r>
          </a:p>
          <a:p>
            <a:pPr indent="-457200">
              <a:spcAft>
                <a:spcPts val="1200"/>
              </a:spcAft>
              <a:buClr>
                <a:srgbClr val="000000"/>
              </a:buClr>
              <a:buSzPct val="100000"/>
              <a:buFont typeface="Arial" charset="0"/>
              <a:buAutoNum type="arabicPeriod"/>
              <a:defRPr/>
            </a:pPr>
            <a:r>
              <a:rPr lang="en-US" sz="2400" dirty="0"/>
              <a:t>A manager works long hours at an </a:t>
            </a:r>
            <a:r>
              <a:rPr lang="en-US" sz="2400" b="1" dirty="0">
                <a:solidFill>
                  <a:srgbClr val="4C3E00"/>
                </a:solidFill>
              </a:rPr>
              <a:t>intense</a:t>
            </a:r>
            <a:r>
              <a:rPr lang="en-US" sz="2400" dirty="0">
                <a:solidFill>
                  <a:schemeClr val="accent6">
                    <a:lumMod val="75000"/>
                  </a:schemeClr>
                </a:solidFill>
              </a:rPr>
              <a:t> </a:t>
            </a:r>
            <a:r>
              <a:rPr lang="en-US" sz="2400" dirty="0"/>
              <a:t>pace.</a:t>
            </a:r>
          </a:p>
          <a:p>
            <a:pPr indent="-457200">
              <a:buClr>
                <a:srgbClr val="000000"/>
              </a:buClr>
              <a:buSzPct val="100000"/>
              <a:buFont typeface="Arial" charset="0"/>
              <a:buAutoNum type="arabicPeriod"/>
              <a:defRPr/>
            </a:pPr>
            <a:r>
              <a:rPr lang="en-US" sz="2400" dirty="0"/>
              <a:t>A manager’s work is characterized by </a:t>
            </a:r>
            <a:r>
              <a:rPr lang="en-US" sz="2400" b="1" dirty="0">
                <a:solidFill>
                  <a:srgbClr val="4C3E00"/>
                </a:solidFill>
              </a:rPr>
              <a:t>fragmentation</a:t>
            </a:r>
            <a:r>
              <a:rPr lang="en-US" sz="2400" dirty="0"/>
              <a:t>, brevity, and variety.</a:t>
            </a:r>
          </a:p>
        </p:txBody>
      </p:sp>
      <p:pic>
        <p:nvPicPr>
          <p:cNvPr id="4" name="Picture 3" descr="A photo of a woman using a smartphone">
            <a:extLst>
              <a:ext uri="{FF2B5EF4-FFF2-40B4-BE49-F238E27FC236}">
                <a16:creationId xmlns:a16="http://schemas.microsoft.com/office/drawing/2014/main" id="{3F360F93-6EBB-414F-961B-CAC9CD1FF0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7600" y="4653534"/>
            <a:ext cx="2935224" cy="1956816"/>
          </a:xfrm>
          <a:prstGeom prst="rect">
            <a:avLst/>
          </a:prstGeom>
        </p:spPr>
      </p:pic>
    </p:spTree>
    <p:extLst>
      <p:ext uri="{BB962C8B-B14F-4D97-AF65-F5344CB8AC3E}">
        <p14:creationId xmlns:p14="http://schemas.microsoft.com/office/powerpoint/2010/main" val="1180731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normAutofit/>
          </a:bodyPr>
          <a:lstStyle/>
          <a:p>
            <a:pPr eaLnBrk="1" hangingPunct="1">
              <a:defRPr/>
            </a:pPr>
            <a:r>
              <a:rPr lang="en-US" dirty="0"/>
              <a:t>The SKILLS EXCEPTIONAL MANAGERS NEED</a:t>
            </a:r>
            <a:endParaRPr lang="en-US" sz="2200" dirty="0"/>
          </a:p>
        </p:txBody>
      </p:sp>
      <p:sp>
        <p:nvSpPr>
          <p:cNvPr id="45059" name="Content Placeholder 2"/>
          <p:cNvSpPr>
            <a:spLocks noGrp="1"/>
          </p:cNvSpPr>
          <p:nvPr>
            <p:ph type="body" idx="1"/>
          </p:nvPr>
        </p:nvSpPr>
        <p:spPr/>
        <p:txBody>
          <a:bodyPr/>
          <a:lstStyle/>
          <a:p>
            <a:pPr eaLnBrk="1" hangingPunct="1">
              <a:defRPr/>
            </a:pPr>
            <a:r>
              <a:rPr lang="en-US" b="1" dirty="0">
                <a:solidFill>
                  <a:srgbClr val="4C3E00"/>
                </a:solidFill>
              </a:rPr>
              <a:t>Technical skills </a:t>
            </a:r>
          </a:p>
          <a:p>
            <a:pPr lvl="1" eaLnBrk="1" hangingPunct="1">
              <a:buClr>
                <a:srgbClr val="000000"/>
              </a:buClr>
              <a:defRPr/>
            </a:pPr>
            <a:r>
              <a:rPr lang="en-US" i="1" dirty="0"/>
              <a:t>What are these?</a:t>
            </a:r>
          </a:p>
          <a:p>
            <a:pPr eaLnBrk="1" hangingPunct="1">
              <a:defRPr/>
            </a:pPr>
            <a:r>
              <a:rPr lang="en-US" b="1" dirty="0">
                <a:solidFill>
                  <a:srgbClr val="4C3E00"/>
                </a:solidFill>
              </a:rPr>
              <a:t>Conceptual skills</a:t>
            </a:r>
          </a:p>
          <a:p>
            <a:pPr lvl="1" eaLnBrk="1" hangingPunct="1">
              <a:buClr>
                <a:srgbClr val="000000"/>
              </a:buClr>
              <a:defRPr/>
            </a:pPr>
            <a:r>
              <a:rPr lang="en-US" i="1" dirty="0"/>
              <a:t>What are these?</a:t>
            </a:r>
          </a:p>
          <a:p>
            <a:r>
              <a:rPr lang="en-US" b="1" dirty="0">
                <a:solidFill>
                  <a:srgbClr val="4C3E00"/>
                </a:solidFill>
              </a:rPr>
              <a:t>Human skills (soft skills)</a:t>
            </a:r>
          </a:p>
          <a:p>
            <a:pPr lvl="1">
              <a:buClr>
                <a:srgbClr val="000000"/>
              </a:buClr>
            </a:pPr>
            <a:r>
              <a:rPr lang="en-US" i="1" dirty="0"/>
              <a:t>What are these?</a:t>
            </a:r>
          </a:p>
        </p:txBody>
      </p:sp>
    </p:spTree>
    <p:extLst>
      <p:ext uri="{BB962C8B-B14F-4D97-AF65-F5344CB8AC3E}">
        <p14:creationId xmlns:p14="http://schemas.microsoft.com/office/powerpoint/2010/main" val="2558233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a:bodyPr>
          <a:lstStyle/>
          <a:p>
            <a:pPr eaLnBrk="1" hangingPunct="1">
              <a:defRPr/>
            </a:pPr>
            <a:r>
              <a:rPr lang="en-US" dirty="0"/>
              <a:t>CHALLENGES to BEING an EXCEPTIONAL MANAGER</a:t>
            </a:r>
            <a:endParaRPr lang="en-US" sz="2200" dirty="0"/>
          </a:p>
        </p:txBody>
      </p:sp>
      <p:sp>
        <p:nvSpPr>
          <p:cNvPr id="18435" name="Content Placeholder 2"/>
          <p:cNvSpPr>
            <a:spLocks noGrp="1"/>
          </p:cNvSpPr>
          <p:nvPr>
            <p:ph type="body" idx="1"/>
          </p:nvPr>
        </p:nvSpPr>
        <p:spPr/>
        <p:txBody>
          <a:bodyPr/>
          <a:lstStyle/>
          <a:p>
            <a:pPr indent="-393700">
              <a:spcAft>
                <a:spcPts val="1200"/>
              </a:spcAft>
              <a:buClr>
                <a:srgbClr val="000000"/>
              </a:buClr>
              <a:buSzPct val="110000"/>
              <a:buFont typeface="Arial" charset="0"/>
              <a:buAutoNum type="arabicPeriod"/>
            </a:pPr>
            <a:r>
              <a:rPr lang="en-US" altLang="en-US" sz="2400" dirty="0"/>
              <a:t>Managing for </a:t>
            </a:r>
            <a:r>
              <a:rPr lang="en-US" altLang="en-US" sz="2400" dirty="0">
                <a:solidFill>
                  <a:srgbClr val="4C3E00"/>
                </a:solidFill>
              </a:rPr>
              <a:t>competitive advantage</a:t>
            </a:r>
            <a:r>
              <a:rPr lang="en-US" altLang="en-US" sz="2400" dirty="0"/>
              <a:t>. </a:t>
            </a:r>
          </a:p>
          <a:p>
            <a:pPr indent="-393700">
              <a:spcAft>
                <a:spcPts val="1200"/>
              </a:spcAft>
              <a:buClr>
                <a:srgbClr val="000000"/>
              </a:buClr>
              <a:buSzPct val="110000"/>
              <a:buFont typeface="Arial" charset="0"/>
              <a:buAutoNum type="arabicPeriod"/>
            </a:pPr>
            <a:r>
              <a:rPr lang="en-US" altLang="en-US" sz="2400" dirty="0"/>
              <a:t>Managing for </a:t>
            </a:r>
            <a:r>
              <a:rPr lang="en-US" altLang="en-US" sz="2400" dirty="0">
                <a:solidFill>
                  <a:srgbClr val="4C3E00"/>
                </a:solidFill>
              </a:rPr>
              <a:t>information technology</a:t>
            </a:r>
            <a:r>
              <a:rPr lang="en-US" altLang="en-US" sz="2400" dirty="0"/>
              <a:t>.</a:t>
            </a:r>
          </a:p>
          <a:p>
            <a:pPr indent="-393700">
              <a:spcAft>
                <a:spcPts val="1200"/>
              </a:spcAft>
              <a:buClr>
                <a:srgbClr val="000000"/>
              </a:buClr>
              <a:buSzPct val="110000"/>
              <a:buFont typeface="Arial" charset="0"/>
              <a:buAutoNum type="arabicPeriod"/>
            </a:pPr>
            <a:r>
              <a:rPr lang="en-US" altLang="en-US" sz="2400" dirty="0"/>
              <a:t>Managing for </a:t>
            </a:r>
            <a:r>
              <a:rPr lang="en-US" altLang="en-US" sz="2400" dirty="0">
                <a:solidFill>
                  <a:srgbClr val="4C3E00"/>
                </a:solidFill>
              </a:rPr>
              <a:t>diversity</a:t>
            </a:r>
            <a:r>
              <a:rPr lang="en-US" altLang="en-US" sz="2400" dirty="0"/>
              <a:t>.</a:t>
            </a:r>
          </a:p>
          <a:p>
            <a:pPr indent="-393700">
              <a:spcAft>
                <a:spcPts val="1200"/>
              </a:spcAft>
              <a:buClr>
                <a:srgbClr val="000000"/>
              </a:buClr>
              <a:buSzPct val="110000"/>
              <a:buFont typeface="Arial" charset="0"/>
              <a:buAutoNum type="arabicPeriod"/>
            </a:pPr>
            <a:r>
              <a:rPr lang="en-US" altLang="en-US" sz="2400" dirty="0"/>
              <a:t>Managing for </a:t>
            </a:r>
            <a:r>
              <a:rPr lang="en-US" altLang="en-US" sz="2400" dirty="0">
                <a:solidFill>
                  <a:srgbClr val="4C3E00"/>
                </a:solidFill>
              </a:rPr>
              <a:t>globalization</a:t>
            </a:r>
            <a:r>
              <a:rPr lang="en-US" altLang="en-US" sz="2400" dirty="0"/>
              <a:t>.</a:t>
            </a:r>
          </a:p>
          <a:p>
            <a:pPr marL="63500" indent="0">
              <a:spcAft>
                <a:spcPts val="1200"/>
              </a:spcAft>
              <a:buClr>
                <a:srgbClr val="000000"/>
              </a:buClr>
              <a:buSzPct val="110000"/>
            </a:pPr>
            <a:r>
              <a:rPr lang="en-US" altLang="en-US" sz="2400" dirty="0"/>
              <a:t>5.  Managing for </a:t>
            </a:r>
            <a:r>
              <a:rPr lang="en-US" altLang="en-US" sz="2400" dirty="0">
                <a:solidFill>
                  <a:srgbClr val="4C3E00"/>
                </a:solidFill>
              </a:rPr>
              <a:t>ethical standards</a:t>
            </a:r>
            <a:r>
              <a:rPr lang="en-US" altLang="en-US" sz="2400" dirty="0"/>
              <a:t>.</a:t>
            </a:r>
          </a:p>
          <a:p>
            <a:pPr marL="63500" indent="0">
              <a:spcAft>
                <a:spcPts val="1200"/>
              </a:spcAft>
              <a:buClr>
                <a:srgbClr val="000000"/>
              </a:buClr>
              <a:buSzPct val="110000"/>
            </a:pPr>
            <a:r>
              <a:rPr lang="en-US" altLang="en-US" sz="2400" dirty="0"/>
              <a:t>6.  Managing for </a:t>
            </a:r>
            <a:r>
              <a:rPr lang="en-US" altLang="en-US" sz="2400" dirty="0">
                <a:solidFill>
                  <a:srgbClr val="4C3E00"/>
                </a:solidFill>
              </a:rPr>
              <a:t>sustainability</a:t>
            </a:r>
            <a:r>
              <a:rPr lang="en-US" altLang="en-US" sz="2400" dirty="0"/>
              <a:t>.</a:t>
            </a:r>
          </a:p>
          <a:p>
            <a:pPr marL="63500" indent="0">
              <a:buClr>
                <a:srgbClr val="000000"/>
              </a:buClr>
              <a:buSzPct val="110000"/>
            </a:pPr>
            <a:r>
              <a:rPr lang="en-US" altLang="en-US" sz="2400" dirty="0"/>
              <a:t>7.  Managing for </a:t>
            </a:r>
            <a:r>
              <a:rPr lang="en-US" altLang="en-US" sz="2400" dirty="0">
                <a:solidFill>
                  <a:srgbClr val="4C3E00"/>
                </a:solidFill>
              </a:rPr>
              <a:t>happiness and meaningfulness</a:t>
            </a:r>
            <a:r>
              <a:rPr lang="en-US" altLang="en-US" sz="2400" dirty="0"/>
              <a:t>.</a:t>
            </a:r>
          </a:p>
        </p:txBody>
      </p:sp>
    </p:spTree>
    <p:extLst>
      <p:ext uri="{BB962C8B-B14F-4D97-AF65-F5344CB8AC3E}">
        <p14:creationId xmlns:p14="http://schemas.microsoft.com/office/powerpoint/2010/main" val="19903455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a:bodyPr>
          <a:lstStyle/>
          <a:p>
            <a:pPr eaLnBrk="1" hangingPunct="1">
              <a:defRPr/>
            </a:pPr>
            <a:r>
              <a:rPr lang="en-US" dirty="0"/>
              <a:t>MANAGING for COMPETITIVE ADVANTAGE</a:t>
            </a:r>
            <a:endParaRPr lang="en-US" sz="2200" dirty="0"/>
          </a:p>
        </p:txBody>
      </p:sp>
      <p:sp>
        <p:nvSpPr>
          <p:cNvPr id="22531" name="Content Placeholder 2"/>
          <p:cNvSpPr>
            <a:spLocks noGrp="1"/>
          </p:cNvSpPr>
          <p:nvPr>
            <p:ph type="body" idx="1"/>
          </p:nvPr>
        </p:nvSpPr>
        <p:spPr/>
        <p:txBody>
          <a:bodyPr/>
          <a:lstStyle/>
          <a:p>
            <a:pPr marL="0" indent="0">
              <a:defRPr/>
            </a:pPr>
            <a:r>
              <a:rPr lang="en-US" b="1" dirty="0">
                <a:solidFill>
                  <a:srgbClr val="4C3E00"/>
                </a:solidFill>
              </a:rPr>
              <a:t>Competitive advantage</a:t>
            </a:r>
            <a:endParaRPr lang="en-US" dirty="0">
              <a:solidFill>
                <a:srgbClr val="4C3E00"/>
              </a:solidFill>
            </a:endParaRPr>
          </a:p>
          <a:p>
            <a:pPr lvl="1" eaLnBrk="1" hangingPunct="1">
              <a:buClr>
                <a:srgbClr val="000000"/>
              </a:buClr>
              <a:defRPr/>
            </a:pPr>
            <a:r>
              <a:rPr lang="en-US" dirty="0"/>
              <a:t>The ability of an organization to produce goods or services more effectively than competitors do, thereby outperforming them.</a:t>
            </a:r>
          </a:p>
          <a:p>
            <a:pPr lvl="1" eaLnBrk="1" hangingPunct="1">
              <a:buClr>
                <a:srgbClr val="000000"/>
              </a:buClr>
              <a:defRPr/>
            </a:pPr>
            <a:endParaRPr lang="en-US" dirty="0"/>
          </a:p>
          <a:p>
            <a:pPr marL="57150" indent="0">
              <a:defRPr/>
            </a:pPr>
            <a:r>
              <a:rPr lang="en-US" dirty="0"/>
              <a:t>What does having a competitive advantage mean?</a:t>
            </a:r>
          </a:p>
          <a:p>
            <a:pPr marL="57150" indent="0">
              <a:defRPr/>
            </a:pPr>
            <a:endParaRPr lang="en-US" dirty="0"/>
          </a:p>
          <a:p>
            <a:pPr marL="514350" lvl="1" indent="0">
              <a:defRPr/>
            </a:pPr>
            <a:r>
              <a:rPr lang="en-US" i="1" dirty="0"/>
              <a:t>Lets discuss!</a:t>
            </a:r>
          </a:p>
        </p:txBody>
      </p:sp>
    </p:spTree>
    <p:extLst>
      <p:ext uri="{BB962C8B-B14F-4D97-AF65-F5344CB8AC3E}">
        <p14:creationId xmlns:p14="http://schemas.microsoft.com/office/powerpoint/2010/main" val="2781705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a:bodyPr>
          <a:lstStyle/>
          <a:p>
            <a:pPr>
              <a:defRPr/>
            </a:pPr>
            <a:r>
              <a:rPr lang="en-US" dirty="0"/>
              <a:t>MANAGING for INFORMATION TECHNOLOGY</a:t>
            </a:r>
            <a:endParaRPr lang="en-US" sz="2200" dirty="0"/>
          </a:p>
        </p:txBody>
      </p:sp>
      <p:sp>
        <p:nvSpPr>
          <p:cNvPr id="25603" name="Content Placeholder 2"/>
          <p:cNvSpPr>
            <a:spLocks noGrp="1"/>
          </p:cNvSpPr>
          <p:nvPr>
            <p:ph type="body" idx="1"/>
          </p:nvPr>
        </p:nvSpPr>
        <p:spPr/>
        <p:txBody>
          <a:bodyPr/>
          <a:lstStyle/>
          <a:p>
            <a:pPr indent="-457200">
              <a:spcAft>
                <a:spcPts val="1200"/>
              </a:spcAft>
              <a:buClr>
                <a:srgbClr val="000000"/>
              </a:buClr>
              <a:buFont typeface="Arial" panose="020B0604020202020204" pitchFamily="34" charset="0"/>
              <a:buChar char="•"/>
            </a:pPr>
            <a:r>
              <a:rPr lang="en-US" dirty="0"/>
              <a:t>By 2020, consumers worldwide spent $3.55 trillion online, double that of 2015.</a:t>
            </a:r>
          </a:p>
          <a:p>
            <a:pPr indent="-457200">
              <a:buClr>
                <a:srgbClr val="000000"/>
              </a:buClr>
              <a:buFont typeface="Arial" panose="020B0604020202020204" pitchFamily="34" charset="0"/>
              <a:buChar char="•"/>
            </a:pPr>
            <a:r>
              <a:rPr lang="en-US" dirty="0"/>
              <a:t>Information technology has led to the growth of  </a:t>
            </a:r>
            <a:br>
              <a:rPr lang="en-US" dirty="0"/>
            </a:br>
            <a:r>
              <a:rPr lang="en-US" dirty="0">
                <a:solidFill>
                  <a:srgbClr val="4C3E00"/>
                </a:solidFill>
              </a:rPr>
              <a:t>e-business</a:t>
            </a:r>
            <a:r>
              <a:rPr lang="en-US" dirty="0"/>
              <a:t>, using the Internet to facilitate every aspect of running a business.</a:t>
            </a:r>
          </a:p>
          <a:p>
            <a:pPr indent="-457200">
              <a:buClr>
                <a:srgbClr val="000000"/>
              </a:buClr>
              <a:buFont typeface="Arial" panose="020B0604020202020204" pitchFamily="34" charset="0"/>
              <a:buChar char="•"/>
            </a:pPr>
            <a:endParaRPr lang="en-US" dirty="0"/>
          </a:p>
          <a:p>
            <a:pPr marL="0" indent="0">
              <a:buClr>
                <a:srgbClr val="000000"/>
              </a:buClr>
            </a:pPr>
            <a:r>
              <a:rPr lang="en-US" i="1" dirty="0"/>
              <a:t>	What are the implications of information technology? </a:t>
            </a:r>
          </a:p>
        </p:txBody>
      </p:sp>
      <p:sp>
        <p:nvSpPr>
          <p:cNvPr id="2" name="Text Placeholder 1">
            <a:extLst>
              <a:ext uri="{FF2B5EF4-FFF2-40B4-BE49-F238E27FC236}">
                <a16:creationId xmlns:a16="http://schemas.microsoft.com/office/drawing/2014/main" id="{93205BDB-8B56-4D3A-8E73-70B9C6F8651E}"/>
              </a:ext>
            </a:extLst>
          </p:cNvPr>
          <p:cNvSpPr>
            <a:spLocks noGrp="1"/>
          </p:cNvSpPr>
          <p:nvPr>
            <p:ph type="body" idx="2"/>
          </p:nvPr>
        </p:nvSpPr>
        <p:spPr/>
        <p:txBody>
          <a:bodyPr>
            <a:normAutofit fontScale="77500" lnSpcReduction="20000"/>
          </a:bodyPr>
          <a:lstStyle/>
          <a:p>
            <a:endParaRPr lang="en-US" dirty="0"/>
          </a:p>
        </p:txBody>
      </p:sp>
      <p:sp>
        <p:nvSpPr>
          <p:cNvPr id="5" name="Text Placeholder 4">
            <a:extLst>
              <a:ext uri="{FF2B5EF4-FFF2-40B4-BE49-F238E27FC236}">
                <a16:creationId xmlns:a16="http://schemas.microsoft.com/office/drawing/2014/main" id="{FFDDF292-0636-4062-A05E-847949D18F90}"/>
              </a:ext>
            </a:extLst>
          </p:cNvPr>
          <p:cNvSpPr>
            <a:spLocks noGrp="1"/>
          </p:cNvSpPr>
          <p:nvPr>
            <p:ph type="body" idx="3"/>
          </p:nvPr>
        </p:nvSpPr>
        <p:spPr/>
        <p:txBody>
          <a:bodyPr/>
          <a:lstStyle/>
          <a:p>
            <a:endParaRPr lang="en-US" dirty="0"/>
          </a:p>
        </p:txBody>
      </p:sp>
    </p:spTree>
    <p:extLst>
      <p:ext uri="{BB962C8B-B14F-4D97-AF65-F5344CB8AC3E}">
        <p14:creationId xmlns:p14="http://schemas.microsoft.com/office/powerpoint/2010/main" val="2063270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a:bodyPr>
          <a:lstStyle/>
          <a:p>
            <a:pPr eaLnBrk="1" hangingPunct="1">
              <a:defRPr/>
            </a:pPr>
            <a:r>
              <a:rPr lang="en-US" dirty="0"/>
              <a:t>MANAGING for DIVERSITY</a:t>
            </a:r>
            <a:endParaRPr lang="en-US" sz="2200" dirty="0"/>
          </a:p>
        </p:txBody>
      </p:sp>
      <p:sp>
        <p:nvSpPr>
          <p:cNvPr id="22531" name="Content Placeholder 2"/>
          <p:cNvSpPr>
            <a:spLocks noGrp="1"/>
          </p:cNvSpPr>
          <p:nvPr>
            <p:ph type="body" idx="1"/>
          </p:nvPr>
        </p:nvSpPr>
        <p:spPr/>
        <p:txBody>
          <a:bodyPr/>
          <a:lstStyle/>
          <a:p>
            <a:pPr marL="0" indent="0">
              <a:defRPr/>
            </a:pPr>
            <a:r>
              <a:rPr lang="en-US" dirty="0"/>
              <a:t>The future won’t resemble the past. </a:t>
            </a:r>
          </a:p>
          <a:p>
            <a:pPr marL="0" indent="0">
              <a:defRPr/>
            </a:pPr>
            <a:endParaRPr lang="en-US" dirty="0"/>
          </a:p>
          <a:p>
            <a:pPr marL="0" indent="0">
              <a:defRPr/>
            </a:pPr>
            <a:r>
              <a:rPr lang="en-US" i="1" dirty="0"/>
              <a:t>What is likely to change in the area in the future?</a:t>
            </a:r>
          </a:p>
        </p:txBody>
      </p:sp>
      <p:sp>
        <p:nvSpPr>
          <p:cNvPr id="2" name="Text Placeholder 1">
            <a:extLst>
              <a:ext uri="{FF2B5EF4-FFF2-40B4-BE49-F238E27FC236}">
                <a16:creationId xmlns:a16="http://schemas.microsoft.com/office/drawing/2014/main" id="{0071305A-616C-40DF-8FA6-C7E32E533380}"/>
              </a:ext>
            </a:extLst>
          </p:cNvPr>
          <p:cNvSpPr>
            <a:spLocks noGrp="1"/>
          </p:cNvSpPr>
          <p:nvPr>
            <p:ph type="body" idx="2"/>
          </p:nvPr>
        </p:nvSpPr>
        <p:spPr/>
        <p:txBody>
          <a:bodyPr>
            <a:normAutofit fontScale="77500" lnSpcReduction="20000"/>
          </a:bodyPr>
          <a:lstStyle/>
          <a:p>
            <a:endParaRPr lang="en-US" dirty="0"/>
          </a:p>
        </p:txBody>
      </p:sp>
      <p:sp>
        <p:nvSpPr>
          <p:cNvPr id="4" name="Text Placeholder 3">
            <a:extLst>
              <a:ext uri="{FF2B5EF4-FFF2-40B4-BE49-F238E27FC236}">
                <a16:creationId xmlns:a16="http://schemas.microsoft.com/office/drawing/2014/main" id="{6A9DAA92-6FA9-4DF4-8FE4-B3D91AE7AF21}"/>
              </a:ext>
            </a:extLst>
          </p:cNvPr>
          <p:cNvSpPr>
            <a:spLocks noGrp="1"/>
          </p:cNvSpPr>
          <p:nvPr>
            <p:ph type="body" idx="3"/>
          </p:nvPr>
        </p:nvSpPr>
        <p:spPr/>
        <p:txBody>
          <a:bodyPr/>
          <a:lstStyle/>
          <a:p>
            <a:endParaRPr lang="en-US" dirty="0"/>
          </a:p>
        </p:txBody>
      </p:sp>
    </p:spTree>
    <p:extLst>
      <p:ext uri="{BB962C8B-B14F-4D97-AF65-F5344CB8AC3E}">
        <p14:creationId xmlns:p14="http://schemas.microsoft.com/office/powerpoint/2010/main" val="246489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a:bodyPr>
          <a:lstStyle/>
          <a:p>
            <a:pPr eaLnBrk="1" hangingPunct="1">
              <a:defRPr/>
            </a:pPr>
            <a:r>
              <a:rPr lang="en-US" dirty="0"/>
              <a:t>MANAGING for GLOBALIZATION</a:t>
            </a:r>
            <a:endParaRPr lang="en-US" sz="2200" dirty="0"/>
          </a:p>
        </p:txBody>
      </p:sp>
      <p:sp>
        <p:nvSpPr>
          <p:cNvPr id="22531" name="Content Placeholder 2"/>
          <p:cNvSpPr>
            <a:spLocks noGrp="1"/>
          </p:cNvSpPr>
          <p:nvPr>
            <p:ph type="body" idx="2"/>
          </p:nvPr>
        </p:nvSpPr>
        <p:spPr>
          <a:xfrm>
            <a:off x="672662" y="913510"/>
            <a:ext cx="9233338" cy="5615940"/>
          </a:xfrm>
        </p:spPr>
        <p:txBody>
          <a:bodyPr/>
          <a:lstStyle/>
          <a:p>
            <a:pPr marL="0" indent="0">
              <a:spcAft>
                <a:spcPts val="2400"/>
              </a:spcAft>
              <a:defRPr/>
            </a:pPr>
            <a:r>
              <a:rPr lang="en-US" i="1" dirty="0"/>
              <a:t>How is the world changing?</a:t>
            </a:r>
          </a:p>
          <a:p>
            <a:pPr marL="0" indent="0">
              <a:spcAft>
                <a:spcPts val="2400"/>
              </a:spcAft>
              <a:defRPr/>
            </a:pPr>
            <a:r>
              <a:rPr lang="en-US" i="1" dirty="0"/>
              <a:t>What are the challenges for managers then?</a:t>
            </a:r>
          </a:p>
        </p:txBody>
      </p:sp>
      <p:sp>
        <p:nvSpPr>
          <p:cNvPr id="4" name="Text Placeholder 3">
            <a:extLst>
              <a:ext uri="{FF2B5EF4-FFF2-40B4-BE49-F238E27FC236}">
                <a16:creationId xmlns:a16="http://schemas.microsoft.com/office/drawing/2014/main" id="{554778FB-7668-40CF-8375-8B97AD1E214D}"/>
              </a:ext>
            </a:extLst>
          </p:cNvPr>
          <p:cNvSpPr>
            <a:spLocks noGrp="1"/>
          </p:cNvSpPr>
          <p:nvPr>
            <p:ph type="body" idx="3"/>
          </p:nvPr>
        </p:nvSpPr>
        <p:spPr/>
        <p:txBody>
          <a:bodyPr>
            <a:normAutofit fontScale="77500" lnSpcReduction="20000"/>
          </a:bodyPr>
          <a:lstStyle/>
          <a:p>
            <a:endParaRPr lang="en-US" dirty="0"/>
          </a:p>
        </p:txBody>
      </p:sp>
      <p:sp>
        <p:nvSpPr>
          <p:cNvPr id="3" name="Text Placeholder 2">
            <a:extLst>
              <a:ext uri="{FF2B5EF4-FFF2-40B4-BE49-F238E27FC236}">
                <a16:creationId xmlns:a16="http://schemas.microsoft.com/office/drawing/2014/main" id="{8189FCA5-63D9-44C0-824E-FE6ED80B409D}"/>
              </a:ext>
            </a:extLst>
          </p:cNvPr>
          <p:cNvSpPr>
            <a:spLocks noGrp="1"/>
          </p:cNvSpPr>
          <p:nvPr>
            <p:ph type="body" idx="4"/>
          </p:nvPr>
        </p:nvSpPr>
        <p:spPr/>
        <p:txBody>
          <a:bodyPr/>
          <a:lstStyle/>
          <a:p>
            <a:endParaRPr lang="en-US" dirty="0"/>
          </a:p>
        </p:txBody>
      </p:sp>
    </p:spTree>
    <p:extLst>
      <p:ext uri="{BB962C8B-B14F-4D97-AF65-F5344CB8AC3E}">
        <p14:creationId xmlns:p14="http://schemas.microsoft.com/office/powerpoint/2010/main" val="35539621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a:bodyPr>
          <a:lstStyle/>
          <a:p>
            <a:pPr eaLnBrk="1" hangingPunct="1">
              <a:defRPr/>
            </a:pPr>
            <a:r>
              <a:rPr lang="en-US" dirty="0"/>
              <a:t>MANAGING for ETHICAL STANDARDS</a:t>
            </a:r>
            <a:endParaRPr lang="en-US" sz="2200" dirty="0"/>
          </a:p>
        </p:txBody>
      </p:sp>
      <p:sp>
        <p:nvSpPr>
          <p:cNvPr id="22531" name="Content Placeholder 2"/>
          <p:cNvSpPr>
            <a:spLocks noGrp="1"/>
          </p:cNvSpPr>
          <p:nvPr>
            <p:ph type="body" idx="1"/>
          </p:nvPr>
        </p:nvSpPr>
        <p:spPr/>
        <p:txBody>
          <a:bodyPr/>
          <a:lstStyle/>
          <a:p>
            <a:pPr marL="0" indent="0">
              <a:defRPr/>
            </a:pPr>
            <a:r>
              <a:rPr lang="en-US" dirty="0"/>
              <a:t>Ethical behavior is not just a nicety.</a:t>
            </a:r>
          </a:p>
          <a:p>
            <a:pPr marL="0" indent="0">
              <a:defRPr/>
            </a:pPr>
            <a:endParaRPr lang="en-US" dirty="0"/>
          </a:p>
          <a:p>
            <a:pPr marL="0" indent="0">
              <a:defRPr/>
            </a:pPr>
            <a:r>
              <a:rPr lang="en-US" i="1" dirty="0"/>
              <a:t>What does “ethical behaviour” mean?</a:t>
            </a:r>
          </a:p>
          <a:p>
            <a:pPr marL="0" indent="0">
              <a:defRPr/>
            </a:pPr>
            <a:endParaRPr lang="en-US" i="1" dirty="0"/>
          </a:p>
          <a:p>
            <a:pPr marL="0" indent="0">
              <a:defRPr/>
            </a:pPr>
            <a:r>
              <a:rPr lang="en-US" i="1" dirty="0"/>
              <a:t>Do you have examples for unethical behaviour?</a:t>
            </a:r>
          </a:p>
          <a:p>
            <a:pPr marL="0" indent="0">
              <a:defRPr/>
            </a:pPr>
            <a:endParaRPr lang="en-US" i="1" dirty="0"/>
          </a:p>
          <a:p>
            <a:pPr marL="0" indent="0">
              <a:defRPr/>
            </a:pPr>
            <a:r>
              <a:rPr lang="en-US" i="1" dirty="0"/>
              <a:t>What are the issues to observe?</a:t>
            </a:r>
          </a:p>
        </p:txBody>
      </p:sp>
    </p:spTree>
    <p:extLst>
      <p:ext uri="{BB962C8B-B14F-4D97-AF65-F5344CB8AC3E}">
        <p14:creationId xmlns:p14="http://schemas.microsoft.com/office/powerpoint/2010/main" val="1275165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fontScale="90000"/>
          </a:bodyPr>
          <a:lstStyle/>
          <a:p>
            <a:pPr>
              <a:defRPr/>
            </a:pPr>
            <a:r>
              <a:rPr lang="en-US" sz="4000" dirty="0"/>
              <a:t>OBJECTIVES TODAY</a:t>
            </a:r>
            <a:endParaRPr lang="en-US" sz="2200" dirty="0"/>
          </a:p>
        </p:txBody>
      </p:sp>
      <p:sp>
        <p:nvSpPr>
          <p:cNvPr id="8" name="Content Placeholder 1">
            <a:extLst>
              <a:ext uri="{FF2B5EF4-FFF2-40B4-BE49-F238E27FC236}">
                <a16:creationId xmlns:a16="http://schemas.microsoft.com/office/drawing/2014/main" id="{7E1D44BD-A2C4-9F4E-9BD8-2E3B5FFCDEAF}"/>
              </a:ext>
            </a:extLst>
          </p:cNvPr>
          <p:cNvSpPr>
            <a:spLocks noGrp="1"/>
          </p:cNvSpPr>
          <p:nvPr>
            <p:ph type="body" idx="1"/>
          </p:nvPr>
        </p:nvSpPr>
        <p:spPr>
          <a:xfrm>
            <a:off x="609600" y="1216743"/>
            <a:ext cx="10972800" cy="5562600"/>
          </a:xfrm>
        </p:spPr>
        <p:txBody>
          <a:bodyPr>
            <a:normAutofit/>
          </a:bodyPr>
          <a:lstStyle/>
          <a:p>
            <a:pPr marL="687388" indent="-687388">
              <a:spcBef>
                <a:spcPts val="0"/>
              </a:spcBef>
              <a:spcAft>
                <a:spcPts val="600"/>
              </a:spcAft>
              <a:buClr>
                <a:srgbClr val="5C748F"/>
              </a:buClr>
              <a:buSzPts val="2900"/>
              <a:buFont typeface="Arial" panose="020B0604020202020204" pitchFamily="34" charset="0"/>
              <a:buChar char="•"/>
            </a:pPr>
            <a:r>
              <a:rPr lang="en-US" dirty="0">
                <a:solidFill>
                  <a:schemeClr val="dk1"/>
                </a:solidFill>
                <a:ea typeface="Calibri"/>
                <a:cs typeface="Calibri"/>
                <a:sym typeface="Calibri"/>
              </a:rPr>
              <a:t>Review the four principle functions of a manager.</a:t>
            </a:r>
          </a:p>
          <a:p>
            <a:pPr marL="687388" indent="-687388">
              <a:spcBef>
                <a:spcPts val="0"/>
              </a:spcBef>
              <a:spcAft>
                <a:spcPts val="600"/>
              </a:spcAft>
              <a:buClr>
                <a:srgbClr val="5C748F"/>
              </a:buClr>
              <a:buSzPts val="2900"/>
              <a:buFont typeface="Arial" panose="020B0604020202020204" pitchFamily="34" charset="0"/>
              <a:buChar char="•"/>
            </a:pPr>
            <a:r>
              <a:rPr lang="en-US" dirty="0">
                <a:solidFill>
                  <a:schemeClr val="dk1"/>
                </a:solidFill>
                <a:ea typeface="Calibri"/>
                <a:cs typeface="Calibri"/>
                <a:sym typeface="Calibri"/>
              </a:rPr>
              <a:t>Understand the levels and areas of management. </a:t>
            </a:r>
          </a:p>
          <a:p>
            <a:pPr marL="687388" indent="-687388">
              <a:spcBef>
                <a:spcPts val="0"/>
              </a:spcBef>
              <a:spcAft>
                <a:spcPts val="600"/>
              </a:spcAft>
              <a:buClr>
                <a:srgbClr val="5C748F"/>
              </a:buClr>
              <a:buSzPts val="2900"/>
              <a:buFont typeface="Arial" panose="020B0604020202020204" pitchFamily="34" charset="0"/>
              <a:buChar char="•"/>
            </a:pPr>
            <a:r>
              <a:rPr lang="en-US" dirty="0">
                <a:solidFill>
                  <a:schemeClr val="dk1"/>
                </a:solidFill>
                <a:ea typeface="Calibri"/>
                <a:cs typeface="Calibri"/>
                <a:sym typeface="Calibri"/>
              </a:rPr>
              <a:t>Identify the roles an effective manager must play.</a:t>
            </a:r>
          </a:p>
          <a:p>
            <a:pPr marL="687388" indent="-687388">
              <a:spcBef>
                <a:spcPts val="0"/>
              </a:spcBef>
              <a:spcAft>
                <a:spcPts val="600"/>
              </a:spcAft>
              <a:buClr>
                <a:srgbClr val="5C748F"/>
              </a:buClr>
              <a:buSzPts val="2900"/>
              <a:buFont typeface="Arial" panose="020B0604020202020204" pitchFamily="34" charset="0"/>
              <a:buChar char="•"/>
            </a:pPr>
            <a:r>
              <a:rPr lang="en-US" dirty="0">
                <a:solidFill>
                  <a:schemeClr val="dk1"/>
                </a:solidFill>
                <a:ea typeface="Calibri"/>
                <a:cs typeface="Calibri"/>
                <a:sym typeface="Calibri"/>
              </a:rPr>
              <a:t>Discuss the skills of an outstanding manager. </a:t>
            </a:r>
          </a:p>
          <a:p>
            <a:pPr marL="687388" indent="-687388">
              <a:spcBef>
                <a:spcPts val="0"/>
              </a:spcBef>
              <a:spcAft>
                <a:spcPts val="600"/>
              </a:spcAft>
              <a:buClr>
                <a:srgbClr val="5C748F"/>
              </a:buClr>
              <a:buSzPts val="2900"/>
              <a:buFont typeface="Arial" panose="020B0604020202020204" pitchFamily="34" charset="0"/>
              <a:buChar char="•"/>
            </a:pPr>
            <a:r>
              <a:rPr lang="en-US" dirty="0">
                <a:solidFill>
                  <a:schemeClr val="dk1"/>
                </a:solidFill>
                <a:ea typeface="Calibri"/>
                <a:cs typeface="Calibri"/>
                <a:sym typeface="Calibri"/>
              </a:rPr>
              <a:t>Discuss the seven challenges faced by most managers. </a:t>
            </a:r>
          </a:p>
          <a:p>
            <a:pPr marL="687388" indent="-687388">
              <a:spcBef>
                <a:spcPts val="0"/>
              </a:spcBef>
              <a:spcAft>
                <a:spcPts val="600"/>
              </a:spcAft>
              <a:buClr>
                <a:srgbClr val="5C748F"/>
              </a:buClr>
              <a:buSzPts val="2900"/>
              <a:buFont typeface="Arial" panose="020B0604020202020204" pitchFamily="34" charset="0"/>
              <a:buChar char="•"/>
            </a:pPr>
            <a:r>
              <a:rPr lang="en-US" dirty="0">
                <a:solidFill>
                  <a:schemeClr val="dk1"/>
                </a:solidFill>
                <a:ea typeface="Calibri"/>
                <a:cs typeface="Calibri"/>
                <a:sym typeface="Calibri"/>
              </a:rPr>
              <a:t>Define the knowledge, soft skills, attitudes, and other characteristics needed for career readiness and discuss how they can be developed.</a:t>
            </a:r>
            <a:endParaRPr lang="en-US" b="1" dirty="0">
              <a:solidFill>
                <a:srgbClr val="5C748F"/>
              </a:solidFill>
            </a:endParaRPr>
          </a:p>
        </p:txBody>
      </p:sp>
    </p:spTree>
    <p:extLst>
      <p:ext uri="{BB962C8B-B14F-4D97-AF65-F5344CB8AC3E}">
        <p14:creationId xmlns:p14="http://schemas.microsoft.com/office/powerpoint/2010/main" val="19023084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MANAGING for SUSTAINABILITY</a:t>
            </a:r>
          </a:p>
        </p:txBody>
      </p:sp>
      <p:sp>
        <p:nvSpPr>
          <p:cNvPr id="5" name="Content Placeholder 4"/>
          <p:cNvSpPr>
            <a:spLocks noGrp="1"/>
          </p:cNvSpPr>
          <p:nvPr>
            <p:ph type="body" idx="1"/>
          </p:nvPr>
        </p:nvSpPr>
        <p:spPr/>
        <p:txBody>
          <a:bodyPr/>
          <a:lstStyle/>
          <a:p>
            <a:pPr marL="0" indent="0">
              <a:defRPr/>
            </a:pPr>
            <a:r>
              <a:rPr lang="en-US" dirty="0">
                <a:solidFill>
                  <a:srgbClr val="4C3E00"/>
                </a:solidFill>
              </a:rPr>
              <a:t> </a:t>
            </a:r>
          </a:p>
        </p:txBody>
      </p:sp>
      <p:sp>
        <p:nvSpPr>
          <p:cNvPr id="4" name="Text Placeholder 3">
            <a:extLst>
              <a:ext uri="{FF2B5EF4-FFF2-40B4-BE49-F238E27FC236}">
                <a16:creationId xmlns:a16="http://schemas.microsoft.com/office/drawing/2014/main" id="{E8E69EF2-DC4D-4D26-B239-3DC50EE9460D}"/>
              </a:ext>
            </a:extLst>
          </p:cNvPr>
          <p:cNvSpPr>
            <a:spLocks noGrp="1"/>
          </p:cNvSpPr>
          <p:nvPr>
            <p:ph type="body" idx="3"/>
          </p:nvPr>
        </p:nvSpPr>
        <p:spPr/>
        <p:txBody>
          <a:bodyPr/>
          <a:lstStyle/>
          <a:p>
            <a:endParaRPr lang="en-US" dirty="0"/>
          </a:p>
        </p:txBody>
      </p:sp>
      <p:sp>
        <p:nvSpPr>
          <p:cNvPr id="6" name="Content Placeholder 2">
            <a:extLst>
              <a:ext uri="{FF2B5EF4-FFF2-40B4-BE49-F238E27FC236}">
                <a16:creationId xmlns:a16="http://schemas.microsoft.com/office/drawing/2014/main" id="{2BCD37FF-B41E-B447-B0DD-51E33E833DC5}"/>
              </a:ext>
            </a:extLst>
          </p:cNvPr>
          <p:cNvSpPr>
            <a:spLocks noGrp="1"/>
          </p:cNvSpPr>
          <p:nvPr>
            <p:ph type="body" idx="2"/>
          </p:nvPr>
        </p:nvSpPr>
        <p:spPr>
          <a:xfrm>
            <a:off x="672662" y="913510"/>
            <a:ext cx="9233338" cy="5615940"/>
          </a:xfrm>
        </p:spPr>
        <p:txBody>
          <a:bodyPr>
            <a:normAutofit/>
          </a:bodyPr>
          <a:lstStyle/>
          <a:p>
            <a:pPr marL="0" indent="0" algn="l">
              <a:spcAft>
                <a:spcPts val="2400"/>
              </a:spcAft>
              <a:defRPr/>
            </a:pPr>
            <a:r>
              <a:rPr lang="en-US" sz="2800" i="1" dirty="0"/>
              <a:t>Do you have examples for companies credibly committing to sustainability?</a:t>
            </a:r>
          </a:p>
          <a:p>
            <a:pPr marL="0" indent="0" algn="l">
              <a:spcAft>
                <a:spcPts val="2400"/>
              </a:spcAft>
              <a:defRPr/>
            </a:pPr>
            <a:r>
              <a:rPr lang="en-US" sz="2800" i="1" dirty="0"/>
              <a:t>What are the challenges for managers?</a:t>
            </a:r>
          </a:p>
          <a:p>
            <a:pPr marL="0" indent="0" algn="l">
              <a:spcAft>
                <a:spcPts val="2400"/>
              </a:spcAft>
              <a:defRPr/>
            </a:pPr>
            <a:r>
              <a:rPr lang="en-US" sz="2800" i="1" dirty="0"/>
              <a:t>Does the ongoing climate discussion stand to significantly change the behaviour of businesses in the future?</a:t>
            </a:r>
          </a:p>
        </p:txBody>
      </p:sp>
    </p:spTree>
    <p:extLst>
      <p:ext uri="{BB962C8B-B14F-4D97-AF65-F5344CB8AC3E}">
        <p14:creationId xmlns:p14="http://schemas.microsoft.com/office/powerpoint/2010/main" val="20637266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a:bodyPr>
          <a:lstStyle/>
          <a:p>
            <a:pPr eaLnBrk="1" hangingPunct="1">
              <a:defRPr/>
            </a:pPr>
            <a:r>
              <a:rPr lang="en-US" dirty="0"/>
              <a:t>MANAGING for HAPPINESS and MEANINGFULNESS</a:t>
            </a:r>
            <a:endParaRPr lang="en-US" sz="2200" dirty="0"/>
          </a:p>
        </p:txBody>
      </p:sp>
      <p:sp>
        <p:nvSpPr>
          <p:cNvPr id="22531" name="Content Placeholder 2"/>
          <p:cNvSpPr>
            <a:spLocks noGrp="1"/>
          </p:cNvSpPr>
          <p:nvPr>
            <p:ph type="body" idx="1"/>
          </p:nvPr>
        </p:nvSpPr>
        <p:spPr/>
        <p:txBody>
          <a:bodyPr/>
          <a:lstStyle/>
          <a:p>
            <a:pPr marL="231775" indent="-3175">
              <a:spcAft>
                <a:spcPts val="1200"/>
              </a:spcAft>
              <a:defRPr/>
            </a:pPr>
            <a:r>
              <a:rPr lang="en-US" dirty="0"/>
              <a:t>Many people agree that being a manager doesn’t make them happy.</a:t>
            </a:r>
          </a:p>
          <a:p>
            <a:pPr marL="231775" indent="-3175">
              <a:spcAft>
                <a:spcPts val="1200"/>
              </a:spcAft>
              <a:defRPr/>
            </a:pPr>
            <a:r>
              <a:rPr lang="en-US" dirty="0"/>
              <a:t> </a:t>
            </a:r>
            <a:r>
              <a:rPr lang="en-US" i="1" dirty="0"/>
              <a:t>Why do you think that is?</a:t>
            </a:r>
          </a:p>
          <a:p>
            <a:pPr marL="231775" indent="-3175">
              <a:spcAft>
                <a:spcPts val="1200"/>
              </a:spcAft>
              <a:defRPr/>
            </a:pPr>
            <a:r>
              <a:rPr lang="en-US" dirty="0"/>
              <a:t>Research shows that a sense of </a:t>
            </a:r>
            <a:r>
              <a:rPr lang="en-US" i="1" dirty="0"/>
              <a:t>meaningfuln</a:t>
            </a:r>
            <a:r>
              <a:rPr lang="en-US" dirty="0"/>
              <a:t>ess in your life is associated with better health, work and life satisfaction, and performance.</a:t>
            </a:r>
          </a:p>
          <a:p>
            <a:pPr marL="231775" indent="-3175">
              <a:defRPr/>
            </a:pPr>
            <a:r>
              <a:rPr lang="en-US" i="1" dirty="0"/>
              <a:t>How can we bring meaningfulness into our work and lives? </a:t>
            </a:r>
          </a:p>
        </p:txBody>
      </p:sp>
      <p:sp>
        <p:nvSpPr>
          <p:cNvPr id="4" name="Text Placeholder 3">
            <a:extLst>
              <a:ext uri="{FF2B5EF4-FFF2-40B4-BE49-F238E27FC236}">
                <a16:creationId xmlns:a16="http://schemas.microsoft.com/office/drawing/2014/main" id="{607F6078-DFAE-4E8C-B725-79FA4FC5392A}"/>
              </a:ext>
            </a:extLst>
          </p:cNvPr>
          <p:cNvSpPr>
            <a:spLocks noGrp="1"/>
          </p:cNvSpPr>
          <p:nvPr>
            <p:ph type="body" idx="3"/>
          </p:nvPr>
        </p:nvSpPr>
        <p:spPr/>
        <p:txBody>
          <a:bodyPr/>
          <a:lstStyle/>
          <a:p>
            <a:endParaRPr lang="en-US" dirty="0"/>
          </a:p>
        </p:txBody>
      </p:sp>
    </p:spTree>
    <p:extLst>
      <p:ext uri="{BB962C8B-B14F-4D97-AF65-F5344CB8AC3E}">
        <p14:creationId xmlns:p14="http://schemas.microsoft.com/office/powerpoint/2010/main" val="1718300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dirty="0"/>
              <a:t>The MANAGEMENT PROCESS</a:t>
            </a:r>
          </a:p>
        </p:txBody>
      </p:sp>
      <p:pic>
        <p:nvPicPr>
          <p:cNvPr id="2" name="Picture 1" descr="The graphic shows the management process from planning to controlling.">
            <a:extLst>
              <a:ext uri="{FF2B5EF4-FFF2-40B4-BE49-F238E27FC236}">
                <a16:creationId xmlns:a16="http://schemas.microsoft.com/office/drawing/2014/main" id="{7346714F-AD11-4D8D-92D3-071ABF86C744}"/>
              </a:ext>
            </a:extLst>
          </p:cNvPr>
          <p:cNvPicPr>
            <a:picLocks noChangeAspect="1"/>
          </p:cNvPicPr>
          <p:nvPr/>
        </p:nvPicPr>
        <p:blipFill rotWithShape="1">
          <a:blip r:embed="rId3"/>
          <a:srcRect t="2029"/>
          <a:stretch/>
        </p:blipFill>
        <p:spPr>
          <a:xfrm>
            <a:off x="2781300" y="1281113"/>
            <a:ext cx="7086600" cy="4969669"/>
          </a:xfrm>
          <a:prstGeom prst="rect">
            <a:avLst/>
          </a:prstGeom>
        </p:spPr>
      </p:pic>
      <p:sp>
        <p:nvSpPr>
          <p:cNvPr id="5" name="Text Placeholder 4">
            <a:extLst>
              <a:ext uri="{FF2B5EF4-FFF2-40B4-BE49-F238E27FC236}">
                <a16:creationId xmlns:a16="http://schemas.microsoft.com/office/drawing/2014/main" id="{8D12CDC3-AEEC-43A4-917D-3A4FCDE23FB7}"/>
              </a:ext>
            </a:extLst>
          </p:cNvPr>
          <p:cNvSpPr>
            <a:spLocks noGrp="1"/>
          </p:cNvSpPr>
          <p:nvPr>
            <p:ph type="body" idx="3"/>
          </p:nvPr>
        </p:nvSpPr>
        <p:spPr/>
        <p:txBody>
          <a:bodyPr/>
          <a:lstStyle/>
          <a:p>
            <a:r>
              <a:rPr lang="en-US" dirty="0"/>
              <a:t>Copyright ©McGraw-Hill Education. Permission required for reproduction or display.</a:t>
            </a:r>
          </a:p>
        </p:txBody>
      </p:sp>
    </p:spTree>
    <p:extLst>
      <p:ext uri="{BB962C8B-B14F-4D97-AF65-F5344CB8AC3E}">
        <p14:creationId xmlns:p14="http://schemas.microsoft.com/office/powerpoint/2010/main" val="58709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defRPr/>
            </a:pPr>
            <a:r>
              <a:rPr lang="en-US" dirty="0"/>
              <a:t>QUESTION #1</a:t>
            </a:r>
          </a:p>
        </p:txBody>
      </p:sp>
      <p:sp>
        <p:nvSpPr>
          <p:cNvPr id="28675" name="Content Placeholder 2"/>
          <p:cNvSpPr>
            <a:spLocks noGrp="1"/>
          </p:cNvSpPr>
          <p:nvPr>
            <p:ph type="body" idx="1"/>
          </p:nvPr>
        </p:nvSpPr>
        <p:spPr/>
        <p:txBody>
          <a:bodyPr/>
          <a:lstStyle/>
          <a:p>
            <a:pPr marL="0" indent="0">
              <a:defRPr/>
            </a:pPr>
            <a:r>
              <a:rPr lang="en-US" dirty="0"/>
              <a:t>Laura runs a sales and expense report at the end of each work day. Which management function is she performing?</a:t>
            </a:r>
          </a:p>
          <a:p>
            <a:pPr marL="0" indent="0">
              <a:defRPr/>
            </a:pPr>
            <a:r>
              <a:rPr lang="en-US" dirty="0"/>
              <a:t>A. leading</a:t>
            </a:r>
          </a:p>
          <a:p>
            <a:pPr marL="0" indent="0">
              <a:defRPr/>
            </a:pPr>
            <a:r>
              <a:rPr lang="en-US" dirty="0"/>
              <a:t>B. organizing</a:t>
            </a:r>
          </a:p>
          <a:p>
            <a:pPr marL="0" indent="0">
              <a:defRPr/>
            </a:pPr>
            <a:r>
              <a:rPr lang="en-US" dirty="0"/>
              <a:t>C. controlling</a:t>
            </a:r>
          </a:p>
          <a:p>
            <a:pPr marL="0" indent="0">
              <a:defRPr/>
            </a:pPr>
            <a:r>
              <a:rPr lang="en-US" dirty="0"/>
              <a:t>D. planning </a:t>
            </a:r>
            <a:endParaRPr lang="en-US" sz="2400" dirty="0"/>
          </a:p>
        </p:txBody>
      </p:sp>
      <p:sp>
        <p:nvSpPr>
          <p:cNvPr id="2" name="Text Placeholder 1">
            <a:extLst>
              <a:ext uri="{FF2B5EF4-FFF2-40B4-BE49-F238E27FC236}">
                <a16:creationId xmlns:a16="http://schemas.microsoft.com/office/drawing/2014/main" id="{4D8AA14C-44A5-470F-BD04-0A606738BEEA}"/>
              </a:ext>
            </a:extLst>
          </p:cNvPr>
          <p:cNvSpPr>
            <a:spLocks noGrp="1"/>
          </p:cNvSpPr>
          <p:nvPr>
            <p:ph type="body" idx="2"/>
          </p:nvPr>
        </p:nvSpPr>
        <p:spPr/>
        <p:txBody>
          <a:bodyPr>
            <a:normAutofit fontScale="77500" lnSpcReduction="20000"/>
          </a:bodyPr>
          <a:lstStyle/>
          <a:p>
            <a:endParaRPr lang="en-US" dirty="0"/>
          </a:p>
        </p:txBody>
      </p:sp>
      <p:sp>
        <p:nvSpPr>
          <p:cNvPr id="3" name="Text Placeholder 2">
            <a:extLst>
              <a:ext uri="{FF2B5EF4-FFF2-40B4-BE49-F238E27FC236}">
                <a16:creationId xmlns:a16="http://schemas.microsoft.com/office/drawing/2014/main" id="{B0955F5D-4617-4E61-A1EF-7DBD68B20CB2}"/>
              </a:ext>
            </a:extLst>
          </p:cNvPr>
          <p:cNvSpPr>
            <a:spLocks noGrp="1"/>
          </p:cNvSpPr>
          <p:nvPr>
            <p:ph type="body" idx="3"/>
          </p:nvPr>
        </p:nvSpPr>
        <p:spPr/>
        <p:txBody>
          <a:bodyPr/>
          <a:lstStyle/>
          <a:p>
            <a:endParaRPr lang="en-US" dirty="0"/>
          </a:p>
        </p:txBody>
      </p:sp>
    </p:spTree>
    <p:extLst>
      <p:ext uri="{BB962C8B-B14F-4D97-AF65-F5344CB8AC3E}">
        <p14:creationId xmlns:p14="http://schemas.microsoft.com/office/powerpoint/2010/main" val="11509520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LEVELS and AREAS of MANAGEMENT</a:t>
            </a:r>
          </a:p>
        </p:txBody>
      </p:sp>
      <p:sp>
        <p:nvSpPr>
          <p:cNvPr id="3" name="Text Placeholder 2">
            <a:extLst>
              <a:ext uri="{FF2B5EF4-FFF2-40B4-BE49-F238E27FC236}">
                <a16:creationId xmlns:a16="http://schemas.microsoft.com/office/drawing/2014/main" id="{266B8064-05D1-4BCA-BA52-9728CDFFAAAB}"/>
              </a:ext>
            </a:extLst>
          </p:cNvPr>
          <p:cNvSpPr>
            <a:spLocks noGrp="1"/>
          </p:cNvSpPr>
          <p:nvPr>
            <p:ph type="body" idx="3"/>
          </p:nvPr>
        </p:nvSpPr>
        <p:spPr/>
        <p:txBody>
          <a:bodyPr/>
          <a:lstStyle/>
          <a:p>
            <a:r>
              <a:rPr lang="en-US" dirty="0"/>
              <a:t>Copyright ©McGraw-Hill Education. Permission required for reproduction or display.</a:t>
            </a:r>
          </a:p>
        </p:txBody>
      </p:sp>
      <p:pic>
        <p:nvPicPr>
          <p:cNvPr id="4" name="Picture 3" descr="A pyramid gives the levels of management and the functional areas.">
            <a:extLst>
              <a:ext uri="{FF2B5EF4-FFF2-40B4-BE49-F238E27FC236}">
                <a16:creationId xmlns:a16="http://schemas.microsoft.com/office/drawing/2014/main" id="{0DDD1631-361A-4D71-9533-EACF55B44FB0}"/>
              </a:ext>
            </a:extLst>
          </p:cNvPr>
          <p:cNvPicPr>
            <a:picLocks noChangeAspect="1"/>
          </p:cNvPicPr>
          <p:nvPr/>
        </p:nvPicPr>
        <p:blipFill>
          <a:blip r:embed="rId3"/>
          <a:stretch>
            <a:fillRect/>
          </a:stretch>
        </p:blipFill>
        <p:spPr>
          <a:xfrm>
            <a:off x="4191000" y="1288256"/>
            <a:ext cx="6087128" cy="4953000"/>
          </a:xfrm>
          <a:prstGeom prst="rect">
            <a:avLst/>
          </a:prstGeom>
        </p:spPr>
      </p:pic>
    </p:spTree>
    <p:extLst>
      <p:ext uri="{BB962C8B-B14F-4D97-AF65-F5344CB8AC3E}">
        <p14:creationId xmlns:p14="http://schemas.microsoft.com/office/powerpoint/2010/main" val="2946774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p:nvPr>
        </p:nvSpPr>
        <p:spPr/>
        <p:txBody>
          <a:bodyPr/>
          <a:lstStyle/>
          <a:p>
            <a:pPr>
              <a:defRPr/>
            </a:pPr>
            <a:r>
              <a:rPr lang="en-US" dirty="0"/>
              <a:t>FOUR LEVELS of MANAGEMENT </a:t>
            </a:r>
            <a:endParaRPr lang="en-US" sz="2000" dirty="0"/>
          </a:p>
        </p:txBody>
      </p:sp>
      <p:sp>
        <p:nvSpPr>
          <p:cNvPr id="3" name="Text Placeholder 2"/>
          <p:cNvSpPr>
            <a:spLocks noGrp="1"/>
          </p:cNvSpPr>
          <p:nvPr>
            <p:ph type="body" idx="1"/>
          </p:nvPr>
        </p:nvSpPr>
        <p:spPr>
          <a:xfrm>
            <a:off x="1981200" y="990600"/>
            <a:ext cx="7696200" cy="5562600"/>
          </a:xfrm>
        </p:spPr>
        <p:txBody>
          <a:bodyPr/>
          <a:lstStyle/>
          <a:p>
            <a:pPr indent="-457200">
              <a:buClr>
                <a:schemeClr val="tx1"/>
              </a:buClr>
              <a:buFont typeface="+mj-lt"/>
              <a:buAutoNum type="arabicParenR"/>
              <a:defRPr/>
            </a:pPr>
            <a:r>
              <a:rPr lang="en-US" sz="2400" b="1" dirty="0">
                <a:solidFill>
                  <a:srgbClr val="4C3E00"/>
                </a:solidFill>
              </a:rPr>
              <a:t>Top managers </a:t>
            </a:r>
            <a:r>
              <a:rPr lang="en-US" sz="2000" dirty="0">
                <a:solidFill>
                  <a:srgbClr val="4C3E00"/>
                </a:solidFill>
              </a:rPr>
              <a:t> </a:t>
            </a:r>
          </a:p>
          <a:p>
            <a:pPr lvl="1">
              <a:buClr>
                <a:srgbClr val="000000"/>
              </a:buClr>
              <a:defRPr/>
            </a:pPr>
            <a:r>
              <a:rPr lang="en-US" sz="1800" dirty="0"/>
              <a:t>Make long-term decisions about the overall direction of the organization and establish the objectives, policies, and strategies for it.</a:t>
            </a:r>
          </a:p>
          <a:p>
            <a:pPr indent="-457200">
              <a:buClr>
                <a:schemeClr val="tx1"/>
              </a:buClr>
              <a:buFont typeface="+mj-lt"/>
              <a:buAutoNum type="arabicParenR"/>
            </a:pPr>
            <a:r>
              <a:rPr lang="en-US" sz="2400" b="1" dirty="0">
                <a:solidFill>
                  <a:srgbClr val="4C3E00"/>
                </a:solidFill>
              </a:rPr>
              <a:t>Middle managers</a:t>
            </a:r>
          </a:p>
          <a:p>
            <a:pPr lvl="1">
              <a:buClr>
                <a:srgbClr val="000000"/>
              </a:buClr>
              <a:defRPr/>
            </a:pPr>
            <a:r>
              <a:rPr lang="en-US" sz="1800" dirty="0"/>
              <a:t>Implement the policies and plans of the top managers above them and supervise and coordinate the activities of the first-line managers below them.</a:t>
            </a:r>
          </a:p>
          <a:p>
            <a:pPr indent="-457200">
              <a:buClr>
                <a:schemeClr val="tx1"/>
              </a:buClr>
              <a:buFont typeface="+mj-lt"/>
              <a:buAutoNum type="arabicParenR"/>
            </a:pPr>
            <a:r>
              <a:rPr lang="en-US" sz="2400" b="1" dirty="0">
                <a:solidFill>
                  <a:srgbClr val="4C3E00"/>
                </a:solidFill>
              </a:rPr>
              <a:t>First-line managers </a:t>
            </a:r>
          </a:p>
          <a:p>
            <a:pPr lvl="1">
              <a:buClr>
                <a:srgbClr val="000000"/>
              </a:buClr>
            </a:pPr>
            <a:r>
              <a:rPr lang="en-US" sz="1800" dirty="0"/>
              <a:t>Make short-term operating decisions, directing the daily tasks of nonmanagerial personnel.</a:t>
            </a:r>
          </a:p>
          <a:p>
            <a:pPr indent="-457200">
              <a:buClr>
                <a:schemeClr val="tx1"/>
              </a:buClr>
              <a:buFont typeface="+mj-lt"/>
              <a:buAutoNum type="arabicParenR"/>
            </a:pPr>
            <a:r>
              <a:rPr lang="en-US" sz="2400" b="1" dirty="0">
                <a:solidFill>
                  <a:srgbClr val="4C3E00"/>
                </a:solidFill>
              </a:rPr>
              <a:t>Team leader </a:t>
            </a:r>
          </a:p>
          <a:p>
            <a:pPr lvl="1">
              <a:buClr>
                <a:srgbClr val="000000"/>
              </a:buClr>
            </a:pPr>
            <a:r>
              <a:rPr lang="en-US" sz="1800" dirty="0"/>
              <a:t>Responsible for facilitating team activities toward achieving key results.</a:t>
            </a:r>
          </a:p>
        </p:txBody>
      </p:sp>
    </p:spTree>
    <p:extLst>
      <p:ext uri="{BB962C8B-B14F-4D97-AF65-F5344CB8AC3E}">
        <p14:creationId xmlns:p14="http://schemas.microsoft.com/office/powerpoint/2010/main" val="976648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defRPr/>
            </a:pPr>
            <a:r>
              <a:rPr lang="en-US" dirty="0"/>
              <a:t>QUESTION #2</a:t>
            </a:r>
          </a:p>
        </p:txBody>
      </p:sp>
      <p:sp>
        <p:nvSpPr>
          <p:cNvPr id="3" name="Content Placeholder 2"/>
          <p:cNvSpPr>
            <a:spLocks noGrp="1"/>
          </p:cNvSpPr>
          <p:nvPr>
            <p:ph type="body" idx="1"/>
          </p:nvPr>
        </p:nvSpPr>
        <p:spPr/>
        <p:txBody>
          <a:bodyPr/>
          <a:lstStyle/>
          <a:p>
            <a:pPr marL="0" indent="0">
              <a:defRPr/>
            </a:pPr>
            <a:r>
              <a:rPr lang="en-US" dirty="0"/>
              <a:t>Alexandra supervises the food assembly line workers. What type of manager is she?</a:t>
            </a:r>
          </a:p>
          <a:p>
            <a:pPr marL="0" indent="0">
              <a:defRPr/>
            </a:pPr>
            <a:r>
              <a:rPr lang="en-US" dirty="0"/>
              <a:t>A. top manager</a:t>
            </a:r>
          </a:p>
          <a:p>
            <a:pPr marL="0" indent="0">
              <a:defRPr/>
            </a:pPr>
            <a:r>
              <a:rPr lang="en-US" dirty="0"/>
              <a:t>B. middle manager</a:t>
            </a:r>
          </a:p>
          <a:p>
            <a:pPr marL="0" indent="0">
              <a:defRPr/>
            </a:pPr>
            <a:r>
              <a:rPr lang="en-US" dirty="0"/>
              <a:t>C. first-line manager</a:t>
            </a:r>
          </a:p>
          <a:p>
            <a:pPr marL="0" indent="0">
              <a:defRPr/>
            </a:pPr>
            <a:r>
              <a:rPr lang="en-US" dirty="0"/>
              <a:t>D. general manager</a:t>
            </a:r>
          </a:p>
        </p:txBody>
      </p:sp>
      <p:sp>
        <p:nvSpPr>
          <p:cNvPr id="2" name="Text Placeholder 1">
            <a:extLst>
              <a:ext uri="{FF2B5EF4-FFF2-40B4-BE49-F238E27FC236}">
                <a16:creationId xmlns:a16="http://schemas.microsoft.com/office/drawing/2014/main" id="{0330B16B-9344-4A9D-ACAA-577FA19A4850}"/>
              </a:ext>
            </a:extLst>
          </p:cNvPr>
          <p:cNvSpPr>
            <a:spLocks noGrp="1"/>
          </p:cNvSpPr>
          <p:nvPr>
            <p:ph type="body" idx="2"/>
          </p:nvPr>
        </p:nvSpPr>
        <p:spPr/>
        <p:txBody>
          <a:bodyPr>
            <a:normAutofit fontScale="77500" lnSpcReduction="20000"/>
          </a:bodyPr>
          <a:lstStyle/>
          <a:p>
            <a:endParaRPr lang="en-US" dirty="0"/>
          </a:p>
        </p:txBody>
      </p:sp>
      <p:sp>
        <p:nvSpPr>
          <p:cNvPr id="4" name="Text Placeholder 3">
            <a:extLst>
              <a:ext uri="{FF2B5EF4-FFF2-40B4-BE49-F238E27FC236}">
                <a16:creationId xmlns:a16="http://schemas.microsoft.com/office/drawing/2014/main" id="{D2714616-F0DA-40D4-8BEF-2B559874671F}"/>
              </a:ext>
            </a:extLst>
          </p:cNvPr>
          <p:cNvSpPr>
            <a:spLocks noGrp="1"/>
          </p:cNvSpPr>
          <p:nvPr>
            <p:ph type="body" idx="3"/>
          </p:nvPr>
        </p:nvSpPr>
        <p:spPr/>
        <p:txBody>
          <a:bodyPr/>
          <a:lstStyle/>
          <a:p>
            <a:endParaRPr lang="en-US" dirty="0"/>
          </a:p>
        </p:txBody>
      </p:sp>
    </p:spTree>
    <p:extLst>
      <p:ext uri="{BB962C8B-B14F-4D97-AF65-F5344CB8AC3E}">
        <p14:creationId xmlns:p14="http://schemas.microsoft.com/office/powerpoint/2010/main" val="1751781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FUNCTIONAL VERSUS GENERAL MANAGERS</a:t>
            </a:r>
            <a:endParaRPr lang="en-US" sz="2000" dirty="0"/>
          </a:p>
        </p:txBody>
      </p:sp>
      <p:sp>
        <p:nvSpPr>
          <p:cNvPr id="3" name="Content Placeholder 2"/>
          <p:cNvSpPr>
            <a:spLocks noGrp="1"/>
          </p:cNvSpPr>
          <p:nvPr>
            <p:ph type="body" idx="1"/>
          </p:nvPr>
        </p:nvSpPr>
        <p:spPr/>
        <p:txBody>
          <a:bodyPr/>
          <a:lstStyle/>
          <a:p>
            <a:r>
              <a:rPr lang="en-US" b="1" dirty="0">
                <a:solidFill>
                  <a:srgbClr val="4C3E00"/>
                </a:solidFill>
              </a:rPr>
              <a:t>Functional manager</a:t>
            </a:r>
          </a:p>
          <a:p>
            <a:r>
              <a:rPr lang="en-US" dirty="0">
                <a:solidFill>
                  <a:srgbClr val="4C3E00"/>
                </a:solidFill>
              </a:rPr>
              <a:t>What are they responsible for?</a:t>
            </a:r>
          </a:p>
          <a:p>
            <a:endParaRPr lang="en-US" b="1" dirty="0">
              <a:solidFill>
                <a:srgbClr val="4C3E00"/>
              </a:solidFill>
            </a:endParaRPr>
          </a:p>
          <a:p>
            <a:r>
              <a:rPr lang="en-US" b="1" dirty="0">
                <a:solidFill>
                  <a:srgbClr val="4C3E00"/>
                </a:solidFill>
              </a:rPr>
              <a:t>General manager</a:t>
            </a:r>
          </a:p>
          <a:p>
            <a:r>
              <a:rPr lang="en-US" dirty="0">
                <a:solidFill>
                  <a:srgbClr val="4C3E00"/>
                </a:solidFill>
              </a:rPr>
              <a:t>What are they responsible for?</a:t>
            </a:r>
          </a:p>
          <a:p>
            <a:endParaRPr lang="en-US" b="1" dirty="0">
              <a:solidFill>
                <a:srgbClr val="4C3E00"/>
              </a:solidFill>
            </a:endParaRPr>
          </a:p>
        </p:txBody>
      </p:sp>
    </p:spTree>
    <p:extLst>
      <p:ext uri="{BB962C8B-B14F-4D97-AF65-F5344CB8AC3E}">
        <p14:creationId xmlns:p14="http://schemas.microsoft.com/office/powerpoint/2010/main" val="1734807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MANAGERS for THREE TYPES of ORGANIZATIONS</a:t>
            </a:r>
          </a:p>
        </p:txBody>
      </p:sp>
      <p:sp>
        <p:nvSpPr>
          <p:cNvPr id="8" name="Content Placeholder 7"/>
          <p:cNvSpPr>
            <a:spLocks noGrp="1"/>
          </p:cNvSpPr>
          <p:nvPr>
            <p:ph type="body" idx="1"/>
          </p:nvPr>
        </p:nvSpPr>
        <p:spPr/>
        <p:txBody>
          <a:bodyPr/>
          <a:lstStyle/>
          <a:p>
            <a:r>
              <a:rPr lang="en-US" b="1" dirty="0">
                <a:solidFill>
                  <a:srgbClr val="4C3E00"/>
                </a:solidFill>
              </a:rPr>
              <a:t>For-profit organizations</a:t>
            </a:r>
          </a:p>
          <a:p>
            <a:endParaRPr lang="en-US" b="1" dirty="0">
              <a:solidFill>
                <a:srgbClr val="4C3E00"/>
              </a:solidFill>
            </a:endParaRPr>
          </a:p>
          <a:p>
            <a:r>
              <a:rPr lang="en-US" b="1" dirty="0">
                <a:solidFill>
                  <a:srgbClr val="4C3E00"/>
                </a:solidFill>
              </a:rPr>
              <a:t>Nonprofit organizations</a:t>
            </a:r>
          </a:p>
          <a:p>
            <a:endParaRPr lang="en-US" b="1" dirty="0">
              <a:solidFill>
                <a:srgbClr val="4C3E00"/>
              </a:solidFill>
            </a:endParaRPr>
          </a:p>
          <a:p>
            <a:r>
              <a:rPr lang="en-US" b="1" dirty="0">
                <a:solidFill>
                  <a:srgbClr val="4C3E00"/>
                </a:solidFill>
              </a:rPr>
              <a:t>Mutual-benefit organizations</a:t>
            </a:r>
          </a:p>
        </p:txBody>
      </p:sp>
    </p:spTree>
    <p:extLst>
      <p:ext uri="{BB962C8B-B14F-4D97-AF65-F5344CB8AC3E}">
        <p14:creationId xmlns:p14="http://schemas.microsoft.com/office/powerpoint/2010/main" val="556114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847</TotalTime>
  <Words>840</Words>
  <Application>Microsoft Macintosh PowerPoint</Application>
  <PresentationFormat>Widescreen</PresentationFormat>
  <Paragraphs>140</Paragraphs>
  <Slides>21</Slides>
  <Notes>21</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Times</vt:lpstr>
      <vt:lpstr>Office Theme</vt:lpstr>
      <vt:lpstr>PowerPoint Presentation</vt:lpstr>
      <vt:lpstr>OBJECTIVES TODAY</vt:lpstr>
      <vt:lpstr>The MANAGEMENT PROCESS</vt:lpstr>
      <vt:lpstr>QUESTION #1</vt:lpstr>
      <vt:lpstr>LEVELS and AREAS of MANAGEMENT</vt:lpstr>
      <vt:lpstr>FOUR LEVELS of MANAGEMENT </vt:lpstr>
      <vt:lpstr>QUESTION #2</vt:lpstr>
      <vt:lpstr>FUNCTIONAL VERSUS GENERAL MANAGERS</vt:lpstr>
      <vt:lpstr>MANAGERS for THREE TYPES of ORGANIZATIONS</vt:lpstr>
      <vt:lpstr>THREE TYPES of MANAGERIAL ROLES ACCORDING TO HENRY MINTZBERG </vt:lpstr>
      <vt:lpstr>QUESTION #3</vt:lpstr>
      <vt:lpstr>ROLES MANAGERS MUST PLAY SUCCESSFULLY</vt:lpstr>
      <vt:lpstr>The SKILLS EXCEPTIONAL MANAGERS NEED</vt:lpstr>
      <vt:lpstr>CHALLENGES to BEING an EXCEPTIONAL MANAGER</vt:lpstr>
      <vt:lpstr>MANAGING for COMPETITIVE ADVANTAGE</vt:lpstr>
      <vt:lpstr>MANAGING for INFORMATION TECHNOLOGY</vt:lpstr>
      <vt:lpstr>MANAGING for DIVERSITY</vt:lpstr>
      <vt:lpstr>MANAGING for GLOBALIZATION</vt:lpstr>
      <vt:lpstr>MANAGING for ETHICAL STANDARDS</vt:lpstr>
      <vt:lpstr>MANAGING for SUSTAINABILITY</vt:lpstr>
      <vt:lpstr>MANAGING for HAPPINESS and MEANINGFULNESS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MANAGEMENT PROCESS</dc:title>
  <dc:creator>Microsoft Office User</dc:creator>
  <cp:lastModifiedBy>Microsoft Office User</cp:lastModifiedBy>
  <cp:revision>26</cp:revision>
  <dcterms:created xsi:type="dcterms:W3CDTF">2020-09-21T17:04:16Z</dcterms:created>
  <dcterms:modified xsi:type="dcterms:W3CDTF">2023-09-26T12:29:42Z</dcterms:modified>
</cp:coreProperties>
</file>