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60" r:id="rId3"/>
    <p:sldId id="265" r:id="rId4"/>
    <p:sldId id="315" r:id="rId5"/>
    <p:sldId id="267" r:id="rId6"/>
    <p:sldId id="316" r:id="rId7"/>
    <p:sldId id="308" r:id="rId8"/>
    <p:sldId id="317" r:id="rId9"/>
    <p:sldId id="318" r:id="rId10"/>
    <p:sldId id="319" r:id="rId11"/>
    <p:sldId id="320" r:id="rId12"/>
    <p:sldId id="272" r:id="rId13"/>
    <p:sldId id="266" r:id="rId14"/>
    <p:sldId id="321" r:id="rId15"/>
    <p:sldId id="277" r:id="rId16"/>
    <p:sldId id="278" r:id="rId17"/>
    <p:sldId id="322" r:id="rId18"/>
    <p:sldId id="323" r:id="rId19"/>
    <p:sldId id="282" r:id="rId20"/>
    <p:sldId id="284" r:id="rId21"/>
    <p:sldId id="303" r:id="rId22"/>
    <p:sldId id="285" r:id="rId23"/>
    <p:sldId id="287" r:id="rId24"/>
    <p:sldId id="288" r:id="rId25"/>
    <p:sldId id="286" r:id="rId26"/>
    <p:sldId id="289" r:id="rId27"/>
    <p:sldId id="291" r:id="rId28"/>
    <p:sldId id="324" r:id="rId29"/>
    <p:sldId id="293" r:id="rId30"/>
    <p:sldId id="325" r:id="rId31"/>
    <p:sldId id="294" r:id="rId32"/>
    <p:sldId id="295" r:id="rId33"/>
    <p:sldId id="32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0"/>
    <p:restoredTop sz="68810"/>
  </p:normalViewPr>
  <p:slideViewPr>
    <p:cSldViewPr snapToGrid="0" snapToObjects="1">
      <p:cViewPr varScale="1">
        <p:scale>
          <a:sx n="95" d="100"/>
          <a:sy n="95" d="100"/>
        </p:scale>
        <p:origin x="131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C5163-1FA6-5D44-A302-0C1F70442CE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1F542-773E-CA4F-8FE7-9A3FE5CE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3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1F542-773E-CA4F-8FE7-9A3FE5CEEC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39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1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61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9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72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54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44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3D38D-2F57-410E-BDAC-9DD76886618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82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41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42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63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47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7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4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8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8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correct answer is D.</a:t>
            </a:r>
            <a:r>
              <a:rPr lang="en-US" altLang="en-US" baseline="0" dirty="0"/>
              <a:t> m</a:t>
            </a:r>
            <a:r>
              <a:rPr lang="en-US" altLang="en-US" dirty="0"/>
              <a:t>anagement science.</a:t>
            </a:r>
          </a:p>
          <a:p>
            <a:endParaRPr lang="en-US" altLang="en-US" dirty="0"/>
          </a:p>
          <a:p>
            <a:r>
              <a:rPr lang="en-US" altLang="en-US" dirty="0"/>
              <a:t>Rationale: Sometimes called </a:t>
            </a:r>
            <a:r>
              <a:rPr lang="en-US" altLang="en-US" i="1" dirty="0"/>
              <a:t>operations research</a:t>
            </a:r>
            <a:r>
              <a:rPr lang="en-US" altLang="en-US" dirty="0"/>
              <a:t>, management science focuses on rational, science-based techniques and mathematical models in decision making and strategic planning. This viewpoint falls into the </a:t>
            </a:r>
            <a:r>
              <a:rPr lang="en-US" altLang="en-US" i="1" dirty="0"/>
              <a:t>quantitative</a:t>
            </a:r>
            <a:r>
              <a:rPr lang="en-US" altLang="en-US" dirty="0"/>
              <a:t> category.</a:t>
            </a:r>
          </a:p>
        </p:txBody>
      </p:sp>
    </p:spTree>
    <p:extLst>
      <p:ext uri="{BB962C8B-B14F-4D97-AF65-F5344CB8AC3E}">
        <p14:creationId xmlns:p14="http://schemas.microsoft.com/office/powerpoint/2010/main" val="1584560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95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12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38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1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18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999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80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53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0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94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02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37679-2B92-45A0-BD8C-3619807522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1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37679-2B92-45A0-BD8C-3619807522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5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44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3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949C-5CAB-2546-A70A-AF0C11BD9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C79CC-4D81-6341-AF4D-475210BDE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F6EDF-F273-184E-BFC9-25EB7376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9FB-0D7C-F94B-84B2-35E4C265225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4B342-8FEE-DB42-8C32-650138F9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C5E32-6053-AB4B-9B22-73BC0FB6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D33-FF51-414E-BC33-AA6911993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857B-A2F9-D445-A309-AC25AC39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6E63F-E8B4-C641-88A3-73F463691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CB489-4856-194F-BD3E-737289EE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9FB-0D7C-F94B-84B2-35E4C265225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07FD2-7536-4C4D-92A2-00FBC6CD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FC51-9B7E-6F4D-94C5-745851D9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D33-FF51-414E-BC33-AA6911993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4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30BC40-BC04-3849-8256-42AF425A2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15D70-CC8E-6D4F-B7E7-127742EAA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2D265-CF7A-1342-B340-62CCA6B6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9FB-0D7C-F94B-84B2-35E4C265225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3E3DA-5682-2D45-B86A-81A523E2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ADD4-474F-FE4C-9E24-D7A0798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D33-FF51-414E-BC33-AA6911993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1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Bar-Title and Content">
  <p:cSld name="RedBar-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174C79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74C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109728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6604000" y="6705600"/>
            <a:ext cx="55880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691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Bar-Two Content">
  <p:cSld name="RedBar-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-1" y="228600"/>
            <a:ext cx="121920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174C79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74C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09600" y="914400"/>
            <a:ext cx="5384800" cy="561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97600" y="914400"/>
            <a:ext cx="5384800" cy="561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5090160" y="6529450"/>
            <a:ext cx="2011680" cy="9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4"/>
          </p:nvPr>
        </p:nvSpPr>
        <p:spPr>
          <a:xfrm>
            <a:off x="8636000" y="6705600"/>
            <a:ext cx="35560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Opt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ranslation PP Template_b.jpg" descr="Translation PP Template_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"/>
          <p:cNvSpPr/>
          <p:nvPr/>
        </p:nvSpPr>
        <p:spPr>
          <a:xfrm>
            <a:off x="9861550" y="6197600"/>
            <a:ext cx="1797050" cy="635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317" y="6470650"/>
            <a:ext cx="226666" cy="234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6372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8B76-8454-6245-B4BD-6CBAAFF0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B56BF-E1BB-9D49-B162-CA02DD56D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F7658-557B-0A4C-AC1D-3D93DBE0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9FB-0D7C-F94B-84B2-35E4C265225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D2554-12F8-DE47-AAC0-7B1D1F63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D5BE5-916A-904B-82DE-DF1BA64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D33-FF51-414E-BC33-AA6911993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4E19-DE81-BD46-8639-93936321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0D163-43F0-7149-A624-F015830B3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89DD1-5865-3D4E-9C3B-14ECAAE8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9FB-0D7C-F94B-84B2-35E4C265225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5C8B5-AFD7-1D4A-B452-E45E727C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FF42B-03F0-444B-A3CA-CCA368F1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D33-FF51-414E-BC33-AA6911993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5579-97CB-C844-8A6D-D0BDBDBB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6054C-63A3-A943-AF18-6E67A3257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3BE63-BD80-0945-BE76-B3D4E7D0D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7889A-209F-0D45-802E-7DF6BB61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9FB-0D7C-F94B-84B2-35E4C265225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9D6E9-5F20-1F4C-A757-34BE9AE5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19FF6-970D-7C4A-8C36-F47EA3E6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D33-FF51-414E-BC33-AA6911993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2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59E2-2AAE-0C4E-AF0F-DC50D8A4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E685D-F60A-694F-BCA5-A2FEEB012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A5953-5151-1448-ABAD-6BCC9ADD6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63F64-9634-BD4B-9647-B2F580C6F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E9270-0D05-324F-8CAF-1CD477957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00B6C-5794-8B46-9A45-2EDB9206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9FB-0D7C-F94B-84B2-35E4C265225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FB06D3-2B3A-744C-99AB-3A320EB2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9F3C4-8EF9-B048-A3B1-B50036C3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D33-FF51-414E-BC33-AA6911993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1DF4-7089-7D4C-AA70-97CAC008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5D264-8629-704E-BE81-C9750BBA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9FB-0D7C-F94B-84B2-35E4C265225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59534-AFD0-6340-9EF7-C08A198C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0F0DB-C35B-7F47-A4AA-2B4EAC7B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D33-FF51-414E-BC33-AA6911993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3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616C7-18F9-D945-80FC-52D6892A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9FB-0D7C-F94B-84B2-35E4C265225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7840B-F5D8-6C4F-B3AA-D407DDF6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3809E-258E-D048-8BCC-CE68B1A4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D33-FF51-414E-BC33-AA6911993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2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D6F7-FADC-1846-8282-820FD99B1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63CF1-CFCE-1F47-A48F-34E12B710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F962A-3FC7-444E-BA06-E9AB4B30E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C376E-8E05-9444-9174-D6E0C359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9FB-0D7C-F94B-84B2-35E4C265225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BDD54-0898-4A43-BE32-8D1E53A4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F0651-C9F9-ED42-A789-3B907060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D33-FF51-414E-BC33-AA6911993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1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D0B6-176A-0742-A43B-F9E1BB5F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08CA5-97FD-E949-B85B-E78C798CD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4D586-D638-A043-8DA2-78E92EE8C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ABEEB-7F13-A045-9727-57112240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9FB-0D7C-F94B-84B2-35E4C265225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94263-5773-454E-9E7E-426AC4EE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5E8B0-9B26-504E-BC14-B563D29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D33-FF51-414E-BC33-AA6911993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5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3DF5F-D3F7-804A-9FA1-6CE39D85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AA885-0E9A-5040-AD35-4810CEBCE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8665C-F311-7549-BA47-E62D65948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6A9FB-0D7C-F94B-84B2-35E4C265225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DF5E4-7F3E-354E-92C8-6246C67D4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D4DC2-0A4C-9542-AD7D-4C819B993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BD33-FF51-414E-BC33-AA6911993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18696" y="6470650"/>
            <a:ext cx="141908" cy="2349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5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3524" y="-14988"/>
            <a:ext cx="12299048" cy="688797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BB849367-E106-B844-9C0A-C8038AA32F1A}"/>
              </a:ext>
            </a:extLst>
          </p:cNvPr>
          <p:cNvSpPr txBox="1">
            <a:spLocks/>
          </p:cNvSpPr>
          <p:nvPr/>
        </p:nvSpPr>
        <p:spPr>
          <a:xfrm>
            <a:off x="2691926" y="1551432"/>
            <a:ext cx="6708448" cy="16763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DEVELOPMENT OF CURRENT PERSPECTIVES ON MANAGEMENT</a:t>
            </a:r>
          </a:p>
          <a:p>
            <a:pPr marL="0" indent="0" algn="ctr">
              <a:buNone/>
            </a:pP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Theories, approaches and their historical evolution</a:t>
            </a:r>
          </a:p>
        </p:txBody>
      </p:sp>
    </p:spTree>
    <p:extLst>
      <p:ext uri="{BB962C8B-B14F-4D97-AF65-F5344CB8AC3E}">
        <p14:creationId xmlns:p14="http://schemas.microsoft.com/office/powerpoint/2010/main" val="175930493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ADMINISTRATIVE MANAGEMENT – MAX WEBER</a:t>
            </a:r>
            <a:endParaRPr lang="en-US" sz="2200" dirty="0"/>
          </a:p>
        </p:txBody>
      </p:sp>
      <p:sp>
        <p:nvSpPr>
          <p:cNvPr id="14339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4478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4C3E00"/>
                </a:solidFill>
              </a:rPr>
              <a:t>Max Weber (1864-1920)</a:t>
            </a:r>
          </a:p>
          <a:p>
            <a:pPr lvl="1">
              <a:spcAft>
                <a:spcPts val="2400"/>
              </a:spcAft>
              <a:buClr>
                <a:schemeClr val="tx1"/>
              </a:buClr>
              <a:defRPr/>
            </a:pPr>
            <a:r>
              <a:rPr lang="en-US" dirty="0"/>
              <a:t>German sociologist and philosopher.</a:t>
            </a:r>
          </a:p>
          <a:p>
            <a:pPr marL="57150" indent="0">
              <a:defRPr/>
            </a:pPr>
            <a:r>
              <a:rPr lang="en-US" dirty="0"/>
              <a:t>Believed that a </a:t>
            </a:r>
            <a:r>
              <a:rPr lang="en-US" b="1" dirty="0">
                <a:solidFill>
                  <a:srgbClr val="4C3E00"/>
                </a:solidFill>
              </a:rPr>
              <a:t>bureaucracy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was a rational, efficient, ideal organization based on the </a:t>
            </a:r>
            <a:r>
              <a:rPr lang="en-US" b="1" dirty="0">
                <a:solidFill>
                  <a:srgbClr val="4C3E00"/>
                </a:solidFill>
              </a:rPr>
              <a:t>principles of logic.</a:t>
            </a:r>
          </a:p>
          <a:p>
            <a:pPr lvl="1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 well-defined hierarchy of authority.</a:t>
            </a:r>
          </a:p>
          <a:p>
            <a:pPr lvl="1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Formal rules and procedures.</a:t>
            </a:r>
          </a:p>
          <a:p>
            <a:pPr lvl="1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 clear division of labor.</a:t>
            </a:r>
          </a:p>
          <a:p>
            <a:pPr lvl="1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Impersonality. </a:t>
            </a:r>
          </a:p>
          <a:p>
            <a:pPr lvl="1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Careers based on merit.</a:t>
            </a:r>
          </a:p>
        </p:txBody>
      </p:sp>
    </p:spTree>
    <p:extLst>
      <p:ext uri="{BB962C8B-B14F-4D97-AF65-F5344CB8AC3E}">
        <p14:creationId xmlns:p14="http://schemas.microsoft.com/office/powerpoint/2010/main" val="298182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WHY the CLASSICAL VIEWPOINT IS IMPORTANT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447800"/>
            <a:ext cx="8229600" cy="5105400"/>
          </a:xfrm>
        </p:spPr>
        <p:txBody>
          <a:bodyPr/>
          <a:lstStyle/>
          <a:p>
            <a:pPr marL="685800" indent="-4572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Work activity was amenable to a </a:t>
            </a:r>
            <a:r>
              <a:rPr lang="en-US" b="1" dirty="0">
                <a:solidFill>
                  <a:srgbClr val="4C3E00"/>
                </a:solidFill>
              </a:rPr>
              <a:t>rational approach</a:t>
            </a:r>
            <a:r>
              <a:rPr lang="en-US" dirty="0"/>
              <a:t>.</a:t>
            </a:r>
          </a:p>
          <a:p>
            <a:pPr marL="685800" indent="-4572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Through the application of </a:t>
            </a:r>
            <a:r>
              <a:rPr lang="en-US" b="1" dirty="0">
                <a:solidFill>
                  <a:srgbClr val="4C3E00"/>
                </a:solidFill>
              </a:rPr>
              <a:t>scientific methods</a:t>
            </a:r>
            <a:r>
              <a:rPr lang="en-US" dirty="0"/>
              <a:t>, </a:t>
            </a:r>
            <a:r>
              <a:rPr lang="en-US" b="1" dirty="0">
                <a:solidFill>
                  <a:srgbClr val="4C3E00"/>
                </a:solidFill>
              </a:rPr>
              <a:t>time</a:t>
            </a:r>
            <a:r>
              <a:rPr lang="en-US" dirty="0"/>
              <a:t> and </a:t>
            </a:r>
            <a:r>
              <a:rPr lang="en-US" b="1" dirty="0">
                <a:solidFill>
                  <a:srgbClr val="4C3E00"/>
                </a:solidFill>
              </a:rPr>
              <a:t>motion</a:t>
            </a:r>
            <a:r>
              <a:rPr lang="en-US" dirty="0"/>
              <a:t> studies, and job specialization it was possible to boost </a:t>
            </a:r>
            <a:r>
              <a:rPr lang="en-US" b="1" dirty="0">
                <a:solidFill>
                  <a:srgbClr val="4C3E00"/>
                </a:solidFill>
              </a:rPr>
              <a:t>productivity</a:t>
            </a:r>
            <a:r>
              <a:rPr lang="en-US" dirty="0"/>
              <a:t>.</a:t>
            </a:r>
            <a:endParaRPr lang="en-US" dirty="0">
              <a:solidFill>
                <a:schemeClr val="bg2"/>
              </a:solidFill>
            </a:endParaRPr>
          </a:p>
          <a:p>
            <a:pPr marL="685800" indent="-4572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It led to later </a:t>
            </a:r>
            <a:r>
              <a:rPr lang="en-US" b="1" dirty="0">
                <a:solidFill>
                  <a:srgbClr val="4C3E00"/>
                </a:solidFill>
              </a:rPr>
              <a:t>innovations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>
                <a:solidFill>
                  <a:srgbClr val="4C3E00"/>
                </a:solidFill>
              </a:rPr>
              <a:t>management by objectives</a:t>
            </a:r>
            <a:r>
              <a:rPr lang="en-US" dirty="0"/>
              <a:t>, and </a:t>
            </a:r>
            <a:r>
              <a:rPr lang="en-US" b="1" dirty="0">
                <a:solidFill>
                  <a:srgbClr val="4C3E00"/>
                </a:solidFill>
              </a:rPr>
              <a:t>goal setting</a:t>
            </a:r>
            <a:r>
              <a:rPr lang="en-US" dirty="0"/>
              <a:t>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2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The PROBLEM with the CLASSICAL VIEWPOINT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1676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4C3E00"/>
                </a:solidFill>
              </a:rPr>
              <a:t>Too mechanistic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Tends to view humans as cogs within a machine, not taking into account the importance of human needs.</a:t>
            </a:r>
          </a:p>
        </p:txBody>
      </p:sp>
      <p:pic>
        <p:nvPicPr>
          <p:cNvPr id="4098" name="Picture 2" descr="Photo of an automobile assembly pla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2819401"/>
            <a:ext cx="4803775" cy="33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B01A40-D3AB-4F4F-B470-8ABB12FA19D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Copyright </a:t>
            </a:r>
            <a:r>
              <a:rPr lang="en-US" i="1" dirty="0" err="1"/>
              <a:t>RainerPlendl</a:t>
            </a:r>
            <a:r>
              <a:rPr lang="en-US" i="1" dirty="0"/>
              <a:t>/iStock/Getty Images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9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 #1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Clr>
                <a:srgbClr val="3034B2"/>
              </a:buClr>
              <a:buNone/>
              <a:defRPr/>
            </a:pPr>
            <a:r>
              <a:rPr lang="en-US" sz="2800" dirty="0"/>
              <a:t>Which viewpoint emphasized the scientific study of work methods to improve the productivity of individual workers?</a:t>
            </a:r>
          </a:p>
          <a:p>
            <a:pPr marL="0" lvl="1" indent="0">
              <a:buNone/>
              <a:defRPr/>
            </a:pPr>
            <a:r>
              <a:rPr lang="en-US" sz="2800" dirty="0"/>
              <a:t>A. scientific management</a:t>
            </a:r>
          </a:p>
          <a:p>
            <a:pPr marL="0" lvl="1" indent="0">
              <a:buNone/>
              <a:defRPr/>
            </a:pPr>
            <a:r>
              <a:rPr lang="en-US" sz="2800" dirty="0"/>
              <a:t>B. administrative management</a:t>
            </a:r>
          </a:p>
          <a:p>
            <a:pPr marL="0" lvl="1" indent="0">
              <a:buNone/>
              <a:defRPr/>
            </a:pPr>
            <a:r>
              <a:rPr lang="en-US" sz="2800" dirty="0"/>
              <a:t>C. behavioral science</a:t>
            </a:r>
          </a:p>
          <a:p>
            <a:pPr marL="0" lvl="1" indent="0">
              <a:buNone/>
              <a:defRPr/>
            </a:pPr>
            <a:r>
              <a:rPr lang="en-US" sz="2800" dirty="0"/>
              <a:t>D. TQM</a:t>
            </a:r>
          </a:p>
        </p:txBody>
      </p:sp>
    </p:spTree>
    <p:extLst>
      <p:ext uri="{BB962C8B-B14F-4D97-AF65-F5344CB8AC3E}">
        <p14:creationId xmlns:p14="http://schemas.microsoft.com/office/powerpoint/2010/main" val="130714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BEHAVIORAL VIEWPOINT: BEHAVIORISM, HUMAN RELATIONS,</a:t>
            </a:r>
            <a:r>
              <a:rPr lang="en-US" baseline="0" dirty="0"/>
              <a:t> </a:t>
            </a:r>
            <a:r>
              <a:rPr lang="en-US" dirty="0"/>
              <a:t>and BEHAVIORAL SCIENCE</a:t>
            </a:r>
            <a:endParaRPr lang="en-US" sz="2000" dirty="0"/>
          </a:p>
        </p:txBody>
      </p:sp>
      <p:sp>
        <p:nvSpPr>
          <p:cNvPr id="20483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2057400"/>
            <a:ext cx="8229600" cy="4495800"/>
          </a:xfrm>
        </p:spPr>
        <p:txBody>
          <a:bodyPr/>
          <a:lstStyle/>
          <a:p>
            <a:r>
              <a:rPr lang="en-US" b="1" dirty="0">
                <a:solidFill>
                  <a:srgbClr val="4C3E00"/>
                </a:solidFill>
              </a:rPr>
              <a:t>Behavioral viewpoint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Emphasized the importance of understanding human behavior and motivating employees toward achievement.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Developed over three phases:</a:t>
            </a:r>
          </a:p>
          <a:p>
            <a:pPr marL="1314450" lvl="2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Early behaviorism.</a:t>
            </a:r>
          </a:p>
          <a:p>
            <a:pPr marL="1314450" lvl="2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The human relations movement.</a:t>
            </a:r>
          </a:p>
          <a:p>
            <a:pPr marL="1314450" lvl="2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Behavioral science.</a:t>
            </a:r>
          </a:p>
        </p:txBody>
      </p:sp>
    </p:spTree>
    <p:extLst>
      <p:ext uri="{BB962C8B-B14F-4D97-AF65-F5344CB8AC3E}">
        <p14:creationId xmlns:p14="http://schemas.microsoft.com/office/powerpoint/2010/main" val="355807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EARLY BEHAVIORISM – HUGO MUNSTERBERG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4C3E00"/>
                </a:solidFill>
              </a:rPr>
              <a:t>Hugo Munsterberg </a:t>
            </a:r>
          </a:p>
          <a:p>
            <a:pPr marL="0" indent="0"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4C3E00"/>
                </a:solidFill>
              </a:rPr>
              <a:t>(1863 to 1916)</a:t>
            </a:r>
          </a:p>
          <a:p>
            <a:pPr marL="0" lvl="1" indent="0">
              <a:spcAft>
                <a:spcPts val="1800"/>
              </a:spcAft>
              <a:buNone/>
              <a:defRPr/>
            </a:pPr>
            <a:r>
              <a:rPr lang="en-US" sz="2800" dirty="0"/>
              <a:t>Known as the Father of Industrial Psychology.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Study jobs and determine which people are best suited to specific jobs.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Identify the psychological conditions under which employees do their best work.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Devise management strategies to influence employees to follow management’s interests. </a:t>
            </a:r>
          </a:p>
        </p:txBody>
      </p:sp>
    </p:spTree>
    <p:extLst>
      <p:ext uri="{BB962C8B-B14F-4D97-AF65-F5344CB8AC3E}">
        <p14:creationId xmlns:p14="http://schemas.microsoft.com/office/powerpoint/2010/main" val="143254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EARLY BEHAVIORISM – MARY PARKER FOLLETT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Organizations should be operated as communities.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Conflicts should be resolved by managers and workers talking over differences and finding solutions that would satisfy both parties.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The work process should be controlled by workers with relevant knowledge; managers are facilitators.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FF1C2-30C4-4151-9FC8-B07A70883E7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4C3E00"/>
                </a:solidFill>
              </a:rPr>
              <a:t>Mary Parker Follett</a:t>
            </a:r>
          </a:p>
          <a:p>
            <a:pPr marL="0" indent="0"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4C3E00"/>
                </a:solidFill>
              </a:rPr>
              <a:t>(1868 to 1933)</a:t>
            </a:r>
            <a:endParaRPr lang="en-US" b="1" dirty="0">
              <a:solidFill>
                <a:schemeClr val="bg2"/>
              </a:solidFill>
            </a:endParaRPr>
          </a:p>
          <a:p>
            <a:pPr marL="0" lvl="1" indent="0" algn="ctr">
              <a:buNone/>
              <a:defRPr/>
            </a:pPr>
            <a:r>
              <a:rPr lang="en-US" sz="2400" dirty="0"/>
              <a:t>A social worker and social philosopher, she made very important contributions to the fields of civics and sociology.</a:t>
            </a:r>
          </a:p>
        </p:txBody>
      </p:sp>
    </p:spTree>
    <p:extLst>
      <p:ext uri="{BB962C8B-B14F-4D97-AF65-F5344CB8AC3E}">
        <p14:creationId xmlns:p14="http://schemas.microsoft.com/office/powerpoint/2010/main" val="1266094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EARLY BEHAVIORISM – ELTON MAYO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7696200" cy="4343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4C3E00"/>
                </a:solidFill>
              </a:rPr>
              <a:t>Elton Mayo </a:t>
            </a:r>
            <a:r>
              <a:rPr lang="en-US" sz="2000" b="1" dirty="0">
                <a:solidFill>
                  <a:srgbClr val="4C3E00"/>
                </a:solidFill>
              </a:rPr>
              <a:t>(1880 to 1949) </a:t>
            </a:r>
          </a:p>
          <a:p>
            <a:pPr lvl="1">
              <a:spcAft>
                <a:spcPts val="3000"/>
              </a:spcAft>
              <a:buClr>
                <a:schemeClr val="tx1"/>
              </a:buClr>
              <a:defRPr/>
            </a:pPr>
            <a:r>
              <a:rPr lang="en-US" dirty="0"/>
              <a:t>In the late 1920s, Mayo led a Harvard research group to conduct worker productivity studies at Western Electric’s Hawthorne (Chicago) plant.</a:t>
            </a:r>
          </a:p>
          <a:p>
            <a:pPr>
              <a:defRPr/>
            </a:pPr>
            <a:r>
              <a:rPr lang="en-US" b="1" dirty="0">
                <a:solidFill>
                  <a:srgbClr val="4C3E00"/>
                </a:solidFill>
              </a:rPr>
              <a:t>Hawthorne effect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Employees worked harder if they received added attention, and thought that managers cared about their welfare and that supervisors paid special attention to them.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135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The HUMAN RELATIONS MOVEMENT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defRPr/>
            </a:pPr>
            <a:r>
              <a:rPr lang="en-US" sz="2800" dirty="0"/>
              <a:t>Proposed that better human relations could increase worker productivity.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800" dirty="0"/>
              <a:t>Pioneered by Abraham Maslow (1908 to 1970) and Douglas McGregor (1906 to 1964).</a:t>
            </a:r>
          </a:p>
        </p:txBody>
      </p:sp>
    </p:spTree>
    <p:extLst>
      <p:ext uri="{BB962C8B-B14F-4D97-AF65-F5344CB8AC3E}">
        <p14:creationId xmlns:p14="http://schemas.microsoft.com/office/powerpoint/2010/main" val="1992987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DOUGLAS MCGREGOR – THEORY X VERSUS THEORY 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676400"/>
            <a:ext cx="8229600" cy="4876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4C3E00"/>
                </a:solidFill>
              </a:rPr>
              <a:t>Theory X </a:t>
            </a:r>
          </a:p>
          <a:p>
            <a:pPr lvl="1">
              <a:buClr>
                <a:srgbClr val="000000"/>
              </a:buClr>
              <a:defRPr/>
            </a:pPr>
            <a:r>
              <a:rPr lang="en-US" i="1" dirty="0"/>
              <a:t>What does it consist of?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>
                <a:solidFill>
                  <a:srgbClr val="4C3E00"/>
                </a:solidFill>
              </a:rPr>
              <a:t>Theory Y </a:t>
            </a:r>
          </a:p>
          <a:p>
            <a:pPr lvl="1">
              <a:buClr>
                <a:srgbClr val="000000"/>
              </a:buClr>
              <a:defRPr/>
            </a:pPr>
            <a:r>
              <a:rPr lang="en-US" i="1" dirty="0"/>
              <a:t>What does it consist of?</a:t>
            </a:r>
          </a:p>
        </p:txBody>
      </p:sp>
    </p:spTree>
    <p:extLst>
      <p:ext uri="{BB962C8B-B14F-4D97-AF65-F5344CB8AC3E}">
        <p14:creationId xmlns:p14="http://schemas.microsoft.com/office/powerpoint/2010/main" val="354537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LEARNING OBJECTIVES</a:t>
            </a:r>
            <a:endParaRPr lang="en-US" sz="2200" dirty="0"/>
          </a:p>
        </p:txBody>
      </p:sp>
      <p:sp>
        <p:nvSpPr>
          <p:cNvPr id="512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0375" indent="-460375">
              <a:buFont typeface="Arial" panose="020B0604020202020204" pitchFamily="34" charset="0"/>
              <a:buChar char="•"/>
              <a:defRPr/>
            </a:pPr>
            <a:r>
              <a:rPr lang="en-US" dirty="0"/>
              <a:t>Understand how today’s view on management developed over time</a:t>
            </a:r>
          </a:p>
          <a:p>
            <a:pPr marL="460375" indent="-460375">
              <a:buFont typeface="Arial" panose="020B0604020202020204" pitchFamily="34" charset="0"/>
              <a:buChar char="•"/>
              <a:defRPr/>
            </a:pPr>
            <a:r>
              <a:rPr lang="en-US" dirty="0"/>
              <a:t>Be able to place some of today’s management “buzzwords”</a:t>
            </a:r>
          </a:p>
        </p:txBody>
      </p:sp>
    </p:spTree>
    <p:extLst>
      <p:ext uri="{BB962C8B-B14F-4D97-AF65-F5344CB8AC3E}">
        <p14:creationId xmlns:p14="http://schemas.microsoft.com/office/powerpoint/2010/main" val="1901958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BEHAVIORAL SCIENCE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260481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4C3E00"/>
                </a:solidFill>
              </a:rPr>
              <a:t>Behavioral science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Relies on scientific research for developing theories about human behavior that can be used to provide practical tools for managers.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The disciplines of behavioral science include psychology, sociology, anthropology, and economics.</a:t>
            </a:r>
          </a:p>
        </p:txBody>
      </p:sp>
    </p:spTree>
    <p:extLst>
      <p:ext uri="{BB962C8B-B14F-4D97-AF65-F5344CB8AC3E}">
        <p14:creationId xmlns:p14="http://schemas.microsoft.com/office/powerpoint/2010/main" val="288017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4724400"/>
          </a:xfrm>
        </p:spPr>
        <p:txBody>
          <a:bodyPr/>
          <a:lstStyle/>
          <a:p>
            <a:pPr marL="0" lvl="1" indent="0">
              <a:buClr>
                <a:schemeClr val="tx2">
                  <a:lumMod val="60000"/>
                  <a:lumOff val="40000"/>
                </a:schemeClr>
              </a:buClr>
              <a:buSzPct val="125000"/>
              <a:buNone/>
            </a:pPr>
            <a:r>
              <a:rPr lang="en-US" sz="2800" dirty="0"/>
              <a:t>Which viewpoint emphasized the importance of understanding human behavior and of motivating employees toward achievement?</a:t>
            </a:r>
          </a:p>
          <a:p>
            <a:pPr marL="457200" lvl="1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/>
              <a:t>scientific management</a:t>
            </a:r>
          </a:p>
          <a:p>
            <a:pPr marL="457200" lvl="1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/>
              <a:t>administrative management</a:t>
            </a:r>
          </a:p>
          <a:p>
            <a:pPr marL="457200" lvl="1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/>
              <a:t>behavioral </a:t>
            </a:r>
          </a:p>
          <a:p>
            <a:pPr marL="457200" lvl="1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/>
              <a:t>TQM</a:t>
            </a:r>
          </a:p>
        </p:txBody>
      </p:sp>
    </p:spTree>
    <p:extLst>
      <p:ext uri="{BB962C8B-B14F-4D97-AF65-F5344CB8AC3E}">
        <p14:creationId xmlns:p14="http://schemas.microsoft.com/office/powerpoint/2010/main" val="571318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QUANTITATIVE VIEWPOINTS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defRPr/>
            </a:pPr>
            <a:r>
              <a:rPr lang="en-US" sz="2800" dirty="0"/>
              <a:t>Application to management of quantitative techniques, such as statistics and computer simulations.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800" dirty="0"/>
              <a:t>Includes: </a:t>
            </a:r>
          </a:p>
          <a:p>
            <a:pPr marL="457200" lvl="1" indent="0">
              <a:buClr>
                <a:schemeClr val="tx1"/>
              </a:buClr>
              <a:buNone/>
              <a:defRPr/>
            </a:pPr>
            <a:r>
              <a:rPr lang="en-US" sz="2800" dirty="0"/>
              <a:t>	1. Management science.</a:t>
            </a:r>
            <a:br>
              <a:rPr lang="en-US" sz="2800" dirty="0"/>
            </a:br>
            <a:r>
              <a:rPr lang="en-US" sz="2800" dirty="0"/>
              <a:t>	2. Operations management.  </a:t>
            </a:r>
          </a:p>
        </p:txBody>
      </p:sp>
    </p:spTree>
    <p:extLst>
      <p:ext uri="{BB962C8B-B14F-4D97-AF65-F5344CB8AC3E}">
        <p14:creationId xmlns:p14="http://schemas.microsoft.com/office/powerpoint/2010/main" val="3536963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MANAGEMENT SCIENCE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1524000"/>
          </a:xfrm>
        </p:spPr>
        <p:txBody>
          <a:bodyPr/>
          <a:lstStyle/>
          <a:p>
            <a:pPr lvl="1">
              <a:buClr>
                <a:schemeClr val="tx1"/>
              </a:buClr>
              <a:defRPr/>
            </a:pPr>
            <a:r>
              <a:rPr lang="en-US" sz="2800" dirty="0"/>
              <a:t>Focuses on using mathematics to aid in problem solving and decision making.</a:t>
            </a:r>
          </a:p>
        </p:txBody>
      </p:sp>
    </p:spTree>
    <p:extLst>
      <p:ext uri="{BB962C8B-B14F-4D97-AF65-F5344CB8AC3E}">
        <p14:creationId xmlns:p14="http://schemas.microsoft.com/office/powerpoint/2010/main" val="323024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OPERATIONS MANAGEMENT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defRPr/>
            </a:pPr>
            <a:r>
              <a:rPr lang="en-US" sz="2800" dirty="0"/>
              <a:t>Focuses on managing the production and delivery of an organization’s products or services more effectively.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800" dirty="0"/>
              <a:t>Concerned with work scheduling, production planning, facilities location and design, and optimum inventory levels.</a:t>
            </a:r>
          </a:p>
        </p:txBody>
      </p:sp>
    </p:spTree>
    <p:extLst>
      <p:ext uri="{BB962C8B-B14F-4D97-AF65-F5344CB8AC3E}">
        <p14:creationId xmlns:p14="http://schemas.microsoft.com/office/powerpoint/2010/main" val="85631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Clr>
                <a:srgbClr val="3034B2"/>
              </a:buClr>
              <a:buNone/>
              <a:defRPr/>
            </a:pPr>
            <a:r>
              <a:rPr lang="en-US" sz="2800" dirty="0"/>
              <a:t>Which viewpoint stresses the use of rational, science-based techniques and mathematical models to improve decision making and strategic planning?</a:t>
            </a:r>
          </a:p>
          <a:p>
            <a:pPr marL="0" lvl="1" indent="0">
              <a:buNone/>
              <a:defRPr/>
            </a:pPr>
            <a:r>
              <a:rPr lang="en-US" sz="2800" dirty="0"/>
              <a:t>A. scientific management</a:t>
            </a:r>
          </a:p>
          <a:p>
            <a:pPr marL="0" lvl="1" indent="0">
              <a:buNone/>
              <a:defRPr/>
            </a:pPr>
            <a:r>
              <a:rPr lang="en-US" sz="2800" dirty="0"/>
              <a:t>B. operations management</a:t>
            </a:r>
          </a:p>
          <a:p>
            <a:pPr marL="0" lvl="1" indent="0">
              <a:buNone/>
              <a:defRPr/>
            </a:pPr>
            <a:r>
              <a:rPr lang="en-US" sz="2800" dirty="0"/>
              <a:t>C. production management</a:t>
            </a:r>
          </a:p>
          <a:p>
            <a:pPr marL="0" lvl="1" indent="0">
              <a:buNone/>
              <a:defRPr/>
            </a:pPr>
            <a:r>
              <a:rPr lang="en-US" sz="2800" dirty="0"/>
              <a:t>D. management science</a:t>
            </a:r>
          </a:p>
        </p:txBody>
      </p:sp>
    </p:spTree>
    <p:extLst>
      <p:ext uri="{BB962C8B-B14F-4D97-AF65-F5344CB8AC3E}">
        <p14:creationId xmlns:p14="http://schemas.microsoft.com/office/powerpoint/2010/main" val="55411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CONTEMPORARY PERSPECTIVE</a:t>
            </a:r>
          </a:p>
        </p:txBody>
      </p:sp>
      <p:pic>
        <p:nvPicPr>
          <p:cNvPr id="4" name="Picture 3" descr="The graphic illustrates the contemporary perspectives from the 1960s to the present.">
            <a:extLst>
              <a:ext uri="{FF2B5EF4-FFF2-40B4-BE49-F238E27FC236}">
                <a16:creationId xmlns:a16="http://schemas.microsoft.com/office/drawing/2014/main" id="{618258BB-B0A4-40BC-9B74-EC6DF2ACD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42092"/>
            <a:ext cx="9144000" cy="430523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type="body" idx="3"/>
          </p:nvPr>
        </p:nvSpPr>
        <p:spPr>
          <a:xfrm>
            <a:off x="5943600" y="6705600"/>
            <a:ext cx="4724400" cy="176150"/>
          </a:xfrm>
        </p:spPr>
        <p:txBody>
          <a:bodyPr/>
          <a:lstStyle/>
          <a:p>
            <a:pPr marL="0" indent="0"/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320438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SYSTEMS VIEWPOINT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Four Parts of a System</a:t>
            </a:r>
          </a:p>
        </p:txBody>
      </p:sp>
      <p:pic>
        <p:nvPicPr>
          <p:cNvPr id="4" name="Picture 3" descr="The graphic gives the four parts of a system, with descriptions and examples.">
            <a:extLst>
              <a:ext uri="{FF2B5EF4-FFF2-40B4-BE49-F238E27FC236}">
                <a16:creationId xmlns:a16="http://schemas.microsoft.com/office/drawing/2014/main" id="{3A606B83-E8A8-4C86-B570-49CA95EED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828801"/>
            <a:ext cx="9144000" cy="42705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762500" y="6401600"/>
            <a:ext cx="2667000" cy="252350"/>
          </a:xfrm>
        </p:spPr>
        <p:txBody>
          <a:bodyPr/>
          <a:lstStyle/>
          <a:p>
            <a:pPr marL="0" indent="0"/>
            <a:r>
              <a:rPr lang="en-US" dirty="0">
                <a:hlinkClick r:id="rId4" action="ppaction://hlinksldjump"/>
              </a:rPr>
              <a:t>Access the text alternative for these images.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3F095B-E130-4B71-A303-B1847FBC891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248400" y="6705601"/>
            <a:ext cx="4419600" cy="149851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1352664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CLOSED VERSUS OPEN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E00"/>
                </a:solidFill>
              </a:rPr>
              <a:t>Closed systems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Organizations that have little interaction with their environment.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4C3E00"/>
                </a:solidFill>
              </a:rPr>
              <a:t>Open systems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Organizations that continually interact with their environment; have the potential to produce </a:t>
            </a:r>
            <a:r>
              <a:rPr lang="en-US" b="1" dirty="0">
                <a:solidFill>
                  <a:srgbClr val="4C3E00"/>
                </a:solidFill>
              </a:rPr>
              <a:t>synergy.</a:t>
            </a:r>
          </a:p>
          <a:p>
            <a:r>
              <a:rPr lang="en-US" b="1" dirty="0">
                <a:solidFill>
                  <a:srgbClr val="4C3E00"/>
                </a:solidFill>
              </a:rPr>
              <a:t>Complexity theory – the ultimate open system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Recognizes that all complex systems are networks of many interdependent parts that interact with each other according to certain simple rules.</a:t>
            </a:r>
          </a:p>
        </p:txBody>
      </p:sp>
    </p:spTree>
    <p:extLst>
      <p:ext uri="{BB962C8B-B14F-4D97-AF65-F5344CB8AC3E}">
        <p14:creationId xmlns:p14="http://schemas.microsoft.com/office/powerpoint/2010/main" val="3670108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CONTINGENCY VIEWPOINT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2362200"/>
          </a:xfrm>
        </p:spPr>
        <p:txBody>
          <a:bodyPr/>
          <a:lstStyle/>
          <a:p>
            <a:pPr lvl="1">
              <a:buClr>
                <a:schemeClr val="tx1"/>
              </a:buClr>
              <a:defRPr/>
            </a:pPr>
            <a:r>
              <a:rPr lang="en-US" sz="2800" dirty="0"/>
              <a:t>Emphasizes that a manager’s approach should vary according to – that is, </a:t>
            </a:r>
            <a:r>
              <a:rPr lang="en-US" sz="2800" i="1" dirty="0"/>
              <a:t>be contingent on </a:t>
            </a:r>
            <a:r>
              <a:rPr lang="en-US" sz="2800" dirty="0"/>
              <a:t>– the individual and the environmental situation.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800" dirty="0"/>
              <a:t>Most practical because it addresses problems on a case-by-case basis.</a:t>
            </a:r>
          </a:p>
        </p:txBody>
      </p:sp>
    </p:spTree>
    <p:extLst>
      <p:ext uri="{BB962C8B-B14F-4D97-AF65-F5344CB8AC3E}">
        <p14:creationId xmlns:p14="http://schemas.microsoft.com/office/powerpoint/2010/main" val="76522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dirty="0"/>
              <a:t>The TWO OVERARCHING PERSPECTIVES: </a:t>
            </a:r>
            <a:br>
              <a:rPr lang="en-US" dirty="0"/>
            </a:br>
            <a:r>
              <a:rPr lang="en-US" dirty="0"/>
              <a:t>HISTORICAL and CONTEMPORARY</a:t>
            </a:r>
          </a:p>
        </p:txBody>
      </p:sp>
      <p:pic>
        <p:nvPicPr>
          <p:cNvPr id="2" name="Picture 2" descr="Figure 2.1 gives a timeline of the historical and contemporary perspectives of managem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4572"/>
            <a:ext cx="9067800" cy="39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953000" y="6374638"/>
            <a:ext cx="2286000" cy="254762"/>
          </a:xfrm>
        </p:spPr>
        <p:txBody>
          <a:bodyPr/>
          <a:lstStyle/>
          <a:p>
            <a:r>
              <a:rPr lang="en-US" dirty="0">
                <a:hlinkClick r:id="rId4" action="ppaction://hlinksldjump"/>
              </a:rPr>
              <a:t>Access the text alternative for these images.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3"/>
          </p:nvPr>
        </p:nvSpPr>
        <p:spPr>
          <a:xfrm>
            <a:off x="7010400" y="6705600"/>
            <a:ext cx="3657600" cy="228600"/>
          </a:xfrm>
        </p:spPr>
        <p:txBody>
          <a:bodyPr/>
          <a:lstStyle/>
          <a:p>
            <a:pPr marL="0" indent="0"/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577256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EVIDENCE-BASED MANAGEMENT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defRPr/>
            </a:pPr>
            <a:r>
              <a:rPr lang="en-US" dirty="0"/>
              <a:t>Translating principles based on best evidence into organizational practice, and bringing rationality to the decision-making process.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Research should follow the scientific method.</a:t>
            </a:r>
          </a:p>
          <a:p>
            <a:pPr marL="1314450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dirty="0"/>
              <a:t>Observe events and gather facts.</a:t>
            </a:r>
          </a:p>
          <a:p>
            <a:pPr marL="1314450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dirty="0"/>
              <a:t>Pose a possible solution or explanation based on those facts.</a:t>
            </a:r>
          </a:p>
          <a:p>
            <a:pPr marL="1314450" lvl="2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dirty="0"/>
              <a:t>Make a prediction of future events.</a:t>
            </a:r>
          </a:p>
          <a:p>
            <a:pPr marL="1314450" lvl="2" indent="-457200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Test the prediction under systematic conditions.</a:t>
            </a:r>
          </a:p>
        </p:txBody>
      </p:sp>
    </p:spTree>
    <p:extLst>
      <p:ext uri="{BB962C8B-B14F-4D97-AF65-F5344CB8AC3E}">
        <p14:creationId xmlns:p14="http://schemas.microsoft.com/office/powerpoint/2010/main" val="2899322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QUALITY-MANAGEMENT VIEWPOINT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000" b="1" dirty="0">
                <a:solidFill>
                  <a:srgbClr val="4C3E00"/>
                </a:solidFill>
              </a:rPr>
              <a:t>Quality</a:t>
            </a:r>
            <a:r>
              <a:rPr lang="en-US" sz="3000" dirty="0">
                <a:solidFill>
                  <a:srgbClr val="4C3E00"/>
                </a:solidFill>
              </a:rPr>
              <a:t>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600" dirty="0"/>
              <a:t>Total ability of a product or service to meet customer needs.</a:t>
            </a:r>
          </a:p>
          <a:p>
            <a:pPr>
              <a:defRPr/>
            </a:pPr>
            <a:r>
              <a:rPr lang="en-US" sz="3000" b="1" dirty="0">
                <a:solidFill>
                  <a:srgbClr val="4C3E00"/>
                </a:solidFill>
              </a:rPr>
              <a:t>Quality control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600" dirty="0"/>
              <a:t>The strategy for minimizing errors by managing each stage of production.</a:t>
            </a:r>
          </a:p>
          <a:p>
            <a:pPr>
              <a:defRPr/>
            </a:pPr>
            <a:r>
              <a:rPr lang="en-US" sz="3000" b="1" dirty="0">
                <a:solidFill>
                  <a:srgbClr val="4C3E00"/>
                </a:solidFill>
              </a:rPr>
              <a:t>Quality assurance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600" dirty="0"/>
              <a:t>Focuses on the performance of workers, urging employees to strive for “zero defects.”</a:t>
            </a:r>
          </a:p>
        </p:txBody>
      </p:sp>
    </p:spTree>
    <p:extLst>
      <p:ext uri="{BB962C8B-B14F-4D97-AF65-F5344CB8AC3E}">
        <p14:creationId xmlns:p14="http://schemas.microsoft.com/office/powerpoint/2010/main" val="2433502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TOTAL QUALITY MANAGEMENT (TQM)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dirty="0"/>
              <a:t>A comprehensive approach dedicated to continuous quality improvement, training, and customer satisfaction.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Make </a:t>
            </a:r>
            <a:r>
              <a:rPr lang="en-US" altLang="en-US" b="1" dirty="0">
                <a:solidFill>
                  <a:srgbClr val="4C3E00"/>
                </a:solidFill>
              </a:rPr>
              <a:t>continuous improvement </a:t>
            </a:r>
            <a:r>
              <a:rPr lang="en-US" altLang="en-US" dirty="0"/>
              <a:t>a priority.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Get </a:t>
            </a:r>
            <a:r>
              <a:rPr lang="en-US" altLang="en-US" b="1" dirty="0">
                <a:solidFill>
                  <a:srgbClr val="4C3E00"/>
                </a:solidFill>
              </a:rPr>
              <a:t>every</a:t>
            </a:r>
            <a:r>
              <a:rPr lang="en-US" altLang="en-US" dirty="0"/>
              <a:t> employee involved.</a:t>
            </a:r>
          </a:p>
          <a:p>
            <a:pPr indent="-45720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>
                <a:solidFill>
                  <a:srgbClr val="4C3E00"/>
                </a:solidFill>
              </a:rPr>
              <a:t>Listen to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4C3E00"/>
                </a:solidFill>
              </a:rPr>
              <a:t>learn</a:t>
            </a:r>
            <a:r>
              <a:rPr lang="en-US" altLang="en-US" dirty="0"/>
              <a:t> from customers and employees.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Use accurate standards to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rgbClr val="4C3E00"/>
                </a:solidFill>
              </a:rPr>
              <a:t>identify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4C3E00"/>
                </a:solidFill>
              </a:rPr>
              <a:t>eliminate</a:t>
            </a:r>
            <a:r>
              <a:rPr lang="en-US" altLang="en-US" dirty="0">
                <a:solidFill>
                  <a:srgbClr val="4C3E00"/>
                </a:solidFill>
              </a:rPr>
              <a:t> </a:t>
            </a:r>
            <a:r>
              <a:rPr lang="en-US" altLang="en-US" dirty="0"/>
              <a:t>problems.</a:t>
            </a:r>
          </a:p>
        </p:txBody>
      </p:sp>
    </p:spTree>
    <p:extLst>
      <p:ext uri="{BB962C8B-B14F-4D97-AF65-F5344CB8AC3E}">
        <p14:creationId xmlns:p14="http://schemas.microsoft.com/office/powerpoint/2010/main" val="3857232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SIX SIGMA and ISO 9000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b="1" dirty="0">
                <a:solidFill>
                  <a:srgbClr val="4C3E00"/>
                </a:solidFill>
              </a:rPr>
              <a:t>DMAIC</a:t>
            </a:r>
          </a:p>
          <a:p>
            <a:pPr marL="6858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Series of steps called Define, Measure, Analyze, Improve, and Control.</a:t>
            </a:r>
          </a:p>
          <a:p>
            <a:pPr marL="0" indent="0">
              <a:defRPr/>
            </a:pPr>
            <a:r>
              <a:rPr lang="en-US" altLang="en-US" b="1" dirty="0">
                <a:solidFill>
                  <a:srgbClr val="4C3E00"/>
                </a:solidFill>
              </a:rPr>
              <a:t>DFSS (Design for Six Sigma)</a:t>
            </a:r>
          </a:p>
          <a:p>
            <a:pPr marL="6858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Managers can employ to create new products or processes. Variation on the original approach that focuses on problem solving and process improvement.</a:t>
            </a:r>
          </a:p>
        </p:txBody>
      </p:sp>
    </p:spTree>
    <p:extLst>
      <p:ext uri="{BB962C8B-B14F-4D97-AF65-F5344CB8AC3E}">
        <p14:creationId xmlns:p14="http://schemas.microsoft.com/office/powerpoint/2010/main" val="159837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219200"/>
          </a:xfrm>
        </p:spPr>
        <p:txBody>
          <a:bodyPr>
            <a:noAutofit/>
          </a:bodyPr>
          <a:lstStyle/>
          <a:p>
            <a:r>
              <a:rPr lang="en-US" sz="3200" dirty="0"/>
              <a:t>The HISTORICAL PERSPECTIVE: THREE VIEWPOINTS</a:t>
            </a:r>
          </a:p>
        </p:txBody>
      </p:sp>
      <p:pic>
        <p:nvPicPr>
          <p:cNvPr id="3" name="Picture 2" descr="Figure 2.2 outlines the three viewpoint of the historical perspectiv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21" y="907618"/>
            <a:ext cx="6622758" cy="54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type="body" idx="3"/>
          </p:nvPr>
        </p:nvSpPr>
        <p:spPr>
          <a:xfrm>
            <a:off x="5562600" y="6713334"/>
            <a:ext cx="5105400" cy="144666"/>
          </a:xfrm>
        </p:spPr>
        <p:txBody>
          <a:bodyPr/>
          <a:lstStyle/>
          <a:p>
            <a:pPr marL="0" indent="0"/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241828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CLASSICAL VIEWPOINT: SCIENTIFIC MANAGEMENT</a:t>
            </a:r>
            <a:endParaRPr lang="en-US" sz="2200" dirty="0"/>
          </a:p>
        </p:txBody>
      </p:sp>
      <p:sp>
        <p:nvSpPr>
          <p:cNvPr id="12291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marL="0" indent="0" algn="ctr">
              <a:defRPr/>
            </a:pPr>
            <a:r>
              <a:rPr lang="en-US" b="1" dirty="0">
                <a:solidFill>
                  <a:srgbClr val="4C3E00"/>
                </a:solidFill>
              </a:rPr>
              <a:t>Pioneered by Frederick W. Taylor and the Gilbreths in the early 1900s, scientific management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Emphasized the scientific study of work methods to improve the productivity of individual workers</a:t>
            </a:r>
            <a:r>
              <a:rPr lang="en-US" sz="2000" dirty="0"/>
              <a:t>	     	</a:t>
            </a:r>
          </a:p>
        </p:txBody>
      </p:sp>
    </p:spTree>
    <p:extLst>
      <p:ext uri="{BB962C8B-B14F-4D97-AF65-F5344CB8AC3E}">
        <p14:creationId xmlns:p14="http://schemas.microsoft.com/office/powerpoint/2010/main" val="420109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SCIENTIFIC MANAGEMENT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229600" cy="5562600"/>
          </a:xfrm>
        </p:spPr>
        <p:txBody>
          <a:bodyPr/>
          <a:lstStyle/>
          <a:p>
            <a:pPr marL="0" indent="0" algn="ctr">
              <a:spcAft>
                <a:spcPts val="2400"/>
              </a:spcAft>
              <a:defRPr/>
            </a:pPr>
            <a:r>
              <a:rPr lang="en-US" b="1" dirty="0">
                <a:solidFill>
                  <a:srgbClr val="4C3E00"/>
                </a:solidFill>
              </a:rPr>
              <a:t>Taylor’s principles of scientific management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Scientifically study each part of the task.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Carefully select workers with the right abilities.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Give workers the training and incentives to do the task properly.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Use scientific principles to plan the work methods. </a:t>
            </a:r>
          </a:p>
        </p:txBody>
      </p:sp>
    </p:spTree>
    <p:extLst>
      <p:ext uri="{BB962C8B-B14F-4D97-AF65-F5344CB8AC3E}">
        <p14:creationId xmlns:p14="http://schemas.microsoft.com/office/powerpoint/2010/main" val="355080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The GILBRETHS and MOTION STUDIES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1200" y="990600"/>
            <a:ext cx="8077200" cy="5562600"/>
          </a:xfrm>
        </p:spPr>
        <p:txBody>
          <a:bodyPr/>
          <a:lstStyle/>
          <a:p>
            <a:pPr marL="0" indent="0" algn="ctr">
              <a:spcAft>
                <a:spcPts val="2400"/>
              </a:spcAft>
              <a:defRPr/>
            </a:pPr>
            <a:r>
              <a:rPr lang="en-US" b="1" dirty="0">
                <a:solidFill>
                  <a:srgbClr val="4C3E00"/>
                </a:solidFill>
              </a:rPr>
              <a:t>Lillian and Frank Gilbreth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Applied some ideas for improving efficiency to raising their 12 children.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Identified 17 basic motions and applied them to work processes (bricklaying, for example) to determine whether the tasks could be done more efficiently.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Demonstrated they could eliminate motions while reducing fatigue for some workers.</a:t>
            </a:r>
          </a:p>
        </p:txBody>
      </p:sp>
    </p:spTree>
    <p:extLst>
      <p:ext uri="{BB962C8B-B14F-4D97-AF65-F5344CB8AC3E}">
        <p14:creationId xmlns:p14="http://schemas.microsoft.com/office/powerpoint/2010/main" val="175320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ADMINISTRATIVE MANAGEMENT – CHARLES CLINTON SPAULDING</a:t>
            </a:r>
            <a:endParaRPr lang="en-US" sz="2200" dirty="0"/>
          </a:p>
        </p:txBody>
      </p:sp>
      <p:sp>
        <p:nvSpPr>
          <p:cNvPr id="14339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4C3E00"/>
                </a:solidFill>
              </a:rPr>
              <a:t>Administrative management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Proposed “Fundamental Necessities” of Management.</a:t>
            </a:r>
          </a:p>
          <a:p>
            <a:pPr>
              <a:defRPr/>
            </a:pPr>
            <a:r>
              <a:rPr lang="en-US" b="1" dirty="0">
                <a:solidFill>
                  <a:srgbClr val="4C3E00"/>
                </a:solidFill>
              </a:rPr>
              <a:t>Charles Clinton Spaulding (1874 to 1952)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Recognized as the “Father of African-American Management.”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Proposed eight “necessities” of management.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Suggested considerations such as: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The need for authority.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Division of labor.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Adequate capital.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Proper budgeting.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Cooperation.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Teamwork.</a:t>
            </a:r>
          </a:p>
        </p:txBody>
      </p:sp>
    </p:spTree>
    <p:extLst>
      <p:ext uri="{BB962C8B-B14F-4D97-AF65-F5344CB8AC3E}">
        <p14:creationId xmlns:p14="http://schemas.microsoft.com/office/powerpoint/2010/main" val="371870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ADMINISTRATIVE MANAGEMENT – HENRI FAYOL</a:t>
            </a:r>
            <a:endParaRPr lang="en-US" sz="2200" dirty="0"/>
          </a:p>
        </p:txBody>
      </p:sp>
      <p:sp>
        <p:nvSpPr>
          <p:cNvPr id="14339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4478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4C3E00"/>
                </a:solidFill>
              </a:rPr>
              <a:t>Administrative management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Concerned with managing the total organization.</a:t>
            </a:r>
          </a:p>
          <a:p>
            <a:pPr>
              <a:defRPr/>
            </a:pPr>
            <a:r>
              <a:rPr lang="en-US" b="1" dirty="0">
                <a:solidFill>
                  <a:srgbClr val="4C3E00"/>
                </a:solidFill>
              </a:rPr>
              <a:t>Henri Fayol (1841 to 1925)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French engineer and industrialist.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First to identify the major functions of management.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Planning.		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Organizing.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Leading. 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Controlling.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/>
              <a:t>Coordinating.</a:t>
            </a:r>
          </a:p>
        </p:txBody>
      </p:sp>
    </p:spTree>
    <p:extLst>
      <p:ext uri="{BB962C8B-B14F-4D97-AF65-F5344CB8AC3E}">
        <p14:creationId xmlns:p14="http://schemas.microsoft.com/office/powerpoint/2010/main" val="3388862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1425</Words>
  <Application>Microsoft Macintosh PowerPoint</Application>
  <PresentationFormat>Widescreen</PresentationFormat>
  <Paragraphs>206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LEARNING OBJECTIVES</vt:lpstr>
      <vt:lpstr>The TWO OVERARCHING PERSPECTIVES:  HISTORICAL and CONTEMPORARY</vt:lpstr>
      <vt:lpstr>The HISTORICAL PERSPECTIVE: THREE VIEWPOINTS</vt:lpstr>
      <vt:lpstr>CLASSICAL VIEWPOINT: SCIENTIFIC MANAGEMENT</vt:lpstr>
      <vt:lpstr>SCIENTIFIC MANAGEMENT</vt:lpstr>
      <vt:lpstr>The GILBRETHS and MOTION STUDIES</vt:lpstr>
      <vt:lpstr>ADMINISTRATIVE MANAGEMENT – CHARLES CLINTON SPAULDING</vt:lpstr>
      <vt:lpstr>ADMINISTRATIVE MANAGEMENT – HENRI FAYOL</vt:lpstr>
      <vt:lpstr>ADMINISTRATIVE MANAGEMENT – MAX WEBER</vt:lpstr>
      <vt:lpstr>WHY the CLASSICAL VIEWPOINT IS IMPORTANT</vt:lpstr>
      <vt:lpstr>The PROBLEM with the CLASSICAL VIEWPOINT</vt:lpstr>
      <vt:lpstr>QUESTION #1</vt:lpstr>
      <vt:lpstr>BEHAVIORAL VIEWPOINT: BEHAVIORISM, HUMAN RELATIONS, and BEHAVIORAL SCIENCE</vt:lpstr>
      <vt:lpstr>EARLY BEHAVIORISM – HUGO MUNSTERBERG</vt:lpstr>
      <vt:lpstr>EARLY BEHAVIORISM – MARY PARKER FOLLETT</vt:lpstr>
      <vt:lpstr>EARLY BEHAVIORISM – ELTON MAYO</vt:lpstr>
      <vt:lpstr>The HUMAN RELATIONS MOVEMENT</vt:lpstr>
      <vt:lpstr>DOUGLAS MCGREGOR – THEORY X VERSUS THEORY Y</vt:lpstr>
      <vt:lpstr>The BEHAVIORAL SCIENCE APPROACH</vt:lpstr>
      <vt:lpstr>QUESTION #2</vt:lpstr>
      <vt:lpstr>QUANTITATIVE VIEWPOINTS</vt:lpstr>
      <vt:lpstr>MANAGEMENT SCIENCE</vt:lpstr>
      <vt:lpstr>OPERATIONS MANAGEMENT </vt:lpstr>
      <vt:lpstr>QUESTION #3</vt:lpstr>
      <vt:lpstr>The CONTEMPORARY PERSPECTIVE</vt:lpstr>
      <vt:lpstr>SYSTEMS VIEWPOINT</vt:lpstr>
      <vt:lpstr>CLOSED VERSUS OPEN SYSTEMS</vt:lpstr>
      <vt:lpstr>CONTINGENCY VIEWPOINT</vt:lpstr>
      <vt:lpstr>EVIDENCE-BASED MANAGEMENT</vt:lpstr>
      <vt:lpstr>QUALITY-MANAGEMENT VIEWPOINT</vt:lpstr>
      <vt:lpstr>TOTAL QUALITY MANAGEMENT (TQM)</vt:lpstr>
      <vt:lpstr>SIX SIGMA and ISO 9000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MANAGEMENT PROCESS</dc:title>
  <dc:creator>Microsoft Office User</dc:creator>
  <cp:lastModifiedBy>Microsoft Office User</cp:lastModifiedBy>
  <cp:revision>26</cp:revision>
  <dcterms:created xsi:type="dcterms:W3CDTF">2020-09-21T17:04:16Z</dcterms:created>
  <dcterms:modified xsi:type="dcterms:W3CDTF">2023-09-26T12:27:04Z</dcterms:modified>
</cp:coreProperties>
</file>