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98" r:id="rId2"/>
    <p:sldId id="257" r:id="rId3"/>
    <p:sldId id="258" r:id="rId4"/>
    <p:sldId id="259" r:id="rId5"/>
    <p:sldId id="260" r:id="rId6"/>
    <p:sldId id="261" r:id="rId7"/>
    <p:sldId id="262" r:id="rId8"/>
    <p:sldId id="264" r:id="rId9"/>
    <p:sldId id="265" r:id="rId10"/>
    <p:sldId id="266" r:id="rId11"/>
    <p:sldId id="296" r:id="rId12"/>
    <p:sldId id="268" r:id="rId13"/>
    <p:sldId id="299" r:id="rId14"/>
    <p:sldId id="270" r:id="rId15"/>
    <p:sldId id="271" r:id="rId16"/>
    <p:sldId id="272" r:id="rId17"/>
    <p:sldId id="274" r:id="rId18"/>
    <p:sldId id="277" r:id="rId19"/>
    <p:sldId id="278" r:id="rId20"/>
    <p:sldId id="279" r:id="rId21"/>
    <p:sldId id="280" r:id="rId22"/>
    <p:sldId id="281" r:id="rId23"/>
    <p:sldId id="28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849"/>
    <p:restoredTop sz="80893"/>
  </p:normalViewPr>
  <p:slideViewPr>
    <p:cSldViewPr snapToGrid="0" snapToObjects="1">
      <p:cViewPr varScale="1">
        <p:scale>
          <a:sx n="113" d="100"/>
          <a:sy n="113" d="100"/>
        </p:scale>
        <p:origin x="83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D9BD02-7D4D-B64E-BACC-A1C775F23F7C}" type="datetimeFigureOut">
              <a:rPr lang="en-US" smtClean="0"/>
              <a:t>9/25/23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34DE05-7BE3-DD40-A340-17D939AC7368}" type="slidenum">
              <a:rPr lang="en-US" smtClean="0"/>
              <a:t>‹#›</a:t>
            </a:fld>
            <a:endParaRPr lang="en-US"/>
          </a:p>
        </p:txBody>
      </p:sp>
    </p:spTree>
    <p:extLst>
      <p:ext uri="{BB962C8B-B14F-4D97-AF65-F5344CB8AC3E}">
        <p14:creationId xmlns:p14="http://schemas.microsoft.com/office/powerpoint/2010/main" val="672980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11F542-773E-CA4F-8FE7-9A3FE5CEEC17}" type="slidenum">
              <a:rPr lang="en-US" smtClean="0"/>
              <a:t>1</a:t>
            </a:fld>
            <a:endParaRPr lang="en-US"/>
          </a:p>
        </p:txBody>
      </p:sp>
    </p:spTree>
    <p:extLst>
      <p:ext uri="{BB962C8B-B14F-4D97-AF65-F5344CB8AC3E}">
        <p14:creationId xmlns:p14="http://schemas.microsoft.com/office/powerpoint/2010/main" val="1063889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298" name="Google Shape;298;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35954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305" name="Google Shape;305;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35997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317" name="Google Shape;317;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10388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25" name="Google Shape;325;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Here is an example of how a mission, vision, and values statement work together to provide a cohesive message to customers and employees alike.</a:t>
            </a:r>
            <a:endParaRPr lang="en-US" dirty="0"/>
          </a:p>
          <a:p>
            <a:pPr marL="0" marR="0" lvl="0" indent="0" algn="l" rtl="0">
              <a:spcBef>
                <a:spcPts val="0"/>
              </a:spcBef>
              <a:spcAft>
                <a:spcPts val="0"/>
              </a:spcAft>
              <a:buNone/>
            </a:pPr>
            <a:endParaRPr lang="en-US" sz="1200" b="0" i="0" u="none" strike="noStrike" cap="none" dirty="0">
              <a:solidFill>
                <a:schemeClr val="dk1"/>
              </a:solidFill>
              <a:latin typeface="Calibri"/>
              <a:ea typeface="Calibri"/>
              <a:cs typeface="Calibri"/>
              <a:sym typeface="Calibri"/>
            </a:endParaRPr>
          </a:p>
        </p:txBody>
      </p:sp>
      <p:sp>
        <p:nvSpPr>
          <p:cNvPr id="326" name="Google Shape;326;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35332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34" name="Google Shape;334;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335" name="Google Shape;335;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2364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41" name="Google Shape;341;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u="sng" dirty="0"/>
          </a:p>
        </p:txBody>
      </p:sp>
      <p:sp>
        <p:nvSpPr>
          <p:cNvPr id="342" name="Google Shape;342;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15</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2792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349" name="Google Shape;349;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58147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sp>
        <p:nvSpPr>
          <p:cNvPr id="365" name="Google Shape;365;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17</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188909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391" name="Google Shape;391;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462654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98" name="Google Shape;398;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sp>
        <p:nvSpPr>
          <p:cNvPr id="399" name="Google Shape;399;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19</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75482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232" name="Google Shape;232;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15081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sp>
        <p:nvSpPr>
          <p:cNvPr id="410" name="Google Shape;410;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20</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764544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419" name="Google Shape;419;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21</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20811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428" name="Google Shape;428;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22</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857084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40" name="Google Shape;440;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spcBef>
                <a:spcPts val="0"/>
              </a:spcBef>
            </a:pP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79673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sp>
        <p:nvSpPr>
          <p:cNvPr id="239" name="Google Shape;239;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07722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de-CH"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246" name="Google Shape;246;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47788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254" name="Google Shape;254;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04452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sp>
        <p:nvSpPr>
          <p:cNvPr id="261" name="Google Shape;261;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63220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1" i="0" u="none" strike="noStrike" cap="none" dirty="0">
              <a:solidFill>
                <a:schemeClr val="dk1"/>
              </a:solidFill>
              <a:latin typeface="Calibri"/>
              <a:ea typeface="Calibri"/>
              <a:cs typeface="Calibri"/>
              <a:sym typeface="Calibri"/>
            </a:endParaRPr>
          </a:p>
        </p:txBody>
      </p:sp>
      <p:sp>
        <p:nvSpPr>
          <p:cNvPr id="268" name="Google Shape;268;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3135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284" name="Google Shape;284;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09123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291" name="Google Shape;291;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05780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8F79F-999C-834C-910C-435CF114B9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E64716-ECA6-4844-8988-E8359A0D44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07CC285-E203-C443-9049-0326EF1175F5}"/>
              </a:ext>
            </a:extLst>
          </p:cNvPr>
          <p:cNvSpPr>
            <a:spLocks noGrp="1"/>
          </p:cNvSpPr>
          <p:nvPr>
            <p:ph type="dt" sz="half" idx="10"/>
          </p:nvPr>
        </p:nvSpPr>
        <p:spPr/>
        <p:txBody>
          <a:bodyPr/>
          <a:lstStyle/>
          <a:p>
            <a:fld id="{215FC48F-7E6A-4048-80FF-EC6BAA98859A}" type="datetimeFigureOut">
              <a:rPr lang="en-US" smtClean="0"/>
              <a:t>9/25/23</a:t>
            </a:fld>
            <a:endParaRPr lang="en-US"/>
          </a:p>
        </p:txBody>
      </p:sp>
      <p:sp>
        <p:nvSpPr>
          <p:cNvPr id="5" name="Footer Placeholder 4">
            <a:extLst>
              <a:ext uri="{FF2B5EF4-FFF2-40B4-BE49-F238E27FC236}">
                <a16:creationId xmlns:a16="http://schemas.microsoft.com/office/drawing/2014/main" id="{D63EEFD1-88FA-FC46-AA27-002615D30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C847EE-85A6-F940-B2C8-3E84907F6854}"/>
              </a:ext>
            </a:extLst>
          </p:cNvPr>
          <p:cNvSpPr>
            <a:spLocks noGrp="1"/>
          </p:cNvSpPr>
          <p:nvPr>
            <p:ph type="sldNum" sz="quarter" idx="12"/>
          </p:nvPr>
        </p:nvSpPr>
        <p:spPr/>
        <p:txBody>
          <a:bodyPr/>
          <a:lstStyle/>
          <a:p>
            <a:fld id="{D455D7CE-D706-E643-BAD5-C1C30F2503FB}" type="slidenum">
              <a:rPr lang="en-US" smtClean="0"/>
              <a:t>‹#›</a:t>
            </a:fld>
            <a:endParaRPr lang="en-US"/>
          </a:p>
        </p:txBody>
      </p:sp>
    </p:spTree>
    <p:extLst>
      <p:ext uri="{BB962C8B-B14F-4D97-AF65-F5344CB8AC3E}">
        <p14:creationId xmlns:p14="http://schemas.microsoft.com/office/powerpoint/2010/main" val="2324556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8FCDB-4B7B-F44D-9DBD-EDC7A7D6B3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BB5FF2-4901-8547-9080-F7E2A53E5BB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9F1BA7-21D7-B148-B2E2-9781524E9710}"/>
              </a:ext>
            </a:extLst>
          </p:cNvPr>
          <p:cNvSpPr>
            <a:spLocks noGrp="1"/>
          </p:cNvSpPr>
          <p:nvPr>
            <p:ph type="dt" sz="half" idx="10"/>
          </p:nvPr>
        </p:nvSpPr>
        <p:spPr/>
        <p:txBody>
          <a:bodyPr/>
          <a:lstStyle/>
          <a:p>
            <a:fld id="{215FC48F-7E6A-4048-80FF-EC6BAA98859A}" type="datetimeFigureOut">
              <a:rPr lang="en-US" smtClean="0"/>
              <a:t>9/25/23</a:t>
            </a:fld>
            <a:endParaRPr lang="en-US"/>
          </a:p>
        </p:txBody>
      </p:sp>
      <p:sp>
        <p:nvSpPr>
          <p:cNvPr id="5" name="Footer Placeholder 4">
            <a:extLst>
              <a:ext uri="{FF2B5EF4-FFF2-40B4-BE49-F238E27FC236}">
                <a16:creationId xmlns:a16="http://schemas.microsoft.com/office/drawing/2014/main" id="{69DE97C5-CA8A-E647-B725-A1A2DBA8AD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967825-877D-8046-B667-E81580DA184B}"/>
              </a:ext>
            </a:extLst>
          </p:cNvPr>
          <p:cNvSpPr>
            <a:spLocks noGrp="1"/>
          </p:cNvSpPr>
          <p:nvPr>
            <p:ph type="sldNum" sz="quarter" idx="12"/>
          </p:nvPr>
        </p:nvSpPr>
        <p:spPr/>
        <p:txBody>
          <a:bodyPr/>
          <a:lstStyle/>
          <a:p>
            <a:fld id="{D455D7CE-D706-E643-BAD5-C1C30F2503FB}" type="slidenum">
              <a:rPr lang="en-US" smtClean="0"/>
              <a:t>‹#›</a:t>
            </a:fld>
            <a:endParaRPr lang="en-US"/>
          </a:p>
        </p:txBody>
      </p:sp>
    </p:spTree>
    <p:extLst>
      <p:ext uri="{BB962C8B-B14F-4D97-AF65-F5344CB8AC3E}">
        <p14:creationId xmlns:p14="http://schemas.microsoft.com/office/powerpoint/2010/main" val="3299085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000830-813F-194E-BB1D-9D652F4162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B0993E-1750-CE42-A89B-887F0A24F09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C033A4-EAAB-9343-9443-2B7752086D51}"/>
              </a:ext>
            </a:extLst>
          </p:cNvPr>
          <p:cNvSpPr>
            <a:spLocks noGrp="1"/>
          </p:cNvSpPr>
          <p:nvPr>
            <p:ph type="dt" sz="half" idx="10"/>
          </p:nvPr>
        </p:nvSpPr>
        <p:spPr/>
        <p:txBody>
          <a:bodyPr/>
          <a:lstStyle/>
          <a:p>
            <a:fld id="{215FC48F-7E6A-4048-80FF-EC6BAA98859A}" type="datetimeFigureOut">
              <a:rPr lang="en-US" smtClean="0"/>
              <a:t>9/25/23</a:t>
            </a:fld>
            <a:endParaRPr lang="en-US"/>
          </a:p>
        </p:txBody>
      </p:sp>
      <p:sp>
        <p:nvSpPr>
          <p:cNvPr id="5" name="Footer Placeholder 4">
            <a:extLst>
              <a:ext uri="{FF2B5EF4-FFF2-40B4-BE49-F238E27FC236}">
                <a16:creationId xmlns:a16="http://schemas.microsoft.com/office/drawing/2014/main" id="{04A0FB4A-0CC7-1C47-A9FD-74CD4CA0DF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09AEA3-F565-034A-9504-5B7B90706BB9}"/>
              </a:ext>
            </a:extLst>
          </p:cNvPr>
          <p:cNvSpPr>
            <a:spLocks noGrp="1"/>
          </p:cNvSpPr>
          <p:nvPr>
            <p:ph type="sldNum" sz="quarter" idx="12"/>
          </p:nvPr>
        </p:nvSpPr>
        <p:spPr/>
        <p:txBody>
          <a:bodyPr/>
          <a:lstStyle/>
          <a:p>
            <a:fld id="{D455D7CE-D706-E643-BAD5-C1C30F2503FB}" type="slidenum">
              <a:rPr lang="en-US" smtClean="0"/>
              <a:t>‹#›</a:t>
            </a:fld>
            <a:endParaRPr lang="en-US"/>
          </a:p>
        </p:txBody>
      </p:sp>
    </p:spTree>
    <p:extLst>
      <p:ext uri="{BB962C8B-B14F-4D97-AF65-F5344CB8AC3E}">
        <p14:creationId xmlns:p14="http://schemas.microsoft.com/office/powerpoint/2010/main" val="1288163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RedBar-Title and Content">
  <p:cSld name="RedBar-Title and Conten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0" y="228600"/>
            <a:ext cx="12192000" cy="6096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Clr>
                <a:srgbClr val="174C79"/>
              </a:buClr>
              <a:buSzPts val="3600"/>
              <a:buFont typeface="Calibri"/>
              <a:buNone/>
              <a:defRPr sz="3600" b="1" i="0" u="none" strike="noStrike" cap="none">
                <a:solidFill>
                  <a:srgbClr val="174C79"/>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3"/>
          <p:cNvSpPr txBox="1">
            <a:spLocks noGrp="1"/>
          </p:cNvSpPr>
          <p:nvPr>
            <p:ph type="body" idx="1"/>
          </p:nvPr>
        </p:nvSpPr>
        <p:spPr>
          <a:xfrm>
            <a:off x="609600" y="990600"/>
            <a:ext cx="10972800" cy="5562600"/>
          </a:xfrm>
          <a:prstGeom prst="rect">
            <a:avLst/>
          </a:prstGeom>
          <a:noFill/>
          <a:ln>
            <a:noFill/>
          </a:ln>
        </p:spPr>
        <p:txBody>
          <a:bodyPr spcFirstLastPara="1" wrap="square" lIns="91425" tIns="45700" rIns="91425" bIns="45700" anchor="t" anchorCtr="0"/>
          <a:lstStyle>
            <a:lvl1pPr marL="457200" marR="0" lvl="0" indent="-228600"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L="914400" marR="0" lvl="1" indent="-381000" algn="l" rtl="0">
              <a:spcBef>
                <a:spcPts val="8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8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30200" algn="l" rtl="0">
              <a:spcBef>
                <a:spcPts val="8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55600" algn="l" rtl="0">
              <a:spcBef>
                <a:spcPts val="8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body" idx="2"/>
          </p:nvPr>
        </p:nvSpPr>
        <p:spPr>
          <a:xfrm>
            <a:off x="5181600" y="6553200"/>
            <a:ext cx="1828800" cy="99950"/>
          </a:xfrm>
          <a:prstGeom prst="rect">
            <a:avLst/>
          </a:prstGeom>
          <a:noFill/>
          <a:ln>
            <a:noFill/>
          </a:ln>
        </p:spPr>
        <p:txBody>
          <a:bodyPr spcFirstLastPara="1" wrap="square" lIns="0" tIns="0" rIns="0" bIns="0" anchor="t" anchorCtr="0"/>
          <a:lstStyle>
            <a:lvl1pPr marL="457200" marR="0" lvl="0" indent="-228600" algn="ctr" rtl="0">
              <a:spcBef>
                <a:spcPts val="16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 name="Google Shape;23;p3"/>
          <p:cNvSpPr txBox="1">
            <a:spLocks noGrp="1"/>
          </p:cNvSpPr>
          <p:nvPr>
            <p:ph type="body" idx="3"/>
          </p:nvPr>
        </p:nvSpPr>
        <p:spPr>
          <a:xfrm>
            <a:off x="8636000" y="6705600"/>
            <a:ext cx="3556000" cy="152400"/>
          </a:xfrm>
          <a:prstGeom prst="rect">
            <a:avLst/>
          </a:prstGeom>
          <a:noFill/>
          <a:ln>
            <a:noFill/>
          </a:ln>
        </p:spPr>
        <p:txBody>
          <a:bodyPr spcFirstLastPara="1" wrap="square" lIns="0" tIns="0" rIns="45700" bIns="0" anchor="t" anchorCtr="0"/>
          <a:lstStyle>
            <a:lvl1pPr marL="457200" marR="0" lvl="0" indent="-228600" algn="r" rtl="0">
              <a:lnSpc>
                <a:spcPct val="100000"/>
              </a:lnSpc>
              <a:spcBef>
                <a:spcPts val="0"/>
              </a:spcBef>
              <a:spcAft>
                <a:spcPts val="0"/>
              </a:spcAft>
              <a:buClr>
                <a:schemeClr val="lt1"/>
              </a:buClr>
              <a:buSzPts val="800"/>
              <a:buFont typeface="Arial"/>
              <a:buNone/>
              <a:defRPr sz="800" b="0"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080181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RedBar-Two Content">
  <p:cSld name="RedBar-Two Content">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1" y="228600"/>
            <a:ext cx="12192001" cy="6096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Clr>
                <a:srgbClr val="174C79"/>
              </a:buClr>
              <a:buSzPts val="3600"/>
              <a:buFont typeface="Calibri"/>
              <a:buNone/>
              <a:defRPr sz="3600" b="1" i="0" u="none" strike="noStrike" cap="none">
                <a:solidFill>
                  <a:srgbClr val="174C79"/>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 name="Google Shape;26;p4"/>
          <p:cNvSpPr txBox="1">
            <a:spLocks noGrp="1"/>
          </p:cNvSpPr>
          <p:nvPr>
            <p:ph type="body" idx="1"/>
          </p:nvPr>
        </p:nvSpPr>
        <p:spPr>
          <a:xfrm>
            <a:off x="609600" y="914400"/>
            <a:ext cx="5384800" cy="5615940"/>
          </a:xfrm>
          <a:prstGeom prst="rect">
            <a:avLst/>
          </a:prstGeom>
          <a:noFill/>
          <a:ln>
            <a:noFill/>
          </a:ln>
        </p:spPr>
        <p:txBody>
          <a:bodyPr spcFirstLastPara="1" wrap="square" lIns="91425" tIns="45700" rIns="91425" bIns="45700" anchor="t" anchorCtr="0"/>
          <a:lstStyle>
            <a:lvl1pPr marL="457200" marR="0" lvl="0" indent="-22860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55600" algn="l" rtl="0">
              <a:spcBef>
                <a:spcPts val="8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8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8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 name="Google Shape;27;p4"/>
          <p:cNvSpPr txBox="1">
            <a:spLocks noGrp="1"/>
          </p:cNvSpPr>
          <p:nvPr>
            <p:ph type="body" idx="2"/>
          </p:nvPr>
        </p:nvSpPr>
        <p:spPr>
          <a:xfrm>
            <a:off x="6197600" y="914400"/>
            <a:ext cx="5384800" cy="5615940"/>
          </a:xfrm>
          <a:prstGeom prst="rect">
            <a:avLst/>
          </a:prstGeom>
          <a:noFill/>
          <a:ln>
            <a:noFill/>
          </a:ln>
        </p:spPr>
        <p:txBody>
          <a:bodyPr spcFirstLastPara="1" wrap="square" lIns="91425" tIns="45700" rIns="91425" bIns="45700" anchor="t" anchorCtr="0"/>
          <a:lstStyle>
            <a:lvl1pPr marL="457200" marR="0" lvl="0" indent="-22860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55600" algn="l" rtl="0">
              <a:spcBef>
                <a:spcPts val="8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8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8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Google Shape;28;p4"/>
          <p:cNvSpPr txBox="1">
            <a:spLocks noGrp="1"/>
          </p:cNvSpPr>
          <p:nvPr>
            <p:ph type="body" idx="3"/>
          </p:nvPr>
        </p:nvSpPr>
        <p:spPr>
          <a:xfrm>
            <a:off x="5090160" y="6529450"/>
            <a:ext cx="2011680" cy="99950"/>
          </a:xfrm>
          <a:prstGeom prst="rect">
            <a:avLst/>
          </a:prstGeom>
          <a:noFill/>
          <a:ln>
            <a:noFill/>
          </a:ln>
        </p:spPr>
        <p:txBody>
          <a:bodyPr spcFirstLastPara="1" wrap="square" lIns="0" tIns="0" rIns="0" bIns="0" anchor="t" anchorCtr="0"/>
          <a:lstStyle>
            <a:lvl1pPr marL="457200" marR="0" lvl="0" indent="-228600" algn="ctr" rtl="0">
              <a:spcBef>
                <a:spcPts val="16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9" name="Google Shape;29;p4"/>
          <p:cNvSpPr txBox="1">
            <a:spLocks noGrp="1"/>
          </p:cNvSpPr>
          <p:nvPr>
            <p:ph type="body" idx="4"/>
          </p:nvPr>
        </p:nvSpPr>
        <p:spPr>
          <a:xfrm>
            <a:off x="8636000" y="6705600"/>
            <a:ext cx="3556000" cy="152400"/>
          </a:xfrm>
          <a:prstGeom prst="rect">
            <a:avLst/>
          </a:prstGeom>
          <a:noFill/>
          <a:ln>
            <a:noFill/>
          </a:ln>
        </p:spPr>
        <p:txBody>
          <a:bodyPr spcFirstLastPara="1" wrap="square" lIns="0" tIns="0" rIns="45700" bIns="0" anchor="t" anchorCtr="0"/>
          <a:lstStyle>
            <a:lvl1pPr marL="457200" marR="0" lvl="0" indent="-228600" algn="r" rtl="0">
              <a:lnSpc>
                <a:spcPct val="100000"/>
              </a:lnSpc>
              <a:spcBef>
                <a:spcPts val="0"/>
              </a:spcBef>
              <a:spcAft>
                <a:spcPts val="0"/>
              </a:spcAft>
              <a:buClr>
                <a:schemeClr val="lt1"/>
              </a:buClr>
              <a:buSzPts val="800"/>
              <a:buFont typeface="Arial"/>
              <a:buNone/>
              <a:defRPr sz="800" b="0"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111946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RedBar-Six Content Placeholders">
  <p:cSld name="RedBar-Six Content Placeholders">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0" y="228600"/>
            <a:ext cx="12192000" cy="639762"/>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Clr>
                <a:srgbClr val="174C79"/>
              </a:buClr>
              <a:buSzPts val="3600"/>
              <a:buFont typeface="Calibri"/>
              <a:buNone/>
              <a:defRPr sz="3600" b="1" i="0" u="none" strike="noStrike" cap="none">
                <a:solidFill>
                  <a:srgbClr val="174C79"/>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Google Shape;44;p6"/>
          <p:cNvSpPr txBox="1">
            <a:spLocks noGrp="1"/>
          </p:cNvSpPr>
          <p:nvPr>
            <p:ph type="body" idx="1"/>
          </p:nvPr>
        </p:nvSpPr>
        <p:spPr>
          <a:xfrm>
            <a:off x="711200" y="1066800"/>
            <a:ext cx="10871200" cy="8382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8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8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8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55600" algn="l" rtl="0">
              <a:spcBef>
                <a:spcPts val="8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5" name="Google Shape;45;p6"/>
          <p:cNvSpPr txBox="1">
            <a:spLocks noGrp="1"/>
          </p:cNvSpPr>
          <p:nvPr>
            <p:ph type="body" idx="2"/>
          </p:nvPr>
        </p:nvSpPr>
        <p:spPr>
          <a:xfrm>
            <a:off x="711200" y="2011680"/>
            <a:ext cx="10871200" cy="7620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8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8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8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55600" algn="l" rtl="0">
              <a:spcBef>
                <a:spcPts val="8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6" name="Google Shape;46;p6"/>
          <p:cNvSpPr txBox="1">
            <a:spLocks noGrp="1"/>
          </p:cNvSpPr>
          <p:nvPr>
            <p:ph type="body" idx="3"/>
          </p:nvPr>
        </p:nvSpPr>
        <p:spPr>
          <a:xfrm>
            <a:off x="711200" y="2880360"/>
            <a:ext cx="10871200" cy="6858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8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8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8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55600" algn="l" rtl="0">
              <a:spcBef>
                <a:spcPts val="8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7" name="Google Shape;47;p6"/>
          <p:cNvSpPr txBox="1">
            <a:spLocks noGrp="1"/>
          </p:cNvSpPr>
          <p:nvPr>
            <p:ph type="body" idx="4"/>
          </p:nvPr>
        </p:nvSpPr>
        <p:spPr>
          <a:xfrm>
            <a:off x="711200" y="3672840"/>
            <a:ext cx="10871200" cy="8382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8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8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8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55600" algn="l" rtl="0">
              <a:spcBef>
                <a:spcPts val="8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8" name="Google Shape;48;p6"/>
          <p:cNvSpPr txBox="1">
            <a:spLocks noGrp="1"/>
          </p:cNvSpPr>
          <p:nvPr>
            <p:ph type="body" idx="5"/>
          </p:nvPr>
        </p:nvSpPr>
        <p:spPr>
          <a:xfrm>
            <a:off x="711200" y="4617720"/>
            <a:ext cx="10871200" cy="9144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8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8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8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55600" algn="l" rtl="0">
              <a:spcBef>
                <a:spcPts val="8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9" name="Google Shape;49;p6"/>
          <p:cNvSpPr txBox="1">
            <a:spLocks noGrp="1"/>
          </p:cNvSpPr>
          <p:nvPr>
            <p:ph type="body" idx="6"/>
          </p:nvPr>
        </p:nvSpPr>
        <p:spPr>
          <a:xfrm>
            <a:off x="711200" y="5638800"/>
            <a:ext cx="10871200" cy="7620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8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8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8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55600" algn="l" rtl="0">
              <a:spcBef>
                <a:spcPts val="8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0" name="Google Shape;50;p6"/>
          <p:cNvSpPr txBox="1">
            <a:spLocks noGrp="1"/>
          </p:cNvSpPr>
          <p:nvPr>
            <p:ph type="body" idx="7"/>
          </p:nvPr>
        </p:nvSpPr>
        <p:spPr>
          <a:xfrm>
            <a:off x="8636000" y="6705600"/>
            <a:ext cx="3556000" cy="152400"/>
          </a:xfrm>
          <a:prstGeom prst="rect">
            <a:avLst/>
          </a:prstGeom>
          <a:noFill/>
          <a:ln>
            <a:noFill/>
          </a:ln>
        </p:spPr>
        <p:txBody>
          <a:bodyPr spcFirstLastPara="1" wrap="square" lIns="0" tIns="0" rIns="45700" bIns="0" anchor="t" anchorCtr="0"/>
          <a:lstStyle>
            <a:lvl1pPr marL="457200" marR="0" lvl="0" indent="-228600" algn="r" rtl="0">
              <a:lnSpc>
                <a:spcPct val="100000"/>
              </a:lnSpc>
              <a:spcBef>
                <a:spcPts val="0"/>
              </a:spcBef>
              <a:spcAft>
                <a:spcPts val="0"/>
              </a:spcAft>
              <a:buClr>
                <a:schemeClr val="lt1"/>
              </a:buClr>
              <a:buSzPts val="800"/>
              <a:buFont typeface="Arial"/>
              <a:buNone/>
              <a:defRPr sz="800" b="0"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938587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RedBar-4-up_Comparison">
  <p:cSld name="RedBar-4-up_Comparison">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27618" y="228600"/>
            <a:ext cx="12247235" cy="6096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Clr>
                <a:srgbClr val="174C79"/>
              </a:buClr>
              <a:buSzPts val="3600"/>
              <a:buFont typeface="Calibri"/>
              <a:buNone/>
              <a:defRPr sz="3600" b="1" i="0" u="none" strike="noStrike" cap="none">
                <a:solidFill>
                  <a:srgbClr val="174C79"/>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 name="Google Shape;32;p5"/>
          <p:cNvSpPr txBox="1">
            <a:spLocks noGrp="1"/>
          </p:cNvSpPr>
          <p:nvPr>
            <p:ph type="body" idx="1"/>
          </p:nvPr>
        </p:nvSpPr>
        <p:spPr>
          <a:xfrm>
            <a:off x="609602" y="960438"/>
            <a:ext cx="5386917" cy="639762"/>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3" name="Google Shape;33;p5"/>
          <p:cNvSpPr txBox="1">
            <a:spLocks noGrp="1"/>
          </p:cNvSpPr>
          <p:nvPr>
            <p:ph type="body" idx="2"/>
          </p:nvPr>
        </p:nvSpPr>
        <p:spPr>
          <a:xfrm>
            <a:off x="609602" y="1600200"/>
            <a:ext cx="5386917" cy="1752600"/>
          </a:xfrm>
          <a:prstGeom prst="rect">
            <a:avLst/>
          </a:prstGeom>
          <a:noFill/>
          <a:ln>
            <a:noFill/>
          </a:ln>
        </p:spPr>
        <p:txBody>
          <a:bodyPr spcFirstLastPara="1" wrap="square" lIns="91425" tIns="45700" rIns="91425" bIns="45700" anchor="t" anchorCtr="0"/>
          <a:lstStyle>
            <a:lvl1pPr marL="457200" marR="0" lvl="0"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42900" algn="l" rtl="0">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30200" algn="l" rtl="0">
              <a:spcBef>
                <a:spcPts val="8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7500" algn="l" rtl="0">
              <a:spcBef>
                <a:spcPts val="8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spcBef>
                <a:spcPts val="8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30200" algn="l" rtl="0">
              <a:spcBef>
                <a:spcPts val="8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4" name="Google Shape;34;p5"/>
          <p:cNvSpPr txBox="1">
            <a:spLocks noGrp="1"/>
          </p:cNvSpPr>
          <p:nvPr>
            <p:ph type="body" idx="3"/>
          </p:nvPr>
        </p:nvSpPr>
        <p:spPr>
          <a:xfrm>
            <a:off x="6193369" y="960438"/>
            <a:ext cx="5389033" cy="639762"/>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5" name="Google Shape;35;p5"/>
          <p:cNvSpPr txBox="1">
            <a:spLocks noGrp="1"/>
          </p:cNvSpPr>
          <p:nvPr>
            <p:ph type="body" idx="4"/>
          </p:nvPr>
        </p:nvSpPr>
        <p:spPr>
          <a:xfrm>
            <a:off x="6193369" y="1600200"/>
            <a:ext cx="5389033" cy="1752600"/>
          </a:xfrm>
          <a:prstGeom prst="rect">
            <a:avLst/>
          </a:prstGeom>
          <a:noFill/>
          <a:ln>
            <a:noFill/>
          </a:ln>
        </p:spPr>
        <p:txBody>
          <a:bodyPr spcFirstLastPara="1" wrap="square" lIns="91425" tIns="45700" rIns="91425" bIns="45700" anchor="t" anchorCtr="0"/>
          <a:lstStyle>
            <a:lvl1pPr marL="457200" marR="0" lvl="0"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42900" algn="l" rtl="0">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30200" algn="l" rtl="0">
              <a:spcBef>
                <a:spcPts val="8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7500" algn="l" rtl="0">
              <a:spcBef>
                <a:spcPts val="8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spcBef>
                <a:spcPts val="8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30200" algn="l" rtl="0">
              <a:spcBef>
                <a:spcPts val="8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6" name="Google Shape;36;p5"/>
          <p:cNvSpPr txBox="1">
            <a:spLocks noGrp="1"/>
          </p:cNvSpPr>
          <p:nvPr>
            <p:ph type="body" idx="5"/>
          </p:nvPr>
        </p:nvSpPr>
        <p:spPr>
          <a:xfrm>
            <a:off x="609600" y="3581400"/>
            <a:ext cx="5384800" cy="609600"/>
          </a:xfrm>
          <a:prstGeom prst="rect">
            <a:avLst/>
          </a:prstGeom>
          <a:noFill/>
          <a:ln>
            <a:noFill/>
          </a:ln>
        </p:spPr>
        <p:txBody>
          <a:bodyPr spcFirstLastPara="1" wrap="square" lIns="91425" tIns="45700" rIns="91425" bIns="45700" anchor="b" anchorCtr="0"/>
          <a:lstStyle>
            <a:lvl1pPr marL="457200" marR="0" lvl="0"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7" name="Google Shape;37;p5"/>
          <p:cNvSpPr txBox="1">
            <a:spLocks noGrp="1"/>
          </p:cNvSpPr>
          <p:nvPr>
            <p:ph type="body" idx="6"/>
          </p:nvPr>
        </p:nvSpPr>
        <p:spPr>
          <a:xfrm>
            <a:off x="609600" y="4191000"/>
            <a:ext cx="5386917" cy="1752600"/>
          </a:xfrm>
          <a:prstGeom prst="rect">
            <a:avLst/>
          </a:prstGeom>
          <a:noFill/>
          <a:ln>
            <a:noFill/>
          </a:ln>
        </p:spPr>
        <p:txBody>
          <a:bodyPr spcFirstLastPara="1" wrap="square" lIns="91425" tIns="45700" rIns="91425" bIns="45700" anchor="t" anchorCtr="0"/>
          <a:lstStyle>
            <a:lvl1pPr marL="457200" marR="0" lvl="0"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42900" algn="l" rtl="0">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30200" algn="l" rtl="0">
              <a:spcBef>
                <a:spcPts val="8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7500" algn="l" rtl="0">
              <a:spcBef>
                <a:spcPts val="8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spcBef>
                <a:spcPts val="8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30200" algn="l" rtl="0">
              <a:spcBef>
                <a:spcPts val="8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8" name="Google Shape;38;p5"/>
          <p:cNvSpPr txBox="1">
            <a:spLocks noGrp="1"/>
          </p:cNvSpPr>
          <p:nvPr>
            <p:ph type="body" idx="7"/>
          </p:nvPr>
        </p:nvSpPr>
        <p:spPr>
          <a:xfrm>
            <a:off x="6197600" y="3581400"/>
            <a:ext cx="5384800" cy="609600"/>
          </a:xfrm>
          <a:prstGeom prst="rect">
            <a:avLst/>
          </a:prstGeom>
          <a:noFill/>
          <a:ln>
            <a:noFill/>
          </a:ln>
        </p:spPr>
        <p:txBody>
          <a:bodyPr spcFirstLastPara="1" wrap="square" lIns="91425" tIns="45700" rIns="91425" bIns="45700" anchor="b" anchorCtr="0"/>
          <a:lstStyle>
            <a:lvl1pPr marL="457200" marR="0" lvl="0"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9" name="Google Shape;39;p5"/>
          <p:cNvSpPr txBox="1">
            <a:spLocks noGrp="1"/>
          </p:cNvSpPr>
          <p:nvPr>
            <p:ph type="body" idx="8"/>
          </p:nvPr>
        </p:nvSpPr>
        <p:spPr>
          <a:xfrm>
            <a:off x="6193368" y="4191000"/>
            <a:ext cx="5389033" cy="1752600"/>
          </a:xfrm>
          <a:prstGeom prst="rect">
            <a:avLst/>
          </a:prstGeom>
          <a:noFill/>
          <a:ln>
            <a:noFill/>
          </a:ln>
        </p:spPr>
        <p:txBody>
          <a:bodyPr spcFirstLastPara="1" wrap="square" lIns="91425" tIns="45700" rIns="91425" bIns="45700" anchor="t" anchorCtr="0"/>
          <a:lstStyle>
            <a:lvl1pPr marL="457200" marR="0" lvl="0"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42900" algn="l" rtl="0">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30200" algn="l" rtl="0">
              <a:spcBef>
                <a:spcPts val="8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7500" algn="l" rtl="0">
              <a:spcBef>
                <a:spcPts val="8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spcBef>
                <a:spcPts val="8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30200" algn="l" rtl="0">
              <a:spcBef>
                <a:spcPts val="8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0" name="Google Shape;40;p5"/>
          <p:cNvSpPr txBox="1">
            <a:spLocks noGrp="1"/>
          </p:cNvSpPr>
          <p:nvPr>
            <p:ph type="body" idx="9"/>
          </p:nvPr>
        </p:nvSpPr>
        <p:spPr>
          <a:xfrm>
            <a:off x="5090160" y="5996050"/>
            <a:ext cx="2011680" cy="99950"/>
          </a:xfrm>
          <a:prstGeom prst="rect">
            <a:avLst/>
          </a:prstGeom>
          <a:noFill/>
          <a:ln>
            <a:noFill/>
          </a:ln>
        </p:spPr>
        <p:txBody>
          <a:bodyPr spcFirstLastPara="1" wrap="square" lIns="0" tIns="0" rIns="0" bIns="0" anchor="t" anchorCtr="0"/>
          <a:lstStyle>
            <a:lvl1pPr marL="457200" marR="0" lvl="0" indent="-228600" algn="ctr" rtl="0">
              <a:spcBef>
                <a:spcPts val="16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1" name="Google Shape;41;p5"/>
          <p:cNvSpPr txBox="1">
            <a:spLocks noGrp="1"/>
          </p:cNvSpPr>
          <p:nvPr>
            <p:ph type="body" idx="13"/>
          </p:nvPr>
        </p:nvSpPr>
        <p:spPr>
          <a:xfrm>
            <a:off x="8636000" y="6705600"/>
            <a:ext cx="3556000" cy="152400"/>
          </a:xfrm>
          <a:prstGeom prst="rect">
            <a:avLst/>
          </a:prstGeom>
          <a:noFill/>
          <a:ln>
            <a:noFill/>
          </a:ln>
        </p:spPr>
        <p:txBody>
          <a:bodyPr spcFirstLastPara="1" wrap="square" lIns="0" tIns="0" rIns="45700" bIns="0" anchor="t" anchorCtr="0"/>
          <a:lstStyle>
            <a:lvl1pPr marL="457200" marR="0" lvl="0" indent="-228600" algn="r" rtl="0">
              <a:lnSpc>
                <a:spcPct val="100000"/>
              </a:lnSpc>
              <a:spcBef>
                <a:spcPts val="0"/>
              </a:spcBef>
              <a:spcAft>
                <a:spcPts val="0"/>
              </a:spcAft>
              <a:buClr>
                <a:schemeClr val="lt1"/>
              </a:buClr>
              <a:buSzPts val="800"/>
              <a:buFont typeface="Arial"/>
              <a:buNone/>
              <a:defRPr sz="800" b="0"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2781038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itle Slide Opt.2">
    <p:spTree>
      <p:nvGrpSpPr>
        <p:cNvPr id="1" name=""/>
        <p:cNvGrpSpPr/>
        <p:nvPr/>
      </p:nvGrpSpPr>
      <p:grpSpPr>
        <a:xfrm>
          <a:off x="0" y="0"/>
          <a:ext cx="0" cy="0"/>
          <a:chOff x="0" y="0"/>
          <a:chExt cx="0" cy="0"/>
        </a:xfrm>
      </p:grpSpPr>
      <p:pic>
        <p:nvPicPr>
          <p:cNvPr id="24" name="Translation PP Template_b.jpg" descr="Translation PP Template_b.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25" name="Rectangle"/>
          <p:cNvSpPr/>
          <p:nvPr/>
        </p:nvSpPr>
        <p:spPr>
          <a:xfrm>
            <a:off x="9861550" y="6197600"/>
            <a:ext cx="1797050" cy="635000"/>
          </a:xfrm>
          <a:prstGeom prst="rect">
            <a:avLst/>
          </a:prstGeom>
          <a:solidFill>
            <a:srgbClr val="FFFFFF"/>
          </a:solidFill>
          <a:ln w="12700">
            <a:miter lim="400000"/>
          </a:ln>
        </p:spPr>
        <p:txBody>
          <a:bodyPr lIns="25400" tIns="25400" rIns="25400" bIns="25400" anchor="ctr"/>
          <a:lstStyle/>
          <a:p>
            <a:pPr defTabSz="292100">
              <a:defRPr sz="4000">
                <a:solidFill>
                  <a:srgbClr val="FFFFFF"/>
                </a:solidFill>
                <a:effectLst>
                  <a:outerShdw blurRad="38100" dist="12700" dir="5400000" rotWithShape="0">
                    <a:srgbClr val="000000">
                      <a:alpha val="50000"/>
                    </a:srgbClr>
                  </a:outerShdw>
                </a:effectLst>
              </a:defRPr>
            </a:pPr>
            <a:endParaRPr sz="2000"/>
          </a:p>
        </p:txBody>
      </p:sp>
      <p:sp>
        <p:nvSpPr>
          <p:cNvPr id="26" name="Slide Number"/>
          <p:cNvSpPr txBox="1">
            <a:spLocks noGrp="1"/>
          </p:cNvSpPr>
          <p:nvPr>
            <p:ph type="sldNum" sz="quarter" idx="2"/>
          </p:nvPr>
        </p:nvSpPr>
        <p:spPr>
          <a:xfrm>
            <a:off x="5976317" y="6470650"/>
            <a:ext cx="226666" cy="23495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4635285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A9ECB-EBD0-9A40-A780-E6DB9634F4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E6A218-F40B-BC4E-95BF-260675A1507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CA797E-C096-0546-A7AB-D877DFEAE7FF}"/>
              </a:ext>
            </a:extLst>
          </p:cNvPr>
          <p:cNvSpPr>
            <a:spLocks noGrp="1"/>
          </p:cNvSpPr>
          <p:nvPr>
            <p:ph type="dt" sz="half" idx="10"/>
          </p:nvPr>
        </p:nvSpPr>
        <p:spPr/>
        <p:txBody>
          <a:bodyPr/>
          <a:lstStyle/>
          <a:p>
            <a:fld id="{215FC48F-7E6A-4048-80FF-EC6BAA98859A}" type="datetimeFigureOut">
              <a:rPr lang="en-US" smtClean="0"/>
              <a:t>9/25/23</a:t>
            </a:fld>
            <a:endParaRPr lang="en-US"/>
          </a:p>
        </p:txBody>
      </p:sp>
      <p:sp>
        <p:nvSpPr>
          <p:cNvPr id="5" name="Footer Placeholder 4">
            <a:extLst>
              <a:ext uri="{FF2B5EF4-FFF2-40B4-BE49-F238E27FC236}">
                <a16:creationId xmlns:a16="http://schemas.microsoft.com/office/drawing/2014/main" id="{6967CB70-FEF4-0245-9D8C-ADCAC59F2C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1D7EC2-5CE0-6046-93DF-6EDC9B17E697}"/>
              </a:ext>
            </a:extLst>
          </p:cNvPr>
          <p:cNvSpPr>
            <a:spLocks noGrp="1"/>
          </p:cNvSpPr>
          <p:nvPr>
            <p:ph type="sldNum" sz="quarter" idx="12"/>
          </p:nvPr>
        </p:nvSpPr>
        <p:spPr/>
        <p:txBody>
          <a:bodyPr/>
          <a:lstStyle/>
          <a:p>
            <a:fld id="{D455D7CE-D706-E643-BAD5-C1C30F2503FB}" type="slidenum">
              <a:rPr lang="en-US" smtClean="0"/>
              <a:t>‹#›</a:t>
            </a:fld>
            <a:endParaRPr lang="en-US"/>
          </a:p>
        </p:txBody>
      </p:sp>
    </p:spTree>
    <p:extLst>
      <p:ext uri="{BB962C8B-B14F-4D97-AF65-F5344CB8AC3E}">
        <p14:creationId xmlns:p14="http://schemas.microsoft.com/office/powerpoint/2010/main" val="551667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910DA-AA63-414C-9C3B-7EC628A4B1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69306A-F907-EF4E-BAF9-D479A5E944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EB2962E-CF06-D34C-92BB-08567443DE44}"/>
              </a:ext>
            </a:extLst>
          </p:cNvPr>
          <p:cNvSpPr>
            <a:spLocks noGrp="1"/>
          </p:cNvSpPr>
          <p:nvPr>
            <p:ph type="dt" sz="half" idx="10"/>
          </p:nvPr>
        </p:nvSpPr>
        <p:spPr/>
        <p:txBody>
          <a:bodyPr/>
          <a:lstStyle/>
          <a:p>
            <a:fld id="{215FC48F-7E6A-4048-80FF-EC6BAA98859A}" type="datetimeFigureOut">
              <a:rPr lang="en-US" smtClean="0"/>
              <a:t>9/25/23</a:t>
            </a:fld>
            <a:endParaRPr lang="en-US"/>
          </a:p>
        </p:txBody>
      </p:sp>
      <p:sp>
        <p:nvSpPr>
          <p:cNvPr id="5" name="Footer Placeholder 4">
            <a:extLst>
              <a:ext uri="{FF2B5EF4-FFF2-40B4-BE49-F238E27FC236}">
                <a16:creationId xmlns:a16="http://schemas.microsoft.com/office/drawing/2014/main" id="{E9DEA7F3-4370-234C-ACB6-33BA49A6BF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D6FAC6-DF91-6440-806D-717C25ED839B}"/>
              </a:ext>
            </a:extLst>
          </p:cNvPr>
          <p:cNvSpPr>
            <a:spLocks noGrp="1"/>
          </p:cNvSpPr>
          <p:nvPr>
            <p:ph type="sldNum" sz="quarter" idx="12"/>
          </p:nvPr>
        </p:nvSpPr>
        <p:spPr/>
        <p:txBody>
          <a:bodyPr/>
          <a:lstStyle/>
          <a:p>
            <a:fld id="{D455D7CE-D706-E643-BAD5-C1C30F2503FB}" type="slidenum">
              <a:rPr lang="en-US" smtClean="0"/>
              <a:t>‹#›</a:t>
            </a:fld>
            <a:endParaRPr lang="en-US"/>
          </a:p>
        </p:txBody>
      </p:sp>
    </p:spTree>
    <p:extLst>
      <p:ext uri="{BB962C8B-B14F-4D97-AF65-F5344CB8AC3E}">
        <p14:creationId xmlns:p14="http://schemas.microsoft.com/office/powerpoint/2010/main" val="90557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B3D95-9BC7-1944-BC06-02C0BBE83D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783515-55BA-E34F-A6D1-973751D0469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5E00EC-F868-6347-BC14-AC7B23F3C14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CB69C6-0FCA-B342-AB6C-76230D77DF42}"/>
              </a:ext>
            </a:extLst>
          </p:cNvPr>
          <p:cNvSpPr>
            <a:spLocks noGrp="1"/>
          </p:cNvSpPr>
          <p:nvPr>
            <p:ph type="dt" sz="half" idx="10"/>
          </p:nvPr>
        </p:nvSpPr>
        <p:spPr/>
        <p:txBody>
          <a:bodyPr/>
          <a:lstStyle/>
          <a:p>
            <a:fld id="{215FC48F-7E6A-4048-80FF-EC6BAA98859A}" type="datetimeFigureOut">
              <a:rPr lang="en-US" smtClean="0"/>
              <a:t>9/25/23</a:t>
            </a:fld>
            <a:endParaRPr lang="en-US"/>
          </a:p>
        </p:txBody>
      </p:sp>
      <p:sp>
        <p:nvSpPr>
          <p:cNvPr id="6" name="Footer Placeholder 5">
            <a:extLst>
              <a:ext uri="{FF2B5EF4-FFF2-40B4-BE49-F238E27FC236}">
                <a16:creationId xmlns:a16="http://schemas.microsoft.com/office/drawing/2014/main" id="{819E0A86-6561-3748-A9B2-BE49997C03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860DDA-4864-4349-84FD-D9DD321A1CA4}"/>
              </a:ext>
            </a:extLst>
          </p:cNvPr>
          <p:cNvSpPr>
            <a:spLocks noGrp="1"/>
          </p:cNvSpPr>
          <p:nvPr>
            <p:ph type="sldNum" sz="quarter" idx="12"/>
          </p:nvPr>
        </p:nvSpPr>
        <p:spPr/>
        <p:txBody>
          <a:bodyPr/>
          <a:lstStyle/>
          <a:p>
            <a:fld id="{D455D7CE-D706-E643-BAD5-C1C30F2503FB}" type="slidenum">
              <a:rPr lang="en-US" smtClean="0"/>
              <a:t>‹#›</a:t>
            </a:fld>
            <a:endParaRPr lang="en-US"/>
          </a:p>
        </p:txBody>
      </p:sp>
    </p:spTree>
    <p:extLst>
      <p:ext uri="{BB962C8B-B14F-4D97-AF65-F5344CB8AC3E}">
        <p14:creationId xmlns:p14="http://schemas.microsoft.com/office/powerpoint/2010/main" val="3575793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8E2EF-DEB8-AB43-AE11-6CED87EA77D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454B95-244F-C649-A99D-B6ED3DABD0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B9499E8-520B-DB42-8153-AEB24DD007B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E3ECCC-194D-5E46-8CAB-345392EBB9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3EAA9A1-8942-FC45-89A4-64C20726B6A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11A371-23F8-4A41-95D2-BE54549017A9}"/>
              </a:ext>
            </a:extLst>
          </p:cNvPr>
          <p:cNvSpPr>
            <a:spLocks noGrp="1"/>
          </p:cNvSpPr>
          <p:nvPr>
            <p:ph type="dt" sz="half" idx="10"/>
          </p:nvPr>
        </p:nvSpPr>
        <p:spPr/>
        <p:txBody>
          <a:bodyPr/>
          <a:lstStyle/>
          <a:p>
            <a:fld id="{215FC48F-7E6A-4048-80FF-EC6BAA98859A}" type="datetimeFigureOut">
              <a:rPr lang="en-US" smtClean="0"/>
              <a:t>9/25/23</a:t>
            </a:fld>
            <a:endParaRPr lang="en-US"/>
          </a:p>
        </p:txBody>
      </p:sp>
      <p:sp>
        <p:nvSpPr>
          <p:cNvPr id="8" name="Footer Placeholder 7">
            <a:extLst>
              <a:ext uri="{FF2B5EF4-FFF2-40B4-BE49-F238E27FC236}">
                <a16:creationId xmlns:a16="http://schemas.microsoft.com/office/drawing/2014/main" id="{8521398E-2F68-A648-84AB-2D9BAEB5FA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8ECDDA-B429-3B42-BEEF-C4234A5B5788}"/>
              </a:ext>
            </a:extLst>
          </p:cNvPr>
          <p:cNvSpPr>
            <a:spLocks noGrp="1"/>
          </p:cNvSpPr>
          <p:nvPr>
            <p:ph type="sldNum" sz="quarter" idx="12"/>
          </p:nvPr>
        </p:nvSpPr>
        <p:spPr/>
        <p:txBody>
          <a:bodyPr/>
          <a:lstStyle/>
          <a:p>
            <a:fld id="{D455D7CE-D706-E643-BAD5-C1C30F2503FB}" type="slidenum">
              <a:rPr lang="en-US" smtClean="0"/>
              <a:t>‹#›</a:t>
            </a:fld>
            <a:endParaRPr lang="en-US"/>
          </a:p>
        </p:txBody>
      </p:sp>
    </p:spTree>
    <p:extLst>
      <p:ext uri="{BB962C8B-B14F-4D97-AF65-F5344CB8AC3E}">
        <p14:creationId xmlns:p14="http://schemas.microsoft.com/office/powerpoint/2010/main" val="2585877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A887C-08D5-E649-9DEA-B91F961504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B54596-0810-C241-A968-63668C670C19}"/>
              </a:ext>
            </a:extLst>
          </p:cNvPr>
          <p:cNvSpPr>
            <a:spLocks noGrp="1"/>
          </p:cNvSpPr>
          <p:nvPr>
            <p:ph type="dt" sz="half" idx="10"/>
          </p:nvPr>
        </p:nvSpPr>
        <p:spPr/>
        <p:txBody>
          <a:bodyPr/>
          <a:lstStyle/>
          <a:p>
            <a:fld id="{215FC48F-7E6A-4048-80FF-EC6BAA98859A}" type="datetimeFigureOut">
              <a:rPr lang="en-US" smtClean="0"/>
              <a:t>9/25/23</a:t>
            </a:fld>
            <a:endParaRPr lang="en-US"/>
          </a:p>
        </p:txBody>
      </p:sp>
      <p:sp>
        <p:nvSpPr>
          <p:cNvPr id="4" name="Footer Placeholder 3">
            <a:extLst>
              <a:ext uri="{FF2B5EF4-FFF2-40B4-BE49-F238E27FC236}">
                <a16:creationId xmlns:a16="http://schemas.microsoft.com/office/drawing/2014/main" id="{BF35F882-AA1C-854B-B0B8-BE55598F471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79D2BED-F0CE-BA49-867B-FC975DB08705}"/>
              </a:ext>
            </a:extLst>
          </p:cNvPr>
          <p:cNvSpPr>
            <a:spLocks noGrp="1"/>
          </p:cNvSpPr>
          <p:nvPr>
            <p:ph type="sldNum" sz="quarter" idx="12"/>
          </p:nvPr>
        </p:nvSpPr>
        <p:spPr/>
        <p:txBody>
          <a:bodyPr/>
          <a:lstStyle/>
          <a:p>
            <a:fld id="{D455D7CE-D706-E643-BAD5-C1C30F2503FB}" type="slidenum">
              <a:rPr lang="en-US" smtClean="0"/>
              <a:t>‹#›</a:t>
            </a:fld>
            <a:endParaRPr lang="en-US"/>
          </a:p>
        </p:txBody>
      </p:sp>
    </p:spTree>
    <p:extLst>
      <p:ext uri="{BB962C8B-B14F-4D97-AF65-F5344CB8AC3E}">
        <p14:creationId xmlns:p14="http://schemas.microsoft.com/office/powerpoint/2010/main" val="1148533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311CDA-45A8-034B-BF39-74F501DD6060}"/>
              </a:ext>
            </a:extLst>
          </p:cNvPr>
          <p:cNvSpPr>
            <a:spLocks noGrp="1"/>
          </p:cNvSpPr>
          <p:nvPr>
            <p:ph type="dt" sz="half" idx="10"/>
          </p:nvPr>
        </p:nvSpPr>
        <p:spPr/>
        <p:txBody>
          <a:bodyPr/>
          <a:lstStyle/>
          <a:p>
            <a:fld id="{215FC48F-7E6A-4048-80FF-EC6BAA98859A}" type="datetimeFigureOut">
              <a:rPr lang="en-US" smtClean="0"/>
              <a:t>9/25/23</a:t>
            </a:fld>
            <a:endParaRPr lang="en-US"/>
          </a:p>
        </p:txBody>
      </p:sp>
      <p:sp>
        <p:nvSpPr>
          <p:cNvPr id="3" name="Footer Placeholder 2">
            <a:extLst>
              <a:ext uri="{FF2B5EF4-FFF2-40B4-BE49-F238E27FC236}">
                <a16:creationId xmlns:a16="http://schemas.microsoft.com/office/drawing/2014/main" id="{FFD3F708-740F-5440-9255-264EBFDAF7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FC869B-66C0-4148-B874-B5C66D761950}"/>
              </a:ext>
            </a:extLst>
          </p:cNvPr>
          <p:cNvSpPr>
            <a:spLocks noGrp="1"/>
          </p:cNvSpPr>
          <p:nvPr>
            <p:ph type="sldNum" sz="quarter" idx="12"/>
          </p:nvPr>
        </p:nvSpPr>
        <p:spPr/>
        <p:txBody>
          <a:bodyPr/>
          <a:lstStyle/>
          <a:p>
            <a:fld id="{D455D7CE-D706-E643-BAD5-C1C30F2503FB}" type="slidenum">
              <a:rPr lang="en-US" smtClean="0"/>
              <a:t>‹#›</a:t>
            </a:fld>
            <a:endParaRPr lang="en-US"/>
          </a:p>
        </p:txBody>
      </p:sp>
    </p:spTree>
    <p:extLst>
      <p:ext uri="{BB962C8B-B14F-4D97-AF65-F5344CB8AC3E}">
        <p14:creationId xmlns:p14="http://schemas.microsoft.com/office/powerpoint/2010/main" val="4087073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A1AF6-B687-4A4D-B45A-EBE80A6564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A32FA8F-B776-B747-AAEF-43ED31A4A1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CFB30D-4437-C44D-BE20-A0F86930AD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D0B573E-E46B-CF44-BB30-7BFF1CD0EC49}"/>
              </a:ext>
            </a:extLst>
          </p:cNvPr>
          <p:cNvSpPr>
            <a:spLocks noGrp="1"/>
          </p:cNvSpPr>
          <p:nvPr>
            <p:ph type="dt" sz="half" idx="10"/>
          </p:nvPr>
        </p:nvSpPr>
        <p:spPr/>
        <p:txBody>
          <a:bodyPr/>
          <a:lstStyle/>
          <a:p>
            <a:fld id="{215FC48F-7E6A-4048-80FF-EC6BAA98859A}" type="datetimeFigureOut">
              <a:rPr lang="en-US" smtClean="0"/>
              <a:t>9/25/23</a:t>
            </a:fld>
            <a:endParaRPr lang="en-US"/>
          </a:p>
        </p:txBody>
      </p:sp>
      <p:sp>
        <p:nvSpPr>
          <p:cNvPr id="6" name="Footer Placeholder 5">
            <a:extLst>
              <a:ext uri="{FF2B5EF4-FFF2-40B4-BE49-F238E27FC236}">
                <a16:creationId xmlns:a16="http://schemas.microsoft.com/office/drawing/2014/main" id="{BBB969B1-C60D-0240-9446-388F171B46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85334B-0275-934B-9EFA-8113DA820963}"/>
              </a:ext>
            </a:extLst>
          </p:cNvPr>
          <p:cNvSpPr>
            <a:spLocks noGrp="1"/>
          </p:cNvSpPr>
          <p:nvPr>
            <p:ph type="sldNum" sz="quarter" idx="12"/>
          </p:nvPr>
        </p:nvSpPr>
        <p:spPr/>
        <p:txBody>
          <a:bodyPr/>
          <a:lstStyle/>
          <a:p>
            <a:fld id="{D455D7CE-D706-E643-BAD5-C1C30F2503FB}" type="slidenum">
              <a:rPr lang="en-US" smtClean="0"/>
              <a:t>‹#›</a:t>
            </a:fld>
            <a:endParaRPr lang="en-US"/>
          </a:p>
        </p:txBody>
      </p:sp>
    </p:spTree>
    <p:extLst>
      <p:ext uri="{BB962C8B-B14F-4D97-AF65-F5344CB8AC3E}">
        <p14:creationId xmlns:p14="http://schemas.microsoft.com/office/powerpoint/2010/main" val="1895041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4846F-5616-5847-B38B-252F68009B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F55DB14-C545-104D-BBAC-FF27A50516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7D2F3A-3D60-CD49-843B-516655CCF5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007A20C-C804-7840-9B78-EF1D6939CB67}"/>
              </a:ext>
            </a:extLst>
          </p:cNvPr>
          <p:cNvSpPr>
            <a:spLocks noGrp="1"/>
          </p:cNvSpPr>
          <p:nvPr>
            <p:ph type="dt" sz="half" idx="10"/>
          </p:nvPr>
        </p:nvSpPr>
        <p:spPr/>
        <p:txBody>
          <a:bodyPr/>
          <a:lstStyle/>
          <a:p>
            <a:fld id="{215FC48F-7E6A-4048-80FF-EC6BAA98859A}" type="datetimeFigureOut">
              <a:rPr lang="en-US" smtClean="0"/>
              <a:t>9/25/23</a:t>
            </a:fld>
            <a:endParaRPr lang="en-US"/>
          </a:p>
        </p:txBody>
      </p:sp>
      <p:sp>
        <p:nvSpPr>
          <p:cNvPr id="6" name="Footer Placeholder 5">
            <a:extLst>
              <a:ext uri="{FF2B5EF4-FFF2-40B4-BE49-F238E27FC236}">
                <a16:creationId xmlns:a16="http://schemas.microsoft.com/office/drawing/2014/main" id="{CC27B311-DC0B-694F-8D42-F91CB94293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C75FBE-1DBA-934D-A940-E7F70547143A}"/>
              </a:ext>
            </a:extLst>
          </p:cNvPr>
          <p:cNvSpPr>
            <a:spLocks noGrp="1"/>
          </p:cNvSpPr>
          <p:nvPr>
            <p:ph type="sldNum" sz="quarter" idx="12"/>
          </p:nvPr>
        </p:nvSpPr>
        <p:spPr/>
        <p:txBody>
          <a:bodyPr/>
          <a:lstStyle/>
          <a:p>
            <a:fld id="{D455D7CE-D706-E643-BAD5-C1C30F2503FB}" type="slidenum">
              <a:rPr lang="en-US" smtClean="0"/>
              <a:t>‹#›</a:t>
            </a:fld>
            <a:endParaRPr lang="en-US"/>
          </a:p>
        </p:txBody>
      </p:sp>
    </p:spTree>
    <p:extLst>
      <p:ext uri="{BB962C8B-B14F-4D97-AF65-F5344CB8AC3E}">
        <p14:creationId xmlns:p14="http://schemas.microsoft.com/office/powerpoint/2010/main" val="3300413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B1C69A-3663-C846-875C-1DD6ED9C3D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959A0F-BF4E-4246-8F57-2F7F5FF24B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15188A-3E86-BC4D-8000-D4A70E3819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5FC48F-7E6A-4048-80FF-EC6BAA98859A}" type="datetimeFigureOut">
              <a:rPr lang="en-US" smtClean="0"/>
              <a:t>9/25/23</a:t>
            </a:fld>
            <a:endParaRPr lang="en-US"/>
          </a:p>
        </p:txBody>
      </p:sp>
      <p:sp>
        <p:nvSpPr>
          <p:cNvPr id="5" name="Footer Placeholder 4">
            <a:extLst>
              <a:ext uri="{FF2B5EF4-FFF2-40B4-BE49-F238E27FC236}">
                <a16:creationId xmlns:a16="http://schemas.microsoft.com/office/drawing/2014/main" id="{A0F63430-0FC6-6C4E-BAC7-3A80BDBFD1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8882777-AC5D-1746-9E5A-9DCA6ECBC1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5D7CE-D706-E643-BAD5-C1C30F2503FB}" type="slidenum">
              <a:rPr lang="en-US" smtClean="0"/>
              <a:t>‹#›</a:t>
            </a:fld>
            <a:endParaRPr lang="en-US"/>
          </a:p>
        </p:txBody>
      </p:sp>
    </p:spTree>
    <p:extLst>
      <p:ext uri="{BB962C8B-B14F-4D97-AF65-F5344CB8AC3E}">
        <p14:creationId xmlns:p14="http://schemas.microsoft.com/office/powerpoint/2010/main" val="4050902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 name="Slide Number"/>
          <p:cNvSpPr txBox="1">
            <a:spLocks noGrp="1"/>
          </p:cNvSpPr>
          <p:nvPr>
            <p:ph type="sldNum" sz="quarter" idx="2"/>
          </p:nvPr>
        </p:nvSpPr>
        <p:spPr>
          <a:xfrm>
            <a:off x="6018696" y="6470650"/>
            <a:ext cx="141908" cy="23495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a:t>
            </a:fld>
            <a:endParaRPr/>
          </a:p>
        </p:txBody>
      </p:sp>
      <p:pic>
        <p:nvPicPr>
          <p:cNvPr id="556" name="Image" descr="Image"/>
          <p:cNvPicPr>
            <a:picLocks noChangeAspect="1"/>
          </p:cNvPicPr>
          <p:nvPr/>
        </p:nvPicPr>
        <p:blipFill>
          <a:blip r:embed="rId3">
            <a:extLst/>
          </a:blip>
          <a:stretch>
            <a:fillRect/>
          </a:stretch>
        </p:blipFill>
        <p:spPr>
          <a:xfrm>
            <a:off x="-53524" y="-14988"/>
            <a:ext cx="12299048" cy="6887976"/>
          </a:xfrm>
          <a:prstGeom prst="rect">
            <a:avLst/>
          </a:prstGeom>
          <a:ln w="12700">
            <a:miter lim="400000"/>
          </a:ln>
        </p:spPr>
      </p:pic>
      <p:sp>
        <p:nvSpPr>
          <p:cNvPr id="4" name="Text Placeholder 1">
            <a:extLst>
              <a:ext uri="{FF2B5EF4-FFF2-40B4-BE49-F238E27FC236}">
                <a16:creationId xmlns:a16="http://schemas.microsoft.com/office/drawing/2014/main" id="{9C4F052A-0BFD-3340-B736-E17C253A6D08}"/>
              </a:ext>
            </a:extLst>
          </p:cNvPr>
          <p:cNvSpPr txBox="1">
            <a:spLocks/>
          </p:cNvSpPr>
          <p:nvPr/>
        </p:nvSpPr>
        <p:spPr>
          <a:xfrm>
            <a:off x="2693145" y="1474179"/>
            <a:ext cx="6651101" cy="133880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31775" indent="-3175"/>
            <a:r>
              <a:rPr lang="en-US" sz="3600" dirty="0">
                <a:solidFill>
                  <a:schemeClr val="bg1"/>
                </a:solidFill>
              </a:rPr>
              <a:t>Planning </a:t>
            </a:r>
            <a:br>
              <a:rPr lang="en-US" sz="3600" dirty="0">
                <a:solidFill>
                  <a:schemeClr val="bg1"/>
                </a:solidFill>
              </a:rPr>
            </a:br>
            <a:r>
              <a:rPr lang="en-US" sz="3600" dirty="0">
                <a:solidFill>
                  <a:schemeClr val="bg1"/>
                </a:solidFill>
              </a:rPr>
              <a:t>The Foundation of Successful Management</a:t>
            </a:r>
          </a:p>
        </p:txBody>
      </p:sp>
    </p:spTree>
    <p:extLst>
      <p:ext uri="{BB962C8B-B14F-4D97-AF65-F5344CB8AC3E}">
        <p14:creationId xmlns:p14="http://schemas.microsoft.com/office/powerpoint/2010/main" val="27289022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 name="Title 2">
            <a:extLst>
              <a:ext uri="{FF2B5EF4-FFF2-40B4-BE49-F238E27FC236}">
                <a16:creationId xmlns:a16="http://schemas.microsoft.com/office/drawing/2014/main" id="{4B83F320-4D57-DB49-93AC-3AC4CC4F385F}"/>
              </a:ext>
            </a:extLst>
          </p:cNvPr>
          <p:cNvSpPr>
            <a:spLocks noGrp="1"/>
          </p:cNvSpPr>
          <p:nvPr>
            <p:ph type="title"/>
          </p:nvPr>
        </p:nvSpPr>
        <p:spPr/>
        <p:txBody>
          <a:bodyPr/>
          <a:lstStyle/>
          <a:p>
            <a:r>
              <a:rPr lang="en-US" dirty="0"/>
              <a:t>DEVELOPING a SUSTAINABLE COMPETITIVE ADVANTAGE</a:t>
            </a:r>
          </a:p>
        </p:txBody>
      </p:sp>
      <p:sp>
        <p:nvSpPr>
          <p:cNvPr id="5" name="Text Placeholder 4">
            <a:extLst>
              <a:ext uri="{FF2B5EF4-FFF2-40B4-BE49-F238E27FC236}">
                <a16:creationId xmlns:a16="http://schemas.microsoft.com/office/drawing/2014/main" id="{9C4D122C-5E65-404B-BC58-BE791F052A15}"/>
              </a:ext>
            </a:extLst>
          </p:cNvPr>
          <p:cNvSpPr>
            <a:spLocks noGrp="1"/>
          </p:cNvSpPr>
          <p:nvPr>
            <p:ph type="body" idx="1"/>
          </p:nvPr>
        </p:nvSpPr>
        <p:spPr>
          <a:xfrm>
            <a:off x="1981200" y="1676401"/>
            <a:ext cx="8229600" cy="4159045"/>
          </a:xfrm>
        </p:spPr>
        <p:txBody>
          <a:bodyPr>
            <a:normAutofit lnSpcReduction="10000"/>
          </a:bodyPr>
          <a:lstStyle/>
          <a:p>
            <a:pPr marL="0" indent="0">
              <a:spcBef>
                <a:spcPts val="0"/>
              </a:spcBef>
              <a:buSzPts val="2400"/>
            </a:pPr>
            <a:r>
              <a:rPr lang="en-US" sz="2400" b="1" dirty="0"/>
              <a:t>Competitive advantage</a:t>
            </a:r>
            <a:endParaRPr lang="en-US" dirty="0"/>
          </a:p>
          <a:p>
            <a:pPr marL="742950" lvl="1" indent="-285750">
              <a:spcBef>
                <a:spcPts val="1200"/>
              </a:spcBef>
              <a:buClr>
                <a:srgbClr val="000000"/>
              </a:buClr>
              <a:buSzPts val="2000"/>
            </a:pPr>
            <a:r>
              <a:rPr lang="en-US" sz="2000" dirty="0"/>
              <a:t>The ability of an organization to produce goods or services more effectively than its competitors do, thereby outperforming them.</a:t>
            </a:r>
            <a:endParaRPr lang="en-US" dirty="0"/>
          </a:p>
          <a:p>
            <a:pPr marL="0" indent="0">
              <a:spcBef>
                <a:spcPts val="1280"/>
              </a:spcBef>
              <a:buSzPts val="2400"/>
            </a:pPr>
            <a:r>
              <a:rPr lang="en-US" sz="2400" b="1" dirty="0"/>
              <a:t>Sustainable competitive advantage </a:t>
            </a:r>
            <a:endParaRPr lang="en-US" dirty="0"/>
          </a:p>
          <a:p>
            <a:pPr marL="742950" lvl="1" indent="-285750">
              <a:spcBef>
                <a:spcPts val="1200"/>
              </a:spcBef>
              <a:buClr>
                <a:srgbClr val="000000"/>
              </a:buClr>
              <a:buSzPts val="2000"/>
            </a:pPr>
            <a:r>
              <a:rPr lang="en-US" sz="2000" dirty="0"/>
              <a:t>Occurs when an organization is able to get and stay ahead in four areas.</a:t>
            </a:r>
          </a:p>
          <a:p>
            <a:pPr marL="742950" lvl="1" indent="-285750">
              <a:spcBef>
                <a:spcPts val="1200"/>
              </a:spcBef>
              <a:buClr>
                <a:srgbClr val="000000"/>
              </a:buClr>
              <a:buSzPts val="2000"/>
            </a:pPr>
            <a:r>
              <a:rPr lang="en-US" dirty="0"/>
              <a:t>Which ones?</a:t>
            </a:r>
          </a:p>
          <a:p>
            <a:pPr marL="1554434" lvl="2" indent="-518145">
              <a:spcBef>
                <a:spcPts val="1200"/>
              </a:spcBef>
              <a:buClr>
                <a:srgbClr val="000000"/>
              </a:buClr>
              <a:buFont typeface="Calibri"/>
              <a:buAutoNum type="arabicPeriod"/>
            </a:pPr>
            <a:r>
              <a:rPr lang="en-US" dirty="0"/>
              <a:t>…</a:t>
            </a:r>
          </a:p>
          <a:p>
            <a:pPr marL="1554434" lvl="2" indent="-518145">
              <a:spcBef>
                <a:spcPts val="400"/>
              </a:spcBef>
              <a:buClr>
                <a:srgbClr val="000000"/>
              </a:buClr>
              <a:buFont typeface="Calibri"/>
              <a:buAutoNum type="arabicPeriod"/>
            </a:pPr>
            <a:r>
              <a:rPr lang="en-US" dirty="0"/>
              <a:t>…</a:t>
            </a:r>
          </a:p>
          <a:p>
            <a:pPr marL="1554434" lvl="2" indent="-518145">
              <a:spcBef>
                <a:spcPts val="400"/>
              </a:spcBef>
              <a:buClr>
                <a:srgbClr val="000000"/>
              </a:buClr>
              <a:buFont typeface="Calibri"/>
              <a:buAutoNum type="arabicPeriod"/>
            </a:pPr>
            <a:r>
              <a:rPr lang="en-US" dirty="0"/>
              <a:t>…</a:t>
            </a:r>
          </a:p>
          <a:p>
            <a:pPr marL="1554434" lvl="2" indent="-518145">
              <a:spcBef>
                <a:spcPts val="400"/>
              </a:spcBef>
              <a:buClr>
                <a:srgbClr val="000000"/>
              </a:buClr>
              <a:buFont typeface="Calibri"/>
              <a:buAutoNum type="arabicPeriod"/>
            </a:pPr>
            <a:r>
              <a:rPr lang="en-US" dirty="0"/>
              <a:t>…</a:t>
            </a:r>
          </a:p>
        </p:txBody>
      </p:sp>
    </p:spTree>
    <p:extLst>
      <p:ext uri="{BB962C8B-B14F-4D97-AF65-F5344CB8AC3E}">
        <p14:creationId xmlns:p14="http://schemas.microsoft.com/office/powerpoint/2010/main" val="1511567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 name="Title 2">
            <a:extLst>
              <a:ext uri="{FF2B5EF4-FFF2-40B4-BE49-F238E27FC236}">
                <a16:creationId xmlns:a16="http://schemas.microsoft.com/office/drawing/2014/main" id="{A4E4F18F-4113-5C4D-BA0A-641BCA2D35C6}"/>
              </a:ext>
            </a:extLst>
          </p:cNvPr>
          <p:cNvSpPr>
            <a:spLocks noGrp="1"/>
          </p:cNvSpPr>
          <p:nvPr>
            <p:ph type="title"/>
          </p:nvPr>
        </p:nvSpPr>
        <p:spPr/>
        <p:txBody>
          <a:bodyPr/>
          <a:lstStyle/>
          <a:p>
            <a:r>
              <a:rPr lang="en-US" dirty="0"/>
              <a:t>MISSION, VISION, and VALUE STATEMENTS</a:t>
            </a:r>
          </a:p>
        </p:txBody>
      </p:sp>
      <p:sp>
        <p:nvSpPr>
          <p:cNvPr id="2" name="Text Placeholder 1">
            <a:extLst>
              <a:ext uri="{FF2B5EF4-FFF2-40B4-BE49-F238E27FC236}">
                <a16:creationId xmlns:a16="http://schemas.microsoft.com/office/drawing/2014/main" id="{1C95978B-A0E3-4319-92F0-631057A61EEA}"/>
              </a:ext>
            </a:extLst>
          </p:cNvPr>
          <p:cNvSpPr>
            <a:spLocks noGrp="1"/>
          </p:cNvSpPr>
          <p:nvPr>
            <p:ph type="body" idx="7"/>
          </p:nvPr>
        </p:nvSpPr>
        <p:spPr/>
        <p:txBody>
          <a:bodyPr/>
          <a:lstStyle/>
          <a:p>
            <a:endParaRPr lang="en-US" dirty="0"/>
          </a:p>
        </p:txBody>
      </p:sp>
      <p:sp>
        <p:nvSpPr>
          <p:cNvPr id="5" name="Text Placeholder 4">
            <a:extLst>
              <a:ext uri="{FF2B5EF4-FFF2-40B4-BE49-F238E27FC236}">
                <a16:creationId xmlns:a16="http://schemas.microsoft.com/office/drawing/2014/main" id="{CE332D90-BA78-44B1-839B-2C86F744B4D2}"/>
              </a:ext>
            </a:extLst>
          </p:cNvPr>
          <p:cNvSpPr>
            <a:spLocks noGrp="1"/>
          </p:cNvSpPr>
          <p:nvPr>
            <p:ph type="body" idx="1"/>
          </p:nvPr>
        </p:nvSpPr>
        <p:spPr>
          <a:xfrm>
            <a:off x="2057400" y="1066800"/>
            <a:ext cx="8153400" cy="640080"/>
          </a:xfrm>
          <a:solidFill>
            <a:schemeClr val="accent6">
              <a:lumMod val="20000"/>
              <a:lumOff val="80000"/>
            </a:schemeClr>
          </a:solidFill>
        </p:spPr>
        <p:txBody>
          <a:bodyPr/>
          <a:lstStyle/>
          <a:p>
            <a:pPr marL="76200" indent="0" algn="ctr">
              <a:buNone/>
            </a:pPr>
            <a:r>
              <a:rPr lang="en-US" dirty="0"/>
              <a:t>Mission Statement</a:t>
            </a:r>
          </a:p>
        </p:txBody>
      </p:sp>
      <p:sp>
        <p:nvSpPr>
          <p:cNvPr id="7" name="Text Placeholder 6">
            <a:extLst>
              <a:ext uri="{FF2B5EF4-FFF2-40B4-BE49-F238E27FC236}">
                <a16:creationId xmlns:a16="http://schemas.microsoft.com/office/drawing/2014/main" id="{38A84210-EAA3-473C-8A1B-3039F7731823}"/>
              </a:ext>
            </a:extLst>
          </p:cNvPr>
          <p:cNvSpPr>
            <a:spLocks noGrp="1"/>
          </p:cNvSpPr>
          <p:nvPr>
            <p:ph type="body" idx="2"/>
          </p:nvPr>
        </p:nvSpPr>
        <p:spPr>
          <a:xfrm>
            <a:off x="2057400" y="1706880"/>
            <a:ext cx="8153400" cy="1173480"/>
          </a:xfrm>
          <a:noFill/>
          <a:ln>
            <a:solidFill>
              <a:schemeClr val="accent6">
                <a:lumMod val="20000"/>
                <a:lumOff val="80000"/>
              </a:schemeClr>
            </a:solidFill>
          </a:ln>
        </p:spPr>
        <p:txBody>
          <a:bodyPr/>
          <a:lstStyle/>
          <a:p>
            <a:pPr>
              <a:buClr>
                <a:srgbClr val="000000"/>
              </a:buClr>
            </a:pPr>
            <a:r>
              <a:rPr lang="en-US" sz="2000" dirty="0"/>
              <a:t>Express the purpose of the organization.</a:t>
            </a:r>
          </a:p>
          <a:p>
            <a:pPr>
              <a:buClr>
                <a:srgbClr val="000000"/>
              </a:buClr>
            </a:pPr>
            <a:r>
              <a:rPr lang="en-US" sz="2000" dirty="0"/>
              <a:t>What is our reason for being?</a:t>
            </a:r>
          </a:p>
          <a:p>
            <a:pPr>
              <a:buClr>
                <a:srgbClr val="000000"/>
              </a:buClr>
            </a:pPr>
            <a:r>
              <a:rPr lang="en-US" sz="2000" dirty="0"/>
              <a:t>Why are we here?</a:t>
            </a:r>
          </a:p>
        </p:txBody>
      </p:sp>
      <p:sp>
        <p:nvSpPr>
          <p:cNvPr id="9" name="Text Placeholder 8">
            <a:extLst>
              <a:ext uri="{FF2B5EF4-FFF2-40B4-BE49-F238E27FC236}">
                <a16:creationId xmlns:a16="http://schemas.microsoft.com/office/drawing/2014/main" id="{676AD75F-3712-4B1B-A2DE-238B82B47069}"/>
              </a:ext>
            </a:extLst>
          </p:cNvPr>
          <p:cNvSpPr>
            <a:spLocks noGrp="1"/>
          </p:cNvSpPr>
          <p:nvPr>
            <p:ph type="body" idx="3"/>
          </p:nvPr>
        </p:nvSpPr>
        <p:spPr>
          <a:xfrm>
            <a:off x="2057400" y="2880360"/>
            <a:ext cx="8153400" cy="640080"/>
          </a:xfrm>
          <a:solidFill>
            <a:schemeClr val="accent6">
              <a:lumMod val="20000"/>
              <a:lumOff val="80000"/>
            </a:schemeClr>
          </a:solidFill>
        </p:spPr>
        <p:txBody>
          <a:bodyPr/>
          <a:lstStyle/>
          <a:p>
            <a:pPr marL="76200" indent="0" algn="ctr">
              <a:buNone/>
            </a:pPr>
            <a:r>
              <a:rPr lang="en-US" dirty="0"/>
              <a:t>Vision Statement</a:t>
            </a:r>
          </a:p>
        </p:txBody>
      </p:sp>
      <p:sp>
        <p:nvSpPr>
          <p:cNvPr id="11" name="Text Placeholder 10">
            <a:extLst>
              <a:ext uri="{FF2B5EF4-FFF2-40B4-BE49-F238E27FC236}">
                <a16:creationId xmlns:a16="http://schemas.microsoft.com/office/drawing/2014/main" id="{70AC2B1A-679F-4018-9344-546A4E99D346}"/>
              </a:ext>
            </a:extLst>
          </p:cNvPr>
          <p:cNvSpPr>
            <a:spLocks noGrp="1"/>
          </p:cNvSpPr>
          <p:nvPr>
            <p:ph type="body" idx="5"/>
          </p:nvPr>
        </p:nvSpPr>
        <p:spPr>
          <a:xfrm>
            <a:off x="2057400" y="4617720"/>
            <a:ext cx="8153400" cy="640080"/>
          </a:xfrm>
          <a:solidFill>
            <a:schemeClr val="accent6">
              <a:lumMod val="20000"/>
              <a:lumOff val="80000"/>
            </a:schemeClr>
          </a:solidFill>
        </p:spPr>
        <p:txBody>
          <a:bodyPr/>
          <a:lstStyle/>
          <a:p>
            <a:pPr marL="76200" indent="0" algn="ctr">
              <a:buNone/>
            </a:pPr>
            <a:r>
              <a:rPr lang="en-US" dirty="0"/>
              <a:t>Value Statement</a:t>
            </a:r>
          </a:p>
        </p:txBody>
      </p:sp>
      <p:sp>
        <p:nvSpPr>
          <p:cNvPr id="15" name="Text Placeholder 14">
            <a:extLst>
              <a:ext uri="{FF2B5EF4-FFF2-40B4-BE49-F238E27FC236}">
                <a16:creationId xmlns:a16="http://schemas.microsoft.com/office/drawing/2014/main" id="{C2EBC09D-2488-4C07-91A9-D266D98E0336}"/>
              </a:ext>
            </a:extLst>
          </p:cNvPr>
          <p:cNvSpPr>
            <a:spLocks noGrp="1"/>
          </p:cNvSpPr>
          <p:nvPr>
            <p:ph type="body" idx="6"/>
          </p:nvPr>
        </p:nvSpPr>
        <p:spPr>
          <a:xfrm>
            <a:off x="2057400" y="5224616"/>
            <a:ext cx="8153400" cy="1156519"/>
          </a:xfrm>
          <a:ln>
            <a:solidFill>
              <a:schemeClr val="accent6">
                <a:lumMod val="20000"/>
                <a:lumOff val="80000"/>
              </a:schemeClr>
            </a:solidFill>
          </a:ln>
        </p:spPr>
        <p:txBody>
          <a:bodyPr/>
          <a:lstStyle/>
          <a:p>
            <a:pPr marL="342900" indent="-342900">
              <a:spcBef>
                <a:spcPts val="0"/>
              </a:spcBef>
              <a:buClr>
                <a:srgbClr val="000000"/>
              </a:buClr>
              <a:buSzPts val="2000"/>
            </a:pPr>
            <a:r>
              <a:rPr lang="en-US" sz="2000" dirty="0"/>
              <a:t>What the company stands for: its core priorities, the values its employees embody, and what its products contribute to the world</a:t>
            </a:r>
          </a:p>
          <a:p>
            <a:pPr marL="342900" indent="-342900">
              <a:spcBef>
                <a:spcPts val="200"/>
              </a:spcBef>
              <a:buClr>
                <a:srgbClr val="000000"/>
              </a:buClr>
              <a:buSzPts val="2000"/>
            </a:pPr>
            <a:r>
              <a:rPr lang="en-US" sz="2000" dirty="0"/>
              <a:t>What values do we want to emphasize?</a:t>
            </a:r>
          </a:p>
        </p:txBody>
      </p:sp>
      <p:sp>
        <p:nvSpPr>
          <p:cNvPr id="17" name="Text Placeholder 16">
            <a:extLst>
              <a:ext uri="{FF2B5EF4-FFF2-40B4-BE49-F238E27FC236}">
                <a16:creationId xmlns:a16="http://schemas.microsoft.com/office/drawing/2014/main" id="{6725F17B-7A22-4731-B8DD-67DEC788BFD8}"/>
              </a:ext>
            </a:extLst>
          </p:cNvPr>
          <p:cNvSpPr>
            <a:spLocks noGrp="1"/>
          </p:cNvSpPr>
          <p:nvPr>
            <p:ph type="body" idx="4"/>
          </p:nvPr>
        </p:nvSpPr>
        <p:spPr>
          <a:xfrm>
            <a:off x="2057400" y="3520440"/>
            <a:ext cx="8153400" cy="1097280"/>
          </a:xfrm>
          <a:ln>
            <a:solidFill>
              <a:schemeClr val="accent6">
                <a:lumMod val="20000"/>
                <a:lumOff val="80000"/>
              </a:schemeClr>
            </a:solidFill>
          </a:ln>
        </p:spPr>
        <p:txBody>
          <a:bodyPr/>
          <a:lstStyle/>
          <a:p>
            <a:pPr marL="342900" indent="-342900">
              <a:spcBef>
                <a:spcPts val="0"/>
              </a:spcBef>
              <a:buClr>
                <a:srgbClr val="000000"/>
              </a:buClr>
              <a:buSzPts val="2000"/>
            </a:pPr>
            <a:r>
              <a:rPr lang="en-US" sz="2000" dirty="0"/>
              <a:t>A clear sense of the future and the actions needed to get there </a:t>
            </a:r>
          </a:p>
          <a:p>
            <a:pPr marL="342900" indent="-342900">
              <a:spcBef>
                <a:spcPts val="200"/>
              </a:spcBef>
              <a:buClr>
                <a:srgbClr val="000000"/>
              </a:buClr>
              <a:buSzPts val="2000"/>
            </a:pPr>
            <a:r>
              <a:rPr lang="en-US" sz="2000" dirty="0"/>
              <a:t>What do we want to become? </a:t>
            </a:r>
          </a:p>
          <a:p>
            <a:pPr marL="342900" indent="-342900">
              <a:spcBef>
                <a:spcPts val="600"/>
              </a:spcBef>
              <a:buClr>
                <a:srgbClr val="000000"/>
              </a:buClr>
              <a:buSzPts val="2000"/>
            </a:pPr>
            <a:r>
              <a:rPr lang="en-US" sz="2000" dirty="0"/>
              <a:t>Where do we want to go?</a:t>
            </a:r>
          </a:p>
        </p:txBody>
      </p:sp>
    </p:spTree>
    <p:extLst>
      <p:ext uri="{BB962C8B-B14F-4D97-AF65-F5344CB8AC3E}">
        <p14:creationId xmlns:p14="http://schemas.microsoft.com/office/powerpoint/2010/main" val="2205266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 name="Title 2">
            <a:extLst>
              <a:ext uri="{FF2B5EF4-FFF2-40B4-BE49-F238E27FC236}">
                <a16:creationId xmlns:a16="http://schemas.microsoft.com/office/drawing/2014/main" id="{7AB61950-DE8D-DC44-A4BD-EE711FD37AB0}"/>
              </a:ext>
            </a:extLst>
          </p:cNvPr>
          <p:cNvSpPr>
            <a:spLocks noGrp="1"/>
          </p:cNvSpPr>
          <p:nvPr>
            <p:ph type="title"/>
          </p:nvPr>
        </p:nvSpPr>
        <p:spPr/>
        <p:txBody>
          <a:bodyPr/>
          <a:lstStyle/>
          <a:p>
            <a:r>
              <a:rPr lang="en-US" dirty="0"/>
              <a:t>FUNDAMENTALS of PLANNING</a:t>
            </a:r>
          </a:p>
        </p:txBody>
      </p:sp>
      <p:pic>
        <p:nvPicPr>
          <p:cNvPr id="2" name="Picture 1" descr="This figure shows the movement from mission statement to operational planning.">
            <a:extLst>
              <a:ext uri="{FF2B5EF4-FFF2-40B4-BE49-F238E27FC236}">
                <a16:creationId xmlns:a16="http://schemas.microsoft.com/office/drawing/2014/main" id="{19A7B65D-94F2-4F6A-9EB1-CC22658BCA03}"/>
              </a:ext>
            </a:extLst>
          </p:cNvPr>
          <p:cNvPicPr>
            <a:picLocks noChangeAspect="1"/>
          </p:cNvPicPr>
          <p:nvPr/>
        </p:nvPicPr>
        <p:blipFill rotWithShape="1">
          <a:blip r:embed="rId3"/>
          <a:srcRect b="4658"/>
          <a:stretch/>
        </p:blipFill>
        <p:spPr>
          <a:xfrm>
            <a:off x="3332773" y="870284"/>
            <a:ext cx="5526454" cy="5471950"/>
          </a:xfrm>
          <a:prstGeom prst="rect">
            <a:avLst/>
          </a:prstGeom>
        </p:spPr>
      </p:pic>
    </p:spTree>
    <p:extLst>
      <p:ext uri="{BB962C8B-B14F-4D97-AF65-F5344CB8AC3E}">
        <p14:creationId xmlns:p14="http://schemas.microsoft.com/office/powerpoint/2010/main" val="130492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5" name="Title 4">
            <a:extLst>
              <a:ext uri="{FF2B5EF4-FFF2-40B4-BE49-F238E27FC236}">
                <a16:creationId xmlns:a16="http://schemas.microsoft.com/office/drawing/2014/main" id="{DDDDA9F8-3FB0-AF49-8673-E07A45E555AF}"/>
              </a:ext>
            </a:extLst>
          </p:cNvPr>
          <p:cNvSpPr>
            <a:spLocks noGrp="1"/>
          </p:cNvSpPr>
          <p:nvPr>
            <p:ph type="title"/>
          </p:nvPr>
        </p:nvSpPr>
        <p:spPr/>
        <p:txBody>
          <a:bodyPr/>
          <a:lstStyle/>
          <a:p>
            <a:r>
              <a:rPr lang="en-US" dirty="0"/>
              <a:t>EXAMPLE: EXPEDITOR’S MISSION STATEMENT</a:t>
            </a:r>
          </a:p>
        </p:txBody>
      </p:sp>
      <p:sp>
        <p:nvSpPr>
          <p:cNvPr id="9" name="Text Placeholder 8">
            <a:extLst>
              <a:ext uri="{FF2B5EF4-FFF2-40B4-BE49-F238E27FC236}">
                <a16:creationId xmlns:a16="http://schemas.microsoft.com/office/drawing/2014/main" id="{D0F6EB31-55DE-1444-91D4-A054B67C202A}"/>
              </a:ext>
            </a:extLst>
          </p:cNvPr>
          <p:cNvSpPr>
            <a:spLocks noGrp="1"/>
          </p:cNvSpPr>
          <p:nvPr>
            <p:ph type="body" idx="3"/>
          </p:nvPr>
        </p:nvSpPr>
        <p:spPr/>
        <p:txBody>
          <a:bodyPr/>
          <a:lstStyle/>
          <a:p>
            <a:r>
              <a:rPr lang="en-US" dirty="0"/>
              <a:t>©heromen30/Shutterstock</a:t>
            </a:r>
          </a:p>
        </p:txBody>
      </p:sp>
      <p:pic>
        <p:nvPicPr>
          <p:cNvPr id="15" name="Picture 14">
            <a:extLst>
              <a:ext uri="{FF2B5EF4-FFF2-40B4-BE49-F238E27FC236}">
                <a16:creationId xmlns:a16="http://schemas.microsoft.com/office/drawing/2014/main" id="{4E45B710-D31E-1540-9770-A2727B4FB253}"/>
              </a:ext>
            </a:extLst>
          </p:cNvPr>
          <p:cNvPicPr>
            <a:picLocks noChangeAspect="1"/>
          </p:cNvPicPr>
          <p:nvPr/>
        </p:nvPicPr>
        <p:blipFill>
          <a:blip r:embed="rId3"/>
          <a:stretch>
            <a:fillRect/>
          </a:stretch>
        </p:blipFill>
        <p:spPr>
          <a:xfrm>
            <a:off x="6562604" y="2438399"/>
            <a:ext cx="5117631" cy="3838223"/>
          </a:xfrm>
          <a:prstGeom prst="rect">
            <a:avLst/>
          </a:prstGeom>
        </p:spPr>
      </p:pic>
      <p:pic>
        <p:nvPicPr>
          <p:cNvPr id="11" name="Picture 10">
            <a:extLst>
              <a:ext uri="{FF2B5EF4-FFF2-40B4-BE49-F238E27FC236}">
                <a16:creationId xmlns:a16="http://schemas.microsoft.com/office/drawing/2014/main" id="{2121A3FC-A087-FB4C-B416-053E3308A1E0}"/>
              </a:ext>
            </a:extLst>
          </p:cNvPr>
          <p:cNvPicPr>
            <a:picLocks noChangeAspect="1"/>
          </p:cNvPicPr>
          <p:nvPr/>
        </p:nvPicPr>
        <p:blipFill>
          <a:blip r:embed="rId4"/>
          <a:stretch>
            <a:fillRect/>
          </a:stretch>
        </p:blipFill>
        <p:spPr>
          <a:xfrm>
            <a:off x="609600" y="1162755"/>
            <a:ext cx="6321778" cy="4741334"/>
          </a:xfrm>
          <a:prstGeom prst="rect">
            <a:avLst/>
          </a:prstGeom>
        </p:spPr>
      </p:pic>
    </p:spTree>
    <p:extLst>
      <p:ext uri="{BB962C8B-B14F-4D97-AF65-F5344CB8AC3E}">
        <p14:creationId xmlns:p14="http://schemas.microsoft.com/office/powerpoint/2010/main" val="3720134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 name="Title 2">
            <a:extLst>
              <a:ext uri="{FF2B5EF4-FFF2-40B4-BE49-F238E27FC236}">
                <a16:creationId xmlns:a16="http://schemas.microsoft.com/office/drawing/2014/main" id="{7B87CB06-B6A1-7842-ADF8-E897E0FF50B1}"/>
              </a:ext>
            </a:extLst>
          </p:cNvPr>
          <p:cNvSpPr>
            <a:spLocks noGrp="1"/>
          </p:cNvSpPr>
          <p:nvPr>
            <p:ph type="title"/>
          </p:nvPr>
        </p:nvSpPr>
        <p:spPr/>
        <p:txBody>
          <a:bodyPr/>
          <a:lstStyle/>
          <a:p>
            <a:r>
              <a:rPr lang="en-US" dirty="0"/>
              <a:t>COCA-COLA: VISION STATEMENT</a:t>
            </a:r>
          </a:p>
        </p:txBody>
      </p:sp>
      <p:sp>
        <p:nvSpPr>
          <p:cNvPr id="5" name="Text Placeholder 4">
            <a:extLst>
              <a:ext uri="{FF2B5EF4-FFF2-40B4-BE49-F238E27FC236}">
                <a16:creationId xmlns:a16="http://schemas.microsoft.com/office/drawing/2014/main" id="{FE8A8B17-EBE4-024D-87B2-1D4DB8723913}"/>
              </a:ext>
            </a:extLst>
          </p:cNvPr>
          <p:cNvSpPr>
            <a:spLocks noGrp="1"/>
          </p:cNvSpPr>
          <p:nvPr>
            <p:ph type="body" idx="1"/>
          </p:nvPr>
        </p:nvSpPr>
        <p:spPr/>
        <p:txBody>
          <a:bodyPr/>
          <a:lstStyle/>
          <a:p>
            <a:pPr marL="457200" lvl="1" indent="0">
              <a:spcBef>
                <a:spcPts val="0"/>
              </a:spcBef>
              <a:buNone/>
            </a:pPr>
            <a:r>
              <a:rPr lang="en-US" b="1" dirty="0"/>
              <a:t>Vision Statement</a:t>
            </a:r>
            <a:r>
              <a:rPr lang="en-US" dirty="0"/>
              <a:t>: Our vision serves as the framework for our Roadmap and guides every aspect of our business by describing what we need to accomplish in order to continue achieving sustainable, quality growth.</a:t>
            </a:r>
          </a:p>
          <a:p>
            <a:pPr marL="914400" lvl="2" indent="0">
              <a:buClr>
                <a:srgbClr val="7030A0"/>
              </a:buClr>
              <a:buNone/>
            </a:pPr>
            <a:r>
              <a:rPr lang="en-US" b="1" dirty="0">
                <a:solidFill>
                  <a:srgbClr val="603E00"/>
                </a:solidFill>
              </a:rPr>
              <a:t>People</a:t>
            </a:r>
            <a:r>
              <a:rPr lang="en-US" i="1" dirty="0"/>
              <a:t>—</a:t>
            </a:r>
            <a:r>
              <a:rPr lang="en-US" dirty="0"/>
              <a:t>Be a great place to work where people are inspired to be the best they can. </a:t>
            </a:r>
          </a:p>
          <a:p>
            <a:pPr marL="914400" lvl="2" indent="0">
              <a:spcBef>
                <a:spcPts val="0"/>
              </a:spcBef>
              <a:buClr>
                <a:srgbClr val="7030A0"/>
              </a:buClr>
              <a:buNone/>
            </a:pPr>
            <a:r>
              <a:rPr lang="en-US" b="1" dirty="0">
                <a:solidFill>
                  <a:srgbClr val="603E00"/>
                </a:solidFill>
              </a:rPr>
              <a:t>Portfolio</a:t>
            </a:r>
            <a:r>
              <a:rPr lang="en-US" i="1" dirty="0"/>
              <a:t>—</a:t>
            </a:r>
            <a:r>
              <a:rPr lang="en-US" dirty="0"/>
              <a:t>Bring to the world a portfolio of quality beverage brands that anticipate and satisfy people's desires and needs.</a:t>
            </a:r>
          </a:p>
          <a:p>
            <a:pPr marL="914400" lvl="2" indent="0">
              <a:spcBef>
                <a:spcPts val="0"/>
              </a:spcBef>
              <a:buClr>
                <a:srgbClr val="7030A0"/>
              </a:buClr>
              <a:buNone/>
            </a:pPr>
            <a:r>
              <a:rPr lang="en-US" b="1" dirty="0">
                <a:solidFill>
                  <a:srgbClr val="603E00"/>
                </a:solidFill>
              </a:rPr>
              <a:t>Partners</a:t>
            </a:r>
            <a:r>
              <a:rPr lang="en-US" i="1" dirty="0"/>
              <a:t>—</a:t>
            </a:r>
            <a:r>
              <a:rPr lang="en-US" dirty="0"/>
              <a:t>Nurture a winning network of customers and suppliers; together we create mutual, enduring value.</a:t>
            </a:r>
          </a:p>
          <a:p>
            <a:pPr marL="914400" lvl="2" indent="0">
              <a:spcBef>
                <a:spcPts val="0"/>
              </a:spcBef>
              <a:buClr>
                <a:srgbClr val="7030A0"/>
              </a:buClr>
              <a:buNone/>
            </a:pPr>
            <a:r>
              <a:rPr lang="en-US" b="1" dirty="0">
                <a:solidFill>
                  <a:srgbClr val="603E00"/>
                </a:solidFill>
              </a:rPr>
              <a:t>Planet</a:t>
            </a:r>
            <a:r>
              <a:rPr lang="en-US" i="1" dirty="0"/>
              <a:t>—</a:t>
            </a:r>
            <a:r>
              <a:rPr lang="en-US" dirty="0"/>
              <a:t>Be a responsible citizen that makes a difference by helping build and support sustainable communities.</a:t>
            </a:r>
          </a:p>
          <a:p>
            <a:pPr marL="914400" lvl="2" indent="0">
              <a:spcBef>
                <a:spcPts val="0"/>
              </a:spcBef>
              <a:buClr>
                <a:srgbClr val="7030A0"/>
              </a:buClr>
              <a:buNone/>
            </a:pPr>
            <a:r>
              <a:rPr lang="en-US" b="1" dirty="0">
                <a:solidFill>
                  <a:srgbClr val="603E00"/>
                </a:solidFill>
              </a:rPr>
              <a:t>Profit</a:t>
            </a:r>
            <a:r>
              <a:rPr lang="en-US" i="1" dirty="0"/>
              <a:t>—</a:t>
            </a:r>
            <a:r>
              <a:rPr lang="en-US" dirty="0"/>
              <a:t>Maximize long-term return to shareowners while being mindful of our overall responsibilities.</a:t>
            </a:r>
          </a:p>
          <a:p>
            <a:pPr marL="914400" lvl="2" indent="0">
              <a:spcBef>
                <a:spcPts val="0"/>
              </a:spcBef>
              <a:buClr>
                <a:srgbClr val="7030A0"/>
              </a:buClr>
              <a:buNone/>
            </a:pPr>
            <a:r>
              <a:rPr lang="en-US" b="1" dirty="0">
                <a:solidFill>
                  <a:srgbClr val="603E00"/>
                </a:solidFill>
              </a:rPr>
              <a:t>Productivity</a:t>
            </a:r>
            <a:r>
              <a:rPr lang="en-US" i="1" dirty="0"/>
              <a:t>—</a:t>
            </a:r>
            <a:r>
              <a:rPr lang="en-US" dirty="0"/>
              <a:t>Be a highly effective, lean and fast-moving organization.</a:t>
            </a:r>
          </a:p>
        </p:txBody>
      </p:sp>
    </p:spTree>
    <p:extLst>
      <p:ext uri="{BB962C8B-B14F-4D97-AF65-F5344CB8AC3E}">
        <p14:creationId xmlns:p14="http://schemas.microsoft.com/office/powerpoint/2010/main" val="1420917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 name="Title 2">
            <a:extLst>
              <a:ext uri="{FF2B5EF4-FFF2-40B4-BE49-F238E27FC236}">
                <a16:creationId xmlns:a16="http://schemas.microsoft.com/office/drawing/2014/main" id="{587EE507-4DE6-B743-BB59-CC7853D2386E}"/>
              </a:ext>
            </a:extLst>
          </p:cNvPr>
          <p:cNvSpPr>
            <a:spLocks noGrp="1"/>
          </p:cNvSpPr>
          <p:nvPr>
            <p:ph type="title"/>
          </p:nvPr>
        </p:nvSpPr>
        <p:spPr/>
        <p:txBody>
          <a:bodyPr/>
          <a:lstStyle/>
          <a:p>
            <a:r>
              <a:rPr lang="en-US" dirty="0"/>
              <a:t>COCA-COLA: VALUES</a:t>
            </a:r>
          </a:p>
        </p:txBody>
      </p:sp>
      <p:sp>
        <p:nvSpPr>
          <p:cNvPr id="5" name="Text Placeholder 4">
            <a:extLst>
              <a:ext uri="{FF2B5EF4-FFF2-40B4-BE49-F238E27FC236}">
                <a16:creationId xmlns:a16="http://schemas.microsoft.com/office/drawing/2014/main" id="{640BFC6C-75C6-2A4F-90EB-8EE7B90CFB6E}"/>
              </a:ext>
            </a:extLst>
          </p:cNvPr>
          <p:cNvSpPr>
            <a:spLocks noGrp="1"/>
          </p:cNvSpPr>
          <p:nvPr>
            <p:ph type="body" idx="1"/>
          </p:nvPr>
        </p:nvSpPr>
        <p:spPr/>
        <p:txBody>
          <a:bodyPr/>
          <a:lstStyle/>
          <a:p>
            <a:pPr marL="457200" lvl="1" indent="0">
              <a:spcBef>
                <a:spcPts val="0"/>
              </a:spcBef>
              <a:buSzPts val="2800"/>
              <a:buNone/>
            </a:pPr>
            <a:r>
              <a:rPr lang="en-US" sz="2800" b="1" dirty="0"/>
              <a:t>Value Statement</a:t>
            </a:r>
            <a:r>
              <a:rPr lang="en-US" sz="2800" dirty="0"/>
              <a:t>: Our values serve as a compass for our actions and describe how we behave in the world.</a:t>
            </a:r>
            <a:endParaRPr lang="en-US" dirty="0"/>
          </a:p>
          <a:p>
            <a:pPr marL="914400" lvl="2" indent="0">
              <a:buSzPts val="2400"/>
              <a:buNone/>
            </a:pPr>
            <a:r>
              <a:rPr lang="en-US" sz="2400" i="1" dirty="0"/>
              <a:t>Leadership—</a:t>
            </a:r>
            <a:r>
              <a:rPr lang="en-US" sz="2400" dirty="0"/>
              <a:t>The courage to shape a better future</a:t>
            </a:r>
            <a:endParaRPr lang="en-US" dirty="0"/>
          </a:p>
          <a:p>
            <a:pPr marL="914400" lvl="2" indent="0">
              <a:spcBef>
                <a:spcPts val="0"/>
              </a:spcBef>
              <a:buSzPts val="2400"/>
              <a:buNone/>
            </a:pPr>
            <a:r>
              <a:rPr lang="en-US" sz="2400" i="1" dirty="0"/>
              <a:t>Collaboration—</a:t>
            </a:r>
            <a:r>
              <a:rPr lang="en-US" sz="2400" dirty="0"/>
              <a:t>Leverage collective genius</a:t>
            </a:r>
            <a:endParaRPr lang="en-US" dirty="0"/>
          </a:p>
          <a:p>
            <a:pPr marL="914400" lvl="2" indent="0">
              <a:spcBef>
                <a:spcPts val="0"/>
              </a:spcBef>
              <a:buSzPts val="2400"/>
              <a:buNone/>
            </a:pPr>
            <a:r>
              <a:rPr lang="en-US" sz="2400" i="1" dirty="0"/>
              <a:t>Integrity—</a:t>
            </a:r>
            <a:r>
              <a:rPr lang="en-US" sz="2400" dirty="0"/>
              <a:t>Be real</a:t>
            </a:r>
            <a:endParaRPr lang="en-US" dirty="0"/>
          </a:p>
          <a:p>
            <a:pPr marL="914400" lvl="2" indent="0">
              <a:spcBef>
                <a:spcPts val="0"/>
              </a:spcBef>
              <a:buSzPts val="2400"/>
              <a:buNone/>
            </a:pPr>
            <a:r>
              <a:rPr lang="en-US" sz="2400" i="1" dirty="0"/>
              <a:t>Accountability—</a:t>
            </a:r>
            <a:r>
              <a:rPr lang="en-US" sz="2400" dirty="0"/>
              <a:t>If it is to be, it’s up to me</a:t>
            </a:r>
            <a:endParaRPr lang="en-US" dirty="0"/>
          </a:p>
          <a:p>
            <a:pPr marL="914400" lvl="2" indent="0">
              <a:spcBef>
                <a:spcPts val="0"/>
              </a:spcBef>
              <a:buSzPts val="2400"/>
              <a:buNone/>
            </a:pPr>
            <a:r>
              <a:rPr lang="en-US" sz="2400" i="1" dirty="0"/>
              <a:t>Passion—</a:t>
            </a:r>
            <a:r>
              <a:rPr lang="en-US" sz="2400" dirty="0"/>
              <a:t>Committed in heart and mind</a:t>
            </a:r>
            <a:endParaRPr lang="en-US" dirty="0"/>
          </a:p>
          <a:p>
            <a:pPr marL="914400" lvl="2" indent="0">
              <a:spcBef>
                <a:spcPts val="0"/>
              </a:spcBef>
              <a:buSzPts val="2400"/>
              <a:buNone/>
            </a:pPr>
            <a:r>
              <a:rPr lang="en-US" sz="2400" i="1" dirty="0"/>
              <a:t>Diversity—</a:t>
            </a:r>
            <a:r>
              <a:rPr lang="en-US" sz="2400" dirty="0"/>
              <a:t>As inclusive as our brands</a:t>
            </a:r>
            <a:endParaRPr lang="en-US" dirty="0"/>
          </a:p>
          <a:p>
            <a:pPr marL="914400" lvl="2" indent="0">
              <a:spcBef>
                <a:spcPts val="0"/>
              </a:spcBef>
              <a:buSzPts val="2400"/>
              <a:buNone/>
            </a:pPr>
            <a:r>
              <a:rPr lang="en-US" sz="2400" i="1" dirty="0"/>
              <a:t>Quality —</a:t>
            </a:r>
            <a:r>
              <a:rPr lang="en-US" sz="2400" dirty="0"/>
              <a:t>What we do, we do well</a:t>
            </a:r>
            <a:endParaRPr lang="en-US" dirty="0"/>
          </a:p>
        </p:txBody>
      </p:sp>
    </p:spTree>
    <p:extLst>
      <p:ext uri="{BB962C8B-B14F-4D97-AF65-F5344CB8AC3E}">
        <p14:creationId xmlns:p14="http://schemas.microsoft.com/office/powerpoint/2010/main" val="2407197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 name="Title 2">
            <a:extLst>
              <a:ext uri="{FF2B5EF4-FFF2-40B4-BE49-F238E27FC236}">
                <a16:creationId xmlns:a16="http://schemas.microsoft.com/office/drawing/2014/main" id="{1A792B58-4BEC-A446-BDDD-41FF10582CCC}"/>
              </a:ext>
            </a:extLst>
          </p:cNvPr>
          <p:cNvSpPr>
            <a:spLocks noGrp="1"/>
          </p:cNvSpPr>
          <p:nvPr>
            <p:ph type="title"/>
          </p:nvPr>
        </p:nvSpPr>
        <p:spPr/>
        <p:txBody>
          <a:bodyPr/>
          <a:lstStyle/>
          <a:p>
            <a:r>
              <a:rPr lang="en-US" dirty="0"/>
              <a:t>THREE TYPES of PLANNING for THREE LEVELS of MANAGEMENT</a:t>
            </a:r>
          </a:p>
        </p:txBody>
      </p:sp>
      <p:pic>
        <p:nvPicPr>
          <p:cNvPr id="2" name="Picture 1" descr="Graphic shows the three types of planning.">
            <a:extLst>
              <a:ext uri="{FF2B5EF4-FFF2-40B4-BE49-F238E27FC236}">
                <a16:creationId xmlns:a16="http://schemas.microsoft.com/office/drawing/2014/main" id="{69F8DBA1-55BA-4BDC-AA31-CF9918955480}"/>
              </a:ext>
            </a:extLst>
          </p:cNvPr>
          <p:cNvPicPr>
            <a:picLocks noChangeAspect="1"/>
          </p:cNvPicPr>
          <p:nvPr/>
        </p:nvPicPr>
        <p:blipFill>
          <a:blip r:embed="rId3"/>
          <a:stretch>
            <a:fillRect/>
          </a:stretch>
        </p:blipFill>
        <p:spPr>
          <a:xfrm>
            <a:off x="1851949" y="1367014"/>
            <a:ext cx="8272883" cy="4599070"/>
          </a:xfrm>
          <a:prstGeom prst="rect">
            <a:avLst/>
          </a:prstGeom>
        </p:spPr>
      </p:pic>
    </p:spTree>
    <p:extLst>
      <p:ext uri="{BB962C8B-B14F-4D97-AF65-F5344CB8AC3E}">
        <p14:creationId xmlns:p14="http://schemas.microsoft.com/office/powerpoint/2010/main" val="240909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 name="Title 2">
            <a:extLst>
              <a:ext uri="{FF2B5EF4-FFF2-40B4-BE49-F238E27FC236}">
                <a16:creationId xmlns:a16="http://schemas.microsoft.com/office/drawing/2014/main" id="{D6271DEA-1207-5844-8246-6A381A321D8F}"/>
              </a:ext>
            </a:extLst>
          </p:cNvPr>
          <p:cNvSpPr>
            <a:spLocks noGrp="1"/>
          </p:cNvSpPr>
          <p:nvPr>
            <p:ph type="title"/>
          </p:nvPr>
        </p:nvSpPr>
        <p:spPr/>
        <p:txBody>
          <a:bodyPr/>
          <a:lstStyle/>
          <a:p>
            <a:r>
              <a:rPr lang="en-US" dirty="0"/>
              <a:t>LONG-TERM and SHORT-TERM GOALS</a:t>
            </a:r>
          </a:p>
        </p:txBody>
      </p:sp>
      <p:sp>
        <p:nvSpPr>
          <p:cNvPr id="9" name="Text Placeholder 8">
            <a:extLst>
              <a:ext uri="{FF2B5EF4-FFF2-40B4-BE49-F238E27FC236}">
                <a16:creationId xmlns:a16="http://schemas.microsoft.com/office/drawing/2014/main" id="{6CED0475-1ACD-1D4C-ACCE-9EF722E43F82}"/>
              </a:ext>
            </a:extLst>
          </p:cNvPr>
          <p:cNvSpPr>
            <a:spLocks noGrp="1"/>
          </p:cNvSpPr>
          <p:nvPr>
            <p:ph type="body" idx="1"/>
          </p:nvPr>
        </p:nvSpPr>
        <p:spPr>
          <a:xfrm>
            <a:off x="3999705" y="1183341"/>
            <a:ext cx="4040188" cy="419613"/>
          </a:xfrm>
          <a:solidFill>
            <a:srgbClr val="FFFAE2"/>
          </a:solidFill>
          <a:ln>
            <a:solidFill>
              <a:srgbClr val="164C79"/>
            </a:solidFill>
          </a:ln>
        </p:spPr>
        <p:txBody>
          <a:bodyPr/>
          <a:lstStyle/>
          <a:p>
            <a:pPr marL="7938" indent="0" algn="ctr"/>
            <a:r>
              <a:rPr lang="en-US" b="1" dirty="0"/>
              <a:t>GOALS</a:t>
            </a:r>
          </a:p>
        </p:txBody>
      </p:sp>
      <p:sp>
        <p:nvSpPr>
          <p:cNvPr id="11" name="Text Placeholder 10">
            <a:extLst>
              <a:ext uri="{FF2B5EF4-FFF2-40B4-BE49-F238E27FC236}">
                <a16:creationId xmlns:a16="http://schemas.microsoft.com/office/drawing/2014/main" id="{EAE2A584-983C-024C-97CB-8D35DE321746}"/>
              </a:ext>
            </a:extLst>
          </p:cNvPr>
          <p:cNvSpPr>
            <a:spLocks noGrp="1"/>
          </p:cNvSpPr>
          <p:nvPr>
            <p:ph type="body" idx="2"/>
          </p:nvPr>
        </p:nvSpPr>
        <p:spPr>
          <a:xfrm>
            <a:off x="3999705" y="1602953"/>
            <a:ext cx="4040188" cy="1176107"/>
          </a:xfrm>
          <a:ln>
            <a:solidFill>
              <a:srgbClr val="164C79"/>
            </a:solidFill>
          </a:ln>
        </p:spPr>
        <p:txBody>
          <a:bodyPr/>
          <a:lstStyle/>
          <a:p>
            <a:pPr marL="0" indent="0" algn="ctr">
              <a:spcBef>
                <a:spcPts val="0"/>
              </a:spcBef>
              <a:buNone/>
            </a:pPr>
            <a:r>
              <a:rPr lang="en-US" dirty="0"/>
              <a:t>A specific commitment to achieve a measurable result within a stated period of time.</a:t>
            </a:r>
          </a:p>
        </p:txBody>
      </p:sp>
      <p:sp>
        <p:nvSpPr>
          <p:cNvPr id="13" name="Text Placeholder 12">
            <a:extLst>
              <a:ext uri="{FF2B5EF4-FFF2-40B4-BE49-F238E27FC236}">
                <a16:creationId xmlns:a16="http://schemas.microsoft.com/office/drawing/2014/main" id="{C125535B-1F63-6E49-BF26-BFE007D671FC}"/>
              </a:ext>
            </a:extLst>
          </p:cNvPr>
          <p:cNvSpPr>
            <a:spLocks noGrp="1"/>
          </p:cNvSpPr>
          <p:nvPr>
            <p:ph type="body" idx="5"/>
          </p:nvPr>
        </p:nvSpPr>
        <p:spPr>
          <a:xfrm>
            <a:off x="1981199" y="2994203"/>
            <a:ext cx="4038600" cy="838200"/>
          </a:xfrm>
          <a:solidFill>
            <a:srgbClr val="164C79"/>
          </a:solidFill>
        </p:spPr>
        <p:txBody>
          <a:bodyPr/>
          <a:lstStyle/>
          <a:p>
            <a:pPr marL="101600" indent="0" algn="ctr">
              <a:buNone/>
            </a:pPr>
            <a:r>
              <a:rPr lang="en-US" b="1" dirty="0">
                <a:solidFill>
                  <a:srgbClr val="FFFAE1"/>
                </a:solidFill>
              </a:rPr>
              <a:t>SHORT-TERM GOALS</a:t>
            </a:r>
            <a:endParaRPr lang="en-US" b="1" dirty="0"/>
          </a:p>
        </p:txBody>
      </p:sp>
      <p:sp>
        <p:nvSpPr>
          <p:cNvPr id="15" name="Text Placeholder 14">
            <a:extLst>
              <a:ext uri="{FF2B5EF4-FFF2-40B4-BE49-F238E27FC236}">
                <a16:creationId xmlns:a16="http://schemas.microsoft.com/office/drawing/2014/main" id="{9A232CD4-BCA6-6C42-A727-F6ED51CDADF4}"/>
              </a:ext>
            </a:extLst>
          </p:cNvPr>
          <p:cNvSpPr>
            <a:spLocks noGrp="1"/>
          </p:cNvSpPr>
          <p:nvPr>
            <p:ph type="body" idx="6"/>
          </p:nvPr>
        </p:nvSpPr>
        <p:spPr>
          <a:xfrm>
            <a:off x="1979611" y="3832403"/>
            <a:ext cx="4038600" cy="2438400"/>
          </a:xfrm>
          <a:ln>
            <a:solidFill>
              <a:srgbClr val="164C79"/>
            </a:solidFill>
          </a:ln>
        </p:spPr>
        <p:txBody>
          <a:bodyPr/>
          <a:lstStyle/>
          <a:p>
            <a:pPr marL="342900" indent="-342900">
              <a:spcBef>
                <a:spcPts val="0"/>
              </a:spcBef>
              <a:buClr>
                <a:srgbClr val="000000"/>
              </a:buClr>
            </a:pPr>
            <a:r>
              <a:rPr lang="en-US" dirty="0"/>
              <a:t>Sometimes referred to as </a:t>
            </a:r>
            <a:r>
              <a:rPr lang="en-US" b="1" dirty="0">
                <a:solidFill>
                  <a:srgbClr val="603E00"/>
                </a:solidFill>
              </a:rPr>
              <a:t>tactical</a:t>
            </a:r>
            <a:r>
              <a:rPr lang="en-US" i="1" dirty="0">
                <a:solidFill>
                  <a:srgbClr val="603E00"/>
                </a:solidFill>
              </a:rPr>
              <a:t> </a:t>
            </a:r>
            <a:r>
              <a:rPr lang="en-US" dirty="0">
                <a:solidFill>
                  <a:srgbClr val="603E00"/>
                </a:solidFill>
              </a:rPr>
              <a:t>or</a:t>
            </a:r>
            <a:r>
              <a:rPr lang="en-US" i="1" dirty="0">
                <a:solidFill>
                  <a:srgbClr val="603E00"/>
                </a:solidFill>
              </a:rPr>
              <a:t> </a:t>
            </a:r>
            <a:r>
              <a:rPr lang="en-US" b="1" dirty="0">
                <a:solidFill>
                  <a:srgbClr val="603E00"/>
                </a:solidFill>
              </a:rPr>
              <a:t>operational goals</a:t>
            </a:r>
            <a:r>
              <a:rPr lang="en-US" i="1" dirty="0"/>
              <a:t>,</a:t>
            </a:r>
            <a:r>
              <a:rPr lang="en-US" dirty="0"/>
              <a:t> or just plain </a:t>
            </a:r>
            <a:r>
              <a:rPr lang="en-US" i="1" dirty="0"/>
              <a:t>goals. </a:t>
            </a:r>
            <a:endParaRPr lang="en-US" dirty="0"/>
          </a:p>
          <a:p>
            <a:pPr marL="342900" indent="-342900">
              <a:spcBef>
                <a:spcPts val="1200"/>
              </a:spcBef>
              <a:buClr>
                <a:srgbClr val="000000"/>
              </a:buClr>
            </a:pPr>
            <a:r>
              <a:rPr lang="en-US" dirty="0"/>
              <a:t>Generally span 12 months and connected to strategic goals in a hierarchy known as a </a:t>
            </a:r>
            <a:r>
              <a:rPr lang="en-US" b="1" dirty="0">
                <a:solidFill>
                  <a:srgbClr val="603E00"/>
                </a:solidFill>
              </a:rPr>
              <a:t>means-end chain.</a:t>
            </a:r>
          </a:p>
        </p:txBody>
      </p:sp>
      <p:sp>
        <p:nvSpPr>
          <p:cNvPr id="17" name="Text Placeholder 16">
            <a:extLst>
              <a:ext uri="{FF2B5EF4-FFF2-40B4-BE49-F238E27FC236}">
                <a16:creationId xmlns:a16="http://schemas.microsoft.com/office/drawing/2014/main" id="{3386114F-F049-2846-9976-D0BBF3124006}"/>
              </a:ext>
            </a:extLst>
          </p:cNvPr>
          <p:cNvSpPr>
            <a:spLocks noGrp="1"/>
          </p:cNvSpPr>
          <p:nvPr>
            <p:ph type="body" idx="3"/>
          </p:nvPr>
        </p:nvSpPr>
        <p:spPr>
          <a:xfrm>
            <a:off x="6096001" y="2994204"/>
            <a:ext cx="4041775" cy="838200"/>
          </a:xfrm>
          <a:solidFill>
            <a:srgbClr val="164C79"/>
          </a:solidFill>
        </p:spPr>
        <p:txBody>
          <a:bodyPr/>
          <a:lstStyle/>
          <a:p>
            <a:pPr algn="ctr"/>
            <a:r>
              <a:rPr lang="en-US" b="1" dirty="0">
                <a:solidFill>
                  <a:srgbClr val="FFFAE1"/>
                </a:solidFill>
              </a:rPr>
              <a:t>LONG-TERM GOALS</a:t>
            </a:r>
            <a:endParaRPr lang="en-US" b="1" dirty="0"/>
          </a:p>
        </p:txBody>
      </p:sp>
      <p:sp>
        <p:nvSpPr>
          <p:cNvPr id="19" name="Text Placeholder 18">
            <a:extLst>
              <a:ext uri="{FF2B5EF4-FFF2-40B4-BE49-F238E27FC236}">
                <a16:creationId xmlns:a16="http://schemas.microsoft.com/office/drawing/2014/main" id="{F645A680-59C1-B348-877D-2EFCB308C2AD}"/>
              </a:ext>
            </a:extLst>
          </p:cNvPr>
          <p:cNvSpPr>
            <a:spLocks noGrp="1"/>
          </p:cNvSpPr>
          <p:nvPr>
            <p:ph type="body" idx="4"/>
          </p:nvPr>
        </p:nvSpPr>
        <p:spPr>
          <a:xfrm>
            <a:off x="6094411" y="3832404"/>
            <a:ext cx="4038601" cy="2438400"/>
          </a:xfrm>
          <a:ln>
            <a:solidFill>
              <a:srgbClr val="164C79"/>
            </a:solidFill>
          </a:ln>
        </p:spPr>
        <p:txBody>
          <a:bodyPr/>
          <a:lstStyle/>
          <a:p>
            <a:pPr marL="342900" indent="-342900">
              <a:spcBef>
                <a:spcPts val="0"/>
              </a:spcBef>
              <a:buClr>
                <a:srgbClr val="000000"/>
              </a:buClr>
            </a:pPr>
            <a:r>
              <a:rPr lang="en-US" dirty="0"/>
              <a:t>Generally referred to as </a:t>
            </a:r>
            <a:r>
              <a:rPr lang="en-US" b="1" dirty="0">
                <a:solidFill>
                  <a:srgbClr val="7030A0"/>
                </a:solidFill>
              </a:rPr>
              <a:t>strategic goals.</a:t>
            </a:r>
            <a:endParaRPr lang="en-US" b="1" dirty="0"/>
          </a:p>
          <a:p>
            <a:pPr marL="342900" indent="-342900">
              <a:spcBef>
                <a:spcPts val="1200"/>
              </a:spcBef>
              <a:buClr>
                <a:srgbClr val="000000"/>
              </a:buClr>
            </a:pPr>
            <a:r>
              <a:rPr lang="en-US" dirty="0"/>
              <a:t>Tend to span 1 to 5 years and focus on achieving the strategies identified in a company’s strategic plan.</a:t>
            </a:r>
          </a:p>
        </p:txBody>
      </p:sp>
    </p:spTree>
    <p:extLst>
      <p:ext uri="{BB962C8B-B14F-4D97-AF65-F5344CB8AC3E}">
        <p14:creationId xmlns:p14="http://schemas.microsoft.com/office/powerpoint/2010/main" val="3898986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5" name="Title 4">
            <a:extLst>
              <a:ext uri="{FF2B5EF4-FFF2-40B4-BE49-F238E27FC236}">
                <a16:creationId xmlns:a16="http://schemas.microsoft.com/office/drawing/2014/main" id="{34BDD4D5-C568-0B41-BBEA-0F9739D6E327}"/>
              </a:ext>
            </a:extLst>
          </p:cNvPr>
          <p:cNvSpPr>
            <a:spLocks noGrp="1"/>
          </p:cNvSpPr>
          <p:nvPr>
            <p:ph type="title"/>
          </p:nvPr>
        </p:nvSpPr>
        <p:spPr/>
        <p:txBody>
          <a:bodyPr/>
          <a:lstStyle/>
          <a:p>
            <a:r>
              <a:rPr lang="en-US" dirty="0"/>
              <a:t>STANDING PLANS and SINGLE-USE PLANS</a:t>
            </a:r>
          </a:p>
        </p:txBody>
      </p:sp>
      <p:graphicFrame>
        <p:nvGraphicFramePr>
          <p:cNvPr id="8" name="Table 7">
            <a:extLst>
              <a:ext uri="{FF2B5EF4-FFF2-40B4-BE49-F238E27FC236}">
                <a16:creationId xmlns:a16="http://schemas.microsoft.com/office/drawing/2014/main" id="{602E475D-EDB9-4742-A102-648221489140}"/>
              </a:ext>
            </a:extLst>
          </p:cNvPr>
          <p:cNvGraphicFramePr>
            <a:graphicFrameLocks noGrp="1"/>
          </p:cNvGraphicFramePr>
          <p:nvPr>
            <p:extLst/>
          </p:nvPr>
        </p:nvGraphicFramePr>
        <p:xfrm>
          <a:off x="2386853" y="1811021"/>
          <a:ext cx="7823947" cy="3846637"/>
        </p:xfrm>
        <a:graphic>
          <a:graphicData uri="http://schemas.openxmlformats.org/drawingml/2006/table">
            <a:tbl>
              <a:tblPr firstRow="1" bandRow="1">
                <a:tableStyleId>{B301B821-A1FF-4177-AEE7-76D212191A09}</a:tableStyleId>
              </a:tblPr>
              <a:tblGrid>
                <a:gridCol w="1831522">
                  <a:extLst>
                    <a:ext uri="{9D8B030D-6E8A-4147-A177-3AD203B41FA5}">
                      <a16:colId xmlns:a16="http://schemas.microsoft.com/office/drawing/2014/main" val="4120878666"/>
                    </a:ext>
                  </a:extLst>
                </a:gridCol>
                <a:gridCol w="5992425">
                  <a:extLst>
                    <a:ext uri="{9D8B030D-6E8A-4147-A177-3AD203B41FA5}">
                      <a16:colId xmlns:a16="http://schemas.microsoft.com/office/drawing/2014/main" val="3312904404"/>
                    </a:ext>
                  </a:extLst>
                </a:gridCol>
              </a:tblGrid>
              <a:tr h="415033">
                <a:tc>
                  <a:txBody>
                    <a:bodyPr/>
                    <a:lstStyle/>
                    <a:p>
                      <a:r>
                        <a:rPr lang="en-US" sz="1800" dirty="0">
                          <a:solidFill>
                            <a:sysClr val="windowText" lastClr="000000"/>
                          </a:solidFill>
                        </a:rPr>
                        <a:t>PLAN</a:t>
                      </a:r>
                      <a:endParaRPr lang="en-US" sz="1800" dirty="0">
                        <a:solidFill>
                          <a:sysClr val="windowText" lastClr="000000"/>
                        </a:solidFill>
                        <a:latin typeface="Calibri" panose="020F0502020204030204" pitchFamily="34" charset="0"/>
                        <a:cs typeface="Calibri" panose="020F0502020204030204" pitchFamily="34" charset="0"/>
                      </a:endParaRPr>
                    </a:p>
                  </a:txBody>
                  <a:tcPr/>
                </a:tc>
                <a:tc>
                  <a:txBody>
                    <a:bodyPr/>
                    <a:lstStyle/>
                    <a:p>
                      <a:r>
                        <a:rPr lang="en-US" sz="1800" dirty="0">
                          <a:solidFill>
                            <a:sysClr val="windowText" lastClr="000000"/>
                          </a:solidFill>
                        </a:rPr>
                        <a:t>DESCRIPTION</a:t>
                      </a:r>
                      <a:endParaRPr lang="en-US" sz="1800" dirty="0">
                        <a:solidFill>
                          <a:sysClr val="windowText" lastClr="000000"/>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157600802"/>
                  </a:ext>
                </a:extLst>
              </a:tr>
              <a:tr h="415033">
                <a:tc>
                  <a:txBody>
                    <a:bodyPr/>
                    <a:lstStyle/>
                    <a:p>
                      <a:pPr marL="285750" indent="-285750">
                        <a:buClr>
                          <a:srgbClr val="000000"/>
                        </a:buClr>
                        <a:buFont typeface="Arial" panose="020B0604020202020204" pitchFamily="34" charset="0"/>
                        <a:buChar char="•"/>
                      </a:pPr>
                      <a:r>
                        <a:rPr lang="en-US" sz="1800" dirty="0"/>
                        <a:t>Standing Plan</a:t>
                      </a:r>
                      <a:endParaRPr lang="en-US" sz="1800" dirty="0">
                        <a:latin typeface="Calibri" panose="020F0502020204030204" pitchFamily="34" charset="0"/>
                        <a:cs typeface="Calibri" panose="020F0502020204030204" pitchFamily="34" charset="0"/>
                      </a:endParaRPr>
                    </a:p>
                  </a:txBody>
                  <a:tcPr/>
                </a:tc>
                <a:tc>
                  <a:txBody>
                    <a:bodyPr/>
                    <a:lstStyle/>
                    <a:p>
                      <a:r>
                        <a:rPr lang="en-US" sz="1800" dirty="0"/>
                        <a:t>For activities that occur repeatedly over a period of time</a:t>
                      </a:r>
                      <a:endParaRPr lang="en-US" sz="1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227462686"/>
                  </a:ext>
                </a:extLst>
              </a:tr>
              <a:tr h="415033">
                <a:tc>
                  <a:txBody>
                    <a:bodyPr/>
                    <a:lstStyle/>
                    <a:p>
                      <a:pPr marL="285750" indent="-285750">
                        <a:buClr>
                          <a:srgbClr val="000000"/>
                        </a:buClr>
                        <a:buFont typeface="Arial" panose="020B0604020202020204" pitchFamily="34" charset="0"/>
                        <a:buChar char="•"/>
                      </a:pPr>
                      <a:r>
                        <a:rPr lang="en-US" sz="1800" dirty="0"/>
                        <a:t>Policy</a:t>
                      </a:r>
                      <a:endParaRPr lang="en-US" sz="1800" dirty="0">
                        <a:latin typeface="Calibri" panose="020F0502020204030204" pitchFamily="34" charset="0"/>
                        <a:cs typeface="Calibri" panose="020F0502020204030204" pitchFamily="34" charset="0"/>
                      </a:endParaRPr>
                    </a:p>
                  </a:txBody>
                  <a:tcPr/>
                </a:tc>
                <a:tc>
                  <a:txBody>
                    <a:bodyPr/>
                    <a:lstStyle/>
                    <a:p>
                      <a:r>
                        <a:rPr lang="en-US" sz="1800" dirty="0"/>
                        <a:t>Outlines general response to a designated problem or situation</a:t>
                      </a:r>
                      <a:endParaRPr lang="en-US" sz="1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631442239"/>
                  </a:ext>
                </a:extLst>
              </a:tr>
              <a:tr h="415033">
                <a:tc>
                  <a:txBody>
                    <a:bodyPr/>
                    <a:lstStyle/>
                    <a:p>
                      <a:pPr marL="285750" indent="-285750">
                        <a:buClr>
                          <a:srgbClr val="000000"/>
                        </a:buClr>
                        <a:buFont typeface="Arial" panose="020B0604020202020204" pitchFamily="34" charset="0"/>
                        <a:buChar char="•"/>
                      </a:pPr>
                      <a:r>
                        <a:rPr lang="en-US" sz="1800" dirty="0"/>
                        <a:t>Procedure</a:t>
                      </a:r>
                      <a:endParaRPr lang="en-US" sz="1800" dirty="0">
                        <a:latin typeface="Calibri" panose="020F0502020204030204" pitchFamily="34" charset="0"/>
                        <a:cs typeface="Calibri" panose="020F0502020204030204" pitchFamily="34" charset="0"/>
                      </a:endParaRPr>
                    </a:p>
                  </a:txBody>
                  <a:tcPr/>
                </a:tc>
                <a:tc>
                  <a:txBody>
                    <a:bodyPr/>
                    <a:lstStyle/>
                    <a:p>
                      <a:r>
                        <a:rPr lang="en-US" sz="1800" dirty="0"/>
                        <a:t>Outlines response to particular problems or circumstances</a:t>
                      </a:r>
                      <a:endParaRPr lang="en-US" sz="1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091816051"/>
                  </a:ext>
                </a:extLst>
              </a:tr>
              <a:tr h="415033">
                <a:tc>
                  <a:txBody>
                    <a:bodyPr/>
                    <a:lstStyle/>
                    <a:p>
                      <a:pPr marL="285750" indent="-285750">
                        <a:buClr>
                          <a:srgbClr val="000000"/>
                        </a:buClr>
                        <a:buFont typeface="Arial" panose="020B0604020202020204" pitchFamily="34" charset="0"/>
                        <a:buChar char="•"/>
                      </a:pPr>
                      <a:r>
                        <a:rPr lang="en-US" sz="1800" dirty="0"/>
                        <a:t>Rule</a:t>
                      </a:r>
                      <a:endParaRPr lang="en-US" sz="1800" dirty="0">
                        <a:latin typeface="Calibri" panose="020F0502020204030204" pitchFamily="34" charset="0"/>
                        <a:cs typeface="Calibri" panose="020F0502020204030204" pitchFamily="34" charset="0"/>
                      </a:endParaRPr>
                    </a:p>
                  </a:txBody>
                  <a:tcPr/>
                </a:tc>
                <a:tc>
                  <a:txBody>
                    <a:bodyPr/>
                    <a:lstStyle/>
                    <a:p>
                      <a:r>
                        <a:rPr lang="en-US" sz="1800" dirty="0"/>
                        <a:t>Designates specific required action</a:t>
                      </a:r>
                      <a:endParaRPr lang="en-US" sz="1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993528151"/>
                  </a:ext>
                </a:extLst>
              </a:tr>
              <a:tr h="716359">
                <a:tc>
                  <a:txBody>
                    <a:bodyPr/>
                    <a:lstStyle/>
                    <a:p>
                      <a:pPr marL="285750" indent="-285750">
                        <a:buClr>
                          <a:srgbClr val="000000"/>
                        </a:buClr>
                        <a:buFont typeface="Arial" panose="020B0604020202020204" pitchFamily="34" charset="0"/>
                        <a:buChar char="•"/>
                      </a:pPr>
                      <a:r>
                        <a:rPr lang="en-US" sz="1800" dirty="0"/>
                        <a:t>Single-use Plan</a:t>
                      </a:r>
                      <a:endParaRPr lang="en-US" sz="1800" dirty="0">
                        <a:latin typeface="Calibri" panose="020F0502020204030204" pitchFamily="34" charset="0"/>
                        <a:cs typeface="Calibri" panose="020F0502020204030204" pitchFamily="34" charset="0"/>
                      </a:endParaRPr>
                    </a:p>
                  </a:txBody>
                  <a:tcPr/>
                </a:tc>
                <a:tc>
                  <a:txBody>
                    <a:bodyPr/>
                    <a:lstStyle/>
                    <a:p>
                      <a:r>
                        <a:rPr lang="en-US" sz="1800" dirty="0"/>
                        <a:t>For activities not likely to be repeated in the future</a:t>
                      </a:r>
                      <a:endParaRPr lang="en-US" sz="1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665833677"/>
                  </a:ext>
                </a:extLst>
              </a:tr>
              <a:tr h="415033">
                <a:tc>
                  <a:txBody>
                    <a:bodyPr/>
                    <a:lstStyle/>
                    <a:p>
                      <a:pPr marL="285750" indent="-285750">
                        <a:buClr>
                          <a:srgbClr val="000000"/>
                        </a:buClr>
                        <a:buFont typeface="Arial" panose="020B0604020202020204" pitchFamily="34" charset="0"/>
                        <a:buChar char="•"/>
                      </a:pPr>
                      <a:r>
                        <a:rPr lang="en-US" sz="1800" dirty="0"/>
                        <a:t>Program</a:t>
                      </a:r>
                      <a:endParaRPr lang="en-US" sz="1800" dirty="0">
                        <a:latin typeface="Calibri" panose="020F0502020204030204" pitchFamily="34" charset="0"/>
                        <a:cs typeface="Calibri" panose="020F0502020204030204" pitchFamily="34" charset="0"/>
                      </a:endParaRPr>
                    </a:p>
                  </a:txBody>
                  <a:tcPr/>
                </a:tc>
                <a:tc>
                  <a:txBody>
                    <a:bodyPr/>
                    <a:lstStyle/>
                    <a:p>
                      <a:r>
                        <a:rPr lang="en-US" sz="1800" dirty="0"/>
                        <a:t>Encompasses a range of projects or activities</a:t>
                      </a:r>
                      <a:endParaRPr lang="en-US" sz="1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669376796"/>
                  </a:ext>
                </a:extLst>
              </a:tr>
              <a:tr h="415033">
                <a:tc>
                  <a:txBody>
                    <a:bodyPr/>
                    <a:lstStyle/>
                    <a:p>
                      <a:pPr marL="285750" indent="-285750">
                        <a:buClr>
                          <a:srgbClr val="000000"/>
                        </a:buClr>
                        <a:buFont typeface="Arial" panose="020B0604020202020204" pitchFamily="34" charset="0"/>
                        <a:buChar char="•"/>
                      </a:pPr>
                      <a:r>
                        <a:rPr lang="en-US" sz="1800" dirty="0"/>
                        <a:t>Project </a:t>
                      </a:r>
                      <a:endParaRPr lang="en-US" sz="1800" dirty="0">
                        <a:latin typeface="Calibri" panose="020F0502020204030204" pitchFamily="34" charset="0"/>
                        <a:cs typeface="Calibri" panose="020F0502020204030204" pitchFamily="34" charset="0"/>
                      </a:endParaRPr>
                    </a:p>
                  </a:txBody>
                  <a:tcPr/>
                </a:tc>
                <a:tc>
                  <a:txBody>
                    <a:bodyPr/>
                    <a:lstStyle/>
                    <a:p>
                      <a:r>
                        <a:rPr lang="en-US" sz="1800" dirty="0"/>
                        <a:t>Has less scope and complexity than a program</a:t>
                      </a:r>
                      <a:endParaRPr lang="en-US" sz="1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392018847"/>
                  </a:ext>
                </a:extLst>
              </a:tr>
            </a:tbl>
          </a:graphicData>
        </a:graphic>
      </p:graphicFrame>
    </p:spTree>
    <p:extLst>
      <p:ext uri="{BB962C8B-B14F-4D97-AF65-F5344CB8AC3E}">
        <p14:creationId xmlns:p14="http://schemas.microsoft.com/office/powerpoint/2010/main" val="4173992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3" name="Title 2">
            <a:extLst>
              <a:ext uri="{FF2B5EF4-FFF2-40B4-BE49-F238E27FC236}">
                <a16:creationId xmlns:a16="http://schemas.microsoft.com/office/drawing/2014/main" id="{274C9133-B7A0-AC46-BB0D-4D24819985D5}"/>
              </a:ext>
            </a:extLst>
          </p:cNvPr>
          <p:cNvSpPr>
            <a:spLocks noGrp="1"/>
          </p:cNvSpPr>
          <p:nvPr>
            <p:ph type="title"/>
          </p:nvPr>
        </p:nvSpPr>
        <p:spPr/>
        <p:txBody>
          <a:bodyPr/>
          <a:lstStyle/>
          <a:p>
            <a:r>
              <a:rPr lang="en-US" dirty="0"/>
              <a:t>SMART GOALS</a:t>
            </a:r>
          </a:p>
        </p:txBody>
      </p:sp>
      <p:sp>
        <p:nvSpPr>
          <p:cNvPr id="7" name="Text Placeholder 6">
            <a:extLst>
              <a:ext uri="{FF2B5EF4-FFF2-40B4-BE49-F238E27FC236}">
                <a16:creationId xmlns:a16="http://schemas.microsoft.com/office/drawing/2014/main" id="{F72693B8-040A-0441-904F-A2605139B1AA}"/>
              </a:ext>
            </a:extLst>
          </p:cNvPr>
          <p:cNvSpPr>
            <a:spLocks noGrp="1"/>
          </p:cNvSpPr>
          <p:nvPr>
            <p:ph type="body" idx="1"/>
          </p:nvPr>
        </p:nvSpPr>
        <p:spPr>
          <a:xfrm>
            <a:off x="2057400" y="1066800"/>
            <a:ext cx="8153400" cy="975042"/>
          </a:xfrm>
          <a:solidFill>
            <a:schemeClr val="accent1">
              <a:lumMod val="60000"/>
              <a:lumOff val="40000"/>
            </a:schemeClr>
          </a:solidFill>
        </p:spPr>
        <p:txBody>
          <a:bodyPr/>
          <a:lstStyle/>
          <a:p>
            <a:pPr marL="76200" indent="0">
              <a:buNone/>
            </a:pPr>
            <a:r>
              <a:rPr lang="en-US" sz="2800" b="1" i="1" dirty="0">
                <a:solidFill>
                  <a:sysClr val="windowText" lastClr="000000"/>
                </a:solidFill>
              </a:rPr>
              <a:t>Specific:</a:t>
            </a:r>
            <a:r>
              <a:rPr lang="en-US" i="1" dirty="0">
                <a:solidFill>
                  <a:sysClr val="windowText" lastClr="000000"/>
                </a:solidFill>
              </a:rPr>
              <a:t> </a:t>
            </a:r>
            <a:r>
              <a:rPr lang="en-US" dirty="0">
                <a:solidFill>
                  <a:sysClr val="windowText" lastClr="000000"/>
                </a:solidFill>
              </a:rPr>
              <a:t>Goals should be stated in </a:t>
            </a:r>
            <a:r>
              <a:rPr lang="en-US" i="1" dirty="0">
                <a:solidFill>
                  <a:sysClr val="windowText" lastClr="000000"/>
                </a:solidFill>
              </a:rPr>
              <a:t>specific </a:t>
            </a:r>
            <a:r>
              <a:rPr lang="en-US" dirty="0">
                <a:solidFill>
                  <a:sysClr val="windowText" lastClr="000000"/>
                </a:solidFill>
              </a:rPr>
              <a:t>rather than vague terms. </a:t>
            </a:r>
          </a:p>
        </p:txBody>
      </p:sp>
      <p:sp>
        <p:nvSpPr>
          <p:cNvPr id="9" name="Text Placeholder 8">
            <a:extLst>
              <a:ext uri="{FF2B5EF4-FFF2-40B4-BE49-F238E27FC236}">
                <a16:creationId xmlns:a16="http://schemas.microsoft.com/office/drawing/2014/main" id="{FD9C244B-F57A-CC40-AE7A-128D3E985587}"/>
              </a:ext>
            </a:extLst>
          </p:cNvPr>
          <p:cNvSpPr>
            <a:spLocks noGrp="1"/>
          </p:cNvSpPr>
          <p:nvPr>
            <p:ph type="body" idx="2"/>
          </p:nvPr>
        </p:nvSpPr>
        <p:spPr>
          <a:xfrm>
            <a:off x="2057400" y="2011680"/>
            <a:ext cx="8153400" cy="1108038"/>
          </a:xfrm>
          <a:solidFill>
            <a:srgbClr val="FFFAE2"/>
          </a:solidFill>
        </p:spPr>
        <p:txBody>
          <a:bodyPr/>
          <a:lstStyle/>
          <a:p>
            <a:pPr marL="76200" indent="0">
              <a:buNone/>
            </a:pPr>
            <a:r>
              <a:rPr lang="en-US" sz="2800" b="1" i="1" dirty="0">
                <a:solidFill>
                  <a:srgbClr val="000000"/>
                </a:solidFill>
              </a:rPr>
              <a:t>Measurable</a:t>
            </a:r>
            <a:r>
              <a:rPr lang="en-US" i="1" dirty="0">
                <a:solidFill>
                  <a:srgbClr val="000000"/>
                </a:solidFill>
              </a:rPr>
              <a:t>: </a:t>
            </a:r>
            <a:r>
              <a:rPr lang="en-US" dirty="0">
                <a:solidFill>
                  <a:srgbClr val="000000"/>
                </a:solidFill>
              </a:rPr>
              <a:t>Whenever possible, goals should be </a:t>
            </a:r>
            <a:r>
              <a:rPr lang="en-US" i="1" dirty="0">
                <a:solidFill>
                  <a:srgbClr val="000000"/>
                </a:solidFill>
              </a:rPr>
              <a:t>measurable, </a:t>
            </a:r>
            <a:r>
              <a:rPr lang="en-US" dirty="0">
                <a:solidFill>
                  <a:srgbClr val="000000"/>
                </a:solidFill>
              </a:rPr>
              <a:t>or quantifiable.</a:t>
            </a:r>
            <a:endParaRPr lang="en-US" dirty="0"/>
          </a:p>
        </p:txBody>
      </p:sp>
      <p:sp>
        <p:nvSpPr>
          <p:cNvPr id="11" name="Text Placeholder 10">
            <a:extLst>
              <a:ext uri="{FF2B5EF4-FFF2-40B4-BE49-F238E27FC236}">
                <a16:creationId xmlns:a16="http://schemas.microsoft.com/office/drawing/2014/main" id="{00F6F051-0B2D-BF4A-9F78-480A8899B1B3}"/>
              </a:ext>
            </a:extLst>
          </p:cNvPr>
          <p:cNvSpPr>
            <a:spLocks noGrp="1"/>
          </p:cNvSpPr>
          <p:nvPr>
            <p:ph type="body" idx="3"/>
          </p:nvPr>
        </p:nvSpPr>
        <p:spPr>
          <a:xfrm>
            <a:off x="2057400" y="3124330"/>
            <a:ext cx="8153400" cy="1008399"/>
          </a:xfrm>
          <a:solidFill>
            <a:schemeClr val="accent1">
              <a:lumMod val="60000"/>
              <a:lumOff val="40000"/>
            </a:schemeClr>
          </a:solidFill>
        </p:spPr>
        <p:txBody>
          <a:bodyPr/>
          <a:lstStyle/>
          <a:p>
            <a:pPr marL="76200" indent="0">
              <a:buNone/>
            </a:pPr>
            <a:r>
              <a:rPr lang="en-US" sz="2800" b="1" i="1" dirty="0">
                <a:solidFill>
                  <a:sysClr val="windowText" lastClr="000000"/>
                </a:solidFill>
              </a:rPr>
              <a:t>Attainable: </a:t>
            </a:r>
            <a:r>
              <a:rPr lang="en-US" dirty="0">
                <a:solidFill>
                  <a:sysClr val="windowText" lastClr="000000"/>
                </a:solidFill>
              </a:rPr>
              <a:t>Goals should be challenging, of course, but above all they should be realistic and </a:t>
            </a:r>
            <a:r>
              <a:rPr lang="en-US" i="1" dirty="0">
                <a:solidFill>
                  <a:sysClr val="windowText" lastClr="000000"/>
                </a:solidFill>
              </a:rPr>
              <a:t>attainable.</a:t>
            </a:r>
            <a:endParaRPr lang="en-US" dirty="0">
              <a:solidFill>
                <a:sysClr val="windowText" lastClr="000000"/>
              </a:solidFill>
            </a:endParaRPr>
          </a:p>
        </p:txBody>
      </p:sp>
      <p:sp>
        <p:nvSpPr>
          <p:cNvPr id="15" name="Text Placeholder 14">
            <a:extLst>
              <a:ext uri="{FF2B5EF4-FFF2-40B4-BE49-F238E27FC236}">
                <a16:creationId xmlns:a16="http://schemas.microsoft.com/office/drawing/2014/main" id="{D10B989A-78FE-FC44-A942-3881964866E6}"/>
              </a:ext>
            </a:extLst>
          </p:cNvPr>
          <p:cNvSpPr>
            <a:spLocks noGrp="1"/>
          </p:cNvSpPr>
          <p:nvPr>
            <p:ph type="body" idx="5"/>
          </p:nvPr>
        </p:nvSpPr>
        <p:spPr>
          <a:xfrm>
            <a:off x="2057400" y="4132728"/>
            <a:ext cx="8153400" cy="1335743"/>
          </a:xfrm>
          <a:solidFill>
            <a:srgbClr val="FFFAE2"/>
          </a:solidFill>
        </p:spPr>
        <p:txBody>
          <a:bodyPr/>
          <a:lstStyle/>
          <a:p>
            <a:pPr marL="0" indent="0">
              <a:spcBef>
                <a:spcPts val="0"/>
              </a:spcBef>
              <a:buClr>
                <a:srgbClr val="000000"/>
              </a:buClr>
              <a:buSzPts val="2800"/>
              <a:buNone/>
            </a:pPr>
            <a:r>
              <a:rPr lang="en-US" sz="2800" b="1" i="1" dirty="0">
                <a:solidFill>
                  <a:srgbClr val="000000"/>
                </a:solidFill>
              </a:rPr>
              <a:t>Results-oriented: </a:t>
            </a:r>
            <a:r>
              <a:rPr lang="en-US" dirty="0">
                <a:solidFill>
                  <a:srgbClr val="000000"/>
                </a:solidFill>
              </a:rPr>
              <a:t>Only a few goals should be chosen—say, five for any work unit. And they should be </a:t>
            </a:r>
            <a:r>
              <a:rPr lang="en-US" i="1" dirty="0">
                <a:solidFill>
                  <a:srgbClr val="000000"/>
                </a:solidFill>
              </a:rPr>
              <a:t>results-oriented</a:t>
            </a:r>
            <a:r>
              <a:rPr lang="en-US" dirty="0">
                <a:solidFill>
                  <a:srgbClr val="000000"/>
                </a:solidFill>
              </a:rPr>
              <a:t>—they should support the organization’s vision.</a:t>
            </a:r>
            <a:endParaRPr lang="en-US" dirty="0"/>
          </a:p>
        </p:txBody>
      </p:sp>
      <p:sp>
        <p:nvSpPr>
          <p:cNvPr id="13" name="Text Placeholder 12">
            <a:extLst>
              <a:ext uri="{FF2B5EF4-FFF2-40B4-BE49-F238E27FC236}">
                <a16:creationId xmlns:a16="http://schemas.microsoft.com/office/drawing/2014/main" id="{9F6EA1B9-B38B-FA4D-A4B8-7B30B3E6A1E1}"/>
              </a:ext>
            </a:extLst>
          </p:cNvPr>
          <p:cNvSpPr>
            <a:spLocks noGrp="1"/>
          </p:cNvSpPr>
          <p:nvPr>
            <p:ph type="body" idx="4"/>
          </p:nvPr>
        </p:nvSpPr>
        <p:spPr>
          <a:xfrm>
            <a:off x="2057400" y="5468470"/>
            <a:ext cx="8153400" cy="1066801"/>
          </a:xfrm>
          <a:solidFill>
            <a:schemeClr val="accent1">
              <a:lumMod val="60000"/>
              <a:lumOff val="40000"/>
            </a:schemeClr>
          </a:solidFill>
        </p:spPr>
        <p:txBody>
          <a:bodyPr/>
          <a:lstStyle/>
          <a:p>
            <a:pPr marL="76200" indent="0">
              <a:buNone/>
            </a:pPr>
            <a:r>
              <a:rPr lang="en-US" sz="2800" b="1" i="1" dirty="0">
                <a:solidFill>
                  <a:sysClr val="windowText" lastClr="000000"/>
                </a:solidFill>
              </a:rPr>
              <a:t>Target dates: </a:t>
            </a:r>
            <a:r>
              <a:rPr lang="en-US" dirty="0">
                <a:solidFill>
                  <a:sysClr val="windowText" lastClr="000000"/>
                </a:solidFill>
              </a:rPr>
              <a:t>Goals should specify the </a:t>
            </a:r>
            <a:r>
              <a:rPr lang="en-US" i="1" dirty="0">
                <a:solidFill>
                  <a:sysClr val="windowText" lastClr="000000"/>
                </a:solidFill>
              </a:rPr>
              <a:t>target dates </a:t>
            </a:r>
            <a:r>
              <a:rPr lang="en-US" dirty="0">
                <a:solidFill>
                  <a:sysClr val="windowText" lastClr="000000"/>
                </a:solidFill>
              </a:rPr>
              <a:t>or deadline dates when they are to be to be obtained.</a:t>
            </a:r>
          </a:p>
        </p:txBody>
      </p:sp>
    </p:spTree>
    <p:extLst>
      <p:ext uri="{BB962C8B-B14F-4D97-AF65-F5344CB8AC3E}">
        <p14:creationId xmlns:p14="http://schemas.microsoft.com/office/powerpoint/2010/main" val="947470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3" name="Title 2">
            <a:extLst>
              <a:ext uri="{FF2B5EF4-FFF2-40B4-BE49-F238E27FC236}">
                <a16:creationId xmlns:a16="http://schemas.microsoft.com/office/drawing/2014/main" id="{572F2242-043A-BB4E-8AB1-AC8CFCEABF63}"/>
              </a:ext>
            </a:extLst>
          </p:cNvPr>
          <p:cNvSpPr>
            <a:spLocks noGrp="1"/>
          </p:cNvSpPr>
          <p:nvPr>
            <p:ph type="title"/>
          </p:nvPr>
        </p:nvSpPr>
        <p:spPr/>
        <p:txBody>
          <a:bodyPr/>
          <a:lstStyle/>
          <a:p>
            <a:r>
              <a:rPr lang="en-US" dirty="0"/>
              <a:t>LEARNING OBJECTIVES</a:t>
            </a:r>
          </a:p>
        </p:txBody>
      </p:sp>
      <p:sp>
        <p:nvSpPr>
          <p:cNvPr id="5" name="Text Placeholder 4">
            <a:extLst>
              <a:ext uri="{FF2B5EF4-FFF2-40B4-BE49-F238E27FC236}">
                <a16:creationId xmlns:a16="http://schemas.microsoft.com/office/drawing/2014/main" id="{8DB1F63F-97F1-9D46-B574-602FC682E4FE}"/>
              </a:ext>
            </a:extLst>
          </p:cNvPr>
          <p:cNvSpPr>
            <a:spLocks noGrp="1"/>
          </p:cNvSpPr>
          <p:nvPr>
            <p:ph type="body" idx="1"/>
          </p:nvPr>
        </p:nvSpPr>
        <p:spPr/>
        <p:txBody>
          <a:bodyPr/>
          <a:lstStyle/>
          <a:p>
            <a:pPr marL="687388" indent="-687388">
              <a:spcBef>
                <a:spcPts val="0"/>
              </a:spcBef>
              <a:buClr>
                <a:srgbClr val="5C748F"/>
              </a:buClr>
              <a:buSzPts val="2900"/>
              <a:buFont typeface="Arial" panose="020B0604020202020204" pitchFamily="34" charset="0"/>
              <a:buChar char="•"/>
            </a:pPr>
            <a:r>
              <a:rPr lang="en-US" dirty="0"/>
              <a:t>	Discuss the role of strategic management.</a:t>
            </a:r>
          </a:p>
          <a:p>
            <a:pPr marL="687388" indent="-687388">
              <a:spcBef>
                <a:spcPts val="1380"/>
              </a:spcBef>
              <a:buClr>
                <a:srgbClr val="5C748F"/>
              </a:buClr>
              <a:buSzPts val="2900"/>
              <a:buFont typeface="Arial" panose="020B0604020202020204" pitchFamily="34" charset="0"/>
              <a:buChar char="•"/>
            </a:pPr>
            <a:r>
              <a:rPr lang="en-US" dirty="0"/>
              <a:t>	Compare mission, vision, and value statements.</a:t>
            </a:r>
          </a:p>
          <a:p>
            <a:pPr marL="687388" indent="-687388">
              <a:spcBef>
                <a:spcPts val="1380"/>
              </a:spcBef>
              <a:buClr>
                <a:srgbClr val="5C748F"/>
              </a:buClr>
              <a:buSzPts val="2900"/>
              <a:buFont typeface="Arial" panose="020B0604020202020204" pitchFamily="34" charset="0"/>
              <a:buChar char="•"/>
            </a:pPr>
            <a:r>
              <a:rPr lang="en-US" dirty="0"/>
              <a:t>	Discuss the types and purposes of goals and plans.</a:t>
            </a:r>
          </a:p>
          <a:p>
            <a:pPr marL="687388" indent="-687388">
              <a:spcBef>
                <a:spcPts val="1380"/>
              </a:spcBef>
              <a:buClr>
                <a:srgbClr val="5C748F"/>
              </a:buClr>
              <a:buSzPts val="2900"/>
              <a:buFont typeface="Arial" panose="020B0604020202020204" pitchFamily="34" charset="0"/>
              <a:buChar char="•"/>
            </a:pPr>
            <a:r>
              <a:rPr lang="en-US" dirty="0"/>
              <a:t>	Describe SMART goals and their implementation.</a:t>
            </a:r>
          </a:p>
          <a:p>
            <a:pPr marL="687388" indent="-687388">
              <a:spcBef>
                <a:spcPts val="1380"/>
              </a:spcBef>
              <a:buClr>
                <a:srgbClr val="5C748F"/>
              </a:buClr>
              <a:buSzPts val="2900"/>
              <a:buFont typeface="Arial" panose="020B0604020202020204" pitchFamily="34" charset="0"/>
              <a:buChar char="•"/>
            </a:pPr>
            <a:r>
              <a:rPr lang="en-US" dirty="0"/>
              <a:t>	Outline the planning/control cycle.</a:t>
            </a:r>
          </a:p>
        </p:txBody>
      </p:sp>
    </p:spTree>
    <p:extLst>
      <p:ext uri="{BB962C8B-B14F-4D97-AF65-F5344CB8AC3E}">
        <p14:creationId xmlns:p14="http://schemas.microsoft.com/office/powerpoint/2010/main" val="2880099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3" name="Title 2">
            <a:extLst>
              <a:ext uri="{FF2B5EF4-FFF2-40B4-BE49-F238E27FC236}">
                <a16:creationId xmlns:a16="http://schemas.microsoft.com/office/drawing/2014/main" id="{36780865-03F0-6F49-9FA2-6706A76D3DE1}"/>
              </a:ext>
            </a:extLst>
          </p:cNvPr>
          <p:cNvSpPr>
            <a:spLocks noGrp="1"/>
          </p:cNvSpPr>
          <p:nvPr>
            <p:ph type="title"/>
          </p:nvPr>
        </p:nvSpPr>
        <p:spPr>
          <a:xfrm>
            <a:off x="1524000" y="94129"/>
            <a:ext cx="9144000" cy="609600"/>
          </a:xfrm>
        </p:spPr>
        <p:txBody>
          <a:bodyPr>
            <a:normAutofit fontScale="90000"/>
          </a:bodyPr>
          <a:lstStyle/>
          <a:p>
            <a:r>
              <a:rPr lang="en-US" dirty="0"/>
              <a:t>RELATIONSHIP BETWEEN </a:t>
            </a:r>
            <a:br>
              <a:rPr lang="en-US" dirty="0"/>
            </a:br>
            <a:r>
              <a:rPr lang="en-US" dirty="0"/>
              <a:t>GOAL DIFFICULTY and PERFORMANCE</a:t>
            </a:r>
          </a:p>
        </p:txBody>
      </p:sp>
      <p:pic>
        <p:nvPicPr>
          <p:cNvPr id="2" name="Picture 1" descr="Graphic shows the relationship between goal difficulty and performance.">
            <a:extLst>
              <a:ext uri="{FF2B5EF4-FFF2-40B4-BE49-F238E27FC236}">
                <a16:creationId xmlns:a16="http://schemas.microsoft.com/office/drawing/2014/main" id="{A7226B1D-4255-4611-9023-F5214A3B2D2C}"/>
              </a:ext>
            </a:extLst>
          </p:cNvPr>
          <p:cNvPicPr>
            <a:picLocks noChangeAspect="1"/>
          </p:cNvPicPr>
          <p:nvPr/>
        </p:nvPicPr>
        <p:blipFill rotWithShape="1">
          <a:blip r:embed="rId3"/>
          <a:srcRect t="1320" b="5664"/>
          <a:stretch/>
        </p:blipFill>
        <p:spPr>
          <a:xfrm>
            <a:off x="4258951" y="1218003"/>
            <a:ext cx="3997569" cy="5252191"/>
          </a:xfrm>
          <a:prstGeom prst="rect">
            <a:avLst/>
          </a:prstGeom>
        </p:spPr>
      </p:pic>
    </p:spTree>
    <p:extLst>
      <p:ext uri="{BB962C8B-B14F-4D97-AF65-F5344CB8AC3E}">
        <p14:creationId xmlns:p14="http://schemas.microsoft.com/office/powerpoint/2010/main" val="3910302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3" name="Title 2">
            <a:extLst>
              <a:ext uri="{FF2B5EF4-FFF2-40B4-BE49-F238E27FC236}">
                <a16:creationId xmlns:a16="http://schemas.microsoft.com/office/drawing/2014/main" id="{AAE8A364-2317-5A47-B812-EC32549648A4}"/>
              </a:ext>
            </a:extLst>
          </p:cNvPr>
          <p:cNvSpPr>
            <a:spLocks noGrp="1"/>
          </p:cNvSpPr>
          <p:nvPr>
            <p:ph type="title"/>
          </p:nvPr>
        </p:nvSpPr>
        <p:spPr/>
        <p:txBody>
          <a:bodyPr>
            <a:normAutofit fontScale="90000"/>
          </a:bodyPr>
          <a:lstStyle/>
          <a:p>
            <a:r>
              <a:rPr lang="en-US" dirty="0"/>
              <a:t>MANAGEMENT BY OBJECTIVES: THE FOUR-STEP PROCESS for MOTIVATING EMPLOYEES</a:t>
            </a:r>
          </a:p>
        </p:txBody>
      </p:sp>
      <p:sp>
        <p:nvSpPr>
          <p:cNvPr id="5" name="Text Placeholder 4">
            <a:extLst>
              <a:ext uri="{FF2B5EF4-FFF2-40B4-BE49-F238E27FC236}">
                <a16:creationId xmlns:a16="http://schemas.microsoft.com/office/drawing/2014/main" id="{AEC8C0EC-929E-A84B-94C3-EFEB6F923BC1}"/>
              </a:ext>
            </a:extLst>
          </p:cNvPr>
          <p:cNvSpPr>
            <a:spLocks noGrp="1"/>
          </p:cNvSpPr>
          <p:nvPr>
            <p:ph type="body" idx="1"/>
          </p:nvPr>
        </p:nvSpPr>
        <p:spPr>
          <a:xfrm>
            <a:off x="1981200" y="1524000"/>
            <a:ext cx="4468368" cy="5029200"/>
          </a:xfrm>
        </p:spPr>
        <p:txBody>
          <a:bodyPr/>
          <a:lstStyle/>
          <a:p>
            <a:pPr marL="514350" indent="-457200">
              <a:lnSpc>
                <a:spcPct val="80000"/>
              </a:lnSpc>
              <a:spcBef>
                <a:spcPts val="0"/>
              </a:spcBef>
              <a:buClr>
                <a:srgbClr val="000000"/>
              </a:buClr>
              <a:buSzPts val="2590"/>
              <a:buFont typeface="Calibri"/>
              <a:buAutoNum type="arabicPeriod"/>
            </a:pPr>
            <a:r>
              <a:rPr lang="en-US" dirty="0"/>
              <a:t>Managers </a:t>
            </a:r>
            <a:r>
              <a:rPr lang="en-US" i="1" dirty="0"/>
              <a:t>and</a:t>
            </a:r>
            <a:r>
              <a:rPr lang="en-US" dirty="0"/>
              <a:t> employees jointly set objectives for the employee. </a:t>
            </a:r>
          </a:p>
          <a:p>
            <a:pPr marL="514350" indent="-457200">
              <a:lnSpc>
                <a:spcPct val="80000"/>
              </a:lnSpc>
              <a:spcBef>
                <a:spcPts val="1318"/>
              </a:spcBef>
              <a:buClr>
                <a:srgbClr val="000000"/>
              </a:buClr>
              <a:buSzPts val="2590"/>
              <a:buFont typeface="Calibri"/>
              <a:buAutoNum type="arabicPeriod"/>
            </a:pPr>
            <a:r>
              <a:rPr lang="en-US" dirty="0"/>
              <a:t>Managers develop action plans.</a:t>
            </a:r>
          </a:p>
          <a:p>
            <a:pPr marL="514350" indent="-457200">
              <a:lnSpc>
                <a:spcPct val="80000"/>
              </a:lnSpc>
              <a:spcBef>
                <a:spcPts val="1318"/>
              </a:spcBef>
              <a:buClr>
                <a:srgbClr val="000000"/>
              </a:buClr>
              <a:buSzPts val="2590"/>
              <a:buFont typeface="Calibri"/>
              <a:buAutoNum type="arabicPeriod"/>
            </a:pPr>
            <a:r>
              <a:rPr lang="en-US" dirty="0"/>
              <a:t>Managers </a:t>
            </a:r>
            <a:r>
              <a:rPr lang="en-US" i="1" dirty="0"/>
              <a:t>and</a:t>
            </a:r>
            <a:r>
              <a:rPr lang="en-US" dirty="0"/>
              <a:t> employees periodically review the employee’s performance.</a:t>
            </a:r>
          </a:p>
          <a:p>
            <a:pPr marL="514350" indent="-457200">
              <a:lnSpc>
                <a:spcPct val="80000"/>
              </a:lnSpc>
              <a:spcBef>
                <a:spcPts val="1318"/>
              </a:spcBef>
              <a:buClr>
                <a:srgbClr val="000000"/>
              </a:buClr>
              <a:buSzPts val="2590"/>
              <a:buFont typeface="Calibri"/>
              <a:buAutoNum type="arabicPeriod"/>
            </a:pPr>
            <a:r>
              <a:rPr lang="en-US" dirty="0"/>
              <a:t>Managers make a performance appraisal and reward the employee according to results.</a:t>
            </a:r>
          </a:p>
        </p:txBody>
      </p:sp>
      <p:pic>
        <p:nvPicPr>
          <p:cNvPr id="4" name="Picture 3" descr="Photo of a manager and worker talking together in an office">
            <a:extLst>
              <a:ext uri="{FF2B5EF4-FFF2-40B4-BE49-F238E27FC236}">
                <a16:creationId xmlns:a16="http://schemas.microsoft.com/office/drawing/2014/main" id="{710F159E-7146-4B1A-880B-92D399774F7B}"/>
              </a:ext>
            </a:extLst>
          </p:cNvPr>
          <p:cNvPicPr>
            <a:picLocks noChangeAspect="1"/>
          </p:cNvPicPr>
          <p:nvPr/>
        </p:nvPicPr>
        <p:blipFill>
          <a:blip r:embed="rId3"/>
          <a:stretch>
            <a:fillRect/>
          </a:stretch>
        </p:blipFill>
        <p:spPr>
          <a:xfrm>
            <a:off x="6670477" y="2410140"/>
            <a:ext cx="3875603" cy="3320100"/>
          </a:xfrm>
          <a:prstGeom prst="rect">
            <a:avLst/>
          </a:prstGeom>
        </p:spPr>
      </p:pic>
      <p:sp>
        <p:nvSpPr>
          <p:cNvPr id="7" name="Text Placeholder 6">
            <a:extLst>
              <a:ext uri="{FF2B5EF4-FFF2-40B4-BE49-F238E27FC236}">
                <a16:creationId xmlns:a16="http://schemas.microsoft.com/office/drawing/2014/main" id="{2156F319-93B8-7549-A609-6664183CBD7C}"/>
              </a:ext>
            </a:extLst>
          </p:cNvPr>
          <p:cNvSpPr>
            <a:spLocks noGrp="1"/>
          </p:cNvSpPr>
          <p:nvPr>
            <p:ph type="body" idx="3"/>
          </p:nvPr>
        </p:nvSpPr>
        <p:spPr/>
        <p:txBody>
          <a:bodyPr/>
          <a:lstStyle/>
          <a:p>
            <a:r>
              <a:rPr lang="en-US" dirty="0"/>
              <a:t>©Chris Ryan/age </a:t>
            </a:r>
            <a:r>
              <a:rPr lang="en-US" dirty="0" err="1"/>
              <a:t>fotostock</a:t>
            </a:r>
            <a:endParaRPr lang="en-US" dirty="0"/>
          </a:p>
        </p:txBody>
      </p:sp>
    </p:spTree>
    <p:extLst>
      <p:ext uri="{BB962C8B-B14F-4D97-AF65-F5344CB8AC3E}">
        <p14:creationId xmlns:p14="http://schemas.microsoft.com/office/powerpoint/2010/main" val="1774207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3" name="Title 2">
            <a:extLst>
              <a:ext uri="{FF2B5EF4-FFF2-40B4-BE49-F238E27FC236}">
                <a16:creationId xmlns:a16="http://schemas.microsoft.com/office/drawing/2014/main" id="{951D5078-34DC-5C4B-8719-D9EDB9A112D0}"/>
              </a:ext>
            </a:extLst>
          </p:cNvPr>
          <p:cNvSpPr>
            <a:spLocks noGrp="1"/>
          </p:cNvSpPr>
          <p:nvPr>
            <p:ph type="title"/>
          </p:nvPr>
        </p:nvSpPr>
        <p:spPr/>
        <p:txBody>
          <a:bodyPr/>
          <a:lstStyle/>
          <a:p>
            <a:r>
              <a:rPr lang="en-US" dirty="0"/>
              <a:t>THREE TYPES of OBJECTIVES USED in MBO</a:t>
            </a:r>
          </a:p>
        </p:txBody>
      </p:sp>
      <p:sp>
        <p:nvSpPr>
          <p:cNvPr id="5" name="Text Placeholder 4">
            <a:extLst>
              <a:ext uri="{FF2B5EF4-FFF2-40B4-BE49-F238E27FC236}">
                <a16:creationId xmlns:a16="http://schemas.microsoft.com/office/drawing/2014/main" id="{0E42E970-8FD3-AE49-A63F-CCBB50B7F4BF}"/>
              </a:ext>
            </a:extLst>
          </p:cNvPr>
          <p:cNvSpPr>
            <a:spLocks noGrp="1"/>
          </p:cNvSpPr>
          <p:nvPr>
            <p:ph type="body" idx="1"/>
          </p:nvPr>
        </p:nvSpPr>
        <p:spPr>
          <a:xfrm>
            <a:off x="2057400" y="1066801"/>
            <a:ext cx="8153400" cy="533241"/>
          </a:xfrm>
          <a:solidFill>
            <a:schemeClr val="accent1">
              <a:lumMod val="20000"/>
              <a:lumOff val="80000"/>
            </a:schemeClr>
          </a:solidFill>
        </p:spPr>
        <p:txBody>
          <a:bodyPr/>
          <a:lstStyle/>
          <a:p>
            <a:pPr marL="76200" indent="0">
              <a:buNone/>
            </a:pPr>
            <a:r>
              <a:rPr lang="en-US" dirty="0"/>
              <a:t>Performance Objectives</a:t>
            </a:r>
          </a:p>
        </p:txBody>
      </p:sp>
      <p:sp>
        <p:nvSpPr>
          <p:cNvPr id="7" name="Text Placeholder 6">
            <a:extLst>
              <a:ext uri="{FF2B5EF4-FFF2-40B4-BE49-F238E27FC236}">
                <a16:creationId xmlns:a16="http://schemas.microsoft.com/office/drawing/2014/main" id="{CE559194-D354-324D-99F7-6EB7CE505D61}"/>
              </a:ext>
            </a:extLst>
          </p:cNvPr>
          <p:cNvSpPr>
            <a:spLocks noGrp="1"/>
          </p:cNvSpPr>
          <p:nvPr>
            <p:ph type="body" idx="2"/>
          </p:nvPr>
        </p:nvSpPr>
        <p:spPr>
          <a:xfrm>
            <a:off x="2057400" y="1600041"/>
            <a:ext cx="8153400" cy="785019"/>
          </a:xfrm>
          <a:solidFill>
            <a:srgbClr val="FFFAE2"/>
          </a:solidFill>
        </p:spPr>
        <p:txBody>
          <a:bodyPr/>
          <a:lstStyle/>
          <a:p>
            <a:pPr marL="76200" indent="0">
              <a:buNone/>
            </a:pPr>
            <a:r>
              <a:rPr lang="en-US" sz="2000" b="1" dirty="0"/>
              <a:t>Focus </a:t>
            </a:r>
            <a:r>
              <a:rPr lang="en-US" sz="2000" dirty="0"/>
              <a:t>Express the objective as an outcome or end-result.</a:t>
            </a:r>
          </a:p>
          <a:p>
            <a:pPr marL="76200" indent="0">
              <a:buNone/>
            </a:pPr>
            <a:r>
              <a:rPr lang="en-US" sz="2000" b="1" dirty="0"/>
              <a:t>Examples</a:t>
            </a:r>
            <a:r>
              <a:rPr lang="en-US" sz="2000" dirty="0"/>
              <a:t>: </a:t>
            </a:r>
            <a:r>
              <a:rPr lang="en-US" sz="2000" b="1" dirty="0"/>
              <a:t>?</a:t>
            </a:r>
            <a:endParaRPr lang="en-US" sz="2000" dirty="0"/>
          </a:p>
        </p:txBody>
      </p:sp>
      <p:sp>
        <p:nvSpPr>
          <p:cNvPr id="9" name="Text Placeholder 8">
            <a:extLst>
              <a:ext uri="{FF2B5EF4-FFF2-40B4-BE49-F238E27FC236}">
                <a16:creationId xmlns:a16="http://schemas.microsoft.com/office/drawing/2014/main" id="{AC92B04E-1D68-0245-A2D5-775DC6AD0379}"/>
              </a:ext>
            </a:extLst>
          </p:cNvPr>
          <p:cNvSpPr>
            <a:spLocks noGrp="1"/>
          </p:cNvSpPr>
          <p:nvPr>
            <p:ph type="body" idx="3"/>
          </p:nvPr>
        </p:nvSpPr>
        <p:spPr>
          <a:xfrm>
            <a:off x="2057400" y="2385060"/>
            <a:ext cx="8153400" cy="685800"/>
          </a:xfrm>
          <a:solidFill>
            <a:schemeClr val="accent1">
              <a:lumMod val="20000"/>
              <a:lumOff val="80000"/>
            </a:schemeClr>
          </a:solidFill>
        </p:spPr>
        <p:txBody>
          <a:bodyPr/>
          <a:lstStyle/>
          <a:p>
            <a:pPr marL="76200" indent="0">
              <a:buNone/>
            </a:pPr>
            <a:r>
              <a:rPr lang="en-US" dirty="0"/>
              <a:t>Behavioral Objectives</a:t>
            </a:r>
          </a:p>
        </p:txBody>
      </p:sp>
      <p:sp>
        <p:nvSpPr>
          <p:cNvPr id="11" name="Text Placeholder 10">
            <a:extLst>
              <a:ext uri="{FF2B5EF4-FFF2-40B4-BE49-F238E27FC236}">
                <a16:creationId xmlns:a16="http://schemas.microsoft.com/office/drawing/2014/main" id="{49A52D27-BEB7-D54B-95F3-189EBC159FEE}"/>
              </a:ext>
            </a:extLst>
          </p:cNvPr>
          <p:cNvSpPr>
            <a:spLocks noGrp="1"/>
          </p:cNvSpPr>
          <p:nvPr>
            <p:ph type="body" idx="4"/>
          </p:nvPr>
        </p:nvSpPr>
        <p:spPr>
          <a:xfrm>
            <a:off x="2057400" y="2934438"/>
            <a:ext cx="8153400" cy="1302282"/>
          </a:xfrm>
          <a:solidFill>
            <a:srgbClr val="FFFAE2"/>
          </a:solidFill>
        </p:spPr>
        <p:txBody>
          <a:bodyPr/>
          <a:lstStyle/>
          <a:p>
            <a:pPr marL="76200" indent="0">
              <a:buNone/>
            </a:pPr>
            <a:r>
              <a:rPr lang="en-US" sz="1800" b="1" dirty="0"/>
              <a:t>Focus </a:t>
            </a:r>
            <a:r>
              <a:rPr lang="en-US" sz="1800" dirty="0"/>
              <a:t>Express the objective as the behaviors needed to achieve an outcome. </a:t>
            </a:r>
            <a:r>
              <a:rPr lang="en-US" sz="1800" b="1" dirty="0"/>
              <a:t>Examples: ?</a:t>
            </a:r>
            <a:endParaRPr lang="en-US" sz="1800" dirty="0"/>
          </a:p>
        </p:txBody>
      </p:sp>
      <p:sp>
        <p:nvSpPr>
          <p:cNvPr id="13" name="Text Placeholder 12">
            <a:extLst>
              <a:ext uri="{FF2B5EF4-FFF2-40B4-BE49-F238E27FC236}">
                <a16:creationId xmlns:a16="http://schemas.microsoft.com/office/drawing/2014/main" id="{85F486B8-19E8-9846-97DD-FADA576D1A1B}"/>
              </a:ext>
            </a:extLst>
          </p:cNvPr>
          <p:cNvSpPr>
            <a:spLocks noGrp="1"/>
          </p:cNvSpPr>
          <p:nvPr>
            <p:ph type="body" idx="6"/>
          </p:nvPr>
        </p:nvSpPr>
        <p:spPr>
          <a:xfrm>
            <a:off x="2057400" y="4236720"/>
            <a:ext cx="8153400" cy="762000"/>
          </a:xfrm>
          <a:solidFill>
            <a:schemeClr val="accent1">
              <a:lumMod val="20000"/>
              <a:lumOff val="80000"/>
            </a:schemeClr>
          </a:solidFill>
        </p:spPr>
        <p:txBody>
          <a:bodyPr/>
          <a:lstStyle/>
          <a:p>
            <a:pPr marL="76200" indent="0">
              <a:buNone/>
            </a:pPr>
            <a:r>
              <a:rPr lang="en-US" dirty="0"/>
              <a:t>Learning Objectives</a:t>
            </a:r>
          </a:p>
        </p:txBody>
      </p:sp>
      <p:sp>
        <p:nvSpPr>
          <p:cNvPr id="15" name="Text Placeholder 14">
            <a:extLst>
              <a:ext uri="{FF2B5EF4-FFF2-40B4-BE49-F238E27FC236}">
                <a16:creationId xmlns:a16="http://schemas.microsoft.com/office/drawing/2014/main" id="{C80075EA-6BD6-5A49-9F4C-C581566B1630}"/>
              </a:ext>
            </a:extLst>
          </p:cNvPr>
          <p:cNvSpPr>
            <a:spLocks noGrp="1"/>
          </p:cNvSpPr>
          <p:nvPr>
            <p:ph type="body" idx="5"/>
          </p:nvPr>
        </p:nvSpPr>
        <p:spPr>
          <a:xfrm>
            <a:off x="2057400" y="4805531"/>
            <a:ext cx="8153400" cy="1138069"/>
          </a:xfrm>
          <a:solidFill>
            <a:srgbClr val="FFFAE2"/>
          </a:solidFill>
        </p:spPr>
        <p:txBody>
          <a:bodyPr/>
          <a:lstStyle/>
          <a:p>
            <a:pPr marL="76200" indent="0">
              <a:buNone/>
            </a:pPr>
            <a:r>
              <a:rPr lang="en-US" sz="2000" b="1" dirty="0"/>
              <a:t>Focus </a:t>
            </a:r>
            <a:r>
              <a:rPr lang="en-US" sz="2000" dirty="0"/>
              <a:t>Express the objective in terms of acquiring knowledge or competencies. </a:t>
            </a:r>
            <a:r>
              <a:rPr lang="en-US" sz="2000" b="1" dirty="0"/>
              <a:t>Examples: ?</a:t>
            </a:r>
            <a:endParaRPr lang="en-US" sz="2000" dirty="0"/>
          </a:p>
        </p:txBody>
      </p:sp>
      <p:sp>
        <p:nvSpPr>
          <p:cNvPr id="4" name="Text Placeholder 3">
            <a:extLst>
              <a:ext uri="{FF2B5EF4-FFF2-40B4-BE49-F238E27FC236}">
                <a16:creationId xmlns:a16="http://schemas.microsoft.com/office/drawing/2014/main" id="{81037B28-363F-0A4D-A643-49DE29D66B96}"/>
              </a:ext>
            </a:extLst>
          </p:cNvPr>
          <p:cNvSpPr>
            <a:spLocks noGrp="1"/>
          </p:cNvSpPr>
          <p:nvPr>
            <p:ph type="body" idx="7"/>
          </p:nvPr>
        </p:nvSpPr>
        <p:spPr/>
        <p:txBody>
          <a:bodyPr/>
          <a:lstStyle/>
          <a:p>
            <a:endParaRPr lang="de-CH"/>
          </a:p>
        </p:txBody>
      </p:sp>
    </p:spTree>
    <p:extLst>
      <p:ext uri="{BB962C8B-B14F-4D97-AF65-F5344CB8AC3E}">
        <p14:creationId xmlns:p14="http://schemas.microsoft.com/office/powerpoint/2010/main" val="3729799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3" name="Title 2">
            <a:extLst>
              <a:ext uri="{FF2B5EF4-FFF2-40B4-BE49-F238E27FC236}">
                <a16:creationId xmlns:a16="http://schemas.microsoft.com/office/drawing/2014/main" id="{CD6516DF-014A-3947-B1FF-95E58ACC45EC}"/>
              </a:ext>
            </a:extLst>
          </p:cNvPr>
          <p:cNvSpPr>
            <a:spLocks noGrp="1"/>
          </p:cNvSpPr>
          <p:nvPr>
            <p:ph type="title"/>
          </p:nvPr>
        </p:nvSpPr>
        <p:spPr/>
        <p:txBody>
          <a:bodyPr>
            <a:normAutofit fontScale="90000"/>
          </a:bodyPr>
          <a:lstStyle/>
          <a:p>
            <a:r>
              <a:rPr lang="en-US" dirty="0"/>
              <a:t>CASCADING GOALS: MAKING LOWER-LEVEL GOALS ALIGN with TOP GOALS</a:t>
            </a:r>
          </a:p>
        </p:txBody>
      </p:sp>
      <p:sp>
        <p:nvSpPr>
          <p:cNvPr id="5" name="Text Placeholder 4">
            <a:extLst>
              <a:ext uri="{FF2B5EF4-FFF2-40B4-BE49-F238E27FC236}">
                <a16:creationId xmlns:a16="http://schemas.microsoft.com/office/drawing/2014/main" id="{0DFEBDF8-6865-144A-A6C7-77CCC31F59C2}"/>
              </a:ext>
            </a:extLst>
          </p:cNvPr>
          <p:cNvSpPr>
            <a:spLocks noGrp="1"/>
          </p:cNvSpPr>
          <p:nvPr>
            <p:ph type="body" idx="1"/>
          </p:nvPr>
        </p:nvSpPr>
        <p:spPr>
          <a:xfrm>
            <a:off x="1981200" y="1918447"/>
            <a:ext cx="8229600" cy="4634753"/>
          </a:xfrm>
        </p:spPr>
        <p:txBody>
          <a:bodyPr/>
          <a:lstStyle/>
          <a:p>
            <a:pPr marL="0" indent="0">
              <a:spcBef>
                <a:spcPts val="0"/>
              </a:spcBef>
            </a:pPr>
            <a:r>
              <a:rPr lang="en-US" dirty="0"/>
              <a:t>What has to happen for MBO goal-setting to be successful?</a:t>
            </a:r>
          </a:p>
          <a:p>
            <a:pPr marL="514350" indent="-514350">
              <a:spcBef>
                <a:spcPts val="1360"/>
              </a:spcBef>
              <a:buClr>
                <a:srgbClr val="000000"/>
              </a:buClr>
              <a:buFont typeface="Arial"/>
              <a:buAutoNum type="arabicPeriod"/>
            </a:pPr>
            <a:r>
              <a:rPr lang="en-US" dirty="0"/>
              <a:t>…</a:t>
            </a:r>
          </a:p>
          <a:p>
            <a:pPr marL="514350" indent="-514350">
              <a:spcBef>
                <a:spcPts val="1360"/>
              </a:spcBef>
              <a:buClr>
                <a:srgbClr val="000000"/>
              </a:buClr>
              <a:buFont typeface="Arial"/>
              <a:buAutoNum type="arabicPeriod"/>
            </a:pPr>
            <a:r>
              <a:rPr lang="en-US" dirty="0"/>
              <a:t>…</a:t>
            </a:r>
          </a:p>
          <a:p>
            <a:pPr marL="514350" indent="-514350">
              <a:spcBef>
                <a:spcPts val="1360"/>
              </a:spcBef>
              <a:buClr>
                <a:srgbClr val="000000"/>
              </a:buClr>
              <a:buFont typeface="Arial"/>
              <a:buAutoNum type="arabicPeriod"/>
            </a:pPr>
            <a:r>
              <a:rPr lang="en-US" dirty="0"/>
              <a:t>…</a:t>
            </a:r>
          </a:p>
        </p:txBody>
      </p:sp>
    </p:spTree>
    <p:extLst>
      <p:ext uri="{BB962C8B-B14F-4D97-AF65-F5344CB8AC3E}">
        <p14:creationId xmlns:p14="http://schemas.microsoft.com/office/powerpoint/2010/main" val="510170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3" name="Title 2">
            <a:extLst>
              <a:ext uri="{FF2B5EF4-FFF2-40B4-BE49-F238E27FC236}">
                <a16:creationId xmlns:a16="http://schemas.microsoft.com/office/drawing/2014/main" id="{FE0F7400-4332-6B4F-A67F-CEE3906A4BD2}"/>
              </a:ext>
            </a:extLst>
          </p:cNvPr>
          <p:cNvSpPr>
            <a:spLocks noGrp="1"/>
          </p:cNvSpPr>
          <p:nvPr>
            <p:ph type="title"/>
          </p:nvPr>
        </p:nvSpPr>
        <p:spPr/>
        <p:txBody>
          <a:bodyPr>
            <a:normAutofit fontScale="90000"/>
          </a:bodyPr>
          <a:lstStyle/>
          <a:p>
            <a:r>
              <a:rPr lang="en-US" dirty="0"/>
              <a:t>PLANNING, STRATEGY and </a:t>
            </a:r>
            <a:br>
              <a:rPr lang="en-US" dirty="0"/>
            </a:br>
            <a:r>
              <a:rPr lang="en-US" dirty="0"/>
              <a:t>STRATEGIC MANAGEMENT</a:t>
            </a:r>
          </a:p>
        </p:txBody>
      </p:sp>
      <p:sp>
        <p:nvSpPr>
          <p:cNvPr id="5" name="Text Placeholder 4">
            <a:extLst>
              <a:ext uri="{FF2B5EF4-FFF2-40B4-BE49-F238E27FC236}">
                <a16:creationId xmlns:a16="http://schemas.microsoft.com/office/drawing/2014/main" id="{32982056-88D3-FB40-8FE8-10151D0F69E0}"/>
              </a:ext>
            </a:extLst>
          </p:cNvPr>
          <p:cNvSpPr>
            <a:spLocks noGrp="1"/>
          </p:cNvSpPr>
          <p:nvPr>
            <p:ph type="body" idx="1"/>
          </p:nvPr>
        </p:nvSpPr>
        <p:spPr>
          <a:xfrm>
            <a:off x="1981200" y="1622612"/>
            <a:ext cx="8229600" cy="4930588"/>
          </a:xfrm>
        </p:spPr>
        <p:txBody>
          <a:bodyPr/>
          <a:lstStyle/>
          <a:p>
            <a:pPr indent="-457200">
              <a:spcBef>
                <a:spcPts val="0"/>
              </a:spcBef>
              <a:buClr>
                <a:schemeClr val="tx1"/>
              </a:buClr>
              <a:buFont typeface="Arial" panose="020B0604020202020204" pitchFamily="34" charset="0"/>
              <a:buChar char="•"/>
            </a:pPr>
            <a:r>
              <a:rPr lang="en-US" b="1" dirty="0">
                <a:solidFill>
                  <a:srgbClr val="603E00"/>
                </a:solidFill>
              </a:rPr>
              <a:t>Planning</a:t>
            </a:r>
            <a:r>
              <a:rPr lang="en-US" dirty="0">
                <a:solidFill>
                  <a:schemeClr val="lt2"/>
                </a:solidFill>
              </a:rPr>
              <a:t> </a:t>
            </a:r>
            <a:r>
              <a:rPr lang="en-US" dirty="0"/>
              <a:t>is the first of the four functions in the management process.</a:t>
            </a:r>
          </a:p>
          <a:p>
            <a:pPr indent="-457200">
              <a:spcBef>
                <a:spcPts val="1360"/>
              </a:spcBef>
              <a:buClr>
                <a:schemeClr val="tx1"/>
              </a:buClr>
              <a:buFont typeface="Arial" panose="020B0604020202020204" pitchFamily="34" charset="0"/>
              <a:buChar char="•"/>
            </a:pPr>
            <a:r>
              <a:rPr lang="en-US" dirty="0"/>
              <a:t>Planning involves </a:t>
            </a:r>
            <a:r>
              <a:rPr lang="en-US" b="1" dirty="0">
                <a:solidFill>
                  <a:srgbClr val="603E00"/>
                </a:solidFill>
              </a:rPr>
              <a:t>setting goals </a:t>
            </a:r>
            <a:r>
              <a:rPr lang="en-US" dirty="0"/>
              <a:t>and deciding how to achieve them.</a:t>
            </a:r>
          </a:p>
          <a:p>
            <a:pPr indent="-457200">
              <a:spcBef>
                <a:spcPts val="1360"/>
              </a:spcBef>
              <a:buClr>
                <a:schemeClr val="tx1"/>
              </a:buClr>
              <a:buFont typeface="Arial" panose="020B0604020202020204" pitchFamily="34" charset="0"/>
              <a:buChar char="•"/>
            </a:pPr>
            <a:r>
              <a:rPr lang="en-US" dirty="0"/>
              <a:t>It also involves ensuring the plans are </a:t>
            </a:r>
            <a:r>
              <a:rPr lang="en-US" b="1" dirty="0">
                <a:solidFill>
                  <a:srgbClr val="603E00"/>
                </a:solidFill>
              </a:rPr>
              <a:t>linked</a:t>
            </a:r>
            <a:r>
              <a:rPr lang="en-US" dirty="0">
                <a:solidFill>
                  <a:schemeClr val="lt2"/>
                </a:solidFill>
              </a:rPr>
              <a:t> </a:t>
            </a:r>
            <a:r>
              <a:rPr lang="en-US" dirty="0"/>
              <a:t>to the business </a:t>
            </a:r>
            <a:r>
              <a:rPr lang="en-US" b="1" dirty="0">
                <a:solidFill>
                  <a:srgbClr val="603E00"/>
                </a:solidFill>
              </a:rPr>
              <a:t>strategy</a:t>
            </a:r>
            <a:r>
              <a:rPr lang="en-US" b="1" i="1" dirty="0">
                <a:solidFill>
                  <a:srgbClr val="7030A0"/>
                </a:solidFill>
              </a:rPr>
              <a:t>.</a:t>
            </a:r>
            <a:endParaRPr lang="en-US" dirty="0"/>
          </a:p>
        </p:txBody>
      </p:sp>
    </p:spTree>
    <p:extLst>
      <p:ext uri="{BB962C8B-B14F-4D97-AF65-F5344CB8AC3E}">
        <p14:creationId xmlns:p14="http://schemas.microsoft.com/office/powerpoint/2010/main" val="2363437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3" name="Title 2">
            <a:extLst>
              <a:ext uri="{FF2B5EF4-FFF2-40B4-BE49-F238E27FC236}">
                <a16:creationId xmlns:a16="http://schemas.microsoft.com/office/drawing/2014/main" id="{82F0974E-2D17-ED40-BEB4-3166E313C212}"/>
              </a:ext>
            </a:extLst>
          </p:cNvPr>
          <p:cNvSpPr>
            <a:spLocks noGrp="1"/>
          </p:cNvSpPr>
          <p:nvPr>
            <p:ph type="title"/>
          </p:nvPr>
        </p:nvSpPr>
        <p:spPr/>
        <p:txBody>
          <a:bodyPr/>
          <a:lstStyle/>
          <a:p>
            <a:r>
              <a:rPr lang="en-US" dirty="0"/>
              <a:t>PLANNING: COPING with UNCERTAINTY</a:t>
            </a:r>
          </a:p>
        </p:txBody>
      </p:sp>
      <p:sp>
        <p:nvSpPr>
          <p:cNvPr id="5" name="Text Placeholder 4">
            <a:extLst>
              <a:ext uri="{FF2B5EF4-FFF2-40B4-BE49-F238E27FC236}">
                <a16:creationId xmlns:a16="http://schemas.microsoft.com/office/drawing/2014/main" id="{8C760485-39C7-D545-A11A-1AC4BF033463}"/>
              </a:ext>
            </a:extLst>
          </p:cNvPr>
          <p:cNvSpPr>
            <a:spLocks noGrp="1"/>
          </p:cNvSpPr>
          <p:nvPr>
            <p:ph type="body" idx="1"/>
          </p:nvPr>
        </p:nvSpPr>
        <p:spPr>
          <a:solidFill>
            <a:srgbClr val="164C79"/>
          </a:solidFill>
        </p:spPr>
        <p:txBody>
          <a:bodyPr/>
          <a:lstStyle/>
          <a:p>
            <a:pPr marL="0" indent="0" algn="ctr">
              <a:spcBef>
                <a:spcPts val="0"/>
              </a:spcBef>
              <a:buClr>
                <a:srgbClr val="FFFAE1"/>
              </a:buClr>
              <a:buSzPts val="2800"/>
            </a:pPr>
            <a:r>
              <a:rPr lang="en-US" sz="3200" b="1" dirty="0">
                <a:solidFill>
                  <a:srgbClr val="FFFAE1"/>
                </a:solidFill>
              </a:rPr>
              <a:t>Three Definitions</a:t>
            </a:r>
            <a:endParaRPr lang="en-US" dirty="0"/>
          </a:p>
          <a:p>
            <a:pPr marL="575295" indent="-457200">
              <a:spcBef>
                <a:spcPts val="1240"/>
              </a:spcBef>
              <a:buClr>
                <a:srgbClr val="FFFAE1"/>
              </a:buClr>
              <a:buSzPts val="2200"/>
              <a:buFont typeface="Calibri"/>
              <a:buAutoNum type="arabicPeriod"/>
            </a:pPr>
            <a:r>
              <a:rPr lang="en-US" dirty="0">
                <a:solidFill>
                  <a:srgbClr val="FFFAE1"/>
                </a:solidFill>
              </a:rPr>
              <a:t>Planning is defined as setting goals and deciding how to achieve them.</a:t>
            </a:r>
            <a:endParaRPr lang="en-US" dirty="0"/>
          </a:p>
          <a:p>
            <a:pPr marL="575295" indent="-457200">
              <a:spcBef>
                <a:spcPts val="1240"/>
              </a:spcBef>
              <a:buClr>
                <a:srgbClr val="FFFAE1"/>
              </a:buClr>
              <a:buSzPts val="2200"/>
              <a:buFont typeface="Calibri"/>
              <a:buAutoNum type="arabicPeriod"/>
            </a:pPr>
            <a:r>
              <a:rPr lang="en-US" dirty="0">
                <a:solidFill>
                  <a:srgbClr val="FFFAE1"/>
                </a:solidFill>
              </a:rPr>
              <a:t>Planning is also coping with uncertainty by formulating future courses of action to achieve specified results.</a:t>
            </a:r>
            <a:endParaRPr lang="en-US" dirty="0"/>
          </a:p>
          <a:p>
            <a:pPr marL="575295" indent="-457200">
              <a:spcBef>
                <a:spcPts val="1240"/>
              </a:spcBef>
              <a:buClr>
                <a:srgbClr val="FFFAE1"/>
              </a:buClr>
              <a:buSzPts val="2200"/>
              <a:buFont typeface="Calibri"/>
              <a:buAutoNum type="arabicPeriod"/>
            </a:pPr>
            <a:r>
              <a:rPr lang="en-US" dirty="0">
                <a:solidFill>
                  <a:srgbClr val="FFFAE1"/>
                </a:solidFill>
              </a:rPr>
              <a:t>A </a:t>
            </a:r>
            <a:r>
              <a:rPr lang="en-US" b="1" dirty="0">
                <a:solidFill>
                  <a:srgbClr val="FFFAE1"/>
                </a:solidFill>
              </a:rPr>
              <a:t>plan</a:t>
            </a:r>
            <a:r>
              <a:rPr lang="en-US" dirty="0">
                <a:solidFill>
                  <a:srgbClr val="FFFAE1"/>
                </a:solidFill>
              </a:rPr>
              <a:t> is a document that outlines how goals are going to be met.</a:t>
            </a:r>
            <a:endParaRPr lang="en-US" dirty="0"/>
          </a:p>
        </p:txBody>
      </p:sp>
      <p:sp>
        <p:nvSpPr>
          <p:cNvPr id="7" name="Text Placeholder 6">
            <a:extLst>
              <a:ext uri="{FF2B5EF4-FFF2-40B4-BE49-F238E27FC236}">
                <a16:creationId xmlns:a16="http://schemas.microsoft.com/office/drawing/2014/main" id="{80A81D75-1226-1D4D-AC73-9989C31BC640}"/>
              </a:ext>
            </a:extLst>
          </p:cNvPr>
          <p:cNvSpPr>
            <a:spLocks noGrp="1"/>
          </p:cNvSpPr>
          <p:nvPr>
            <p:ph type="body" idx="2"/>
          </p:nvPr>
        </p:nvSpPr>
        <p:spPr>
          <a:xfrm>
            <a:off x="6172200" y="914400"/>
            <a:ext cx="4038600" cy="5615940"/>
          </a:xfrm>
          <a:solidFill>
            <a:srgbClr val="FFFAE2"/>
          </a:solidFill>
        </p:spPr>
        <p:txBody>
          <a:bodyPr/>
          <a:lstStyle/>
          <a:p>
            <a:pPr marL="0" indent="0" algn="ctr">
              <a:spcBef>
                <a:spcPts val="0"/>
              </a:spcBef>
              <a:buClr>
                <a:srgbClr val="174C79"/>
              </a:buClr>
              <a:buSzPts val="2800"/>
            </a:pPr>
            <a:r>
              <a:rPr lang="en-US" sz="3200" b="1" dirty="0">
                <a:solidFill>
                  <a:srgbClr val="174C79"/>
                </a:solidFill>
              </a:rPr>
              <a:t>Two Examples</a:t>
            </a:r>
            <a:endParaRPr lang="en-US" dirty="0"/>
          </a:p>
          <a:p>
            <a:pPr marL="576263" indent="-457200">
              <a:spcBef>
                <a:spcPts val="1280"/>
              </a:spcBef>
              <a:buClr>
                <a:srgbClr val="174C79"/>
              </a:buClr>
              <a:buAutoNum type="arabicPeriod"/>
            </a:pPr>
            <a:r>
              <a:rPr lang="en-US" b="1" dirty="0">
                <a:solidFill>
                  <a:srgbClr val="174C79"/>
                </a:solidFill>
              </a:rPr>
              <a:t>Business plan: </a:t>
            </a:r>
            <a:r>
              <a:rPr lang="en-US" dirty="0">
                <a:solidFill>
                  <a:srgbClr val="174C79"/>
                </a:solidFill>
              </a:rPr>
              <a:t>what is it exactly?</a:t>
            </a:r>
          </a:p>
          <a:p>
            <a:pPr marL="576263" indent="-457200">
              <a:spcBef>
                <a:spcPts val="1280"/>
              </a:spcBef>
              <a:buClr>
                <a:srgbClr val="174C79"/>
              </a:buClr>
              <a:buAutoNum type="arabicPeriod"/>
            </a:pPr>
            <a:r>
              <a:rPr lang="en-US" b="1" dirty="0">
                <a:solidFill>
                  <a:srgbClr val="174C79"/>
                </a:solidFill>
              </a:rPr>
              <a:t>Business model: </a:t>
            </a:r>
            <a:r>
              <a:rPr lang="en-US" dirty="0">
                <a:solidFill>
                  <a:srgbClr val="174C79"/>
                </a:solidFill>
              </a:rPr>
              <a:t>What is it exactly?</a:t>
            </a:r>
            <a:endParaRPr lang="en-US" dirty="0"/>
          </a:p>
        </p:txBody>
      </p:sp>
    </p:spTree>
    <p:extLst>
      <p:ext uri="{BB962C8B-B14F-4D97-AF65-F5344CB8AC3E}">
        <p14:creationId xmlns:p14="http://schemas.microsoft.com/office/powerpoint/2010/main" val="4135255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3" name="Title 2">
            <a:extLst>
              <a:ext uri="{FF2B5EF4-FFF2-40B4-BE49-F238E27FC236}">
                <a16:creationId xmlns:a16="http://schemas.microsoft.com/office/drawing/2014/main" id="{BA0AF03D-4FE0-0847-9527-6DC2940A09CE}"/>
              </a:ext>
            </a:extLst>
          </p:cNvPr>
          <p:cNvSpPr>
            <a:spLocks noGrp="1"/>
          </p:cNvSpPr>
          <p:nvPr>
            <p:ph type="title"/>
          </p:nvPr>
        </p:nvSpPr>
        <p:spPr/>
        <p:txBody>
          <a:bodyPr/>
          <a:lstStyle/>
          <a:p>
            <a:r>
              <a:rPr lang="en-US" dirty="0"/>
              <a:t>STRATEGY: SETTING LONG-TERM DIRECTION</a:t>
            </a:r>
          </a:p>
        </p:txBody>
      </p:sp>
      <p:sp>
        <p:nvSpPr>
          <p:cNvPr id="5" name="Text Placeholder 4">
            <a:extLst>
              <a:ext uri="{FF2B5EF4-FFF2-40B4-BE49-F238E27FC236}">
                <a16:creationId xmlns:a16="http://schemas.microsoft.com/office/drawing/2014/main" id="{B0D1944B-A2D6-5444-8B5E-9D65DCDC5A17}"/>
              </a:ext>
            </a:extLst>
          </p:cNvPr>
          <p:cNvSpPr>
            <a:spLocks noGrp="1"/>
          </p:cNvSpPr>
          <p:nvPr>
            <p:ph type="body" idx="1"/>
          </p:nvPr>
        </p:nvSpPr>
        <p:spPr/>
        <p:txBody>
          <a:bodyPr/>
          <a:lstStyle/>
          <a:p>
            <a:pPr marL="0" indent="0">
              <a:spcBef>
                <a:spcPts val="0"/>
              </a:spcBef>
            </a:pPr>
            <a:r>
              <a:rPr lang="en-US" b="1" dirty="0"/>
              <a:t>Strategy or strategic plan</a:t>
            </a:r>
            <a:endParaRPr lang="en-US" dirty="0"/>
          </a:p>
          <a:p>
            <a:pPr marL="742950" lvl="1" indent="-285750">
              <a:spcBef>
                <a:spcPts val="1280"/>
              </a:spcBef>
              <a:buClr>
                <a:srgbClr val="000000"/>
              </a:buClr>
            </a:pPr>
            <a:r>
              <a:rPr lang="en-US" dirty="0"/>
              <a:t>A large-scale </a:t>
            </a:r>
            <a:r>
              <a:rPr lang="en-US" b="1" dirty="0">
                <a:solidFill>
                  <a:srgbClr val="603E00"/>
                </a:solidFill>
              </a:rPr>
              <a:t>action plan </a:t>
            </a:r>
            <a:r>
              <a:rPr lang="en-US" dirty="0"/>
              <a:t>that sets the long-term goals and direction for an organization.</a:t>
            </a:r>
          </a:p>
          <a:p>
            <a:pPr marL="742950" lvl="1" indent="-285750">
              <a:spcBef>
                <a:spcPts val="1280"/>
              </a:spcBef>
              <a:buClr>
                <a:srgbClr val="000000"/>
              </a:buClr>
            </a:pPr>
            <a:r>
              <a:rPr lang="en-US" dirty="0"/>
              <a:t>Represents an “educated guess” about what must be done in the </a:t>
            </a:r>
            <a:r>
              <a:rPr lang="en-US" b="1" dirty="0">
                <a:solidFill>
                  <a:srgbClr val="603E00"/>
                </a:solidFill>
              </a:rPr>
              <a:t>long term</a:t>
            </a:r>
            <a:r>
              <a:rPr lang="en-US" b="1" dirty="0">
                <a:solidFill>
                  <a:schemeClr val="accent6">
                    <a:lumMod val="75000"/>
                  </a:schemeClr>
                </a:solidFill>
              </a:rPr>
              <a:t> </a:t>
            </a:r>
            <a:r>
              <a:rPr lang="en-US" dirty="0"/>
              <a:t>for the survival or the prosperity of the organization or its principal parts.</a:t>
            </a:r>
          </a:p>
          <a:p>
            <a:pPr marL="742950" lvl="1" indent="-285750">
              <a:spcBef>
                <a:spcPts val="1280"/>
              </a:spcBef>
              <a:buClr>
                <a:srgbClr val="000000"/>
              </a:buClr>
            </a:pPr>
            <a:r>
              <a:rPr lang="en-US" dirty="0"/>
              <a:t>Strategic plans generally reconsidered every year due to everchanging business conditions.</a:t>
            </a:r>
          </a:p>
        </p:txBody>
      </p:sp>
    </p:spTree>
    <p:extLst>
      <p:ext uri="{BB962C8B-B14F-4D97-AF65-F5344CB8AC3E}">
        <p14:creationId xmlns:p14="http://schemas.microsoft.com/office/powerpoint/2010/main" val="1096326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3" name="Title 2">
            <a:extLst>
              <a:ext uri="{FF2B5EF4-FFF2-40B4-BE49-F238E27FC236}">
                <a16:creationId xmlns:a16="http://schemas.microsoft.com/office/drawing/2014/main" id="{89BACD97-3558-4843-B310-962EA3DAE8C4}"/>
              </a:ext>
            </a:extLst>
          </p:cNvPr>
          <p:cNvSpPr>
            <a:spLocks noGrp="1"/>
          </p:cNvSpPr>
          <p:nvPr>
            <p:ph type="title"/>
          </p:nvPr>
        </p:nvSpPr>
        <p:spPr/>
        <p:txBody>
          <a:bodyPr/>
          <a:lstStyle/>
          <a:p>
            <a:r>
              <a:rPr lang="en-US" dirty="0"/>
              <a:t>STRATEGIC MANAGEMENT</a:t>
            </a:r>
          </a:p>
        </p:txBody>
      </p:sp>
      <p:sp>
        <p:nvSpPr>
          <p:cNvPr id="5" name="Text Placeholder 4">
            <a:extLst>
              <a:ext uri="{FF2B5EF4-FFF2-40B4-BE49-F238E27FC236}">
                <a16:creationId xmlns:a16="http://schemas.microsoft.com/office/drawing/2014/main" id="{188AA416-DE95-614D-ACEB-872BE811B219}"/>
              </a:ext>
            </a:extLst>
          </p:cNvPr>
          <p:cNvSpPr>
            <a:spLocks noGrp="1"/>
          </p:cNvSpPr>
          <p:nvPr>
            <p:ph type="body" idx="1"/>
          </p:nvPr>
        </p:nvSpPr>
        <p:spPr/>
        <p:txBody>
          <a:bodyPr/>
          <a:lstStyle/>
          <a:p>
            <a:pPr marL="0" indent="0">
              <a:spcBef>
                <a:spcPts val="0"/>
              </a:spcBef>
            </a:pPr>
            <a:r>
              <a:rPr lang="en-US" b="1" dirty="0"/>
              <a:t>Strategic management</a:t>
            </a:r>
            <a:endParaRPr lang="en-US" dirty="0"/>
          </a:p>
          <a:p>
            <a:pPr marL="742950" lvl="1" indent="-285750">
              <a:spcBef>
                <a:spcPts val="1280"/>
              </a:spcBef>
              <a:buClr>
                <a:srgbClr val="000000"/>
              </a:buClr>
            </a:pPr>
            <a:r>
              <a:rPr lang="en-US" dirty="0"/>
              <a:t>A process that involves managers from all parts of the organization in the formulation and the implementation of strategies and strategic goals.</a:t>
            </a:r>
          </a:p>
          <a:p>
            <a:pPr marL="1200150" lvl="2" indent="-285750">
              <a:spcBef>
                <a:spcPts val="1280"/>
              </a:spcBef>
              <a:buClr>
                <a:srgbClr val="000000"/>
              </a:buClr>
              <a:buSzPts val="2400"/>
            </a:pPr>
            <a:r>
              <a:rPr lang="en-US" dirty="0"/>
              <a:t>From top management to middle managers to line manager.</a:t>
            </a:r>
          </a:p>
          <a:p>
            <a:pPr marL="742950" lvl="1" indent="-285750">
              <a:spcBef>
                <a:spcPts val="1280"/>
              </a:spcBef>
              <a:buClr>
                <a:srgbClr val="000000"/>
              </a:buClr>
            </a:pPr>
            <a:r>
              <a:rPr lang="en-US" dirty="0"/>
              <a:t>Derives from an organization’s mission and vision.</a:t>
            </a:r>
          </a:p>
        </p:txBody>
      </p:sp>
    </p:spTree>
    <p:extLst>
      <p:ext uri="{BB962C8B-B14F-4D97-AF65-F5344CB8AC3E}">
        <p14:creationId xmlns:p14="http://schemas.microsoft.com/office/powerpoint/2010/main" val="957736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3" name="Title 2">
            <a:extLst>
              <a:ext uri="{FF2B5EF4-FFF2-40B4-BE49-F238E27FC236}">
                <a16:creationId xmlns:a16="http://schemas.microsoft.com/office/drawing/2014/main" id="{941B97C1-22B7-1F44-91C0-1A4718BA65CE}"/>
              </a:ext>
            </a:extLst>
          </p:cNvPr>
          <p:cNvSpPr>
            <a:spLocks noGrp="1"/>
          </p:cNvSpPr>
          <p:nvPr>
            <p:ph type="title"/>
          </p:nvPr>
        </p:nvSpPr>
        <p:spPr/>
        <p:txBody>
          <a:bodyPr>
            <a:normAutofit fontScale="90000"/>
          </a:bodyPr>
          <a:lstStyle/>
          <a:p>
            <a:r>
              <a:rPr lang="en-US" dirty="0"/>
              <a:t>WHY ARE PLANNING and STRATEGIC MANAGEMENT  IMPORTANT?</a:t>
            </a:r>
          </a:p>
        </p:txBody>
      </p:sp>
      <p:sp>
        <p:nvSpPr>
          <p:cNvPr id="5" name="Text Placeholder 4">
            <a:extLst>
              <a:ext uri="{FF2B5EF4-FFF2-40B4-BE49-F238E27FC236}">
                <a16:creationId xmlns:a16="http://schemas.microsoft.com/office/drawing/2014/main" id="{961B345A-6117-AB45-8447-C450E5027BE2}"/>
              </a:ext>
            </a:extLst>
          </p:cNvPr>
          <p:cNvSpPr>
            <a:spLocks noGrp="1"/>
          </p:cNvSpPr>
          <p:nvPr>
            <p:ph type="body" idx="1"/>
          </p:nvPr>
        </p:nvSpPr>
        <p:spPr>
          <a:xfrm>
            <a:off x="1981200" y="2232212"/>
            <a:ext cx="8229600" cy="4320988"/>
          </a:xfrm>
        </p:spPr>
        <p:txBody>
          <a:bodyPr/>
          <a:lstStyle/>
          <a:p>
            <a:pPr marL="582913" indent="-582913">
              <a:spcBef>
                <a:spcPts val="0"/>
              </a:spcBef>
              <a:buClr>
                <a:srgbClr val="000000"/>
              </a:buClr>
              <a:buFont typeface="Calibri"/>
              <a:buAutoNum type="arabicPeriod"/>
            </a:pPr>
            <a:r>
              <a:rPr lang="en-US" dirty="0"/>
              <a:t>Provide direction and momentum.</a:t>
            </a:r>
          </a:p>
          <a:p>
            <a:pPr marL="582913" indent="-582913">
              <a:spcBef>
                <a:spcPts val="1360"/>
              </a:spcBef>
              <a:buClr>
                <a:srgbClr val="000000"/>
              </a:buClr>
              <a:buFont typeface="Calibri"/>
              <a:buAutoNum type="arabicPeriod"/>
            </a:pPr>
            <a:r>
              <a:rPr lang="en-US" dirty="0"/>
              <a:t>Encourage new ideas. </a:t>
            </a:r>
          </a:p>
          <a:p>
            <a:pPr marL="582913" indent="-582913">
              <a:spcBef>
                <a:spcPts val="1360"/>
              </a:spcBef>
              <a:buClr>
                <a:srgbClr val="000000"/>
              </a:buClr>
              <a:buFont typeface="Calibri"/>
              <a:buAutoNum type="arabicPeriod"/>
            </a:pPr>
            <a:r>
              <a:rPr lang="en-US" dirty="0"/>
              <a:t>Develop a sustainable competitive advantage.</a:t>
            </a:r>
          </a:p>
        </p:txBody>
      </p:sp>
    </p:spTree>
    <p:extLst>
      <p:ext uri="{BB962C8B-B14F-4D97-AF65-F5344CB8AC3E}">
        <p14:creationId xmlns:p14="http://schemas.microsoft.com/office/powerpoint/2010/main" val="2091256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3" name="Title 2">
            <a:extLst>
              <a:ext uri="{FF2B5EF4-FFF2-40B4-BE49-F238E27FC236}">
                <a16:creationId xmlns:a16="http://schemas.microsoft.com/office/drawing/2014/main" id="{14EB4946-F8B1-DD48-9267-A780FE686F96}"/>
              </a:ext>
            </a:extLst>
          </p:cNvPr>
          <p:cNvSpPr>
            <a:spLocks noGrp="1"/>
          </p:cNvSpPr>
          <p:nvPr>
            <p:ph type="title"/>
          </p:nvPr>
        </p:nvSpPr>
        <p:spPr/>
        <p:txBody>
          <a:bodyPr/>
          <a:lstStyle/>
          <a:p>
            <a:r>
              <a:rPr lang="en-US" dirty="0"/>
              <a:t>PROVIDING DIRECTION and MOMENTUM</a:t>
            </a:r>
          </a:p>
        </p:txBody>
      </p:sp>
      <p:sp>
        <p:nvSpPr>
          <p:cNvPr id="5" name="Text Placeholder 4">
            <a:extLst>
              <a:ext uri="{FF2B5EF4-FFF2-40B4-BE49-F238E27FC236}">
                <a16:creationId xmlns:a16="http://schemas.microsoft.com/office/drawing/2014/main" id="{4A39F8D8-0CE2-3C4B-972F-38E4D72F2DF6}"/>
              </a:ext>
            </a:extLst>
          </p:cNvPr>
          <p:cNvSpPr>
            <a:spLocks noGrp="1"/>
          </p:cNvSpPr>
          <p:nvPr>
            <p:ph type="body" idx="1"/>
          </p:nvPr>
        </p:nvSpPr>
        <p:spPr/>
        <p:txBody>
          <a:bodyPr/>
          <a:lstStyle/>
          <a:p>
            <a:pPr marL="0" indent="0">
              <a:spcBef>
                <a:spcPts val="0"/>
              </a:spcBef>
            </a:pPr>
            <a:r>
              <a:rPr lang="en-US" dirty="0"/>
              <a:t>Why are direction and momentum important?</a:t>
            </a:r>
          </a:p>
          <a:p>
            <a:pPr marL="742950" lvl="1" indent="-388609">
              <a:spcBef>
                <a:spcPts val="1280"/>
              </a:spcBef>
              <a:buClr>
                <a:srgbClr val="000000"/>
              </a:buClr>
            </a:pPr>
            <a:r>
              <a:rPr lang="en-US" dirty="0"/>
              <a:t>Unless a plan is in place, managers may well focus on just whatever is in front of them, just “putting out fires.”</a:t>
            </a:r>
          </a:p>
          <a:p>
            <a:pPr marL="742950" lvl="1" indent="-388609">
              <a:spcBef>
                <a:spcPts val="1280"/>
              </a:spcBef>
              <a:buClr>
                <a:srgbClr val="000000"/>
              </a:buClr>
            </a:pPr>
            <a:r>
              <a:rPr lang="en-US" dirty="0"/>
              <a:t>Managers might be so preoccupied with day-to-day pressures that their organizations can lose momentum.</a:t>
            </a:r>
          </a:p>
          <a:p>
            <a:pPr marL="0" indent="0">
              <a:spcBef>
                <a:spcPts val="1280"/>
              </a:spcBef>
              <a:buSzPts val="2400"/>
            </a:pPr>
            <a:r>
              <a:rPr lang="en-US" sz="2400" b="1" dirty="0"/>
              <a:t>Examples to consider: </a:t>
            </a:r>
            <a:endParaRPr lang="en-US" dirty="0"/>
          </a:p>
          <a:p>
            <a:pPr marL="742950" indent="-398463">
              <a:spcBef>
                <a:spcPts val="800"/>
              </a:spcBef>
              <a:spcAft>
                <a:spcPts val="1800"/>
              </a:spcAft>
              <a:buClr>
                <a:srgbClr val="000000"/>
              </a:buClr>
              <a:buSzPts val="2400"/>
              <a:buFont typeface="Arial" panose="020B0604020202020204" pitchFamily="34" charset="0"/>
              <a:buChar char="•"/>
            </a:pPr>
            <a:r>
              <a:rPr lang="en-US" sz="2400" dirty="0"/>
              <a:t>What Amazon.com was to bookstores.</a:t>
            </a:r>
            <a:endParaRPr lang="en-US" dirty="0"/>
          </a:p>
          <a:p>
            <a:pPr marL="742950" indent="-398463">
              <a:spcBef>
                <a:spcPts val="0"/>
              </a:spcBef>
              <a:spcAft>
                <a:spcPts val="1800"/>
              </a:spcAft>
              <a:buClr>
                <a:srgbClr val="000000"/>
              </a:buClr>
              <a:buSzPts val="2400"/>
              <a:buFont typeface="Arial" panose="020B0604020202020204" pitchFamily="34" charset="0"/>
              <a:buChar char="•"/>
            </a:pPr>
            <a:r>
              <a:rPr lang="en-US" sz="2400" dirty="0"/>
              <a:t>What Uber has been to taxicabs.</a:t>
            </a:r>
            <a:endParaRPr lang="en-US" dirty="0"/>
          </a:p>
          <a:p>
            <a:pPr marL="742950" indent="-398463">
              <a:spcBef>
                <a:spcPts val="0"/>
              </a:spcBef>
              <a:spcAft>
                <a:spcPts val="1800"/>
              </a:spcAft>
              <a:buClr>
                <a:srgbClr val="000000"/>
              </a:buClr>
              <a:buSzPts val="2400"/>
              <a:buFont typeface="Arial" panose="020B0604020202020204" pitchFamily="34" charset="0"/>
              <a:buChar char="•"/>
            </a:pPr>
            <a:r>
              <a:rPr lang="en-US" sz="2400" dirty="0"/>
              <a:t>What blogs and Internet news meant for newspapers.</a:t>
            </a:r>
            <a:endParaRPr lang="en-US" dirty="0"/>
          </a:p>
          <a:p>
            <a:pPr marL="742950" indent="-398463">
              <a:spcBef>
                <a:spcPts val="0"/>
              </a:spcBef>
              <a:buClr>
                <a:srgbClr val="000000"/>
              </a:buClr>
              <a:buSzPts val="2400"/>
              <a:buFont typeface="Arial" panose="020B0604020202020204" pitchFamily="34" charset="0"/>
              <a:buChar char="•"/>
            </a:pPr>
            <a:r>
              <a:rPr lang="en-US" sz="2400" dirty="0"/>
              <a:t>What microbreweries have been to major breweries like Carlsberg.</a:t>
            </a:r>
            <a:endParaRPr lang="en-US" dirty="0"/>
          </a:p>
        </p:txBody>
      </p:sp>
    </p:spTree>
    <p:extLst>
      <p:ext uri="{BB962C8B-B14F-4D97-AF65-F5344CB8AC3E}">
        <p14:creationId xmlns:p14="http://schemas.microsoft.com/office/powerpoint/2010/main" val="3083076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3" name="Title 2">
            <a:extLst>
              <a:ext uri="{FF2B5EF4-FFF2-40B4-BE49-F238E27FC236}">
                <a16:creationId xmlns:a16="http://schemas.microsoft.com/office/drawing/2014/main" id="{62D12C7D-4B95-9943-8C24-2621E0D732E8}"/>
              </a:ext>
            </a:extLst>
          </p:cNvPr>
          <p:cNvSpPr>
            <a:spLocks noGrp="1"/>
          </p:cNvSpPr>
          <p:nvPr>
            <p:ph type="title"/>
          </p:nvPr>
        </p:nvSpPr>
        <p:spPr/>
        <p:txBody>
          <a:bodyPr/>
          <a:lstStyle/>
          <a:p>
            <a:r>
              <a:rPr lang="en-US" dirty="0"/>
              <a:t>ENCOURAGING NEW IDEAS</a:t>
            </a:r>
          </a:p>
        </p:txBody>
      </p:sp>
      <p:sp>
        <p:nvSpPr>
          <p:cNvPr id="5" name="Text Placeholder 4">
            <a:extLst>
              <a:ext uri="{FF2B5EF4-FFF2-40B4-BE49-F238E27FC236}">
                <a16:creationId xmlns:a16="http://schemas.microsoft.com/office/drawing/2014/main" id="{6F1CDC56-D27D-D742-97EE-A8B75560A306}"/>
              </a:ext>
            </a:extLst>
          </p:cNvPr>
          <p:cNvSpPr>
            <a:spLocks noGrp="1"/>
          </p:cNvSpPr>
          <p:nvPr>
            <p:ph type="body" idx="1"/>
          </p:nvPr>
        </p:nvSpPr>
        <p:spPr/>
        <p:txBody>
          <a:bodyPr/>
          <a:lstStyle/>
          <a:p>
            <a:pPr marL="0" indent="0">
              <a:spcBef>
                <a:spcPts val="0"/>
              </a:spcBef>
            </a:pPr>
            <a:r>
              <a:rPr lang="en-US" dirty="0"/>
              <a:t>Management scholar Gary Hamel says that companies such as Apple have been successful because they have been able to unleash the spirit of “</a:t>
            </a:r>
            <a:r>
              <a:rPr lang="en-US" b="1" dirty="0">
                <a:solidFill>
                  <a:srgbClr val="603E00"/>
                </a:solidFill>
              </a:rPr>
              <a:t>strategy innovation</a:t>
            </a:r>
            <a:r>
              <a:rPr lang="en-US" dirty="0"/>
              <a:t>.”</a:t>
            </a:r>
            <a:endParaRPr lang="en-US" sz="1600" dirty="0"/>
          </a:p>
          <a:p>
            <a:pPr marL="0" indent="0">
              <a:spcBef>
                <a:spcPts val="1360"/>
              </a:spcBef>
            </a:pPr>
            <a:r>
              <a:rPr lang="en-US" b="1" dirty="0"/>
              <a:t>Strategy innovation</a:t>
            </a:r>
            <a:endParaRPr lang="en-US" dirty="0"/>
          </a:p>
          <a:p>
            <a:pPr marL="742950" lvl="1" indent="-285750">
              <a:spcBef>
                <a:spcPts val="1280"/>
              </a:spcBef>
              <a:buClr>
                <a:srgbClr val="000000"/>
              </a:buClr>
            </a:pPr>
            <a:r>
              <a:rPr lang="en-US" dirty="0"/>
              <a:t>The ability to reinvent the basis of competition within existing industries—“bold new business models that put incumbents on the defensive.”</a:t>
            </a:r>
          </a:p>
        </p:txBody>
      </p:sp>
    </p:spTree>
    <p:extLst>
      <p:ext uri="{BB962C8B-B14F-4D97-AF65-F5344CB8AC3E}">
        <p14:creationId xmlns:p14="http://schemas.microsoft.com/office/powerpoint/2010/main" val="36705640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2181</TotalTime>
  <Words>1277</Words>
  <Application>Microsoft Macintosh PowerPoint</Application>
  <PresentationFormat>Widescreen</PresentationFormat>
  <Paragraphs>165</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PowerPoint Presentation</vt:lpstr>
      <vt:lpstr>LEARNING OBJECTIVES</vt:lpstr>
      <vt:lpstr>PLANNING, STRATEGY and  STRATEGIC MANAGEMENT</vt:lpstr>
      <vt:lpstr>PLANNING: COPING with UNCERTAINTY</vt:lpstr>
      <vt:lpstr>STRATEGY: SETTING LONG-TERM DIRECTION</vt:lpstr>
      <vt:lpstr>STRATEGIC MANAGEMENT</vt:lpstr>
      <vt:lpstr>WHY ARE PLANNING and STRATEGIC MANAGEMENT  IMPORTANT?</vt:lpstr>
      <vt:lpstr>PROVIDING DIRECTION and MOMENTUM</vt:lpstr>
      <vt:lpstr>ENCOURAGING NEW IDEAS</vt:lpstr>
      <vt:lpstr>DEVELOPING a SUSTAINABLE COMPETITIVE ADVANTAGE</vt:lpstr>
      <vt:lpstr>MISSION, VISION, and VALUE STATEMENTS</vt:lpstr>
      <vt:lpstr>FUNDAMENTALS of PLANNING</vt:lpstr>
      <vt:lpstr>EXAMPLE: EXPEDITOR’S MISSION STATEMENT</vt:lpstr>
      <vt:lpstr>COCA-COLA: VISION STATEMENT</vt:lpstr>
      <vt:lpstr>COCA-COLA: VALUES</vt:lpstr>
      <vt:lpstr>THREE TYPES of PLANNING for THREE LEVELS of MANAGEMENT</vt:lpstr>
      <vt:lpstr>LONG-TERM and SHORT-TERM GOALS</vt:lpstr>
      <vt:lpstr>STANDING PLANS and SINGLE-USE PLANS</vt:lpstr>
      <vt:lpstr>SMART GOALS</vt:lpstr>
      <vt:lpstr>RELATIONSHIP BETWEEN  GOAL DIFFICULTY and PERFORMANCE</vt:lpstr>
      <vt:lpstr>MANAGEMENT BY OBJECTIVES: THE FOUR-STEP PROCESS for MOTIVATING EMPLOYEES</vt:lpstr>
      <vt:lpstr>THREE TYPES of OBJECTIVES USED in MBO</vt:lpstr>
      <vt:lpstr>CASCADING GOALS: MAKING LOWER-LEVEL GOALS ALIGN with TOP GOALS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27</cp:revision>
  <dcterms:created xsi:type="dcterms:W3CDTF">2020-09-22T17:52:59Z</dcterms:created>
  <dcterms:modified xsi:type="dcterms:W3CDTF">2023-09-25T20:34:22Z</dcterms:modified>
</cp:coreProperties>
</file>