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33" r:id="rId2"/>
    <p:sldId id="259" r:id="rId3"/>
    <p:sldId id="298" r:id="rId4"/>
    <p:sldId id="326" r:id="rId5"/>
    <p:sldId id="299" r:id="rId6"/>
    <p:sldId id="334" r:id="rId7"/>
    <p:sldId id="300" r:id="rId8"/>
    <p:sldId id="327" r:id="rId9"/>
    <p:sldId id="301" r:id="rId10"/>
    <p:sldId id="320" r:id="rId11"/>
    <p:sldId id="321" r:id="rId12"/>
    <p:sldId id="319" r:id="rId13"/>
    <p:sldId id="275" r:id="rId14"/>
    <p:sldId id="276" r:id="rId15"/>
    <p:sldId id="280" r:id="rId16"/>
    <p:sldId id="332" r:id="rId17"/>
    <p:sldId id="314" r:id="rId18"/>
    <p:sldId id="304" r:id="rId19"/>
    <p:sldId id="315" r:id="rId20"/>
    <p:sldId id="316" r:id="rId21"/>
    <p:sldId id="292" r:id="rId22"/>
    <p:sldId id="289" r:id="rId23"/>
    <p:sldId id="282" r:id="rId24"/>
    <p:sldId id="284" r:id="rId25"/>
    <p:sldId id="293" r:id="rId26"/>
    <p:sldId id="322" r:id="rId27"/>
    <p:sldId id="33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0"/>
    <p:restoredTop sz="63214"/>
  </p:normalViewPr>
  <p:slideViewPr>
    <p:cSldViewPr snapToGrid="0" snapToObjects="1">
      <p:cViewPr varScale="1">
        <p:scale>
          <a:sx n="86" d="100"/>
          <a:sy n="86" d="100"/>
        </p:scale>
        <p:origin x="1176" y="192"/>
      </p:cViewPr>
      <p:guideLst/>
    </p:cSldViewPr>
  </p:slideViewPr>
  <p:notesTextViewPr>
    <p:cViewPr>
      <p:scale>
        <a:sx n="141" d="100"/>
        <a:sy n="141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A4E39-D9A0-644A-8CCA-AED33A18401E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769B3-E029-8347-8B59-06CCED7BE7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594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11F542-773E-CA4F-8FE7-9A3FE5CEEC1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160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48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9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6828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2886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46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97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2530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5439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18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42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115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6562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BC0D7A-9FB0-45BC-A791-88CFFC29AC6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328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98291F2-1FF0-4484-A714-E98BFE41D27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9030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2156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47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363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49658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43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08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151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180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8119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004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97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1EAFC-2808-4ADF-AF87-F7B5ACA203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01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F26DA-D45A-8745-8DEA-311A3984C0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8F49AF-9AF0-434E-91DC-E2FBAD89B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65D4B-6ABA-C54C-8418-9BC9DA220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93B74-8454-5140-ACED-B24D6716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2596E-5FE8-2848-8253-A000D6F2A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59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C49D5-6E29-7840-836C-F159ED468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3FF55B-6F59-4848-9B84-6CAB2C88EB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C1CBF-A1D1-834F-87DA-5005B2F57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96F97-CB44-164D-843F-79A9CDEF0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6FFB8-3F05-F347-B774-421157C3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8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806D3D-BE96-EC4E-8327-13D178C403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495FC-E05E-2449-8B4E-665089503C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23D93-4395-DB47-BF75-E1F40E21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397403-FA9E-FF42-A133-6C7528D4B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BF7B6-40F5-2C4C-8ADC-8E61D9C62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666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dBar-Title and Content">
  <p:cSld name="RedBar-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0" y="228600"/>
            <a:ext cx="12192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174C79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174C7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609600" y="990600"/>
            <a:ext cx="109728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2"/>
          </p:nvPr>
        </p:nvSpPr>
        <p:spPr>
          <a:xfrm>
            <a:off x="5181600" y="6553200"/>
            <a:ext cx="1828800" cy="9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ctr" rtl="0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3"/>
          </p:nvPr>
        </p:nvSpPr>
        <p:spPr>
          <a:xfrm>
            <a:off x="6705600" y="6705600"/>
            <a:ext cx="548640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45700" bIns="0" anchor="t" anchorCtr="0"/>
          <a:lstStyle>
            <a:lvl1pPr marL="457200" marR="0" lvl="0" indent="-2286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319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Opt.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Translation PP Template_b.jpg" descr="Translation PP Template_b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Rectangle"/>
          <p:cNvSpPr/>
          <p:nvPr/>
        </p:nvSpPr>
        <p:spPr>
          <a:xfrm>
            <a:off x="9861550" y="6197600"/>
            <a:ext cx="1797050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292100"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20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317" y="6470650"/>
            <a:ext cx="226666" cy="23495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405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F9065-1A86-F04F-9C56-F7E3E8B67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0BD27-7FE5-B240-BBC9-B49810A51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8D5BB-B2AB-D446-A2E8-E0EF9B7BD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FC8D6-A34D-1342-ADD5-CAE27F8B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57AAA-3643-B643-BE00-BD51A9AA6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0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0046D-12C4-0440-BD9C-59355DC74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54FF81-7063-3142-9D86-EB3F6A7B7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C18228-A0AA-5D41-9D84-B898C670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92272-4E7B-D44F-882E-080635831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48B02-80D3-2A48-8B15-F93CE263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46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E1F8-6969-3F4F-A647-F27596FC6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9F9AD-A37F-0948-AE0A-BF921A70E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5C6F28-EABD-5F4C-B687-9925263B7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FC3C56-042B-AF49-96CE-FA5E21AF5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372DA-F1D7-0B46-960B-4CBB7EE2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4CE87-B6ED-734B-A9C0-6F77DE580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0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BFDB8-B3E2-2046-8964-8A75C0C57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45C0D-86C7-BF4F-9748-2731FBFCD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60F0DA-65DB-C346-8DD2-7D70C44F2D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CD1B73-1D39-D442-B0D3-349AD02984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40AF74-D0C4-8047-85D2-36FF141BC9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3AEB91-029F-7449-AD4D-B6F2DF283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B86B4A-7BD8-2D4B-9013-1E89C83AC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1BC97-EA51-3D45-823B-9B5B041C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7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BE10-2A09-544C-B46B-98BAF5C3F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DFC5ED-BF96-1748-9F26-C262266B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A1E6DE-20BF-BA4B-9DB0-9CD364B4A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7EB6B2-B094-5649-9993-1FD62BE6E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27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8A76F1-39B1-9C43-AAD8-293DA02B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43CA1-D1FC-A14F-A099-D7389D0AD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A4ACE-2C78-6049-A66F-1E08784C1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403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ABC34-F585-9744-BE16-C9CDDBFB8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F9087-DB3B-3748-A772-9C7817FD8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AD48AD-BC20-FA47-9909-F66047DC1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94314B-69D7-8D48-87EA-C74BCAABC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479FB-7E1D-124B-A222-3D3486B77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C8E06-B042-3145-BD3B-1DB04331A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6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0CCD4-973A-3341-87D2-CED37E5D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ABA19F-265A-8D40-8918-3E626B8577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106676-7D54-A843-9019-129D6AF2E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61E02-AD0E-EE4B-BE6D-802B9D9E6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266F16-9CF1-1644-BF39-BBD7446A1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E845B9-23A5-E544-8D16-E4BB0E6D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9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549A4C-C86A-1A43-802A-8D4DE08D1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6A936-E831-7145-94D6-30D850709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1F576-390A-3743-950A-B675ED2F6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7F78F-7CB3-9C4B-B1C5-339A090FD2D0}" type="datetimeFigureOut">
              <a:rPr lang="en-US" smtClean="0"/>
              <a:t>9/22/23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C51EA-5148-AA4C-A5D3-A247D8936B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D2CC-0BF0-6C47-B917-ABB8E46AD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43C9E-C788-E342-BBB8-8531DF729D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8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8696" y="6470650"/>
            <a:ext cx="141908" cy="234950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55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3524" y="-14988"/>
            <a:ext cx="12299048" cy="688797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0AE3B85-84CA-0A41-9F32-0113A779EAF9}"/>
              </a:ext>
            </a:extLst>
          </p:cNvPr>
          <p:cNvSpPr txBox="1">
            <a:spLocks/>
          </p:cNvSpPr>
          <p:nvPr/>
        </p:nvSpPr>
        <p:spPr>
          <a:xfrm>
            <a:off x="3583807" y="1600201"/>
            <a:ext cx="5579443" cy="18287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STRATEGIC MANAGEMENT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How Exceptional Managers Realize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 Grand Design</a:t>
            </a:r>
          </a:p>
        </p:txBody>
      </p:sp>
    </p:spTree>
    <p:extLst>
      <p:ext uri="{BB962C8B-B14F-4D97-AF65-F5344CB8AC3E}">
        <p14:creationId xmlns:p14="http://schemas.microsoft.com/office/powerpoint/2010/main" val="58667964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STEP 1b: ESTABLISHING the VISION STATEMENT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Does your company’s </a:t>
            </a:r>
            <a:r>
              <a:rPr lang="en-US" b="1" dirty="0">
                <a:solidFill>
                  <a:srgbClr val="603E00"/>
                </a:solidFill>
              </a:rPr>
              <a:t>vision statement </a:t>
            </a:r>
            <a:r>
              <a:rPr lang="en-US" dirty="0"/>
              <a:t>answer these questions: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Is it appropriate for the organization and for the times?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Does it set standards of excellence and reflect high ideals?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Does it clarify purpose and direction?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Does it inspire enthusiasm and encourage commitment?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Is it well articulated and easily understood?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Does it reflect the uniqueness of the organization, its distinctive competence, what it stands for, what it’s able to achieve?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400" dirty="0"/>
              <a:t>Is it ambitious?</a:t>
            </a:r>
          </a:p>
        </p:txBody>
      </p:sp>
    </p:spTree>
    <p:extLst>
      <p:ext uri="{BB962C8B-B14F-4D97-AF65-F5344CB8AC3E}">
        <p14:creationId xmlns:p14="http://schemas.microsoft.com/office/powerpoint/2010/main" val="2211730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STEP 1c: ESTABLISHING the VALUES STATEMENT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Does your company’s </a:t>
            </a:r>
            <a:r>
              <a:rPr lang="en-US" b="1" dirty="0">
                <a:solidFill>
                  <a:srgbClr val="603E00"/>
                </a:solidFill>
              </a:rPr>
              <a:t>values statement </a:t>
            </a:r>
            <a:r>
              <a:rPr lang="en-US" dirty="0"/>
              <a:t>answer these questions: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Does it express the company’s distinctiveness, its view of the world?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Is it intended to guide all the organization’s actions, including how you treat employees, customers, etc.?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Is it tough, serving as the foundation on which difficult company decisions can be made?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Will it be unchanging, as valid 100 years from now as it is today?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Does it reflect the beliefs of those who truly care about the organization—the founders, CEO, and top executives—rather than represent a consensus of all employees?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Are the values expressed in the statement limited (five or so) and easy to remember, so that employees will have them top-of-mind when making decisions?</a:t>
            </a:r>
          </a:p>
          <a:p>
            <a:pPr marL="687388" indent="-458788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1800" dirty="0"/>
              <a:t>Would you want the organization to continue to hold these values, even if at some point they become a competitive disadvantage?</a:t>
            </a:r>
          </a:p>
        </p:txBody>
      </p:sp>
    </p:spTree>
    <p:extLst>
      <p:ext uri="{BB962C8B-B14F-4D97-AF65-F5344CB8AC3E}">
        <p14:creationId xmlns:p14="http://schemas.microsoft.com/office/powerpoint/2010/main" val="4049255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ASSESS the CURRENT REALITY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Assess the current reality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Look at where the organization stands internally and externally, to determine what’s working and what’s not. 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See what can be changed so as to increase efficiency and effectiveness in achieving the organization’s vision.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Tools include competitive intelligence, SWOT analysis, forecasting, benchmarking, Porter’s model for industry analysis.</a:t>
            </a:r>
          </a:p>
        </p:txBody>
      </p:sp>
    </p:spTree>
    <p:extLst>
      <p:ext uri="{BB962C8B-B14F-4D97-AF65-F5344CB8AC3E}">
        <p14:creationId xmlns:p14="http://schemas.microsoft.com/office/powerpoint/2010/main" val="123826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SWOT ANALYSIS </a:t>
            </a:r>
            <a:r>
              <a:rPr lang="en-US" sz="2000" dirty="0"/>
              <a:t>(1 of 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Environmental scanning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Monitoring of an organization’s </a:t>
            </a:r>
            <a:r>
              <a:rPr lang="en-US" b="1" dirty="0">
                <a:solidFill>
                  <a:srgbClr val="603E00"/>
                </a:solidFill>
              </a:rPr>
              <a:t>internal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and </a:t>
            </a:r>
            <a:r>
              <a:rPr lang="en-US" b="1" dirty="0">
                <a:solidFill>
                  <a:srgbClr val="603E00"/>
                </a:solidFill>
              </a:rPr>
              <a:t>external</a:t>
            </a:r>
            <a:r>
              <a:rPr lang="en-US" dirty="0">
                <a:solidFill>
                  <a:srgbClr val="603E00"/>
                </a:solidFill>
              </a:rPr>
              <a:t> </a:t>
            </a:r>
            <a:r>
              <a:rPr lang="en-US" dirty="0"/>
              <a:t>environments to detect early signs of </a:t>
            </a:r>
            <a:r>
              <a:rPr lang="en-US" b="1" dirty="0">
                <a:solidFill>
                  <a:srgbClr val="603E00"/>
                </a:solidFill>
              </a:rPr>
              <a:t>opportunities</a:t>
            </a:r>
            <a:r>
              <a:rPr lang="en-US" dirty="0"/>
              <a:t> and </a:t>
            </a:r>
            <a:r>
              <a:rPr lang="en-US" b="1" dirty="0">
                <a:solidFill>
                  <a:srgbClr val="603E00"/>
                </a:solidFill>
              </a:rPr>
              <a:t>threats</a:t>
            </a:r>
            <a:r>
              <a:rPr lang="en-US" dirty="0"/>
              <a:t> that may influence the firm’s plans.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SWOT, process for scanning: 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Internal </a:t>
            </a:r>
            <a:r>
              <a:rPr lang="en-US" b="1" dirty="0"/>
              <a:t>S</a:t>
            </a:r>
            <a:r>
              <a:rPr lang="en-US" dirty="0"/>
              <a:t>trengths.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Internal</a:t>
            </a:r>
            <a:r>
              <a:rPr lang="en-US" b="1" dirty="0"/>
              <a:t> W</a:t>
            </a:r>
            <a:r>
              <a:rPr lang="en-US" dirty="0"/>
              <a:t>eaknesses.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External </a:t>
            </a:r>
            <a:r>
              <a:rPr lang="en-US" b="1" dirty="0"/>
              <a:t>O</a:t>
            </a:r>
            <a:r>
              <a:rPr lang="en-US" dirty="0"/>
              <a:t>pportunities.</a:t>
            </a:r>
          </a:p>
          <a:p>
            <a:pPr lvl="2">
              <a:buClr>
                <a:schemeClr val="tx1"/>
              </a:buClr>
              <a:defRPr/>
            </a:pPr>
            <a:r>
              <a:rPr lang="en-US" dirty="0"/>
              <a:t>External</a:t>
            </a:r>
            <a:r>
              <a:rPr lang="en-US" b="1" dirty="0"/>
              <a:t> T</a:t>
            </a:r>
            <a:r>
              <a:rPr lang="en-US" dirty="0"/>
              <a:t>hreats.</a:t>
            </a:r>
          </a:p>
        </p:txBody>
      </p:sp>
    </p:spTree>
    <p:extLst>
      <p:ext uri="{BB962C8B-B14F-4D97-AF65-F5344CB8AC3E}">
        <p14:creationId xmlns:p14="http://schemas.microsoft.com/office/powerpoint/2010/main" val="3693639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SWOT ANALYSIS </a:t>
            </a:r>
            <a:r>
              <a:rPr lang="en-US" sz="2000" dirty="0"/>
              <a:t>(2 of 2)</a:t>
            </a:r>
          </a:p>
        </p:txBody>
      </p:sp>
      <p:pic>
        <p:nvPicPr>
          <p:cNvPr id="3" name="Picture 2" descr="A S W O T Analysis is depicted in this graphic.">
            <a:extLst>
              <a:ext uri="{FF2B5EF4-FFF2-40B4-BE49-F238E27FC236}">
                <a16:creationId xmlns:a16="http://schemas.microsoft.com/office/drawing/2014/main" id="{6DE371D2-45D8-47FE-B9F1-B84375A07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1" r="3333" b="1788"/>
          <a:stretch/>
        </p:blipFill>
        <p:spPr>
          <a:xfrm>
            <a:off x="1676400" y="990600"/>
            <a:ext cx="8839200" cy="524960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2B4F7B-E99D-4494-8CCB-489DAA0AF844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A47815-C91D-E845-A7DF-8C61676A582F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de-CH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02DE0EE-1644-5141-8A7F-EAB14A497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797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1524000" y="228600"/>
            <a:ext cx="91440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EXAMPLE: SWOT CHARACTERISTICS of our company we’re discussing here together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9E3CFC2-F701-49DB-9320-AA46AF275D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3258504"/>
              </p:ext>
            </p:extLst>
          </p:nvPr>
        </p:nvGraphicFramePr>
        <p:xfrm>
          <a:off x="1943100" y="1893916"/>
          <a:ext cx="8305800" cy="4559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52900">
                  <a:extLst>
                    <a:ext uri="{9D8B030D-6E8A-4147-A177-3AD203B41FA5}">
                      <a16:colId xmlns:a16="http://schemas.microsoft.com/office/drawing/2014/main" val="2339788664"/>
                    </a:ext>
                  </a:extLst>
                </a:gridCol>
                <a:gridCol w="4152900">
                  <a:extLst>
                    <a:ext uri="{9D8B030D-6E8A-4147-A177-3AD203B41FA5}">
                      <a16:colId xmlns:a16="http://schemas.microsoft.com/office/drawing/2014/main" val="2181351814"/>
                    </a:ext>
                  </a:extLst>
                </a:gridCol>
              </a:tblGrid>
              <a:tr h="83876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S—STRENGTHS</a:t>
                      </a:r>
                      <a:br>
                        <a:rPr lang="en-US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(INTERNAL STRENGTHS)</a:t>
                      </a: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W—WEAKNESSES</a:t>
                      </a:r>
                      <a:br>
                        <a:rPr lang="en-US" dirty="0">
                          <a:solidFill>
                            <a:sysClr val="windowText" lastClr="000000"/>
                          </a:solidFill>
                        </a:rPr>
                      </a:br>
                      <a:r>
                        <a:rPr lang="en-US" dirty="0">
                          <a:solidFill>
                            <a:sysClr val="windowText" lastClr="000000"/>
                          </a:solidFill>
                        </a:rPr>
                        <a:t>(INTERNAL WEAKNESSES)</a:t>
                      </a:r>
                    </a:p>
                    <a:p>
                      <a:endParaRPr lang="en-US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6340736"/>
                  </a:ext>
                </a:extLst>
              </a:tr>
              <a:tr h="1593659">
                <a:tc>
                  <a:txBody>
                    <a:bodyPr/>
                    <a:lstStyle/>
                    <a:p>
                      <a:pPr marL="227013" indent="-227013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527483"/>
                  </a:ext>
                </a:extLst>
              </a:tr>
              <a:tr h="587138">
                <a:tc>
                  <a:txBody>
                    <a:bodyPr/>
                    <a:lstStyle/>
                    <a:p>
                      <a:r>
                        <a:rPr lang="en-US" b="1" dirty="0"/>
                        <a:t>O—OPPORTUNITIES</a:t>
                      </a:r>
                      <a:br>
                        <a:rPr lang="en-US" b="1" dirty="0"/>
                      </a:br>
                      <a:r>
                        <a:rPr lang="en-US" b="1" dirty="0"/>
                        <a:t>(EXTERNAL OPPORTUNITIES)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T—THREATS</a:t>
                      </a:r>
                      <a:br>
                        <a:rPr lang="en-US" b="1" dirty="0"/>
                      </a:br>
                      <a:r>
                        <a:rPr lang="en-US" b="1" dirty="0"/>
                        <a:t>(EXTERNAL THREATS)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1057605"/>
                  </a:ext>
                </a:extLst>
              </a:tr>
              <a:tr h="1411120">
                <a:tc>
                  <a:txBody>
                    <a:bodyPr/>
                    <a:lstStyle/>
                    <a:p>
                      <a:pPr marL="227013" indent="-227013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27013" indent="-227013">
                        <a:buClr>
                          <a:schemeClr val="tx1"/>
                        </a:buClr>
                        <a:buFont typeface="Arial" panose="020B0604020202020204" pitchFamily="34" charset="0"/>
                        <a:buChar char="•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9886629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BC9F1E-0552-49B9-A309-D442841AFD3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</p:spTree>
    <p:extLst>
      <p:ext uri="{BB962C8B-B14F-4D97-AF65-F5344CB8AC3E}">
        <p14:creationId xmlns:p14="http://schemas.microsoft.com/office/powerpoint/2010/main" val="509121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VRIO to ASSESS COMPETITIVE POTENTIAL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295400"/>
            <a:ext cx="8229600" cy="5257800"/>
          </a:xfrm>
        </p:spPr>
        <p:txBody>
          <a:bodyPr/>
          <a:lstStyle/>
          <a:p>
            <a:pPr marL="0" indent="0"/>
            <a:r>
              <a:rPr lang="en-US" dirty="0"/>
              <a:t>VRIO is a framework for analyzing a resource or capability to determine its competitive strategic question by answering four questions: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603E00"/>
                </a:solidFill>
                <a:latin typeface="+mj-lt"/>
                <a:ea typeface="+mj-ea"/>
                <a:cs typeface="+mj-cs"/>
              </a:rPr>
              <a:t>Value:</a:t>
            </a:r>
            <a:r>
              <a:rPr lang="en-US" b="1" dirty="0">
                <a:solidFill>
                  <a:srgbClr val="603E00"/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Is the resource or capability valuable?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603E00"/>
                </a:solidFill>
                <a:latin typeface="+mj-lt"/>
                <a:ea typeface="+mj-ea"/>
                <a:cs typeface="+mj-cs"/>
              </a:rPr>
              <a:t>Rarity: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latin typeface="+mj-lt"/>
                <a:ea typeface="+mj-ea"/>
                <a:cs typeface="+mj-cs"/>
              </a:rPr>
              <a:t>Is the resource or capability currently controlled by only a few firms or no other firms?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603E00"/>
                </a:solidFill>
                <a:latin typeface="+mj-lt"/>
                <a:ea typeface="+mj-ea"/>
                <a:cs typeface="+mj-cs"/>
              </a:rPr>
              <a:t>Imitability: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latin typeface="+mj-lt"/>
                <a:ea typeface="+mj-ea"/>
                <a:cs typeface="+mj-cs"/>
              </a:rPr>
              <a:t>Is the resource or capability costly for other firms to imitate?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</a:pPr>
            <a:r>
              <a:rPr lang="en-US" b="1" dirty="0">
                <a:solidFill>
                  <a:srgbClr val="603E00"/>
                </a:solidFill>
                <a:latin typeface="+mj-lt"/>
                <a:ea typeface="+mj-ea"/>
                <a:cs typeface="+mj-cs"/>
              </a:rPr>
              <a:t>Organization: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latin typeface="+mj-lt"/>
                <a:ea typeface="+mj-ea"/>
                <a:cs typeface="+mj-cs"/>
              </a:rPr>
              <a:t>Is the firm organized to exploit the resource or capability?</a:t>
            </a:r>
          </a:p>
        </p:txBody>
      </p:sp>
    </p:spTree>
    <p:extLst>
      <p:ext uri="{BB962C8B-B14F-4D97-AF65-F5344CB8AC3E}">
        <p14:creationId xmlns:p14="http://schemas.microsoft.com/office/powerpoint/2010/main" val="2052826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BENCHMARKING: COMPARING with the BEST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Benchmarking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A process by which a company compares its performance with that of high-performing organizations.</a:t>
            </a:r>
          </a:p>
          <a:p>
            <a:pPr lvl="1">
              <a:buClr>
                <a:schemeClr val="tx1"/>
              </a:buClr>
            </a:pPr>
            <a:r>
              <a:rPr lang="en-US" i="1" dirty="0"/>
              <a:t>How do we do it – exactly?</a:t>
            </a:r>
          </a:p>
        </p:txBody>
      </p:sp>
      <p:pic>
        <p:nvPicPr>
          <p:cNvPr id="4" name="Picture 3" descr="Photo of a measuring tape">
            <a:extLst>
              <a:ext uri="{FF2B5EF4-FFF2-40B4-BE49-F238E27FC236}">
                <a16:creationId xmlns:a16="http://schemas.microsoft.com/office/drawing/2014/main" id="{8B13ABAE-0974-43A9-98AA-F4D65425B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275429"/>
            <a:ext cx="3770026" cy="251906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E8D447-CA85-401D-94AE-F9E1B0A70E07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©Ingram Publishing</a:t>
            </a:r>
          </a:p>
        </p:txBody>
      </p:sp>
    </p:spTree>
    <p:extLst>
      <p:ext uri="{BB962C8B-B14F-4D97-AF65-F5344CB8AC3E}">
        <p14:creationId xmlns:p14="http://schemas.microsoft.com/office/powerpoint/2010/main" val="4155579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STEP 3: FORMULATE CORPORATE, BUSINESS, and FUNCTIONAL STRATEGIES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/>
          <a:lstStyle/>
          <a:p>
            <a:r>
              <a:rPr lang="en-US" b="1" dirty="0"/>
              <a:t>Grand strategy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Comes after assessing the current reality.</a:t>
            </a:r>
          </a:p>
          <a:p>
            <a:pPr lvl="1">
              <a:buClr>
                <a:schemeClr val="tx1"/>
              </a:buClr>
            </a:pPr>
            <a:r>
              <a:rPr lang="en-US" b="1" i="1" dirty="0">
                <a:solidFill>
                  <a:srgbClr val="603E00"/>
                </a:solidFill>
              </a:rPr>
              <a:t>Strategy formulation </a:t>
            </a:r>
            <a:r>
              <a:rPr lang="en-US" dirty="0"/>
              <a:t>is the process of choosing among different strategies and altering them to best fit the organization’s needs.</a:t>
            </a:r>
          </a:p>
          <a:p>
            <a:pPr lvl="1">
              <a:buClr>
                <a:schemeClr val="tx1"/>
              </a:buClr>
            </a:pPr>
            <a:r>
              <a:rPr lang="en-US" dirty="0"/>
              <a:t>Translates the broad mission and vision statement into a corporate strategy which explains how the organization’s mission is to be accomplished.</a:t>
            </a:r>
          </a:p>
        </p:txBody>
      </p:sp>
    </p:spTree>
    <p:extLst>
      <p:ext uri="{BB962C8B-B14F-4D97-AF65-F5344CB8AC3E}">
        <p14:creationId xmlns:p14="http://schemas.microsoft.com/office/powerpoint/2010/main" val="37358389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THREE TYPES of CORPORATE STRATEGIES</a:t>
            </a:r>
          </a:p>
        </p:txBody>
      </p:sp>
      <p:sp>
        <p:nvSpPr>
          <p:cNvPr id="17411" name="Conten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Growth strategy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Involves expansion, as in sales revenues, market share, number of employees, or number of customers.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Stability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Involves little or no significant change.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Defensive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Involves reduction in the organization’s efforts.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dirty="0"/>
              <a:t>Retrenchment.</a:t>
            </a:r>
          </a:p>
        </p:txBody>
      </p:sp>
    </p:spTree>
    <p:extLst>
      <p:ext uri="{BB962C8B-B14F-4D97-AF65-F5344CB8AC3E}">
        <p14:creationId xmlns:p14="http://schemas.microsoft.com/office/powerpoint/2010/main" val="373774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5213D-889F-406D-9354-268FA70E1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7063" indent="-627063">
              <a:buFont typeface="Arial" panose="020B0604020202020204" pitchFamily="34" charset="0"/>
              <a:buChar char="•"/>
            </a:pPr>
            <a:r>
              <a:rPr lang="en-US" sz="2200" dirty="0"/>
              <a:t>What is an effective strategy?</a:t>
            </a:r>
          </a:p>
          <a:p>
            <a:pPr marL="627063" indent="-627063">
              <a:buFont typeface="Arial" panose="020B0604020202020204" pitchFamily="34" charset="0"/>
              <a:buChar char="•"/>
            </a:pPr>
            <a:r>
              <a:rPr lang="en-US" sz="2200" dirty="0"/>
              <a:t>Strategic positioning</a:t>
            </a:r>
          </a:p>
          <a:p>
            <a:pPr marL="627063" indent="-627063">
              <a:buFont typeface="Arial" panose="020B0604020202020204" pitchFamily="34" charset="0"/>
              <a:buChar char="•"/>
            </a:pPr>
            <a:r>
              <a:rPr lang="en-US" sz="2200" dirty="0"/>
              <a:t>Go through the strategic management process together (five steps)</a:t>
            </a:r>
          </a:p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Look at some analytical tools together</a:t>
            </a:r>
          </a:p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Discuss Porter’s five competitive forces and the four techniques for formulating strategy.</a:t>
            </a:r>
          </a:p>
          <a:p>
            <a:pPr marL="627063" indent="-627063">
              <a:buFont typeface="Arial" panose="020B0604020202020204" pitchFamily="34" charset="0"/>
              <a:buChar char="•"/>
              <a:defRPr/>
            </a:pPr>
            <a:r>
              <a:rPr lang="en-US" sz="2200" dirty="0"/>
              <a:t>How to enhance your strategic thinking. </a:t>
            </a:r>
          </a:p>
        </p:txBody>
      </p:sp>
    </p:spTree>
    <p:extLst>
      <p:ext uri="{BB962C8B-B14F-4D97-AF65-F5344CB8AC3E}">
        <p14:creationId xmlns:p14="http://schemas.microsoft.com/office/powerpoint/2010/main" val="213299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sz="3200" dirty="0"/>
              <a:t>HOW COMPANIES CAN IMPLEMENT a GRAND STRATEGY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269906"/>
              </p:ext>
            </p:extLst>
          </p:nvPr>
        </p:nvGraphicFramePr>
        <p:xfrm>
          <a:off x="1325217" y="838200"/>
          <a:ext cx="9594573" cy="57912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8191">
                  <a:extLst>
                    <a:ext uri="{9D8B030D-6E8A-4147-A177-3AD203B41FA5}">
                      <a16:colId xmlns:a16="http://schemas.microsoft.com/office/drawing/2014/main" val="1550495270"/>
                    </a:ext>
                  </a:extLst>
                </a:gridCol>
                <a:gridCol w="3198191">
                  <a:extLst>
                    <a:ext uri="{9D8B030D-6E8A-4147-A177-3AD203B41FA5}">
                      <a16:colId xmlns:a16="http://schemas.microsoft.com/office/drawing/2014/main" val="3105133139"/>
                    </a:ext>
                  </a:extLst>
                </a:gridCol>
                <a:gridCol w="3198191">
                  <a:extLst>
                    <a:ext uri="{9D8B030D-6E8A-4147-A177-3AD203B41FA5}">
                      <a16:colId xmlns:a16="http://schemas.microsoft.com/office/drawing/2014/main" val="1672233702"/>
                    </a:ext>
                  </a:extLst>
                </a:gridCol>
              </a:tblGrid>
              <a:tr h="366792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GROWTH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STABILITY STRATEGY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ysClr val="windowText" lastClr="000000"/>
                          </a:solidFill>
                        </a:rPr>
                        <a:t>DEFENSIVE STRATEGY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4002794"/>
                  </a:ext>
                </a:extLst>
              </a:tr>
              <a:tr h="1198416">
                <a:tc>
                  <a:txBody>
                    <a:bodyPr/>
                    <a:lstStyle/>
                    <a:p>
                      <a:r>
                        <a:rPr lang="en-US" sz="1200" dirty="0"/>
                        <a:t>It can improve an existing product or service to attract more buyers.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go for a no-change strategy (if,</a:t>
                      </a:r>
                      <a:r>
                        <a:rPr lang="en-US" sz="1200" baseline="0" dirty="0"/>
                        <a:t> for example, it has found that too-fast growth leads to foul-ups with orders and customer complaints).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reduce costs,</a:t>
                      </a:r>
                      <a:r>
                        <a:rPr lang="en-US" sz="1200" baseline="0" dirty="0"/>
                        <a:t> as by freezing hiring or tightening expenses.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4104615"/>
                  </a:ext>
                </a:extLst>
              </a:tr>
              <a:tr h="1198416">
                <a:tc>
                  <a:txBody>
                    <a:bodyPr/>
                    <a:lstStyle/>
                    <a:p>
                      <a:r>
                        <a:rPr lang="en-US" sz="1200" dirty="0"/>
                        <a:t>It can increase</a:t>
                      </a:r>
                      <a:r>
                        <a:rPr lang="en-US" sz="1200" baseline="0" dirty="0"/>
                        <a:t> its promotion and marketing efforts to try to expand its market share.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go for a little-change strategy (if,</a:t>
                      </a:r>
                      <a:r>
                        <a:rPr lang="en-US" sz="1200" baseline="0" dirty="0"/>
                        <a:t> for example, the company has been growing at breakneck speed and feels it needs a period of consolidation).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sell off (liquidate) assets—land, buildings, inventories, and the like.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2887293"/>
                  </a:ext>
                </a:extLst>
              </a:tr>
              <a:tr h="977655">
                <a:tc>
                  <a:txBody>
                    <a:bodyPr/>
                    <a:lstStyle/>
                    <a:p>
                      <a:r>
                        <a:rPr lang="en-US" sz="1200" dirty="0"/>
                        <a:t>It can expand</a:t>
                      </a:r>
                      <a:r>
                        <a:rPr lang="en-US" sz="1200" baseline="0" dirty="0"/>
                        <a:t> its operations, as in taking over distribution or manufacturing previously handled by someone else.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gradually</a:t>
                      </a:r>
                      <a:r>
                        <a:rPr lang="en-US" sz="1200" baseline="0" dirty="0"/>
                        <a:t> phase out product lines or services.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096420"/>
                  </a:ext>
                </a:extLst>
              </a:tr>
              <a:tr h="756894">
                <a:tc>
                  <a:txBody>
                    <a:bodyPr/>
                    <a:lstStyle/>
                    <a:p>
                      <a:r>
                        <a:rPr lang="en-US" sz="1200" dirty="0"/>
                        <a:t>It can expand into new products or services.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divest part of its business, as in selling off entire</a:t>
                      </a:r>
                      <a:r>
                        <a:rPr lang="en-US" sz="1200" baseline="0" dirty="0"/>
                        <a:t> divisions or subsidiaries.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506801"/>
                  </a:ext>
                </a:extLst>
              </a:tr>
              <a:tr h="536134">
                <a:tc>
                  <a:txBody>
                    <a:bodyPr/>
                    <a:lstStyle/>
                    <a:p>
                      <a:r>
                        <a:rPr lang="en-US" sz="1200" dirty="0"/>
                        <a:t>It can acquire similar or complementary</a:t>
                      </a:r>
                      <a:r>
                        <a:rPr lang="en-US" sz="1200" baseline="0" dirty="0"/>
                        <a:t> businesses.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can declare</a:t>
                      </a:r>
                      <a:r>
                        <a:rPr lang="en-US" sz="1200" baseline="0" dirty="0"/>
                        <a:t> bankruptcy.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575705"/>
                  </a:ext>
                </a:extLst>
              </a:tr>
              <a:tr h="756894">
                <a:tc>
                  <a:txBody>
                    <a:bodyPr/>
                    <a:lstStyle/>
                    <a:p>
                      <a:r>
                        <a:rPr lang="en-US" sz="1200" dirty="0"/>
                        <a:t>It can merge with another company to form a larger company.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It an attempt a turnaround—do some retrenching,</a:t>
                      </a:r>
                      <a:r>
                        <a:rPr lang="en-US" sz="1200" baseline="0" dirty="0"/>
                        <a:t> with a view toward restoring profitability.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2862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72197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BCG MATRIX</a:t>
            </a:r>
            <a:endParaRPr lang="en-US" sz="2000" dirty="0"/>
          </a:p>
        </p:txBody>
      </p:sp>
      <p:pic>
        <p:nvPicPr>
          <p:cNvPr id="2050" name="Picture 2" descr="Figure 6.5 depicts the BCG Matrix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02" y="1023938"/>
            <a:ext cx="6605099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DD79C-316F-42C6-ACFC-6982AEF8D29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22467C8-2FC3-4D49-A60B-C35E2DE18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8133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DIVERSIFICATION STRATEGY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Diversification</a:t>
            </a:r>
            <a:r>
              <a:rPr lang="en-US" dirty="0"/>
              <a:t> </a:t>
            </a:r>
          </a:p>
          <a:p>
            <a:pPr marL="796925" lvl="1" indent="-339725">
              <a:buClr>
                <a:schemeClr val="tx1"/>
              </a:buClr>
              <a:defRPr/>
            </a:pPr>
            <a:r>
              <a:rPr lang="en-US" dirty="0"/>
              <a:t>Operating several businesses in order to spread the risk.</a:t>
            </a:r>
          </a:p>
          <a:p>
            <a:pPr marL="796925" lvl="1" indent="-339725">
              <a:buClr>
                <a:schemeClr val="tx1"/>
              </a:buClr>
              <a:defRPr/>
            </a:pPr>
            <a:r>
              <a:rPr lang="en-US" dirty="0"/>
              <a:t>Products may be related or unrelated.</a:t>
            </a:r>
          </a:p>
          <a:p>
            <a:pPr marL="396875" indent="-339725">
              <a:defRPr/>
            </a:pPr>
            <a:r>
              <a:rPr lang="en-US" b="1" dirty="0"/>
              <a:t>Vertical integration</a:t>
            </a:r>
          </a:p>
          <a:p>
            <a:pPr marL="796925" lvl="1" indent="-339725">
              <a:buClr>
                <a:schemeClr val="tx1"/>
              </a:buClr>
              <a:defRPr/>
            </a:pPr>
            <a:r>
              <a:rPr lang="en-US" dirty="0"/>
              <a:t>Firm expands into businesses that provide the supplies it needs to make its products or that distribute and sell its products.</a:t>
            </a:r>
          </a:p>
        </p:txBody>
      </p:sp>
    </p:spTree>
    <p:extLst>
      <p:ext uri="{BB962C8B-B14F-4D97-AF65-F5344CB8AC3E}">
        <p14:creationId xmlns:p14="http://schemas.microsoft.com/office/powerpoint/2010/main" val="2396414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PORTER’S FIVE COMPETITIVE FORCES</a:t>
            </a:r>
          </a:p>
        </p:txBody>
      </p:sp>
      <p:sp>
        <p:nvSpPr>
          <p:cNvPr id="31747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Porter contends that business-level strategies originate in five primary competitive forces in the firm’s environment:</a:t>
            </a:r>
            <a:endParaRPr lang="en-US" altLang="en-US" dirty="0"/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threat of new entrants.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bargaining power of suppliers.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bargaining power of buyers.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threats of substitute products or services.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rivalry among competitors.</a:t>
            </a:r>
          </a:p>
        </p:txBody>
      </p:sp>
    </p:spTree>
    <p:extLst>
      <p:ext uri="{BB962C8B-B14F-4D97-AF65-F5344CB8AC3E}">
        <p14:creationId xmlns:p14="http://schemas.microsoft.com/office/powerpoint/2010/main" val="313408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PORTER’S FOUR COMPETITIVE STRATEGIES</a:t>
            </a:r>
            <a:endParaRPr lang="en-US" sz="2000" dirty="0"/>
          </a:p>
        </p:txBody>
      </p:sp>
      <p:sp>
        <p:nvSpPr>
          <p:cNvPr id="29699" name="Conten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Cost-leadership strategy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Keep the costs, and hence prices, of a product or service below those of competitors and target a </a:t>
            </a:r>
            <a:r>
              <a:rPr lang="en-US" sz="2000" b="1" dirty="0">
                <a:solidFill>
                  <a:srgbClr val="603E00"/>
                </a:solidFill>
              </a:rPr>
              <a:t>wide</a:t>
            </a:r>
            <a:r>
              <a:rPr lang="en-US" sz="2000" dirty="0"/>
              <a:t> market.</a:t>
            </a:r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Differentiation strategy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Offer products that are of unique and superior value compared to those of competitors and target a </a:t>
            </a:r>
            <a:r>
              <a:rPr lang="en-US" sz="2000" b="1" dirty="0">
                <a:solidFill>
                  <a:srgbClr val="603E00"/>
                </a:solidFill>
              </a:rPr>
              <a:t>wide</a:t>
            </a:r>
            <a:r>
              <a:rPr lang="en-US" sz="2000" dirty="0"/>
              <a:t> market.</a:t>
            </a:r>
            <a:endParaRPr lang="en-US" sz="2000" b="1" dirty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Cost-focus strategy 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Keep the costs of a product below those of competitors and target a </a:t>
            </a:r>
            <a:r>
              <a:rPr lang="en-US" sz="2000" b="1" dirty="0">
                <a:solidFill>
                  <a:srgbClr val="603E00"/>
                </a:solidFill>
              </a:rPr>
              <a:t>narrow</a:t>
            </a:r>
            <a:r>
              <a:rPr lang="en-US" sz="2000" dirty="0"/>
              <a:t> market. </a:t>
            </a:r>
            <a:endParaRPr lang="en-US" sz="2000" b="1" dirty="0"/>
          </a:p>
          <a:p>
            <a:pPr marL="514350" indent="-514350">
              <a:buClr>
                <a:schemeClr val="tx1"/>
              </a:buClr>
              <a:buFont typeface="+mj-lt"/>
              <a:buAutoNum type="arabicPeriod"/>
              <a:defRPr/>
            </a:pPr>
            <a:r>
              <a:rPr lang="en-US" b="1" dirty="0"/>
              <a:t>Focused-differentiation strategy</a:t>
            </a:r>
          </a:p>
          <a:p>
            <a:pPr lvl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Offer products that are of unique and superior value compared to those of competitors and target a </a:t>
            </a:r>
            <a:r>
              <a:rPr lang="en-US" sz="2000" b="1" dirty="0">
                <a:solidFill>
                  <a:srgbClr val="603E00"/>
                </a:solidFill>
              </a:rPr>
              <a:t>narrow</a:t>
            </a:r>
            <a:r>
              <a:rPr lang="en-US" sz="2000" dirty="0"/>
              <a:t> market.</a:t>
            </a:r>
          </a:p>
        </p:txBody>
      </p:sp>
    </p:spTree>
    <p:extLst>
      <p:ext uri="{BB962C8B-B14F-4D97-AF65-F5344CB8AC3E}">
        <p14:creationId xmlns:p14="http://schemas.microsoft.com/office/powerpoint/2010/main" val="41014051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STEP 4: EXECUTE THE STRATEGY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Strategy implementation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Putting strategic plans into effect.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Means dealing with roadblocks within the organization’s structure and culture and seeing if the right people and control systems are available to execute the plans.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Essential for success and is considered the greatest challenge for managers.</a:t>
            </a:r>
          </a:p>
        </p:txBody>
      </p:sp>
    </p:spTree>
    <p:extLst>
      <p:ext uri="{BB962C8B-B14F-4D97-AF65-F5344CB8AC3E}">
        <p14:creationId xmlns:p14="http://schemas.microsoft.com/office/powerpoint/2010/main" val="318914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EXECUTION: GETTING THINGS DONE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Execution</a:t>
            </a:r>
            <a:endParaRPr lang="en-US" dirty="0"/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Consists of using questioning, analysis, and follow-through in order to mesh strategy with reality, align people with goals, and achieve results promised. </a:t>
            </a:r>
          </a:p>
        </p:txBody>
      </p:sp>
    </p:spTree>
    <p:extLst>
      <p:ext uri="{BB962C8B-B14F-4D97-AF65-F5344CB8AC3E}">
        <p14:creationId xmlns:p14="http://schemas.microsoft.com/office/powerpoint/2010/main" val="33074936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STEP 5: MAINTAIN STRATEGIC CONTROL:  </a:t>
            </a:r>
            <a:br>
              <a:rPr lang="en-US" dirty="0"/>
            </a:br>
            <a:r>
              <a:rPr lang="en-US" dirty="0"/>
              <a:t>The FEEDBACK LOOP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type="body" idx="1"/>
          </p:nvPr>
        </p:nvSpPr>
        <p:spPr>
          <a:xfrm>
            <a:off x="1981200" y="1600200"/>
            <a:ext cx="8229600" cy="49530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Strategic control 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Monitoring the execution of strategy and taking corrective action, if necessary.</a:t>
            </a:r>
          </a:p>
          <a:p>
            <a:pPr lvl="1">
              <a:buClr>
                <a:schemeClr val="tx1"/>
              </a:buClr>
              <a:defRPr/>
            </a:pPr>
            <a:r>
              <a:rPr lang="en-US" dirty="0"/>
              <a:t>To keep on track, you must: 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2400" dirty="0"/>
              <a:t>engage people.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2400" dirty="0"/>
              <a:t>keep it simple.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2400" dirty="0"/>
              <a:t>stay focused.</a:t>
            </a:r>
          </a:p>
          <a:p>
            <a:pPr lvl="2">
              <a:buClr>
                <a:schemeClr val="tx1"/>
              </a:buClr>
              <a:defRPr/>
            </a:pPr>
            <a:r>
              <a:rPr lang="en-US" sz="2400" dirty="0"/>
              <a:t>keep moving.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207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WHAT IS an EFFECTIVE STRATEGY?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Hint: “Strategic positioning” developed by Michael Porter</a:t>
            </a:r>
            <a:endParaRPr lang="en-US" dirty="0"/>
          </a:p>
          <a:p>
            <a:pPr lvl="1">
              <a:buClr>
                <a:schemeClr val="tx1"/>
              </a:buClr>
              <a:defRPr/>
            </a:pPr>
            <a:r>
              <a:rPr lang="en-US" i="1" dirty="0"/>
              <a:t>What does strategic positioning strive to achieve?</a:t>
            </a:r>
          </a:p>
          <a:p>
            <a:pPr lvl="1">
              <a:buClr>
                <a:schemeClr val="tx1"/>
              </a:buClr>
              <a:defRPr/>
            </a:pPr>
            <a:r>
              <a:rPr lang="en-US" i="1" dirty="0"/>
              <a:t>What does it mean?</a:t>
            </a:r>
          </a:p>
        </p:txBody>
      </p:sp>
    </p:spTree>
    <p:extLst>
      <p:ext uri="{BB962C8B-B14F-4D97-AF65-F5344CB8AC3E}">
        <p14:creationId xmlns:p14="http://schemas.microsoft.com/office/powerpoint/2010/main" val="97180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LEVELS of STRATEGY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981200" y="990600"/>
            <a:ext cx="8229600" cy="51054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Corporate-Level Strategy</a:t>
            </a:r>
            <a:endParaRPr lang="en-US" dirty="0"/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Focuses on…</a:t>
            </a:r>
          </a:p>
          <a:p>
            <a:pPr>
              <a:defRPr/>
            </a:pPr>
            <a:r>
              <a:rPr lang="en-US" b="1" dirty="0"/>
              <a:t>Business-Level Strategy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Focuses on…</a:t>
            </a:r>
          </a:p>
          <a:p>
            <a:pPr>
              <a:buClr>
                <a:schemeClr val="tx1"/>
              </a:buClr>
              <a:defRPr/>
            </a:pPr>
            <a:r>
              <a:rPr lang="en-US" b="1" dirty="0"/>
              <a:t>Functional-Level Strategy</a:t>
            </a:r>
          </a:p>
          <a:p>
            <a:pPr lvl="1">
              <a:buClr>
                <a:schemeClr val="tx1"/>
              </a:buClr>
              <a:defRPr/>
            </a:pPr>
            <a:r>
              <a:rPr lang="en-US" sz="2000" dirty="0"/>
              <a:t>Focuses on…</a:t>
            </a:r>
          </a:p>
        </p:txBody>
      </p:sp>
    </p:spTree>
    <p:extLst>
      <p:ext uri="{BB962C8B-B14F-4D97-AF65-F5344CB8AC3E}">
        <p14:creationId xmlns:p14="http://schemas.microsoft.com/office/powerpoint/2010/main" val="1639937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en-US" dirty="0"/>
              <a:t>STRATEGIC POSITIONING and ITS PRINCIPLES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altLang="en-US" dirty="0"/>
              <a:t>Three key principles underlie strategic positioning. </a:t>
            </a:r>
          </a:p>
          <a:p>
            <a:pPr marL="514350" indent="-514350"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Strategy is the creation of a </a:t>
            </a:r>
            <a:r>
              <a:rPr lang="en-US" altLang="en-US" b="1" dirty="0">
                <a:solidFill>
                  <a:srgbClr val="603E00"/>
                </a:solidFill>
              </a:rPr>
              <a:t>unique</a:t>
            </a:r>
            <a:r>
              <a:rPr lang="en-US" altLang="en-US" dirty="0"/>
              <a:t> and </a:t>
            </a:r>
            <a:r>
              <a:rPr lang="en-US" altLang="en-US" b="1" dirty="0">
                <a:solidFill>
                  <a:srgbClr val="603E00"/>
                </a:solidFill>
              </a:rPr>
              <a:t>valuable</a:t>
            </a:r>
            <a:r>
              <a:rPr lang="en-US" altLang="en-US" dirty="0"/>
              <a:t> position.</a:t>
            </a:r>
          </a:p>
          <a:p>
            <a:pPr marL="1314450" lvl="2" indent="-514350">
              <a:spcBef>
                <a:spcPts val="0"/>
              </a:spcBef>
              <a:buClr>
                <a:schemeClr val="tx1"/>
              </a:buClr>
            </a:pPr>
            <a:r>
              <a:rPr lang="en-US" altLang="en-US" sz="2400" dirty="0"/>
              <a:t>Few needs, many customers</a:t>
            </a:r>
          </a:p>
          <a:p>
            <a:pPr marL="1314450" lvl="2" indent="-514350">
              <a:spcBef>
                <a:spcPts val="0"/>
              </a:spcBef>
              <a:buClr>
                <a:schemeClr val="tx1"/>
              </a:buClr>
            </a:pPr>
            <a:r>
              <a:rPr lang="en-US" altLang="en-US" sz="2400" dirty="0"/>
              <a:t>Broad needs, few customers.</a:t>
            </a:r>
          </a:p>
          <a:p>
            <a:pPr marL="1314450" lvl="2" indent="-514350">
              <a:spcBef>
                <a:spcPts val="0"/>
              </a:spcBef>
              <a:buClr>
                <a:schemeClr val="tx1"/>
              </a:buClr>
            </a:pPr>
            <a:r>
              <a:rPr lang="en-US" altLang="en-US" sz="2400" dirty="0"/>
              <a:t>Broad needs, many customers.</a:t>
            </a:r>
          </a:p>
          <a:p>
            <a:pPr marL="514350" indent="-514350">
              <a:spcBef>
                <a:spcPts val="3560"/>
              </a:spcBef>
              <a:buClr>
                <a:schemeClr val="tx1"/>
              </a:buClr>
              <a:buFont typeface="Arial" charset="0"/>
              <a:buAutoNum type="arabicPeriod"/>
            </a:pPr>
            <a:endParaRPr lang="en-US" altLang="en-US" dirty="0"/>
          </a:p>
          <a:p>
            <a:pPr marL="514350" indent="-514350">
              <a:spcBef>
                <a:spcPts val="3560"/>
              </a:spcBef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Strategy requires trade-offs in competing.</a:t>
            </a:r>
          </a:p>
          <a:p>
            <a:pPr marL="514350" indent="-514350">
              <a:spcBef>
                <a:spcPts val="2960"/>
              </a:spcBef>
              <a:buClr>
                <a:schemeClr val="tx1"/>
              </a:buClr>
              <a:buFont typeface="Arial" charset="0"/>
              <a:buAutoNum type="arabicPeriod"/>
            </a:pPr>
            <a:r>
              <a:rPr lang="en-US" altLang="en-US" dirty="0"/>
              <a:t>Strategy involves creating a “</a:t>
            </a:r>
            <a:r>
              <a:rPr lang="en-US" altLang="en-US" b="1" dirty="0">
                <a:solidFill>
                  <a:srgbClr val="603E00"/>
                </a:solidFill>
              </a:rPr>
              <a:t>fit</a:t>
            </a:r>
            <a:r>
              <a:rPr lang="en-US" altLang="en-US" dirty="0"/>
              <a:t>”</a:t>
            </a:r>
            <a:r>
              <a:rPr lang="en-US" altLang="en-US" dirty="0">
                <a:solidFill>
                  <a:schemeClr val="bg2"/>
                </a:solidFill>
              </a:rPr>
              <a:t> </a:t>
            </a:r>
            <a:r>
              <a:rPr lang="en-US" altLang="en-US" dirty="0"/>
              <a:t>among activities.</a:t>
            </a:r>
          </a:p>
        </p:txBody>
      </p:sp>
      <p:sp>
        <p:nvSpPr>
          <p:cNvPr id="2" name="10-Point Star 1">
            <a:extLst>
              <a:ext uri="{FF2B5EF4-FFF2-40B4-BE49-F238E27FC236}">
                <a16:creationId xmlns:a16="http://schemas.microsoft.com/office/drawing/2014/main" id="{79BA250C-48E9-4648-B17C-EEB6A006E922}"/>
              </a:ext>
            </a:extLst>
          </p:cNvPr>
          <p:cNvSpPr/>
          <p:nvPr/>
        </p:nvSpPr>
        <p:spPr>
          <a:xfrm rot="791667">
            <a:off x="6056026" y="2122981"/>
            <a:ext cx="3447737" cy="1484027"/>
          </a:xfrm>
          <a:prstGeom prst="star10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b="1">
                <a:solidFill>
                  <a:schemeClr val="tx1"/>
                </a:solidFill>
              </a:rPr>
              <a:t>EXAMPLES?</a:t>
            </a:r>
          </a:p>
        </p:txBody>
      </p:sp>
    </p:spTree>
    <p:extLst>
      <p:ext uri="{BB962C8B-B14F-4D97-AF65-F5344CB8AC3E}">
        <p14:creationId xmlns:p14="http://schemas.microsoft.com/office/powerpoint/2010/main" val="1478695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FIT: BOTH ARE RESTAURANTS, SO THEY’RE DOING THE SAME ACTIVITIES, AREN’T THEY?</a:t>
            </a:r>
          </a:p>
        </p:txBody>
      </p:sp>
      <p:pic>
        <p:nvPicPr>
          <p:cNvPr id="6" name="Picture 2" descr="http://www.dorchestercollection.com/uploads/images/LeRichemond/FullLengthImages/Medium/DorGen_008_0251-1.jpg">
            <a:extLst>
              <a:ext uri="{FF2B5EF4-FFF2-40B4-BE49-F238E27FC236}">
                <a16:creationId xmlns:a16="http://schemas.microsoft.com/office/drawing/2014/main" id="{2A274063-4A6A-7042-9A5B-328B93128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69" y="1497680"/>
            <a:ext cx="6083385" cy="30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ild 5">
            <a:extLst>
              <a:ext uri="{FF2B5EF4-FFF2-40B4-BE49-F238E27FC236}">
                <a16:creationId xmlns:a16="http://schemas.microsoft.com/office/drawing/2014/main" id="{734732D0-F7D2-234A-9110-4443B7FDF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928" y="2504320"/>
            <a:ext cx="5612692" cy="40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48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THREE LEVELS OF STRATEGY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1981200" y="717665"/>
            <a:ext cx="8229600" cy="5562600"/>
          </a:xfrm>
        </p:spPr>
        <p:txBody>
          <a:bodyPr/>
          <a:lstStyle/>
          <a:p>
            <a:endParaRPr lang="en-US" sz="1600" dirty="0"/>
          </a:p>
        </p:txBody>
      </p:sp>
      <p:pic>
        <p:nvPicPr>
          <p:cNvPr id="5" name="Picture 4" descr="The graphic shows the three levels of strategic management.">
            <a:extLst>
              <a:ext uri="{FF2B5EF4-FFF2-40B4-BE49-F238E27FC236}">
                <a16:creationId xmlns:a16="http://schemas.microsoft.com/office/drawing/2014/main" id="{EAB02DCD-A4F8-499B-AEFC-E8A5B940EB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0475" y="1113439"/>
            <a:ext cx="8731050" cy="489158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FB31B8-98EB-42C0-8999-04D698B7A3DC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Copyright ©McGraw-Hill Education. Permission required for reproduction or display.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B73BF44-17DE-2C4A-A86B-7F4D99795DE4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77500" lnSpcReduction="20000"/>
          </a:bodyPr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92769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The STRATEGIC-MANAGEMENT PROCESS</a:t>
            </a:r>
          </a:p>
        </p:txBody>
      </p:sp>
      <p:pic>
        <p:nvPicPr>
          <p:cNvPr id="2" name="Picture 1" descr="The graphic shows the circular process of strategic-management.">
            <a:extLst>
              <a:ext uri="{FF2B5EF4-FFF2-40B4-BE49-F238E27FC236}">
                <a16:creationId xmlns:a16="http://schemas.microsoft.com/office/drawing/2014/main" id="{0D9F92FA-C8B9-435F-8922-E80E3F1F68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2590801"/>
            <a:ext cx="9144000" cy="255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97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STEP 1a: ESTABLISHING the MISSION STATEMENT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/>
            <a:r>
              <a:rPr lang="en-US" dirty="0"/>
              <a:t>Does your company’s </a:t>
            </a:r>
            <a:r>
              <a:rPr lang="en-US" b="1" dirty="0">
                <a:solidFill>
                  <a:srgbClr val="603E00"/>
                </a:solidFill>
              </a:rPr>
              <a:t>mission statement </a:t>
            </a:r>
            <a:r>
              <a:rPr lang="en-US" dirty="0"/>
              <a:t>answer these questions?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Who are our customers?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are our major products or services?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In what geographical areas do we compete?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is our basic technology?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is our commitment to economic objectives?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are our basic beliefs, values, aspirations, and philosophical priorities?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are our major strengths and competitive advantages?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are our public responsibilities, and what image do we wish to project?</a:t>
            </a:r>
          </a:p>
          <a:p>
            <a:pPr marL="742950" indent="-514350">
              <a:buClr>
                <a:schemeClr val="tx1"/>
              </a:buClr>
              <a:buSzPct val="100000"/>
              <a:buFont typeface="+mj-lt"/>
              <a:buAutoNum type="arabicPeriod"/>
            </a:pPr>
            <a:r>
              <a:rPr lang="en-US" sz="2000" dirty="0"/>
              <a:t>What is our attitude toward our employees?</a:t>
            </a:r>
          </a:p>
        </p:txBody>
      </p:sp>
      <p:sp>
        <p:nvSpPr>
          <p:cNvPr id="4" name="10-Point Star 3">
            <a:extLst>
              <a:ext uri="{FF2B5EF4-FFF2-40B4-BE49-F238E27FC236}">
                <a16:creationId xmlns:a16="http://schemas.microsoft.com/office/drawing/2014/main" id="{6BC15E5B-4787-B04B-A7F9-2974C92878AF}"/>
              </a:ext>
            </a:extLst>
          </p:cNvPr>
          <p:cNvSpPr/>
          <p:nvPr/>
        </p:nvSpPr>
        <p:spPr>
          <a:xfrm rot="791667">
            <a:off x="7922979" y="1621723"/>
            <a:ext cx="3961063" cy="1878424"/>
          </a:xfrm>
          <a:prstGeom prst="star10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CH" sz="3600" b="1">
                <a:solidFill>
                  <a:schemeClr val="tx1"/>
                </a:solidFill>
              </a:rPr>
              <a:t>LETS WORK WITH AN EXAMPLE!</a:t>
            </a:r>
          </a:p>
        </p:txBody>
      </p:sp>
    </p:spTree>
    <p:extLst>
      <p:ext uri="{BB962C8B-B14F-4D97-AF65-F5344CB8AC3E}">
        <p14:creationId xmlns:p14="http://schemas.microsoft.com/office/powerpoint/2010/main" val="18430501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6002</TotalTime>
  <Words>1539</Words>
  <Application>Microsoft Macintosh PowerPoint</Application>
  <PresentationFormat>Widescreen</PresentationFormat>
  <Paragraphs>192</Paragraphs>
  <Slides>27</Slides>
  <Notes>27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PowerPoint Presentation</vt:lpstr>
      <vt:lpstr>TODAY</vt:lpstr>
      <vt:lpstr>WHAT IS an EFFECTIVE STRATEGY?</vt:lpstr>
      <vt:lpstr>LEVELS of STRATEGY</vt:lpstr>
      <vt:lpstr>STRATEGIC POSITIONING and ITS PRINCIPLES</vt:lpstr>
      <vt:lpstr>FIT: BOTH ARE RESTAURANTS, SO THEY’RE DOING THE SAME ACTIVITIES, AREN’T THEY?</vt:lpstr>
      <vt:lpstr>THREE LEVELS OF STRATEGY</vt:lpstr>
      <vt:lpstr>The STRATEGIC-MANAGEMENT PROCESS</vt:lpstr>
      <vt:lpstr>STEP 1a: ESTABLISHING the MISSION STATEMENT</vt:lpstr>
      <vt:lpstr>STEP 1b: ESTABLISHING the VISION STATEMENT</vt:lpstr>
      <vt:lpstr>STEP 1c: ESTABLISHING the VALUES STATEMENT</vt:lpstr>
      <vt:lpstr>STEP 2: ASSESS the CURRENT REALITY</vt:lpstr>
      <vt:lpstr>SWOT ANALYSIS (1 of 2)</vt:lpstr>
      <vt:lpstr>SWOT ANALYSIS (2 of 2)</vt:lpstr>
      <vt:lpstr>EXAMPLE: SWOT CHARACTERISTICS of our company we’re discussing here together</vt:lpstr>
      <vt:lpstr>USING VRIO to ASSESS COMPETITIVE POTENTIAL</vt:lpstr>
      <vt:lpstr>BENCHMARKING: COMPARING with the BEST</vt:lpstr>
      <vt:lpstr>STEP 3: FORMULATE CORPORATE, BUSINESS, and FUNCTIONAL STRATEGIES</vt:lpstr>
      <vt:lpstr>THREE TYPES of CORPORATE STRATEGIES</vt:lpstr>
      <vt:lpstr>HOW COMPANIES CAN IMPLEMENT a GRAND STRATEGY</vt:lpstr>
      <vt:lpstr>The BCG MATRIX</vt:lpstr>
      <vt:lpstr>The DIVERSIFICATION STRATEGY</vt:lpstr>
      <vt:lpstr>PORTER’S FIVE COMPETITIVE FORCES</vt:lpstr>
      <vt:lpstr>PORTER’S FOUR COMPETITIVE STRATEGIES</vt:lpstr>
      <vt:lpstr>STEP 4: EXECUTE THE STRATEGY</vt:lpstr>
      <vt:lpstr>EXECUTION: GETTING THINGS DONE</vt:lpstr>
      <vt:lpstr>STEP 5: MAINTAIN STRATEGIC CONTROL:   The FEEDBACK LOOP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33</cp:revision>
  <dcterms:created xsi:type="dcterms:W3CDTF">2020-09-24T03:47:34Z</dcterms:created>
  <dcterms:modified xsi:type="dcterms:W3CDTF">2023-09-25T20:31:31Z</dcterms:modified>
</cp:coreProperties>
</file>