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333" r:id="rId2"/>
    <p:sldId id="259" r:id="rId3"/>
    <p:sldId id="261" r:id="rId4"/>
    <p:sldId id="263" r:id="rId5"/>
    <p:sldId id="265" r:id="rId6"/>
    <p:sldId id="268" r:id="rId7"/>
    <p:sldId id="266" r:id="rId8"/>
    <p:sldId id="267" r:id="rId9"/>
    <p:sldId id="270" r:id="rId10"/>
    <p:sldId id="302" r:id="rId11"/>
    <p:sldId id="272" r:id="rId12"/>
    <p:sldId id="274" r:id="rId13"/>
    <p:sldId id="276" r:id="rId14"/>
    <p:sldId id="304" r:id="rId15"/>
    <p:sldId id="279" r:id="rId16"/>
    <p:sldId id="308" r:id="rId17"/>
    <p:sldId id="280" r:id="rId18"/>
    <p:sldId id="284" r:id="rId19"/>
    <p:sldId id="288" r:id="rId20"/>
    <p:sldId id="309" r:id="rId21"/>
    <p:sldId id="289" r:id="rId22"/>
    <p:sldId id="290" r:id="rId23"/>
    <p:sldId id="291" r:id="rId24"/>
    <p:sldId id="292" r:id="rId25"/>
    <p:sldId id="293" r:id="rId26"/>
    <p:sldId id="294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694"/>
    <p:restoredTop sz="79881"/>
  </p:normalViewPr>
  <p:slideViewPr>
    <p:cSldViewPr snapToGrid="0" snapToObjects="1">
      <p:cViewPr varScale="1">
        <p:scale>
          <a:sx n="112" d="100"/>
          <a:sy n="112" d="100"/>
        </p:scale>
        <p:origin x="78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4A4E39-D9A0-644A-8CCA-AED33A18401E}" type="datetimeFigureOut">
              <a:rPr lang="en-US" smtClean="0"/>
              <a:t>9/25/23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8769B3-E029-8347-8B59-06CCED7BE7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5944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11F542-773E-CA4F-8FE7-9A3FE5CEEC1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0160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278359"/>
            <a:ext cx="5486400" cy="42672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11EAFC-2808-4ADF-AF87-F7B5ACA203B3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50236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11EAFC-2808-4ADF-AF87-F7B5ACA203B3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07274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11EAFC-2808-4ADF-AF87-F7B5ACA203B3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9131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11EAFC-2808-4ADF-AF87-F7B5ACA203B3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27898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11EAFC-2808-4ADF-AF87-F7B5ACA203B3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6031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6958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chemeClr val="tx1"/>
              </a:buClr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018498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11EAFC-2808-4ADF-AF87-F7B5ACA203B3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53569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11EAFC-2808-4ADF-AF87-F7B5ACA203B3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48952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11EAFC-2808-4ADF-AF87-F7B5ACA203B3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70385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11EAFC-2808-4ADF-AF87-F7B5ACA203B3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4051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11EAFC-2808-4ADF-AF87-F7B5ACA203B3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3728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altLang="en-US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075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11EAFC-2808-4ADF-AF87-F7B5ACA203B3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3296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0">
              <a:buClr>
                <a:schemeClr val="tx1"/>
              </a:buCl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11EAFC-2808-4ADF-AF87-F7B5ACA203B3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93225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11EAFC-2808-4ADF-AF87-F7B5ACA203B3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65696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11EAFC-2808-4ADF-AF87-F7B5ACA203B3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417486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11EAFC-2808-4ADF-AF87-F7B5ACA203B3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26739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11EAFC-2808-4ADF-AF87-F7B5ACA203B3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79754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2370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11EAFC-2808-4ADF-AF87-F7B5ACA203B3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01272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11EAFC-2808-4ADF-AF87-F7B5ACA203B3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7377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11EAFC-2808-4ADF-AF87-F7B5ACA203B3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00982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11EAFC-2808-4ADF-AF87-F7B5ACA203B3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50789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11EAFC-2808-4ADF-AF87-F7B5ACA203B3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3994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F26DA-D45A-8745-8DEA-311A3984C0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8F49AF-9AF0-434E-91DC-E2FBAD89BE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B65D4B-6ABA-C54C-8418-9BC9DA2207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7F78F-7CB3-9C4B-B1C5-339A090FD2D0}" type="datetimeFigureOut">
              <a:rPr lang="en-US" smtClean="0"/>
              <a:t>9/25/23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A93B74-8454-5140-ACED-B24D67166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72596E-5FE8-2848-8253-A000D6F2A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43C9E-C788-E342-BBB8-8531DF729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759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C49D5-6E29-7840-836C-F159ED468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3FF55B-6F59-4848-9B84-6CAB2C88EB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3C1CBF-A1D1-834F-87DA-5005B2F57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7F78F-7CB3-9C4B-B1C5-339A090FD2D0}" type="datetimeFigureOut">
              <a:rPr lang="en-US" smtClean="0"/>
              <a:t>9/25/23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696F97-CB44-164D-843F-79A9CDEF0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A6FFB8-3F05-F347-B774-421157C3B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43C9E-C788-E342-BBB8-8531DF729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7877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4806D3D-BE96-EC4E-8327-13D178C403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6495FC-E05E-2449-8B4E-665089503C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723D93-4395-DB47-BF75-E1F40E217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7F78F-7CB3-9C4B-B1C5-339A090FD2D0}" type="datetimeFigureOut">
              <a:rPr lang="en-US" smtClean="0"/>
              <a:t>9/25/23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397403-FA9E-FF42-A133-6C7528D4B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8BF7B6-40F5-2C4C-8ADC-8E61D9C62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43C9E-C788-E342-BBB8-8531DF729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4666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 Opt.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Translation PP Template_b.jpg" descr="Translation PP Template_b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5" name="Rectangle"/>
          <p:cNvSpPr/>
          <p:nvPr/>
        </p:nvSpPr>
        <p:spPr>
          <a:xfrm>
            <a:off x="9861550" y="6197600"/>
            <a:ext cx="1797050" cy="635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2921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000"/>
          </a:p>
        </p:txBody>
      </p:sp>
      <p:sp>
        <p:nvSpPr>
          <p:cNvPr id="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6317" y="6470650"/>
            <a:ext cx="226666" cy="23495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794052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dBar-Title and Content" userDrawn="1">
  <p:cSld name="RedBar-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0" y="228600"/>
            <a:ext cx="121920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174C79"/>
              </a:buClr>
              <a:buSzPts val="3600"/>
              <a:buFont typeface="Calibri"/>
              <a:buNone/>
              <a:defRPr sz="3600" b="1" i="0" u="none" strike="noStrike" cap="none">
                <a:solidFill>
                  <a:srgbClr val="174C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body" idx="1"/>
          </p:nvPr>
        </p:nvSpPr>
        <p:spPr>
          <a:xfrm>
            <a:off x="609600" y="990600"/>
            <a:ext cx="10972800" cy="55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2" name="Google Shape;22;p3"/>
          <p:cNvSpPr txBox="1">
            <a:spLocks noGrp="1"/>
          </p:cNvSpPr>
          <p:nvPr>
            <p:ph type="body" idx="2"/>
          </p:nvPr>
        </p:nvSpPr>
        <p:spPr>
          <a:xfrm>
            <a:off x="5181600" y="6553200"/>
            <a:ext cx="1828800" cy="99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ctr" rtl="0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3"/>
          </p:nvPr>
        </p:nvSpPr>
        <p:spPr>
          <a:xfrm>
            <a:off x="6908800" y="6705600"/>
            <a:ext cx="5283200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45700" bIns="0" anchor="t" anchorCtr="0"/>
          <a:lstStyle>
            <a:lvl1pPr marL="457200" marR="0" lvl="0" indent="-2286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876800" y="6019800"/>
            <a:ext cx="2743200" cy="304800"/>
          </a:xfrm>
          <a:prstGeom prst="rect">
            <a:avLst/>
          </a:prstGeo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564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F9065-1A86-F04F-9C56-F7E3E8B67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70BD27-7FE5-B240-BBC9-B49810A51F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38D5BB-B2AB-D446-A2E8-E0EF9B7BD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7F78F-7CB3-9C4B-B1C5-339A090FD2D0}" type="datetimeFigureOut">
              <a:rPr lang="en-US" smtClean="0"/>
              <a:t>9/25/23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6FC8D6-A34D-1342-ADD5-CAE27F8B0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157AAA-3643-B643-BE00-BD51A9AA6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43C9E-C788-E342-BBB8-8531DF729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20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A0046D-12C4-0440-BD9C-59355DC74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54FF81-7063-3142-9D86-EB3F6A7B73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C18228-A0AA-5D41-9D84-B898C6704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7F78F-7CB3-9C4B-B1C5-339A090FD2D0}" type="datetimeFigureOut">
              <a:rPr lang="en-US" smtClean="0"/>
              <a:t>9/25/23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192272-4E7B-D44F-882E-080635831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148B02-80D3-2A48-8B15-F93CE2632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43C9E-C788-E342-BBB8-8531DF729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4638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CE1F8-6969-3F4F-A647-F27596FC6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59F9AD-A37F-0948-AE0A-BF921A70E5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5C6F28-EABD-5F4C-B687-9925263B7C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FC3C56-042B-AF49-96CE-FA5E21AF5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7F78F-7CB3-9C4B-B1C5-339A090FD2D0}" type="datetimeFigureOut">
              <a:rPr lang="en-US" smtClean="0"/>
              <a:t>9/25/23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8372DA-F1D7-0B46-960B-4CBB7EE28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E4CE87-B6ED-734B-A9C0-6F77DE580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43C9E-C788-E342-BBB8-8531DF729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160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BFDB8-B3E2-2046-8964-8A75C0C57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B45C0D-86C7-BF4F-9748-2731FBFCDC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60F0DA-65DB-C346-8DD2-7D70C44F2D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3CD1B73-1D39-D442-B0D3-349AD02984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40AF74-D0C4-8047-85D2-36FF141BC9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3AEB91-029F-7449-AD4D-B6F2DF283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7F78F-7CB3-9C4B-B1C5-339A090FD2D0}" type="datetimeFigureOut">
              <a:rPr lang="en-US" smtClean="0"/>
              <a:t>9/25/23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8B86B4A-7BD8-2D4B-9013-1E89C83AC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01BC97-EA51-3D45-823B-9B5B041CF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43C9E-C788-E342-BBB8-8531DF729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978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FBE10-2A09-544C-B46B-98BAF5C3F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DFC5ED-BF96-1748-9F26-C262266B1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7F78F-7CB3-9C4B-B1C5-339A090FD2D0}" type="datetimeFigureOut">
              <a:rPr lang="en-US" smtClean="0"/>
              <a:t>9/25/23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A1E6DE-20BF-BA4B-9DB0-9CD364B4A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7EB6B2-B094-5649-9993-1FD62BE6E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43C9E-C788-E342-BBB8-8531DF729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027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8A76F1-39B1-9C43-AAD8-293DA02BE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7F78F-7CB3-9C4B-B1C5-339A090FD2D0}" type="datetimeFigureOut">
              <a:rPr lang="en-US" smtClean="0"/>
              <a:t>9/25/23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C43CA1-D1FC-A14F-A099-D7389D0AD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4A4ACE-2C78-6049-A66F-1E08784C1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43C9E-C788-E342-BBB8-8531DF729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403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ABC34-F585-9744-BE16-C9CDDBFB80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AF9087-DB3B-3748-A772-9C7817FD85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AD48AD-BC20-FA47-9909-F66047DC12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94314B-69D7-8D48-87EA-C74BCAABC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7F78F-7CB3-9C4B-B1C5-339A090FD2D0}" type="datetimeFigureOut">
              <a:rPr lang="en-US" smtClean="0"/>
              <a:t>9/25/23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C479FB-7E1D-124B-A222-3D3486B77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BC8E06-B042-3145-BD3B-1DB04331A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43C9E-C788-E342-BBB8-8531DF729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5644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0CCD4-973A-3341-87D2-CED37E5D5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ABA19F-265A-8D40-8918-3E626B8577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106676-7D54-A843-9019-129D6AF2EF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661E02-AD0E-EE4B-BE6D-802B9D9E6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7F78F-7CB3-9C4B-B1C5-339A090FD2D0}" type="datetimeFigureOut">
              <a:rPr lang="en-US" smtClean="0"/>
              <a:t>9/25/23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266F16-9CF1-1644-BF39-BBD7446A1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E845B9-23A5-E544-8D16-E4BB0E6DE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43C9E-C788-E342-BBB8-8531DF729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9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8549A4C-C86A-1A43-802A-8D4DE08D1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B6A936-E831-7145-94D6-30D850709D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A1F576-390A-3743-950A-B675ED2F6F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57F78F-7CB3-9C4B-B1C5-339A090FD2D0}" type="datetimeFigureOut">
              <a:rPr lang="en-US" smtClean="0"/>
              <a:t>9/25/23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EC51EA-5148-AA4C-A5D3-A247D8936B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34D2CC-0BF0-6C47-B917-ABB8E46AD4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543C9E-C788-E342-BBB8-8531DF729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188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6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018696" y="6470650"/>
            <a:ext cx="141908" cy="23495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</a:t>
            </a:fld>
            <a:endParaRPr/>
          </a:p>
        </p:txBody>
      </p:sp>
      <p:pic>
        <p:nvPicPr>
          <p:cNvPr id="55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53524" y="-14988"/>
            <a:ext cx="12299048" cy="6887976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90AE3B85-84CA-0A41-9F32-0113A779EAF9}"/>
              </a:ext>
            </a:extLst>
          </p:cNvPr>
          <p:cNvSpPr txBox="1">
            <a:spLocks/>
          </p:cNvSpPr>
          <p:nvPr/>
        </p:nvSpPr>
        <p:spPr>
          <a:xfrm>
            <a:off x="2870260" y="1600201"/>
            <a:ext cx="6580688" cy="182879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</a:rPr>
              <a:t>INDIVIDUAL &amp; GROUP DECISION MAKING</a:t>
            </a:r>
          </a:p>
          <a:p>
            <a:pPr marL="0" indent="0" algn="ctr">
              <a:buNone/>
            </a:pPr>
            <a:br>
              <a:rPr lang="en-US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How Managers Make Things Happen</a:t>
            </a:r>
          </a:p>
        </p:txBody>
      </p:sp>
    </p:spTree>
    <p:extLst>
      <p:ext uri="{BB962C8B-B14F-4D97-AF65-F5344CB8AC3E}">
        <p14:creationId xmlns:p14="http://schemas.microsoft.com/office/powerpoint/2010/main" val="586679644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MAKING ETHICAL DECISIONS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1981200" y="990601"/>
            <a:ext cx="8229600" cy="2480829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b="1" dirty="0"/>
              <a:t>Ethics </a:t>
            </a:r>
            <a:r>
              <a:rPr lang="en-US" dirty="0"/>
              <a:t>Standards of right and wrong that influence behavior.</a:t>
            </a:r>
            <a:endParaRPr lang="en-US" b="1" dirty="0"/>
          </a:p>
          <a:p>
            <a:r>
              <a:rPr lang="en-US" dirty="0"/>
              <a:t>.</a:t>
            </a:r>
          </a:p>
        </p:txBody>
      </p:sp>
      <p:pic>
        <p:nvPicPr>
          <p:cNvPr id="7" name="Picture 6" descr="Image of a Me Too movement logo featuring a female figure covered by hands; she appears inside of a warning triangle">
            <a:extLst>
              <a:ext uri="{FF2B5EF4-FFF2-40B4-BE49-F238E27FC236}">
                <a16:creationId xmlns:a16="http://schemas.microsoft.com/office/drawing/2014/main" id="{01B6159B-AC3D-43DB-9CB5-90E4C63815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1108" y="3657600"/>
            <a:ext cx="2389332" cy="2861829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EA85B0-F6DE-4760-A37E-37CF6F092C07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/>
              <a:t>©Ing. Andrej Kaprinay/Shutterstock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75A050-F7D5-9249-A501-1170B08069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384" y="2334371"/>
            <a:ext cx="4375554" cy="26556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C3FF06-CE4B-F94B-922A-2EBC61815E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0199" y="3267334"/>
            <a:ext cx="4442481" cy="2596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2511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en-US" dirty="0"/>
              <a:t>EVIDENCE-BASED DECISION MAKING</a:t>
            </a:r>
            <a:endParaRPr lang="en-US" sz="2000" dirty="0"/>
          </a:p>
        </p:txBody>
      </p:sp>
      <p:sp>
        <p:nvSpPr>
          <p:cNvPr id="24579" name="Content Placeholder 2"/>
          <p:cNvSpPr>
            <a:spLocks noGrp="1"/>
          </p:cNvSpPr>
          <p:nvPr>
            <p:ph type="body" idx="1"/>
          </p:nvPr>
        </p:nvSpPr>
        <p:spPr>
          <a:xfrm>
            <a:off x="1981200" y="1371600"/>
            <a:ext cx="8229600" cy="5181600"/>
          </a:xfrm>
        </p:spPr>
        <p:txBody>
          <a:bodyPr/>
          <a:lstStyle/>
          <a:p>
            <a:pPr>
              <a:buClr>
                <a:schemeClr val="tx1"/>
              </a:buClr>
              <a:defRPr/>
            </a:pPr>
            <a:r>
              <a:rPr lang="en-US" b="1" dirty="0"/>
              <a:t>Evidence-based management</a:t>
            </a:r>
          </a:p>
          <a:p>
            <a:pPr lvl="1">
              <a:buClr>
                <a:schemeClr val="tx1"/>
              </a:buClr>
              <a:defRPr/>
            </a:pPr>
            <a:r>
              <a:rPr lang="en-US" dirty="0"/>
              <a:t>The translation of principles based on </a:t>
            </a:r>
            <a:r>
              <a:rPr lang="en-US" b="1" dirty="0">
                <a:solidFill>
                  <a:srgbClr val="603E00"/>
                </a:solidFill>
              </a:rPr>
              <a:t>best evidence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/>
              <a:t>into organizational practice.</a:t>
            </a:r>
          </a:p>
          <a:p>
            <a:pPr lvl="1">
              <a:buClr>
                <a:schemeClr val="tx1"/>
              </a:buClr>
              <a:defRPr/>
            </a:pPr>
            <a:r>
              <a:rPr lang="en-US" dirty="0"/>
              <a:t>Brings rationality to the decision-making process.</a:t>
            </a:r>
          </a:p>
          <a:p>
            <a:pPr lvl="1">
              <a:buClr>
                <a:schemeClr val="tx1"/>
              </a:buClr>
              <a:defRPr/>
            </a:pPr>
            <a:endParaRPr lang="en-US" dirty="0"/>
          </a:p>
          <a:p>
            <a:pPr marL="225425" indent="3175">
              <a:buClr>
                <a:schemeClr val="tx1"/>
              </a:buClr>
              <a:defRPr/>
            </a:pPr>
            <a:r>
              <a:rPr lang="en-US" i="1" dirty="0"/>
              <a:t>Why is this approach a problem for businesses?</a:t>
            </a:r>
          </a:p>
          <a:p>
            <a:pPr marL="225425" indent="3175">
              <a:buClr>
                <a:schemeClr val="tx1"/>
              </a:buClr>
              <a:defRPr/>
            </a:pPr>
            <a:r>
              <a:rPr lang="en-US" i="1" dirty="0"/>
              <a:t>(Hint: Think of the concept of competitive advantage)</a:t>
            </a:r>
          </a:p>
        </p:txBody>
      </p:sp>
    </p:spTree>
    <p:extLst>
      <p:ext uri="{BB962C8B-B14F-4D97-AF65-F5344CB8AC3E}">
        <p14:creationId xmlns:p14="http://schemas.microsoft.com/office/powerpoint/2010/main" val="224726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en-US" dirty="0"/>
              <a:t>WHAT MAKES IT HARD TO BE EVIDENCE BASED</a:t>
            </a:r>
          </a:p>
        </p:txBody>
      </p:sp>
      <p:sp>
        <p:nvSpPr>
          <p:cNvPr id="23555" name="Content Placeholder 2"/>
          <p:cNvSpPr>
            <a:spLocks noGrp="1"/>
          </p:cNvSpPr>
          <p:nvPr>
            <p:ph type="body" idx="1"/>
          </p:nvPr>
        </p:nvSpPr>
        <p:spPr>
          <a:xfrm>
            <a:off x="1981200" y="1676400"/>
            <a:ext cx="8229600" cy="4876800"/>
          </a:xfrm>
        </p:spPr>
        <p:txBody>
          <a:bodyPr/>
          <a:lstStyle/>
          <a:p>
            <a:pPr marL="514350" indent="-514350">
              <a:buClr>
                <a:schemeClr val="tx1"/>
              </a:buClr>
              <a:buFont typeface="Arial" charset="0"/>
              <a:buAutoNum type="arabicPeriod"/>
            </a:pPr>
            <a:r>
              <a:rPr lang="en-US" altLang="en-US" dirty="0"/>
              <a:t>There’s too much evidence.</a:t>
            </a:r>
          </a:p>
          <a:p>
            <a:pPr marL="514350" indent="-514350">
              <a:buClr>
                <a:schemeClr val="tx1"/>
              </a:buClr>
              <a:buFont typeface="Arial" charset="0"/>
              <a:buAutoNum type="arabicPeriod"/>
            </a:pPr>
            <a:r>
              <a:rPr lang="en-US" altLang="en-US" dirty="0"/>
              <a:t>There’s not enough </a:t>
            </a:r>
            <a:r>
              <a:rPr lang="en-US" altLang="en-US" i="1" dirty="0"/>
              <a:t>good</a:t>
            </a:r>
            <a:r>
              <a:rPr lang="en-US" altLang="en-US" dirty="0"/>
              <a:t> evidence.</a:t>
            </a:r>
          </a:p>
          <a:p>
            <a:pPr marL="514350" indent="-514350">
              <a:buClr>
                <a:schemeClr val="tx1"/>
              </a:buClr>
              <a:buFont typeface="Arial" charset="0"/>
              <a:buAutoNum type="arabicPeriod"/>
            </a:pPr>
            <a:r>
              <a:rPr lang="en-US" altLang="en-US" dirty="0"/>
              <a:t>The evidence doesn’t quite apply.</a:t>
            </a:r>
          </a:p>
          <a:p>
            <a:pPr marL="514350" indent="-514350">
              <a:buClr>
                <a:schemeClr val="tx1"/>
              </a:buClr>
              <a:buFont typeface="Arial" charset="0"/>
              <a:buAutoNum type="arabicPeriod"/>
            </a:pPr>
            <a:r>
              <a:rPr lang="en-US" altLang="en-US" dirty="0"/>
              <a:t>People are trying to mislead you.</a:t>
            </a:r>
          </a:p>
          <a:p>
            <a:pPr marL="514350" indent="-514350">
              <a:buClr>
                <a:schemeClr val="tx1"/>
              </a:buClr>
              <a:buFont typeface="Arial" charset="0"/>
              <a:buAutoNum type="arabicPeriod"/>
            </a:pPr>
            <a:r>
              <a:rPr lang="en-US" altLang="en-US" i="1" dirty="0"/>
              <a:t>You</a:t>
            </a:r>
            <a:r>
              <a:rPr lang="en-US" altLang="en-US" dirty="0"/>
              <a:t> are trying to mislead you.</a:t>
            </a:r>
          </a:p>
          <a:p>
            <a:pPr marL="514350" indent="-514350">
              <a:buClr>
                <a:schemeClr val="tx1"/>
              </a:buClr>
              <a:buFont typeface="Arial" charset="0"/>
              <a:buAutoNum type="arabicPeriod"/>
            </a:pPr>
            <a:r>
              <a:rPr lang="en-US" altLang="en-US" dirty="0"/>
              <a:t>The side effects outweigh the cure.</a:t>
            </a:r>
          </a:p>
          <a:p>
            <a:pPr marL="514350" indent="-514350">
              <a:buClr>
                <a:schemeClr val="tx1"/>
              </a:buClr>
              <a:buFont typeface="Arial" charset="0"/>
              <a:buAutoNum type="arabicPeriod"/>
            </a:pPr>
            <a:r>
              <a:rPr lang="en-US" altLang="en-US" dirty="0"/>
              <a:t>Stories are more persuasive anyway.</a:t>
            </a:r>
          </a:p>
        </p:txBody>
      </p:sp>
    </p:spTree>
    <p:extLst>
      <p:ext uri="{BB962C8B-B14F-4D97-AF65-F5344CB8AC3E}">
        <p14:creationId xmlns:p14="http://schemas.microsoft.com/office/powerpoint/2010/main" val="5179833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BUSINESS ANALYTICS</a:t>
            </a:r>
          </a:p>
        </p:txBody>
      </p:sp>
      <p:sp>
        <p:nvSpPr>
          <p:cNvPr id="28675" name="Content Placeholder 2"/>
          <p:cNvSpPr>
            <a:spLocks noGrp="1"/>
          </p:cNvSpPr>
          <p:nvPr>
            <p:ph type="body" idx="1"/>
          </p:nvPr>
        </p:nvSpPr>
        <p:spPr>
          <a:xfrm>
            <a:off x="1981200" y="990600"/>
            <a:ext cx="4876800" cy="5562600"/>
          </a:xfrm>
        </p:spPr>
        <p:txBody>
          <a:bodyPr/>
          <a:lstStyle/>
          <a:p>
            <a:pPr>
              <a:buClr>
                <a:schemeClr val="tx1"/>
              </a:buClr>
              <a:defRPr/>
            </a:pPr>
            <a:r>
              <a:rPr lang="en-US" b="1" dirty="0"/>
              <a:t>Business analytics</a:t>
            </a:r>
            <a:r>
              <a:rPr lang="en-US" dirty="0"/>
              <a:t> </a:t>
            </a:r>
          </a:p>
          <a:p>
            <a:pPr lvl="1">
              <a:buClr>
                <a:schemeClr val="tx1"/>
              </a:buClr>
              <a:defRPr/>
            </a:pPr>
            <a:r>
              <a:rPr lang="en-US" dirty="0"/>
              <a:t>Sophisticated forms of business data analysis. </a:t>
            </a:r>
          </a:p>
          <a:p>
            <a:pPr lvl="1">
              <a:buClr>
                <a:schemeClr val="tx1"/>
              </a:buClr>
              <a:defRPr/>
            </a:pPr>
            <a:r>
              <a:rPr lang="en-US" dirty="0"/>
              <a:t>Examples: portfolio analysis, time-series forecast.</a:t>
            </a:r>
          </a:p>
          <a:p>
            <a:pPr>
              <a:buClr>
                <a:schemeClr val="tx1"/>
              </a:buClr>
              <a:defRPr/>
            </a:pPr>
            <a:r>
              <a:rPr lang="en-US" b="1" dirty="0"/>
              <a:t>Predictive modeling </a:t>
            </a:r>
          </a:p>
          <a:p>
            <a:pPr lvl="1">
              <a:buClr>
                <a:schemeClr val="tx1"/>
              </a:buClr>
              <a:defRPr/>
            </a:pPr>
            <a:r>
              <a:rPr lang="en-US" dirty="0"/>
              <a:t>A data-mining technique used to predict future behavior and anticipate the consequences of change.</a:t>
            </a:r>
          </a:p>
        </p:txBody>
      </p:sp>
      <p:pic>
        <p:nvPicPr>
          <p:cNvPr id="6" name="Picture 5" descr="Photo of a drone in flight over grape vines">
            <a:extLst>
              <a:ext uri="{FF2B5EF4-FFF2-40B4-BE49-F238E27FC236}">
                <a16:creationId xmlns:a16="http://schemas.microsoft.com/office/drawing/2014/main" id="{52932729-9DFC-413F-8100-40E5C98305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1905000"/>
            <a:ext cx="2676144" cy="4020312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F6AA08-5C3F-46FC-BA3B-1DC2DEEE699C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/>
              <a:t>©freeprod/123RF</a:t>
            </a:r>
          </a:p>
        </p:txBody>
      </p:sp>
    </p:spTree>
    <p:extLst>
      <p:ext uri="{BB962C8B-B14F-4D97-AF65-F5344CB8AC3E}">
        <p14:creationId xmlns:p14="http://schemas.microsoft.com/office/powerpoint/2010/main" val="18682082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“BIG DATA”: WHAT IT IS, HOW IT'S USED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1981200" y="990600"/>
            <a:ext cx="8229600" cy="4114800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</a:pPr>
            <a:r>
              <a:rPr lang="en-US" b="1" dirty="0"/>
              <a:t>Big data </a:t>
            </a:r>
          </a:p>
          <a:p>
            <a:pPr lvl="1">
              <a:buClr>
                <a:schemeClr val="tx1"/>
              </a:buClr>
            </a:pPr>
            <a:r>
              <a:rPr lang="en-US" dirty="0"/>
              <a:t>Includes not only data in corporate databases but also web-browsing data trails, social network communications, sensor data, and surveillance data.</a:t>
            </a:r>
          </a:p>
          <a:p>
            <a:pPr>
              <a:buClr>
                <a:schemeClr val="tx1"/>
              </a:buClr>
            </a:pPr>
            <a:r>
              <a:rPr lang="en-US" b="1" dirty="0"/>
              <a:t>Big data analytics </a:t>
            </a:r>
          </a:p>
          <a:p>
            <a:pPr lvl="1">
              <a:buClr>
                <a:schemeClr val="tx1"/>
              </a:buClr>
            </a:pPr>
            <a:r>
              <a:rPr lang="en-US" dirty="0"/>
              <a:t>The process of examining large amounts of data of a variety of types to uncover hidden patterns, unknown correlations, and other useful information.</a:t>
            </a:r>
          </a:p>
        </p:txBody>
      </p:sp>
    </p:spTree>
    <p:extLst>
      <p:ext uri="{BB962C8B-B14F-4D97-AF65-F5344CB8AC3E}">
        <p14:creationId xmlns:p14="http://schemas.microsoft.com/office/powerpoint/2010/main" val="8429856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SOME USES of BIG DATA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indent="-457200"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dirty="0"/>
              <a:t>Analyzing consumer behavior and spurring sales.</a:t>
            </a:r>
          </a:p>
          <a:p>
            <a:pPr marL="628650" indent="-457200"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dirty="0"/>
              <a:t>Improving hiring and personnel management.</a:t>
            </a:r>
          </a:p>
          <a:p>
            <a:pPr marL="628650" indent="-457200"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dirty="0"/>
              <a:t>Tracking movie, music, TV, and reading data.</a:t>
            </a:r>
          </a:p>
          <a:p>
            <a:pPr marL="628650" indent="-457200"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dirty="0"/>
              <a:t>Exploiting farm data.</a:t>
            </a:r>
          </a:p>
          <a:p>
            <a:pPr marL="628650" indent="-457200"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dirty="0"/>
              <a:t>Advancing health and medicine.</a:t>
            </a:r>
          </a:p>
          <a:p>
            <a:pPr marL="628650" indent="-457200"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dirty="0"/>
              <a:t>Aiding public policy.</a:t>
            </a:r>
          </a:p>
        </p:txBody>
      </p:sp>
    </p:spTree>
    <p:extLst>
      <p:ext uri="{BB962C8B-B14F-4D97-AF65-F5344CB8AC3E}">
        <p14:creationId xmlns:p14="http://schemas.microsoft.com/office/powerpoint/2010/main" val="8252258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GENERAL DECISION-MAKING STYLES</a:t>
            </a:r>
          </a:p>
        </p:txBody>
      </p:sp>
      <p:sp>
        <p:nvSpPr>
          <p:cNvPr id="8195" name="Content Placeholder 2"/>
          <p:cNvSpPr>
            <a:spLocks noGrp="1"/>
          </p:cNvSpPr>
          <p:nvPr>
            <p:ph type="body" idx="1"/>
          </p:nvPr>
        </p:nvSpPr>
        <p:spPr>
          <a:xfrm>
            <a:off x="1981200" y="990600"/>
            <a:ext cx="8229600" cy="4876800"/>
          </a:xfrm>
        </p:spPr>
        <p:txBody>
          <a:bodyPr/>
          <a:lstStyle/>
          <a:p>
            <a:pPr>
              <a:buClr>
                <a:schemeClr val="tx1"/>
              </a:buClr>
              <a:defRPr/>
            </a:pPr>
            <a:r>
              <a:rPr lang="en-US" b="1" dirty="0"/>
              <a:t>Decision-making style </a:t>
            </a:r>
          </a:p>
          <a:p>
            <a:pPr>
              <a:buClr>
                <a:schemeClr val="tx1"/>
              </a:buClr>
              <a:defRPr/>
            </a:pPr>
            <a:endParaRPr lang="en-US" b="1" dirty="0"/>
          </a:p>
          <a:p>
            <a:pPr>
              <a:buClr>
                <a:schemeClr val="tx1"/>
              </a:buClr>
              <a:defRPr/>
            </a:pPr>
            <a:r>
              <a:rPr lang="en-US" b="1" dirty="0"/>
              <a:t>Value orientation </a:t>
            </a:r>
          </a:p>
          <a:p>
            <a:pPr>
              <a:buClr>
                <a:schemeClr val="tx1"/>
              </a:buClr>
              <a:defRPr/>
            </a:pPr>
            <a:endParaRPr lang="en-US" b="1" dirty="0"/>
          </a:p>
          <a:p>
            <a:pPr>
              <a:buClr>
                <a:schemeClr val="tx1"/>
              </a:buClr>
              <a:defRPr/>
            </a:pPr>
            <a:r>
              <a:rPr lang="en-US" b="1" dirty="0"/>
              <a:t>Tolerance for ambiguity</a:t>
            </a:r>
          </a:p>
          <a:p>
            <a:pPr>
              <a:buClr>
                <a:schemeClr val="tx1"/>
              </a:buClr>
              <a:defRPr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692045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FOUR GENERAL DECISION-MAKING STYLES</a:t>
            </a:r>
            <a:endParaRPr lang="en-US" sz="2000" dirty="0"/>
          </a:p>
        </p:txBody>
      </p:sp>
      <p:pic>
        <p:nvPicPr>
          <p:cNvPr id="5122" name="Picture 2" descr="Four general decision-making styl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1" y="952298"/>
            <a:ext cx="6356373" cy="5155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1C36ECF-3DD1-4A65-AC1D-A2019871BCFE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6096000" y="6705600"/>
            <a:ext cx="4572000" cy="152400"/>
          </a:xfrm>
        </p:spPr>
        <p:txBody>
          <a:bodyPr/>
          <a:lstStyle/>
          <a:p>
            <a:r>
              <a:rPr lang="en-US" dirty="0"/>
              <a:t>Copyright ©McGraw-Hill Education. Permission required for reproduction or display.</a:t>
            </a:r>
          </a:p>
        </p:txBody>
      </p:sp>
    </p:spTree>
    <p:extLst>
      <p:ext uri="{BB962C8B-B14F-4D97-AF65-F5344CB8AC3E}">
        <p14:creationId xmlns:p14="http://schemas.microsoft.com/office/powerpoint/2010/main" val="30760856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WHICH STYLE DO YOU HAVE?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type="body" idx="1"/>
          </p:nvPr>
        </p:nvSpPr>
        <p:spPr>
          <a:xfrm>
            <a:off x="1981200" y="1371600"/>
            <a:ext cx="8229600" cy="5181600"/>
          </a:xfrm>
        </p:spPr>
        <p:txBody>
          <a:bodyPr/>
          <a:lstStyle/>
          <a:p>
            <a:pPr marL="228600" indent="0">
              <a:buClr>
                <a:schemeClr val="tx1"/>
              </a:buClr>
              <a:defRPr/>
            </a:pPr>
            <a:r>
              <a:rPr lang="en-US" dirty="0"/>
              <a:t>Knowledge of your </a:t>
            </a:r>
            <a:r>
              <a:rPr lang="en-US" b="1" dirty="0">
                <a:solidFill>
                  <a:srgbClr val="603E00"/>
                </a:solidFill>
              </a:rPr>
              <a:t>decision-making style</a:t>
            </a:r>
            <a:r>
              <a:rPr lang="en-US" dirty="0"/>
              <a:t>:</a:t>
            </a:r>
          </a:p>
          <a:p>
            <a:pPr marL="685800" indent="-457200"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dirty="0"/>
              <a:t>Helps you to </a:t>
            </a:r>
            <a:r>
              <a:rPr lang="en-US" b="1" dirty="0">
                <a:solidFill>
                  <a:srgbClr val="603E00"/>
                </a:solidFill>
              </a:rPr>
              <a:t>understand yourself </a:t>
            </a:r>
            <a:r>
              <a:rPr lang="en-US" dirty="0"/>
              <a:t>and facilitates self-improvement.</a:t>
            </a:r>
          </a:p>
          <a:p>
            <a:pPr marL="685800" indent="-457200"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dirty="0"/>
              <a:t>Can increase your </a:t>
            </a:r>
            <a:r>
              <a:rPr lang="en-US" b="1" dirty="0">
                <a:solidFill>
                  <a:srgbClr val="603E00"/>
                </a:solidFill>
              </a:rPr>
              <a:t>ability to influence others </a:t>
            </a:r>
            <a:r>
              <a:rPr lang="en-US" dirty="0"/>
              <a:t>by being aware of your—and their—style. </a:t>
            </a:r>
          </a:p>
          <a:p>
            <a:pPr marL="685800" indent="-457200"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dirty="0"/>
              <a:t>Gives you an </a:t>
            </a:r>
            <a:r>
              <a:rPr lang="en-US" b="1" dirty="0">
                <a:solidFill>
                  <a:srgbClr val="603E00"/>
                </a:solidFill>
              </a:rPr>
              <a:t>awareness of how people </a:t>
            </a:r>
            <a:r>
              <a:rPr lang="en-US" dirty="0"/>
              <a:t>can take the same information yet arrive at different decisions.</a:t>
            </a:r>
          </a:p>
        </p:txBody>
      </p:sp>
    </p:spTree>
    <p:extLst>
      <p:ext uri="{BB962C8B-B14F-4D97-AF65-F5344CB8AC3E}">
        <p14:creationId xmlns:p14="http://schemas.microsoft.com/office/powerpoint/2010/main" val="41797638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en-US" sz="3200" dirty="0"/>
              <a:t>HOW to OVERCOME BARRIERS to DECISION MAKING</a:t>
            </a:r>
          </a:p>
        </p:txBody>
      </p:sp>
      <p:sp>
        <p:nvSpPr>
          <p:cNvPr id="43011" name="Content Placeholder 2"/>
          <p:cNvSpPr>
            <a:spLocks noGrp="1"/>
          </p:cNvSpPr>
          <p:nvPr>
            <p:ph type="body" idx="1"/>
          </p:nvPr>
        </p:nvSpPr>
        <p:spPr>
          <a:xfrm>
            <a:off x="1981200" y="1295400"/>
            <a:ext cx="8229600" cy="5257800"/>
          </a:xfrm>
        </p:spPr>
        <p:txBody>
          <a:bodyPr/>
          <a:lstStyle/>
          <a:p>
            <a:pPr marL="0" indent="0">
              <a:defRPr/>
            </a:pPr>
            <a:r>
              <a:rPr lang="en-US" dirty="0"/>
              <a:t>Four </a:t>
            </a:r>
            <a:r>
              <a:rPr lang="en-US" i="1" dirty="0"/>
              <a:t>ineffective</a:t>
            </a:r>
            <a:r>
              <a:rPr lang="en-US" dirty="0"/>
              <a:t> reactions:</a:t>
            </a:r>
          </a:p>
          <a:p>
            <a:pPr lvl="1" indent="-514350">
              <a:buFont typeface="+mj-lt"/>
              <a:buAutoNum type="arabicPeriod"/>
              <a:defRPr/>
            </a:pPr>
            <a:r>
              <a:rPr lang="en-US" b="1" dirty="0"/>
              <a:t>Relaxed avoidance:</a:t>
            </a:r>
            <a:r>
              <a:rPr lang="en-US" dirty="0"/>
              <a:t> Taking no action in the belief that there will be no great negative consequences.</a:t>
            </a:r>
          </a:p>
          <a:p>
            <a:pPr lvl="1" indent="-514350">
              <a:buFont typeface="+mj-lt"/>
              <a:buAutoNum type="arabicPeriod"/>
              <a:defRPr/>
            </a:pPr>
            <a:r>
              <a:rPr lang="en-US" b="1" dirty="0"/>
              <a:t>Relaxed change:</a:t>
            </a:r>
            <a:r>
              <a:rPr lang="en-US" dirty="0"/>
              <a:t> Realizing complete inaction will have negative consequences but opts for the first available alternative.</a:t>
            </a:r>
          </a:p>
          <a:p>
            <a:pPr lvl="1" indent="-514350">
              <a:buFont typeface="+mj-lt"/>
              <a:buAutoNum type="arabicPeriod"/>
              <a:defRPr/>
            </a:pPr>
            <a:r>
              <a:rPr lang="en-US" b="1" dirty="0"/>
              <a:t>Defensive avoidance:</a:t>
            </a:r>
            <a:r>
              <a:rPr lang="en-US" dirty="0"/>
              <a:t> Can’t find a good solution and follows by (a) procrastinating, (b) passing the buck, or</a:t>
            </a:r>
            <a:br>
              <a:rPr lang="en-US" dirty="0"/>
            </a:br>
            <a:r>
              <a:rPr lang="en-US" dirty="0"/>
              <a:t>(c) denying the risk.</a:t>
            </a:r>
          </a:p>
          <a:p>
            <a:pPr lvl="1" indent="-514350">
              <a:buFont typeface="+mj-lt"/>
              <a:buAutoNum type="arabicPeriod"/>
              <a:defRPr/>
            </a:pPr>
            <a:r>
              <a:rPr lang="en-US" b="1" dirty="0"/>
              <a:t>Panic:</a:t>
            </a:r>
            <a:r>
              <a:rPr lang="en-US" dirty="0"/>
              <a:t> So frantic to get rid of the problem that one can’t deal with the situation realistically.</a:t>
            </a:r>
          </a:p>
        </p:txBody>
      </p:sp>
    </p:spTree>
    <p:extLst>
      <p:ext uri="{BB962C8B-B14F-4D97-AF65-F5344CB8AC3E}">
        <p14:creationId xmlns:p14="http://schemas.microsoft.com/office/powerpoint/2010/main" val="16716978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7539F95-BDFF-4524-9CB8-80554BCDF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174C79"/>
                </a:solidFill>
                <a:ea typeface="Calibri"/>
                <a:cs typeface="Calibri"/>
                <a:sym typeface="Calibri"/>
              </a:rPr>
              <a:t>LEARNING OBJECTIVES</a:t>
            </a:r>
            <a:endParaRPr lang="en-US" dirty="0"/>
          </a:p>
        </p:txBody>
      </p:sp>
      <p:sp>
        <p:nvSpPr>
          <p:cNvPr id="5123" name="Content Placeholder 2"/>
          <p:cNvSpPr>
            <a:spLocks noGrp="1"/>
          </p:cNvSpPr>
          <p:nvPr>
            <p:ph type="body" idx="1"/>
          </p:nvPr>
        </p:nvSpPr>
        <p:spPr>
          <a:xfrm>
            <a:off x="1981200" y="990600"/>
            <a:ext cx="8229600" cy="4953000"/>
          </a:xfrm>
        </p:spPr>
        <p:txBody>
          <a:bodyPr>
            <a:normAutofit/>
          </a:bodyPr>
          <a:lstStyle/>
          <a:p>
            <a:pPr marL="627063" indent="-627063">
              <a:buFont typeface="Arial" panose="020B0604020202020204" pitchFamily="34" charset="0"/>
              <a:buChar char="•"/>
              <a:defRPr/>
            </a:pPr>
            <a:r>
              <a:rPr lang="en-US" dirty="0"/>
              <a:t>Compare rational and nonrational decision making.</a:t>
            </a:r>
          </a:p>
          <a:p>
            <a:pPr marL="627063" indent="-627063">
              <a:buFont typeface="Arial" panose="020B0604020202020204" pitchFamily="34" charset="0"/>
              <a:buChar char="•"/>
              <a:defRPr/>
            </a:pPr>
            <a:r>
              <a:rPr lang="en-US" dirty="0"/>
              <a:t>Describe how evidence-based management and business analytics contribute to decision making</a:t>
            </a:r>
          </a:p>
          <a:p>
            <a:pPr marL="627063" indent="-627063">
              <a:buFont typeface="Arial" panose="020B0604020202020204" pitchFamily="34" charset="0"/>
              <a:buChar char="•"/>
              <a:defRPr/>
            </a:pPr>
            <a:r>
              <a:rPr lang="en-US" dirty="0"/>
              <a:t>Compare four decision-making styles</a:t>
            </a:r>
          </a:p>
          <a:p>
            <a:pPr marL="627063" indent="-627063">
              <a:buFont typeface="Arial" panose="020B0604020202020204" pitchFamily="34" charset="0"/>
              <a:buChar char="•"/>
              <a:defRPr/>
            </a:pPr>
            <a:r>
              <a:rPr lang="en-US" dirty="0"/>
              <a:t>Outline the basics of group decision making</a:t>
            </a:r>
            <a:r>
              <a:rPr lang="en-US" b="1" dirty="0"/>
              <a:t>	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8592701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en-US" dirty="0"/>
              <a:t>THREE EFFECTIVE REACTIONS: DECIDING TO DECIDE</a:t>
            </a:r>
          </a:p>
        </p:txBody>
      </p:sp>
      <p:sp>
        <p:nvSpPr>
          <p:cNvPr id="43011" name="Content Placeholder 2"/>
          <p:cNvSpPr>
            <a:spLocks noGrp="1"/>
          </p:cNvSpPr>
          <p:nvPr>
            <p:ph type="body" idx="1"/>
          </p:nvPr>
        </p:nvSpPr>
        <p:spPr>
          <a:xfrm>
            <a:off x="1981200" y="1905000"/>
            <a:ext cx="8229600" cy="4648200"/>
          </a:xfrm>
        </p:spPr>
        <p:txBody>
          <a:bodyPr/>
          <a:lstStyle/>
          <a:p>
            <a:pPr>
              <a:defRPr/>
            </a:pPr>
            <a:r>
              <a:rPr lang="en-US" b="1" dirty="0"/>
              <a:t>Importance</a:t>
            </a:r>
            <a:r>
              <a:rPr lang="en-US" dirty="0"/>
              <a:t> </a:t>
            </a:r>
          </a:p>
          <a:p>
            <a:pPr lvl="1">
              <a:buClr>
                <a:schemeClr val="tx1"/>
              </a:buClr>
              <a:defRPr/>
            </a:pPr>
            <a:r>
              <a:rPr lang="en-US" dirty="0"/>
              <a:t>“How high priority is this situation?”</a:t>
            </a:r>
          </a:p>
          <a:p>
            <a:pPr>
              <a:defRPr/>
            </a:pPr>
            <a:r>
              <a:rPr lang="en-US" b="1" dirty="0"/>
              <a:t>Credibility</a:t>
            </a:r>
            <a:r>
              <a:rPr lang="en-US" dirty="0"/>
              <a:t> </a:t>
            </a:r>
          </a:p>
          <a:p>
            <a:pPr lvl="1">
              <a:buClr>
                <a:schemeClr val="tx1"/>
              </a:buClr>
              <a:defRPr/>
            </a:pPr>
            <a:r>
              <a:rPr lang="en-US" dirty="0"/>
              <a:t>“How believable is the information about the situation?”</a:t>
            </a:r>
          </a:p>
          <a:p>
            <a:pPr>
              <a:defRPr/>
            </a:pPr>
            <a:r>
              <a:rPr lang="en-US" b="1" dirty="0"/>
              <a:t>Urgency</a:t>
            </a:r>
            <a:r>
              <a:rPr lang="en-US" dirty="0"/>
              <a:t> </a:t>
            </a:r>
          </a:p>
          <a:p>
            <a:pPr lvl="1">
              <a:buClr>
                <a:schemeClr val="tx1"/>
              </a:buClr>
              <a:defRPr/>
            </a:pPr>
            <a:r>
              <a:rPr lang="en-US" dirty="0"/>
              <a:t>“How quickly must I act on the information about the situation?”</a:t>
            </a:r>
          </a:p>
        </p:txBody>
      </p:sp>
    </p:spTree>
    <p:extLst>
      <p:ext uri="{BB962C8B-B14F-4D97-AF65-F5344CB8AC3E}">
        <p14:creationId xmlns:p14="http://schemas.microsoft.com/office/powerpoint/2010/main" val="4163179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NINE COMMON DECISION-MAKING BIASES</a:t>
            </a:r>
          </a:p>
        </p:txBody>
      </p:sp>
      <p:sp>
        <p:nvSpPr>
          <p:cNvPr id="38915" name="Content Placeholder 2"/>
          <p:cNvSpPr>
            <a:spLocks noGrp="1"/>
          </p:cNvSpPr>
          <p:nvPr>
            <p:ph type="body" idx="1"/>
          </p:nvPr>
        </p:nvSpPr>
        <p:spPr>
          <a:xfrm>
            <a:off x="1981200" y="1219200"/>
            <a:ext cx="8229600" cy="5334000"/>
          </a:xfrm>
        </p:spPr>
        <p:txBody>
          <a:bodyPr>
            <a:normAutofit/>
          </a:bodyPr>
          <a:lstStyle/>
          <a:p>
            <a:pPr marL="514350" indent="-514350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charset="0"/>
              <a:buAutoNum type="arabicPeriod"/>
            </a:pPr>
            <a:r>
              <a:rPr lang="en-US" altLang="en-US" dirty="0"/>
              <a:t>The </a:t>
            </a:r>
            <a:r>
              <a:rPr lang="en-US" altLang="en-US" dirty="0">
                <a:solidFill>
                  <a:schemeClr val="tx1"/>
                </a:solidFill>
              </a:rPr>
              <a:t>availability bias.</a:t>
            </a:r>
          </a:p>
          <a:p>
            <a:pPr marL="514350" indent="-514350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charset="0"/>
              <a:buAutoNum type="arabicPeriod"/>
            </a:pPr>
            <a:r>
              <a:rPr lang="en-US" altLang="en-US" dirty="0">
                <a:solidFill>
                  <a:schemeClr val="tx1"/>
                </a:solidFill>
              </a:rPr>
              <a:t>The representativeness bias. </a:t>
            </a:r>
          </a:p>
          <a:p>
            <a:pPr marL="514350" indent="-514350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charset="0"/>
              <a:buAutoNum type="arabicPeriod"/>
            </a:pPr>
            <a:r>
              <a:rPr lang="en-US" altLang="en-US" dirty="0">
                <a:solidFill>
                  <a:schemeClr val="tx1"/>
                </a:solidFill>
              </a:rPr>
              <a:t>The confirmation bias.</a:t>
            </a:r>
          </a:p>
          <a:p>
            <a:pPr marL="514350" indent="-514350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charset="0"/>
              <a:buAutoNum type="arabicPeriod"/>
            </a:pPr>
            <a:r>
              <a:rPr lang="en-US" altLang="en-US" dirty="0">
                <a:solidFill>
                  <a:schemeClr val="tx1"/>
                </a:solidFill>
              </a:rPr>
              <a:t>The sunk-cost bias.</a:t>
            </a:r>
          </a:p>
          <a:p>
            <a:pPr marL="514350" indent="-514350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charset="0"/>
              <a:buAutoNum type="arabicPeriod"/>
            </a:pPr>
            <a:r>
              <a:rPr lang="en-US" altLang="en-US" dirty="0">
                <a:solidFill>
                  <a:schemeClr val="tx1"/>
                </a:solidFill>
              </a:rPr>
              <a:t>The anchoring and adjustment bias.</a:t>
            </a:r>
          </a:p>
          <a:p>
            <a:pPr marL="514350" indent="-514350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+mj-lt"/>
              <a:buAutoNum type="arabicPeriod" startAt="6"/>
            </a:pPr>
            <a:r>
              <a:rPr lang="en-US" altLang="en-US" dirty="0">
                <a:solidFill>
                  <a:schemeClr val="tx1"/>
                </a:solidFill>
              </a:rPr>
              <a:t>The overconfidence bias.</a:t>
            </a:r>
          </a:p>
          <a:p>
            <a:pPr marL="514350" indent="-514350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+mj-lt"/>
              <a:buAutoNum type="arabicPeriod" startAt="6"/>
            </a:pPr>
            <a:r>
              <a:rPr lang="en-US" altLang="en-US" dirty="0">
                <a:solidFill>
                  <a:schemeClr val="tx1"/>
                </a:solidFill>
              </a:rPr>
              <a:t>The hindsight bias.</a:t>
            </a:r>
          </a:p>
          <a:p>
            <a:pPr marL="514350" indent="-514350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+mj-lt"/>
              <a:buAutoNum type="arabicPeriod" startAt="6"/>
            </a:pPr>
            <a:r>
              <a:rPr lang="en-US" altLang="en-US" dirty="0">
                <a:solidFill>
                  <a:schemeClr val="tx1"/>
                </a:solidFill>
              </a:rPr>
              <a:t>The framing bias.</a:t>
            </a:r>
          </a:p>
          <a:p>
            <a:pPr marL="514350" indent="-514350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+mj-lt"/>
              <a:buAutoNum type="arabicPeriod" startAt="6"/>
            </a:pPr>
            <a:r>
              <a:rPr lang="en-US" altLang="en-US" dirty="0">
                <a:solidFill>
                  <a:schemeClr val="tx1"/>
                </a:solidFill>
              </a:rPr>
              <a:t>The escalation of commitment bias.</a:t>
            </a:r>
          </a:p>
        </p:txBody>
      </p:sp>
    </p:spTree>
    <p:extLst>
      <p:ext uri="{BB962C8B-B14F-4D97-AF65-F5344CB8AC3E}">
        <p14:creationId xmlns:p14="http://schemas.microsoft.com/office/powerpoint/2010/main" val="24299897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en-US" dirty="0"/>
              <a:t>GROUP DECISION MAKING: HOW to WORK with OTHERS</a:t>
            </a:r>
          </a:p>
        </p:txBody>
      </p:sp>
      <p:sp>
        <p:nvSpPr>
          <p:cNvPr id="33795" name="Content Placeholder 2"/>
          <p:cNvSpPr>
            <a:spLocks noGrp="1"/>
          </p:cNvSpPr>
          <p:nvPr>
            <p:ph type="body" idx="1"/>
          </p:nvPr>
        </p:nvSpPr>
        <p:spPr>
          <a:xfrm>
            <a:off x="1981200" y="1776350"/>
            <a:ext cx="8229600" cy="3710050"/>
          </a:xfrm>
        </p:spPr>
        <p:txBody>
          <a:bodyPr/>
          <a:lstStyle/>
          <a:p>
            <a:pPr marL="0" indent="0">
              <a:buClr>
                <a:schemeClr val="tx1"/>
              </a:buClr>
              <a:defRPr/>
            </a:pPr>
            <a:r>
              <a:rPr lang="en-US" i="1" dirty="0"/>
              <a:t>What are the advantages of group decision making?</a:t>
            </a:r>
          </a:p>
        </p:txBody>
      </p:sp>
    </p:spTree>
    <p:extLst>
      <p:ext uri="{BB962C8B-B14F-4D97-AF65-F5344CB8AC3E}">
        <p14:creationId xmlns:p14="http://schemas.microsoft.com/office/powerpoint/2010/main" val="39541796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en-US" dirty="0"/>
              <a:t>DISADVANTAGES of GROUP </a:t>
            </a:r>
            <a:br>
              <a:rPr lang="en-US" dirty="0"/>
            </a:br>
            <a:r>
              <a:rPr lang="en-US" dirty="0"/>
              <a:t>DECISION MAKING</a:t>
            </a:r>
          </a:p>
        </p:txBody>
      </p:sp>
      <p:sp>
        <p:nvSpPr>
          <p:cNvPr id="34819" name="Content Placeholder 2"/>
          <p:cNvSpPr>
            <a:spLocks noGrp="1"/>
          </p:cNvSpPr>
          <p:nvPr>
            <p:ph type="body" idx="1"/>
          </p:nvPr>
        </p:nvSpPr>
        <p:spPr>
          <a:xfrm>
            <a:off x="1981200" y="1905000"/>
            <a:ext cx="8229600" cy="4648200"/>
          </a:xfrm>
        </p:spPr>
        <p:txBody>
          <a:bodyPr/>
          <a:lstStyle/>
          <a:p>
            <a:pPr marL="228600" indent="0">
              <a:buClr>
                <a:schemeClr val="tx1"/>
              </a:buClr>
              <a:defRPr/>
            </a:pPr>
            <a:r>
              <a:rPr lang="en-US" i="1" dirty="0"/>
              <a:t>What are the disadvantages of group decision making?</a:t>
            </a:r>
          </a:p>
          <a:p>
            <a:pPr marL="228600" indent="0">
              <a:buClr>
                <a:schemeClr val="tx1"/>
              </a:buCl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3244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SYMPTOMS of GROUPTHINK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14350" indent="-514350">
              <a:buClr>
                <a:schemeClr val="tx1"/>
              </a:buClr>
              <a:buAutoNum type="arabicPeriod"/>
              <a:defRPr/>
            </a:pPr>
            <a:r>
              <a:rPr lang="en-US" dirty="0"/>
              <a:t>Sense of invulnerability.</a:t>
            </a:r>
          </a:p>
          <a:p>
            <a:pPr marL="514350" indent="-514350">
              <a:buClr>
                <a:schemeClr val="tx1"/>
              </a:buClr>
              <a:buAutoNum type="arabicPeriod"/>
              <a:defRPr/>
            </a:pPr>
            <a:r>
              <a:rPr lang="en-US" dirty="0"/>
              <a:t>Rationalization.</a:t>
            </a:r>
          </a:p>
          <a:p>
            <a:pPr marL="514350" indent="-514350">
              <a:buClr>
                <a:schemeClr val="tx1"/>
              </a:buClr>
              <a:buAutoNum type="arabicPeriod"/>
              <a:defRPr/>
            </a:pPr>
            <a:r>
              <a:rPr lang="en-US" dirty="0"/>
              <a:t>Illusion of unanimity and peer pressure.</a:t>
            </a:r>
          </a:p>
          <a:p>
            <a:pPr marL="514350" indent="-514350">
              <a:buClr>
                <a:schemeClr val="tx1"/>
              </a:buClr>
              <a:buAutoNum type="arabicPeriod"/>
              <a:defRPr/>
            </a:pPr>
            <a:r>
              <a:rPr lang="en-US" dirty="0"/>
              <a:t>“The wisdom of crowds.”</a:t>
            </a:r>
          </a:p>
        </p:txBody>
      </p:sp>
      <p:pic>
        <p:nvPicPr>
          <p:cNvPr id="6146" name="Picture 2" descr="Photo of a group in which the members are smiling and applaud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443345"/>
            <a:ext cx="4226644" cy="2819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BCC57DA-386A-4D04-A76D-AFFBDF4F814D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/>
              <a:t>Copyright </a:t>
            </a:r>
            <a:r>
              <a:rPr lang="en-US" i="1" dirty="0"/>
              <a:t>Sam Edwards/</a:t>
            </a:r>
            <a:r>
              <a:rPr lang="en-US" i="1" dirty="0" err="1"/>
              <a:t>agefotostock</a:t>
            </a:r>
            <a:r>
              <a:rPr lang="en-US" i="1" dirty="0"/>
              <a:t> RF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56637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en-US" dirty="0"/>
              <a:t>CHARACTERISTICS of GROUP DECISION MAKING</a:t>
            </a:r>
          </a:p>
        </p:txBody>
      </p:sp>
      <p:sp>
        <p:nvSpPr>
          <p:cNvPr id="36867" name="Content Placeholder 2"/>
          <p:cNvSpPr>
            <a:spLocks noGrp="1"/>
          </p:cNvSpPr>
          <p:nvPr>
            <p:ph type="body" idx="1"/>
          </p:nvPr>
        </p:nvSpPr>
        <p:spPr>
          <a:xfrm>
            <a:off x="1981200" y="2057400"/>
            <a:ext cx="8229600" cy="4495800"/>
          </a:xfrm>
        </p:spPr>
        <p:txBody>
          <a:bodyPr/>
          <a:lstStyle/>
          <a:p>
            <a:pPr>
              <a:defRPr/>
            </a:pPr>
            <a:r>
              <a:rPr lang="en-US" dirty="0"/>
              <a:t>They are less efficient.</a:t>
            </a:r>
          </a:p>
          <a:p>
            <a:pPr>
              <a:defRPr/>
            </a:pPr>
            <a:r>
              <a:rPr lang="en-US" dirty="0"/>
              <a:t>Their size affects decision quality.</a:t>
            </a:r>
          </a:p>
          <a:p>
            <a:pPr lvl="1">
              <a:buClr>
                <a:schemeClr val="tx1"/>
              </a:buClr>
              <a:defRPr/>
            </a:pPr>
            <a:r>
              <a:rPr lang="en-US" dirty="0"/>
              <a:t>Optimal group size may be 5 or 7 people.</a:t>
            </a:r>
          </a:p>
          <a:p>
            <a:pPr lvl="1">
              <a:buClr>
                <a:schemeClr val="tx1"/>
              </a:buClr>
              <a:defRPr/>
            </a:pPr>
            <a:r>
              <a:rPr lang="en-US" dirty="0"/>
              <a:t>Odd group numbers are best.</a:t>
            </a:r>
          </a:p>
          <a:p>
            <a:pPr>
              <a:buClr>
                <a:schemeClr val="tx1"/>
              </a:buClr>
              <a:defRPr/>
            </a:pPr>
            <a:r>
              <a:rPr lang="en-US" dirty="0"/>
              <a:t>They may be too confident.</a:t>
            </a:r>
          </a:p>
          <a:p>
            <a:pPr>
              <a:defRPr/>
            </a:pPr>
            <a:r>
              <a:rPr lang="en-US" dirty="0"/>
              <a:t>Knowledge counts.</a:t>
            </a:r>
          </a:p>
        </p:txBody>
      </p:sp>
    </p:spTree>
    <p:extLst>
      <p:ext uri="{BB962C8B-B14F-4D97-AF65-F5344CB8AC3E}">
        <p14:creationId xmlns:p14="http://schemas.microsoft.com/office/powerpoint/2010/main" val="9966381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en-US" dirty="0"/>
              <a:t>WHEN a GROUP CAN HELP in DECISION MAKING: THREE PRACTICAL GUIDELINES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>
          <a:xfrm>
            <a:off x="1981200" y="1981200"/>
            <a:ext cx="8229600" cy="4572000"/>
          </a:xfrm>
        </p:spPr>
        <p:txBody>
          <a:bodyPr/>
          <a:lstStyle/>
          <a:p>
            <a:pPr marL="514350" indent="-514350">
              <a:buClr>
                <a:schemeClr val="tx1"/>
              </a:buClr>
              <a:buAutoNum type="arabicPeriod"/>
              <a:defRPr/>
            </a:pPr>
            <a:r>
              <a:rPr lang="en-US" dirty="0"/>
              <a:t>When it can increase quality.</a:t>
            </a:r>
          </a:p>
          <a:p>
            <a:pPr marL="514350" indent="-514350">
              <a:buClr>
                <a:schemeClr val="tx1"/>
              </a:buClr>
              <a:buAutoNum type="arabicPeriod"/>
              <a:defRPr/>
            </a:pPr>
            <a:r>
              <a:rPr lang="en-US" dirty="0"/>
              <a:t>When it can increase acceptance.</a:t>
            </a:r>
          </a:p>
          <a:p>
            <a:pPr marL="514350" indent="-514350">
              <a:buClr>
                <a:schemeClr val="tx1"/>
              </a:buClr>
              <a:buAutoNum type="arabicPeriod"/>
              <a:defRPr/>
            </a:pPr>
            <a:r>
              <a:rPr lang="en-US" dirty="0"/>
              <a:t>When it can increase development.</a:t>
            </a:r>
          </a:p>
        </p:txBody>
      </p:sp>
    </p:spTree>
    <p:extLst>
      <p:ext uri="{BB962C8B-B14F-4D97-AF65-F5344CB8AC3E}">
        <p14:creationId xmlns:p14="http://schemas.microsoft.com/office/powerpoint/2010/main" val="22902415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TWO KINDS of DECISION MAKING: </a:t>
            </a:r>
            <a:br>
              <a:rPr lang="en-US" dirty="0"/>
            </a:br>
            <a:r>
              <a:rPr lang="en-US" dirty="0"/>
              <a:t>RATIONAL AND NONRATIONAL</a:t>
            </a:r>
          </a:p>
        </p:txBody>
      </p:sp>
      <p:sp>
        <p:nvSpPr>
          <p:cNvPr id="7171" name="Content Placeholder 2"/>
          <p:cNvSpPr>
            <a:spLocks noGrp="1"/>
          </p:cNvSpPr>
          <p:nvPr>
            <p:ph type="body" idx="1"/>
          </p:nvPr>
        </p:nvSpPr>
        <p:spPr>
          <a:xfrm>
            <a:off x="1981200" y="1752600"/>
            <a:ext cx="8229600" cy="4800600"/>
          </a:xfrm>
        </p:spPr>
        <p:txBody>
          <a:bodyPr/>
          <a:lstStyle/>
          <a:p>
            <a:pPr>
              <a:defRPr/>
            </a:pPr>
            <a:r>
              <a:rPr lang="en-US" b="1" dirty="0"/>
              <a:t>Decision </a:t>
            </a:r>
          </a:p>
          <a:p>
            <a:pPr lvl="1">
              <a:buClr>
                <a:schemeClr val="tx1"/>
              </a:buClr>
              <a:defRPr/>
            </a:pPr>
            <a:r>
              <a:rPr lang="en-US" dirty="0"/>
              <a:t>Choice made from among available alternatives.</a:t>
            </a:r>
          </a:p>
          <a:p>
            <a:pPr>
              <a:defRPr/>
            </a:pPr>
            <a:r>
              <a:rPr lang="en-US" b="1" dirty="0"/>
              <a:t>Decision making </a:t>
            </a:r>
          </a:p>
          <a:p>
            <a:pPr lvl="1">
              <a:buClr>
                <a:schemeClr val="tx1"/>
              </a:buClr>
              <a:defRPr/>
            </a:pPr>
            <a:r>
              <a:rPr lang="en-US" dirty="0"/>
              <a:t>Process of identifying and choosing alternative courses of action.</a:t>
            </a:r>
          </a:p>
          <a:p>
            <a:pPr lvl="1">
              <a:buClr>
                <a:schemeClr val="tx1"/>
              </a:buClr>
              <a:defRPr/>
            </a:pPr>
            <a:r>
              <a:rPr lang="en-US" dirty="0"/>
              <a:t>Can be made rationally, but often it is nonrational.</a:t>
            </a:r>
          </a:p>
          <a:p>
            <a:pPr lvl="2">
              <a:buClr>
                <a:schemeClr val="tx1"/>
              </a:buClr>
              <a:defRPr/>
            </a:pPr>
            <a:r>
              <a:rPr lang="en-US" dirty="0"/>
              <a:t>System 1: intuitive and largely unconscious.</a:t>
            </a:r>
          </a:p>
          <a:p>
            <a:pPr lvl="2">
              <a:buClr>
                <a:schemeClr val="tx1"/>
              </a:buClr>
              <a:defRPr/>
            </a:pPr>
            <a:r>
              <a:rPr lang="en-US" dirty="0"/>
              <a:t>System 2: analytical and conscious.</a:t>
            </a:r>
          </a:p>
        </p:txBody>
      </p:sp>
    </p:spTree>
    <p:extLst>
      <p:ext uri="{BB962C8B-B14F-4D97-AF65-F5344CB8AC3E}">
        <p14:creationId xmlns:p14="http://schemas.microsoft.com/office/powerpoint/2010/main" val="12824910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RATIONAL DECISION MAKING</a:t>
            </a:r>
            <a:endParaRPr lang="en-US" sz="2000" dirty="0"/>
          </a:p>
        </p:txBody>
      </p:sp>
      <p:sp>
        <p:nvSpPr>
          <p:cNvPr id="15363" name="Content Placeholder 2"/>
          <p:cNvSpPr>
            <a:spLocks noGrp="1"/>
          </p:cNvSpPr>
          <p:nvPr>
            <p:ph type="body" idx="1"/>
          </p:nvPr>
        </p:nvSpPr>
        <p:spPr>
          <a:xfrm>
            <a:off x="1981200" y="990600"/>
            <a:ext cx="8229600" cy="2514600"/>
          </a:xfrm>
        </p:spPr>
        <p:txBody>
          <a:bodyPr/>
          <a:lstStyle/>
          <a:p>
            <a:pPr>
              <a:defRPr/>
            </a:pPr>
            <a:r>
              <a:rPr lang="en-US" b="1" dirty="0"/>
              <a:t>Rational model of decision making </a:t>
            </a:r>
          </a:p>
          <a:p>
            <a:pPr lvl="1">
              <a:buClr>
                <a:schemeClr val="tx1"/>
              </a:buClr>
              <a:defRPr/>
            </a:pPr>
            <a:r>
              <a:rPr lang="en-US" dirty="0"/>
              <a:t>Explains how managers </a:t>
            </a:r>
            <a:r>
              <a:rPr lang="en-US" b="1" i="1" dirty="0">
                <a:solidFill>
                  <a:srgbClr val="603E00"/>
                </a:solidFill>
              </a:rPr>
              <a:t>should</a:t>
            </a:r>
            <a:r>
              <a:rPr lang="en-US" i="1" dirty="0"/>
              <a:t> </a:t>
            </a:r>
            <a:r>
              <a:rPr lang="en-US" dirty="0"/>
              <a:t>make decisions. </a:t>
            </a:r>
          </a:p>
          <a:p>
            <a:pPr lvl="1">
              <a:buClr>
                <a:schemeClr val="tx1"/>
              </a:buClr>
              <a:defRPr/>
            </a:pPr>
            <a:r>
              <a:rPr lang="en-US" b="1" i="1" dirty="0">
                <a:solidFill>
                  <a:srgbClr val="603E00"/>
                </a:solidFill>
              </a:rPr>
              <a:t>Assumes</a:t>
            </a:r>
            <a:r>
              <a:rPr lang="en-US" dirty="0"/>
              <a:t> managers will make logical decisions that will be optimal in furthering the organization’s best interests.</a:t>
            </a:r>
          </a:p>
          <a:p>
            <a:pPr lvl="1">
              <a:buClr>
                <a:schemeClr val="tx1"/>
              </a:buClr>
              <a:defRPr/>
            </a:pPr>
            <a:r>
              <a:rPr lang="en-US" dirty="0"/>
              <a:t>Also called the classical model.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quarter" idx="10"/>
          </p:nvPr>
        </p:nvSpPr>
        <p:spPr>
          <a:xfrm>
            <a:off x="1864428" y="3505200"/>
            <a:ext cx="7812972" cy="539972"/>
          </a:xfrm>
          <a:prstGeom prst="rect">
            <a:avLst/>
          </a:prstGeom>
        </p:spPr>
        <p:txBody>
          <a:bodyPr/>
          <a:lstStyle/>
          <a:p>
            <a:r>
              <a:rPr lang="en-US" sz="2400" dirty="0"/>
              <a:t>The Four Steps in Rational Decision Making</a:t>
            </a:r>
          </a:p>
        </p:txBody>
      </p:sp>
      <p:pic>
        <p:nvPicPr>
          <p:cNvPr id="4" name="Picture 3" descr="The graphic lays out the steps: 1, identify the problem or opportunity, 2, think up alternative solutions, 3, evaluate, select a solution, and 4, implement and evaluate the solution chosen.">
            <a:extLst>
              <a:ext uri="{FF2B5EF4-FFF2-40B4-BE49-F238E27FC236}">
                <a16:creationId xmlns:a16="http://schemas.microsoft.com/office/drawing/2014/main" id="{8E508C85-24A2-4E87-8B31-578D0329B7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4090852"/>
            <a:ext cx="9144000" cy="1776549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E155AC-E70D-406E-BB5A-32CE2A93F9D5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6248400" y="6705600"/>
            <a:ext cx="4419600" cy="152400"/>
          </a:xfrm>
        </p:spPr>
        <p:txBody>
          <a:bodyPr/>
          <a:lstStyle/>
          <a:p>
            <a:r>
              <a:rPr lang="en-US" dirty="0"/>
              <a:t>Copyright ©McGraw-Hill Education. Permission required for reproduction or display.</a:t>
            </a:r>
          </a:p>
        </p:txBody>
      </p:sp>
    </p:spTree>
    <p:extLst>
      <p:ext uri="{BB962C8B-B14F-4D97-AF65-F5344CB8AC3E}">
        <p14:creationId xmlns:p14="http://schemas.microsoft.com/office/powerpoint/2010/main" val="40547317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WHAT’S WRONG with the RATIONAL MODEL?</a:t>
            </a: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/>
          </p:nvPr>
        </p:nvGraphicFramePr>
        <p:xfrm>
          <a:off x="2133600" y="2057400"/>
          <a:ext cx="8077200" cy="377952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2904689360"/>
                    </a:ext>
                  </a:extLst>
                </a:gridCol>
                <a:gridCol w="5791200">
                  <a:extLst>
                    <a:ext uri="{9D8B030D-6E8A-4147-A177-3AD203B41FA5}">
                      <a16:colId xmlns:a16="http://schemas.microsoft.com/office/drawing/2014/main" val="1105790901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ysClr val="windowText" lastClr="000000"/>
                          </a:solidFill>
                        </a:rPr>
                        <a:t>Assumption</a:t>
                      </a:r>
                      <a:endParaRPr lang="en-US" sz="20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ysClr val="windowText" lastClr="000000"/>
                          </a:solidFill>
                        </a:rPr>
                        <a:t>Explanation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9946282"/>
                  </a:ext>
                </a:extLst>
              </a:tr>
              <a:tr h="1005840">
                <a:tc>
                  <a:txBody>
                    <a:bodyPr/>
                    <a:lstStyle/>
                    <a:p>
                      <a:r>
                        <a:rPr lang="en-US" sz="2000" dirty="0"/>
                        <a:t>Complete information, no uncertainty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You should obtain complete, error-free information</a:t>
                      </a:r>
                      <a:r>
                        <a:rPr lang="en-US" sz="2000" baseline="0" dirty="0"/>
                        <a:t> about all alternative courses of action and the consequences that would follow from each choice.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5012844"/>
                  </a:ext>
                </a:extLst>
              </a:tr>
              <a:tr h="1310640">
                <a:tc>
                  <a:txBody>
                    <a:bodyPr/>
                    <a:lstStyle/>
                    <a:p>
                      <a:r>
                        <a:rPr lang="en-US" sz="2000" dirty="0"/>
                        <a:t>Logical,</a:t>
                      </a:r>
                      <a:r>
                        <a:rPr lang="en-US" sz="2000" baseline="0" dirty="0"/>
                        <a:t> unemotional analysis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Having no prejudices or emotional blind spots,</a:t>
                      </a:r>
                      <a:r>
                        <a:rPr lang="en-US" sz="2000" baseline="0" dirty="0"/>
                        <a:t> you can to logically evaluate the alternatives, ranking them from best to worst according to your personal preferences.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5168768"/>
                  </a:ext>
                </a:extLst>
              </a:tr>
              <a:tr h="1005840">
                <a:tc>
                  <a:txBody>
                    <a:bodyPr/>
                    <a:lstStyle/>
                    <a:p>
                      <a:r>
                        <a:rPr lang="en-US" sz="2000" dirty="0"/>
                        <a:t>Best decision for the organization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Confident of the best future course of action, you coolly choose the alternative that you believe will most benefit the organization.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1953043"/>
                  </a:ext>
                </a:extLst>
              </a:tr>
            </a:tbl>
          </a:graphicData>
        </a:graphic>
      </p:graphicFrame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AA092F-9765-48AB-81F6-65862C03CF46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6477000" y="6705600"/>
            <a:ext cx="4191000" cy="152400"/>
          </a:xfrm>
        </p:spPr>
        <p:txBody>
          <a:bodyPr/>
          <a:lstStyle/>
          <a:p>
            <a:r>
              <a:rPr lang="en-US" dirty="0"/>
              <a:t>Copyright ©McGraw-Hill Education. Permission required for reproduction or display.</a:t>
            </a:r>
          </a:p>
        </p:txBody>
      </p:sp>
    </p:spTree>
    <p:extLst>
      <p:ext uri="{BB962C8B-B14F-4D97-AF65-F5344CB8AC3E}">
        <p14:creationId xmlns:p14="http://schemas.microsoft.com/office/powerpoint/2010/main" val="1108449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en-US" dirty="0"/>
              <a:t>SOME HINDRANCES to PERFECTLY </a:t>
            </a:r>
            <a:br>
              <a:rPr lang="en-US" dirty="0"/>
            </a:br>
            <a:r>
              <a:rPr lang="en-US" dirty="0"/>
              <a:t>RATIONAL DECISION MAKING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1981200" y="1676400"/>
            <a:ext cx="8229600" cy="4876800"/>
          </a:xfrm>
        </p:spPr>
        <p:txBody>
          <a:bodyPr/>
          <a:lstStyle/>
          <a:p>
            <a:pPr marL="685800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i="1" dirty="0"/>
              <a:t>What are they?</a:t>
            </a:r>
          </a:p>
        </p:txBody>
      </p:sp>
    </p:spTree>
    <p:extLst>
      <p:ext uri="{BB962C8B-B14F-4D97-AF65-F5344CB8AC3E}">
        <p14:creationId xmlns:p14="http://schemas.microsoft.com/office/powerpoint/2010/main" val="4873224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NONRATIONAL DECISION MAKING</a:t>
            </a:r>
          </a:p>
        </p:txBody>
      </p:sp>
      <p:sp>
        <p:nvSpPr>
          <p:cNvPr id="18435" name="Conten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Nonrational models of decision making </a:t>
            </a:r>
          </a:p>
          <a:p>
            <a:pPr lvl="1">
              <a:buClr>
                <a:schemeClr val="tx1"/>
              </a:buClr>
              <a:defRPr/>
            </a:pPr>
            <a:r>
              <a:rPr lang="en-US" dirty="0"/>
              <a:t>Assumes that decision making is nearly always uncertain and risky, making it difficult for managers to make optimal decisions.</a:t>
            </a:r>
          </a:p>
          <a:p>
            <a:pPr lvl="1">
              <a:buClr>
                <a:schemeClr val="tx1"/>
              </a:buClr>
              <a:defRPr/>
            </a:pPr>
            <a:r>
              <a:rPr lang="en-US" dirty="0"/>
              <a:t>Two types are discussed: satisficing and intuition.</a:t>
            </a:r>
          </a:p>
        </p:txBody>
      </p:sp>
    </p:spTree>
    <p:extLst>
      <p:ext uri="{BB962C8B-B14F-4D97-AF65-F5344CB8AC3E}">
        <p14:creationId xmlns:p14="http://schemas.microsoft.com/office/powerpoint/2010/main" val="20317729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BOUNDED RATIONALITY</a:t>
            </a:r>
          </a:p>
        </p:txBody>
      </p:sp>
      <p:sp>
        <p:nvSpPr>
          <p:cNvPr id="19459" name="Conten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Bounded rationality </a:t>
            </a:r>
          </a:p>
          <a:p>
            <a:pPr lvl="1">
              <a:buClr>
                <a:schemeClr val="tx1"/>
              </a:buClr>
              <a:defRPr/>
            </a:pPr>
            <a:r>
              <a:rPr lang="en-US" dirty="0"/>
              <a:t>Developed in the 1950s by economist Herbert Simon.</a:t>
            </a:r>
          </a:p>
          <a:p>
            <a:pPr lvl="1">
              <a:buClr>
                <a:schemeClr val="tx1"/>
              </a:buClr>
              <a:defRPr/>
            </a:pPr>
            <a:r>
              <a:rPr lang="en-US" dirty="0"/>
              <a:t>Suggests that the ability of decision makers to be rational is limited by numerous constraints.</a:t>
            </a:r>
          </a:p>
          <a:p>
            <a:pPr lvl="2">
              <a:buClr>
                <a:schemeClr val="tx1"/>
              </a:buClr>
              <a:defRPr/>
            </a:pPr>
            <a:r>
              <a:rPr lang="en-US" dirty="0"/>
              <a:t>Complexity, time and money, cognitive capacity.</a:t>
            </a:r>
          </a:p>
          <a:p>
            <a:pPr>
              <a:buClr>
                <a:schemeClr val="tx1"/>
              </a:buClr>
              <a:defRPr/>
            </a:pPr>
            <a:r>
              <a:rPr lang="en-US" b="1" dirty="0"/>
              <a:t>Satisficing model </a:t>
            </a:r>
          </a:p>
          <a:p>
            <a:pPr marL="796925" lvl="1" indent="-339725">
              <a:buClr>
                <a:schemeClr val="tx1"/>
              </a:buClr>
              <a:defRPr/>
            </a:pPr>
            <a:r>
              <a:rPr lang="en-US" dirty="0"/>
              <a:t>Because of constraints, managers don’t make an exhaustive search for the best alternative.</a:t>
            </a:r>
          </a:p>
          <a:p>
            <a:pPr marL="796925" lvl="1" indent="-339725">
              <a:buClr>
                <a:schemeClr val="tx1"/>
              </a:buClr>
              <a:defRPr/>
            </a:pPr>
            <a:r>
              <a:rPr lang="en-US" dirty="0"/>
              <a:t>Instead, managers seek alternatives until they find one that is </a:t>
            </a:r>
            <a:r>
              <a:rPr lang="en-US" b="1" dirty="0">
                <a:solidFill>
                  <a:srgbClr val="603E00"/>
                </a:solidFill>
              </a:rPr>
              <a:t>satisfactory</a:t>
            </a:r>
            <a:r>
              <a:rPr lang="en-US" dirty="0"/>
              <a:t>, not optimal.</a:t>
            </a:r>
          </a:p>
          <a:p>
            <a:pPr marL="796925" lvl="1" indent="-339725">
              <a:buClr>
                <a:schemeClr val="tx1"/>
              </a:buClr>
              <a:defRPr/>
            </a:pPr>
            <a:endParaRPr lang="en-US" dirty="0"/>
          </a:p>
          <a:p>
            <a:pPr marL="457200" lvl="1" indent="0">
              <a:buClr>
                <a:schemeClr val="tx1"/>
              </a:buClr>
              <a:buNone/>
              <a:defRPr/>
            </a:pPr>
            <a:r>
              <a:rPr lang="en-US" i="1" dirty="0"/>
              <a:t>Lets work through this!</a:t>
            </a:r>
          </a:p>
        </p:txBody>
      </p:sp>
    </p:spTree>
    <p:extLst>
      <p:ext uri="{BB962C8B-B14F-4D97-AF65-F5344CB8AC3E}">
        <p14:creationId xmlns:p14="http://schemas.microsoft.com/office/powerpoint/2010/main" val="1511769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INTUITION MODEL 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Clr>
                <a:schemeClr val="tx1"/>
              </a:buClr>
              <a:defRPr/>
            </a:pPr>
            <a:r>
              <a:rPr lang="en-US" b="1" dirty="0"/>
              <a:t>Intuition</a:t>
            </a:r>
            <a:r>
              <a:rPr lang="en-US" dirty="0"/>
              <a:t> is making a choice without the use of conscious thought or logical inference. </a:t>
            </a:r>
          </a:p>
          <a:p>
            <a:pPr marL="0" indent="0">
              <a:buClr>
                <a:schemeClr val="tx1"/>
              </a:buClr>
              <a:defRPr/>
            </a:pPr>
            <a:r>
              <a:rPr lang="en-US" dirty="0"/>
              <a:t>Stems from both:</a:t>
            </a:r>
          </a:p>
          <a:p>
            <a:pPr lvl="1">
              <a:buClr>
                <a:schemeClr val="tx1"/>
              </a:buClr>
              <a:defRPr/>
            </a:pPr>
            <a:r>
              <a:rPr lang="en-US" i="1" dirty="0"/>
              <a:t>Expertise: </a:t>
            </a:r>
            <a:r>
              <a:rPr lang="en-US" dirty="0"/>
              <a:t>A person’s explicit and tacit knowledge about a person, a situation, an object, or a decision opportunity—is known as a </a:t>
            </a:r>
            <a:r>
              <a:rPr lang="en-US" i="1" dirty="0"/>
              <a:t>holistic hunch.</a:t>
            </a:r>
            <a:endParaRPr lang="en-US" dirty="0"/>
          </a:p>
          <a:p>
            <a:pPr lvl="1">
              <a:buClr>
                <a:schemeClr val="tx1"/>
              </a:buClr>
              <a:defRPr/>
            </a:pPr>
            <a:r>
              <a:rPr lang="en-US" i="1" dirty="0"/>
              <a:t>Automated experience:</a:t>
            </a:r>
            <a:r>
              <a:rPr lang="en-US" dirty="0"/>
              <a:t> The involuntary emotional response to those same matters.</a:t>
            </a:r>
          </a:p>
        </p:txBody>
      </p:sp>
    </p:spTree>
    <p:extLst>
      <p:ext uri="{BB962C8B-B14F-4D97-AF65-F5344CB8AC3E}">
        <p14:creationId xmlns:p14="http://schemas.microsoft.com/office/powerpoint/2010/main" val="584588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1612</TotalTime>
  <Words>1140</Words>
  <Application>Microsoft Macintosh PowerPoint</Application>
  <PresentationFormat>Widescreen</PresentationFormat>
  <Paragraphs>171</Paragraphs>
  <Slides>26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Wingdings</vt:lpstr>
      <vt:lpstr>Office Theme</vt:lpstr>
      <vt:lpstr>PowerPoint Presentation</vt:lpstr>
      <vt:lpstr>LEARNING OBJECTIVES</vt:lpstr>
      <vt:lpstr>TWO KINDS of DECISION MAKING:  RATIONAL AND NONRATIONAL</vt:lpstr>
      <vt:lpstr>RATIONAL DECISION MAKING</vt:lpstr>
      <vt:lpstr>WHAT’S WRONG with the RATIONAL MODEL?</vt:lpstr>
      <vt:lpstr>SOME HINDRANCES to PERFECTLY  RATIONAL DECISION MAKING</vt:lpstr>
      <vt:lpstr>NONRATIONAL DECISION MAKING</vt:lpstr>
      <vt:lpstr>BOUNDED RATIONALITY</vt:lpstr>
      <vt:lpstr>INTUITION MODEL </vt:lpstr>
      <vt:lpstr>MAKING ETHICAL DECISIONS</vt:lpstr>
      <vt:lpstr>EVIDENCE-BASED DECISION MAKING</vt:lpstr>
      <vt:lpstr>WHAT MAKES IT HARD TO BE EVIDENCE BASED</vt:lpstr>
      <vt:lpstr>BUSINESS ANALYTICS</vt:lpstr>
      <vt:lpstr>“BIG DATA”: WHAT IT IS, HOW IT'S USED</vt:lpstr>
      <vt:lpstr>SOME USES of BIG DATA</vt:lpstr>
      <vt:lpstr>GENERAL DECISION-MAKING STYLES</vt:lpstr>
      <vt:lpstr>FOUR GENERAL DECISION-MAKING STYLES</vt:lpstr>
      <vt:lpstr>WHICH STYLE DO YOU HAVE?</vt:lpstr>
      <vt:lpstr>HOW to OVERCOME BARRIERS to DECISION MAKING</vt:lpstr>
      <vt:lpstr>THREE EFFECTIVE REACTIONS: DECIDING TO DECIDE</vt:lpstr>
      <vt:lpstr>NINE COMMON DECISION-MAKING BIASES</vt:lpstr>
      <vt:lpstr>GROUP DECISION MAKING: HOW to WORK with OTHERS</vt:lpstr>
      <vt:lpstr>DISADVANTAGES of GROUP  DECISION MAKING</vt:lpstr>
      <vt:lpstr>SYMPTOMS of GROUPTHINK</vt:lpstr>
      <vt:lpstr>CHARACTERISTICS of GROUP DECISION MAKING</vt:lpstr>
      <vt:lpstr>WHEN a GROUP CAN HELP in DECISION MAKING: THREE PRACTICAL GUIDELINES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21</cp:revision>
  <dcterms:created xsi:type="dcterms:W3CDTF">2020-09-24T03:47:34Z</dcterms:created>
  <dcterms:modified xsi:type="dcterms:W3CDTF">2023-09-25T14:33:20Z</dcterms:modified>
</cp:coreProperties>
</file>