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33" r:id="rId2"/>
    <p:sldId id="259" r:id="rId3"/>
    <p:sldId id="305" r:id="rId4"/>
    <p:sldId id="279" r:id="rId5"/>
    <p:sldId id="300" r:id="rId6"/>
    <p:sldId id="286" r:id="rId7"/>
    <p:sldId id="280" r:id="rId8"/>
    <p:sldId id="281" r:id="rId9"/>
    <p:sldId id="287" r:id="rId10"/>
    <p:sldId id="289" r:id="rId11"/>
    <p:sldId id="290" r:id="rId12"/>
    <p:sldId id="291" r:id="rId13"/>
    <p:sldId id="292" r:id="rId14"/>
    <p:sldId id="309" r:id="rId15"/>
    <p:sldId id="295" r:id="rId16"/>
    <p:sldId id="296" r:id="rId17"/>
    <p:sldId id="310" r:id="rId18"/>
    <p:sldId id="261" r:id="rId19"/>
    <p:sldId id="320" r:id="rId20"/>
    <p:sldId id="307" r:id="rId21"/>
    <p:sldId id="264" r:id="rId22"/>
    <p:sldId id="265" r:id="rId23"/>
    <p:sldId id="263" r:id="rId24"/>
    <p:sldId id="269" r:id="rId25"/>
    <p:sldId id="301" r:id="rId26"/>
    <p:sldId id="302" r:id="rId27"/>
    <p:sldId id="308" r:id="rId28"/>
    <p:sldId id="27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2"/>
    <p:restoredTop sz="72550"/>
  </p:normalViewPr>
  <p:slideViewPr>
    <p:cSldViewPr snapToGrid="0" snapToObjects="1">
      <p:cViewPr varScale="1">
        <p:scale>
          <a:sx n="101" d="100"/>
          <a:sy n="101" d="100"/>
        </p:scale>
        <p:origin x="1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A4E39-D9A0-644A-8CCA-AED33A18401E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69B3-E029-8347-8B59-06CCED7BE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1F542-773E-CA4F-8FE7-9A3FE5CEE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6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7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3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8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7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5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34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9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2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8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55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25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44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1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47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77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2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6800" y="4343400"/>
            <a:ext cx="4953000" cy="4114800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9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9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1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8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EAFC-2808-4ADF-AF87-F7B5ACA203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7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26DA-D45A-8745-8DEA-311A3984C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F49AF-9AF0-434E-91DC-E2FBAD89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65D4B-6ABA-C54C-8418-9BC9DA22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3B74-8454-5140-ACED-B24D6716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596E-5FE8-2848-8253-A000D6F2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9D5-6E29-7840-836C-F159ED46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FF55B-6F59-4848-9B84-6CAB2C88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1CBF-A1D1-834F-87DA-5005B2F5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6F97-CB44-164D-843F-79A9CDEF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FFB8-3F05-F347-B774-421157C3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06D3D-BE96-EC4E-8327-13D178C40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495FC-E05E-2449-8B4E-665089503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3D93-4395-DB47-BF75-E1F40E21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7403-FA9E-FF42-A133-6C7528D4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BF7B6-40F5-2C4C-8ADC-8E61D9C6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Opt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ranslation PP Template_b.jpg" descr="Translation PP Template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"/>
          <p:cNvSpPr/>
          <p:nvPr/>
        </p:nvSpPr>
        <p:spPr>
          <a:xfrm>
            <a:off x="9861550" y="6197600"/>
            <a:ext cx="1797050" cy="63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17" y="6470650"/>
            <a:ext cx="226666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0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itle and Content">
  <p:cSld name="RedBar-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21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Six Content Placeholders">
  <p:cSld name="RedBar-Six Content Placeholder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2192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11200" y="1066800"/>
            <a:ext cx="10871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711200" y="201168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711200" y="2880360"/>
            <a:ext cx="10871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711200" y="3672840"/>
            <a:ext cx="10871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5"/>
          </p:nvPr>
        </p:nvSpPr>
        <p:spPr>
          <a:xfrm>
            <a:off x="711200" y="4617720"/>
            <a:ext cx="1087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6"/>
          </p:nvPr>
        </p:nvSpPr>
        <p:spPr>
          <a:xfrm>
            <a:off x="711200" y="56388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7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3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Bar-Two Content">
  <p:cSld name="RedBar-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-1" y="228600"/>
            <a:ext cx="121920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174C79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74C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5384800" cy="561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97600" y="914400"/>
            <a:ext cx="5384800" cy="561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5090160" y="6529450"/>
            <a:ext cx="2011680" cy="9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8636000" y="6705600"/>
            <a:ext cx="3556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5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9065-1A86-F04F-9C56-F7E3E8B6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BD27-7FE5-B240-BBC9-B49810A5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D5BB-B2AB-D446-A2E8-E0EF9B7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C8D6-A34D-1342-ADD5-CAE27F8B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57AAA-3643-B643-BE00-BD51A9AA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046D-12C4-0440-BD9C-59355DC7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FF81-7063-3142-9D86-EB3F6A7B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8228-A0AA-5D41-9D84-B898C670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92272-4E7B-D44F-882E-0806358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8B02-80D3-2A48-8B15-F93CE263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E1F8-6969-3F4F-A647-F27596FC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F9AD-A37F-0948-AE0A-BF921A70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C6F28-EABD-5F4C-B687-9925263B7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C3C56-042B-AF49-96CE-FA5E21AF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72DA-F1D7-0B46-960B-4CBB7EE2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4CE87-B6ED-734B-A9C0-6F77DE58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FDB8-B3E2-2046-8964-8A75C0C5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45C0D-86C7-BF4F-9748-2731FBFCD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0F0DA-65DB-C346-8DD2-7D70C44F2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1B73-1D39-D442-B0D3-349AD029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0AF74-D0C4-8047-85D2-36FF141BC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AEB91-029F-7449-AD4D-B6F2DF2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86B4A-7BD8-2D4B-9013-1E89C83A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1BC97-EA51-3D45-823B-9B5B041C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BE10-2A09-544C-B46B-98BAF5C3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FC5ED-BF96-1748-9F26-C262266B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1E6DE-20BF-BA4B-9DB0-9CD364B4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EB6B2-B094-5649-9993-1FD62BE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A76F1-39B1-9C43-AAD8-293DA02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43CA1-D1FC-A14F-A099-D7389D0A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A4ACE-2C78-6049-A66F-1E08784C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BC34-F585-9744-BE16-C9CDDBFB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9087-DB3B-3748-A772-9C7817FD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48AD-BC20-FA47-9909-F66047DC1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4314B-69D7-8D48-87EA-C74BCAAB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479FB-7E1D-124B-A222-3D3486B7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C8E06-B042-3145-BD3B-1DB04331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CCD4-973A-3341-87D2-CED37E5D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19F-265A-8D40-8918-3E626B85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06676-7D54-A843-9019-129D6AF2E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61E02-AD0E-EE4B-BE6D-802B9D9E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66F16-9CF1-1644-BF39-BBD7446A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845B9-23A5-E544-8D16-E4BB0E6D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49A4C-C86A-1A43-802A-8D4DE08D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6A936-E831-7145-94D6-30D85070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F576-390A-3743-950A-B675ED2F6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F78F-7CB3-9C4B-B1C5-339A090FD2D0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51EA-5148-AA4C-A5D3-A247D8936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D2CC-0BF0-6C47-B917-ABB8E46AD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C9E-C788-E342-BBB8-8531DF72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18696" y="6470650"/>
            <a:ext cx="141908" cy="234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3524" y="-14988"/>
            <a:ext cx="12299048" cy="68879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EEB5F04-198A-8B42-AFFF-436E01667501}"/>
              </a:ext>
            </a:extLst>
          </p:cNvPr>
          <p:cNvSpPr txBox="1">
            <a:spLocks/>
          </p:cNvSpPr>
          <p:nvPr/>
        </p:nvSpPr>
        <p:spPr>
          <a:xfrm>
            <a:off x="2930642" y="1889026"/>
            <a:ext cx="6176107" cy="1338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Organizational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Structure, Design, &amp; Culture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96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BASIC TYPES of ORGANIZATIONAL STRUCTURES: DIVISIONAL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676400"/>
            <a:ext cx="4038600" cy="2514600"/>
          </a:xfrm>
        </p:spPr>
        <p:txBody>
          <a:bodyPr/>
          <a:lstStyle/>
          <a:p>
            <a:pPr marL="231775" indent="-3175"/>
            <a:r>
              <a:rPr lang="en-US" dirty="0"/>
              <a:t>People with diverse occupational specialties are put together in formal groups by similar products, customers or geographic regions.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64341-E08B-4CD3-A9E5-8A986D314E6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019800" y="6705600"/>
            <a:ext cx="46482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  <p:pic>
        <p:nvPicPr>
          <p:cNvPr id="2" name="Picture 1" descr="Organizational charts">
            <a:extLst>
              <a:ext uri="{FF2B5EF4-FFF2-40B4-BE49-F238E27FC236}">
                <a16:creationId xmlns:a16="http://schemas.microsoft.com/office/drawing/2014/main" id="{A87E1F7A-8013-464D-A97B-BF85E8824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2" y="1676400"/>
            <a:ext cx="4114798" cy="486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BASIC TYPES of ORGANIZATIONAL STRUCTURES: MATRIX STRUCTURE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4352" y="1676400"/>
            <a:ext cx="2590799" cy="55626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2000" b="1" dirty="0"/>
              <a:t>Matrix structure: </a:t>
            </a:r>
          </a:p>
          <a:p>
            <a:pPr marL="457200" lvl="1" indent="0">
              <a:buNone/>
              <a:defRPr/>
            </a:pPr>
            <a:r>
              <a:rPr lang="en-US" sz="2000" dirty="0"/>
              <a:t>Combines functional and divisional chains </a:t>
            </a:r>
            <a:br>
              <a:rPr lang="en-US" sz="2000" dirty="0"/>
            </a:br>
            <a:r>
              <a:rPr lang="en-US" sz="2000" dirty="0"/>
              <a:t>of command in a </a:t>
            </a:r>
            <a:br>
              <a:rPr lang="en-US" sz="2000" dirty="0"/>
            </a:br>
            <a:r>
              <a:rPr lang="en-US" sz="2000" dirty="0"/>
              <a:t>grid so that there </a:t>
            </a:r>
            <a:br>
              <a:rPr lang="en-US" sz="2000" dirty="0"/>
            </a:br>
            <a:r>
              <a:rPr lang="en-US" sz="2000" dirty="0"/>
              <a:t>are two command </a:t>
            </a:r>
            <a:br>
              <a:rPr lang="en-US" sz="2000" dirty="0"/>
            </a:br>
            <a:r>
              <a:rPr lang="en-US" sz="2000" dirty="0"/>
              <a:t>structures: vertical </a:t>
            </a:r>
            <a:br>
              <a:rPr lang="en-US" sz="2000" dirty="0"/>
            </a:br>
            <a:r>
              <a:rPr lang="en-US" sz="2000" dirty="0"/>
              <a:t>and horizontal.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A0EA-1F52-4E5B-9591-EC59BC1DC55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77000" y="6705600"/>
            <a:ext cx="41910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  <p:pic>
        <p:nvPicPr>
          <p:cNvPr id="2" name="Picture 1" descr="Matrix Structure Organization chart">
            <a:extLst>
              <a:ext uri="{FF2B5EF4-FFF2-40B4-BE49-F238E27FC236}">
                <a16:creationId xmlns:a16="http://schemas.microsoft.com/office/drawing/2014/main" id="{61C2601A-B9E0-4872-9954-999089DE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75" y="1352550"/>
            <a:ext cx="7185782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BASIC TYPES of ORGANIZATIONAL STRUCTURES: THE HORIZONTAL DESIGN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1490112"/>
            <a:ext cx="2286000" cy="4876800"/>
          </a:xfrm>
        </p:spPr>
        <p:txBody>
          <a:bodyPr/>
          <a:lstStyle/>
          <a:p>
            <a:pPr marL="231775" indent="-3175"/>
            <a:r>
              <a:rPr lang="en-US" sz="2000" b="1" dirty="0"/>
              <a:t>Horizontal Design: </a:t>
            </a:r>
          </a:p>
          <a:p>
            <a:pPr marL="231775" indent="-3175"/>
            <a:r>
              <a:rPr lang="en-US" sz="2000" dirty="0"/>
              <a:t>Teams or workgroups, either temporary or permanent, are used to improve collaboration and work on shared tasks by breaking down internal boundaries.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C67AD-3AAA-4298-AA31-69372A68F19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77000" y="6705600"/>
            <a:ext cx="41910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  <p:pic>
        <p:nvPicPr>
          <p:cNvPr id="2" name="Picture 1" descr="Horizontal Design organization chart">
            <a:extLst>
              <a:ext uri="{FF2B5EF4-FFF2-40B4-BE49-F238E27FC236}">
                <a16:creationId xmlns:a16="http://schemas.microsoft.com/office/drawing/2014/main" id="{F462AC6C-F919-4F68-ABE9-0D785748F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81738"/>
            <a:ext cx="5943600" cy="44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TYPES of ORGANIZATIONAL STRUCTURES: The HOLLOW or NETWORK STRUCTURE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05000" y="1828800"/>
            <a:ext cx="2286000" cy="4953000"/>
          </a:xfrm>
        </p:spPr>
        <p:txBody>
          <a:bodyPr/>
          <a:lstStyle/>
          <a:p>
            <a:pPr marL="231775" indent="-3175"/>
            <a:r>
              <a:rPr lang="en-US" sz="1800" b="1" dirty="0"/>
              <a:t>Hollow or Network Structure:</a:t>
            </a:r>
          </a:p>
          <a:p>
            <a:pPr marL="231775" indent="-3175"/>
            <a:r>
              <a:rPr lang="en-US" sz="1800" dirty="0"/>
              <a:t>The organization has a central core of key functions and </a:t>
            </a:r>
            <a:r>
              <a:rPr lang="en-US" sz="1800" b="1" dirty="0">
                <a:solidFill>
                  <a:srgbClr val="7030A0"/>
                </a:solidFill>
              </a:rPr>
              <a:t>outsources</a:t>
            </a:r>
            <a:r>
              <a:rPr lang="en-US" sz="1800" dirty="0"/>
              <a:t> other functions to vendors who can do them cheaper or faster.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90755-83F5-4E22-A1CF-274B6ADCC09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77000" y="6705600"/>
            <a:ext cx="41910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  <p:pic>
        <p:nvPicPr>
          <p:cNvPr id="4" name="Picture 3" descr="The Hollow or Network Structure organization chart">
            <a:extLst>
              <a:ext uri="{FF2B5EF4-FFF2-40B4-BE49-F238E27FC236}">
                <a16:creationId xmlns:a16="http://schemas.microsoft.com/office/drawing/2014/main" id="{26009882-AF03-4E9F-88F5-DD8B1A6C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50" y="1864808"/>
            <a:ext cx="59573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FACTORS in CREATING the BEST STRUCTURE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05000" y="1104900"/>
            <a:ext cx="6477000" cy="4076700"/>
          </a:xfrm>
        </p:spPr>
        <p:txBody>
          <a:bodyPr/>
          <a:lstStyle/>
          <a:p>
            <a:r>
              <a:rPr lang="en-US" b="1" dirty="0"/>
              <a:t>Contingency design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The process of fitting the organization to its environment.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Three factors to consider: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Environment: </a:t>
            </a:r>
            <a:r>
              <a:rPr lang="en-US" b="1" dirty="0">
                <a:solidFill>
                  <a:srgbClr val="603E00"/>
                </a:solidFill>
              </a:rPr>
              <a:t>mechanistic versus organic.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Environment: </a:t>
            </a:r>
            <a:r>
              <a:rPr lang="en-US" b="1" dirty="0">
                <a:solidFill>
                  <a:srgbClr val="603E00"/>
                </a:solidFill>
              </a:rPr>
              <a:t>differentiation versus integration.</a:t>
            </a:r>
          </a:p>
          <a:p>
            <a:pPr marL="131445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Link between </a:t>
            </a:r>
            <a:r>
              <a:rPr lang="en-US" b="1" dirty="0">
                <a:solidFill>
                  <a:srgbClr val="603E00"/>
                </a:solidFill>
              </a:rPr>
              <a:t>strategy, culture, </a:t>
            </a:r>
            <a:r>
              <a:rPr lang="en-US" b="1" dirty="0"/>
              <a:t>and </a:t>
            </a:r>
            <a:r>
              <a:rPr lang="en-US" b="1" dirty="0">
                <a:solidFill>
                  <a:srgbClr val="603E00"/>
                </a:solidFill>
              </a:rPr>
              <a:t>structure.</a:t>
            </a:r>
          </a:p>
          <a:p>
            <a:pPr marL="914400" indent="-4016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Hotels often have mechanistic designs.</a:t>
            </a:r>
          </a:p>
        </p:txBody>
      </p:sp>
    </p:spTree>
    <p:extLst>
      <p:ext uri="{BB962C8B-B14F-4D97-AF65-F5344CB8AC3E}">
        <p14:creationId xmlns:p14="http://schemas.microsoft.com/office/powerpoint/2010/main" val="303735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MECHANISTIC VERSUS ORGANIC ORGANIZATIONS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133600" y="1524000"/>
          <a:ext cx="8001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530433508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54486498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MECHANISTIC</a:t>
                      </a:r>
                      <a:r>
                        <a:rPr lang="en-US" sz="2400" baseline="0" dirty="0">
                          <a:solidFill>
                            <a:sysClr val="windowText" lastClr="000000"/>
                          </a:solidFill>
                        </a:rPr>
                        <a:t> ORGANIZATIONS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ORGANIC ORGANIZATIONS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3457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/>
                        <a:t>Centralized hierarchy of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Decentralized hierarchy of authority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082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Many rules and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Few rules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585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Specialized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Shared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7934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Formalized</a:t>
                      </a:r>
                      <a:r>
                        <a:rPr lang="en-US" sz="2400" baseline="0" dirty="0"/>
                        <a:t> communication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Informal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04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Few teams or task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Many teams</a:t>
                      </a:r>
                      <a:r>
                        <a:rPr lang="en-US" sz="2400" baseline="0" dirty="0"/>
                        <a:t> or task forces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23828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/>
                        <a:t>Narrow span of control, taller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Wider span of control, flatter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5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5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DIFFERENTIATION VERSUS INTEGRATION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Differentiation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Tendency of the parts of an organization to disperse and fragment.</a:t>
            </a:r>
          </a:p>
          <a:p>
            <a:pPr lvl="2"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Different product divisions; possible forces that push organization apart.</a:t>
            </a:r>
          </a:p>
          <a:p>
            <a:pPr>
              <a:buClr>
                <a:schemeClr val="tx1"/>
              </a:buClr>
              <a:defRPr/>
            </a:pPr>
            <a:r>
              <a:rPr lang="en-US" b="1" dirty="0"/>
              <a:t>Integration</a:t>
            </a:r>
            <a:r>
              <a:rPr lang="en-US" dirty="0"/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dirty="0"/>
              <a:t>Tendency of the parts of an organization to draw together to achieve a common purpose.</a:t>
            </a:r>
          </a:p>
          <a:p>
            <a:pPr lvl="2"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Formal chain of command, standard rules and procedures, frequent communication and coordination.</a:t>
            </a:r>
          </a:p>
        </p:txBody>
      </p:sp>
    </p:spTree>
    <p:extLst>
      <p:ext uri="{BB962C8B-B14F-4D97-AF65-F5344CB8AC3E}">
        <p14:creationId xmlns:p14="http://schemas.microsoft.com/office/powerpoint/2010/main" val="223271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LINK BETWEEN STRATEGY, CULTURE, and STRUCTURE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447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Aligning strategy, culture, and structure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Organizational culture and organizational structure should be </a:t>
            </a:r>
            <a:r>
              <a:rPr lang="en-US" sz="2800" b="1" dirty="0">
                <a:solidFill>
                  <a:srgbClr val="603E00"/>
                </a:solidFill>
              </a:rPr>
              <a:t>aligned</a:t>
            </a:r>
            <a:r>
              <a:rPr lang="en-US" sz="2800" dirty="0"/>
              <a:t> with its vision and strategies.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If managers </a:t>
            </a:r>
            <a:r>
              <a:rPr lang="en-US" sz="2800" b="1" dirty="0">
                <a:solidFill>
                  <a:srgbClr val="603E00"/>
                </a:solidFill>
              </a:rPr>
              <a:t>change</a:t>
            </a:r>
            <a:r>
              <a:rPr lang="en-US" sz="2800" dirty="0"/>
              <a:t> the strategy of the organization, they need to change the culture and structure to support it.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800" dirty="0"/>
              <a:t>Similarly, as companies </a:t>
            </a:r>
            <a:r>
              <a:rPr lang="en-US" sz="2800" b="1" dirty="0">
                <a:solidFill>
                  <a:srgbClr val="603E00"/>
                </a:solidFill>
              </a:rPr>
              <a:t>grow</a:t>
            </a:r>
            <a:r>
              <a:rPr lang="en-US" sz="2800" dirty="0"/>
              <a:t>, the culture and structure need to grow with it.</a:t>
            </a:r>
          </a:p>
        </p:txBody>
      </p:sp>
    </p:spTree>
    <p:extLst>
      <p:ext uri="{BB962C8B-B14F-4D97-AF65-F5344CB8AC3E}">
        <p14:creationId xmlns:p14="http://schemas.microsoft.com/office/powerpoint/2010/main" val="215295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8E1ECB-1F9E-5F41-B908-84A31CF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599"/>
            <a:ext cx="11582400" cy="1510553"/>
          </a:xfrm>
        </p:spPr>
        <p:txBody>
          <a:bodyPr>
            <a:normAutofit/>
          </a:bodyPr>
          <a:lstStyle/>
          <a:p>
            <a:r>
              <a:rPr lang="en-US" dirty="0"/>
              <a:t>ORGANIZATIONAL CULTURE: The SHARED</a:t>
            </a:r>
            <a:br>
              <a:rPr lang="en-US" dirty="0"/>
            </a:br>
            <a:r>
              <a:rPr lang="en-US" dirty="0"/>
              <a:t>ASSUMPTIONS THAT AFFECT HOW WORK GETS DONE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>
          <a:xfrm>
            <a:off x="1671722" y="2003027"/>
            <a:ext cx="8825948" cy="514184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Organizational culture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The set of shared, taken-for-granted implicit assumptions that a group holds and that determines how it perceives, thinks about, and reacts to its various environments.</a:t>
            </a:r>
          </a:p>
          <a:p>
            <a:pPr>
              <a:buClr>
                <a:schemeClr val="tx1"/>
              </a:buClr>
            </a:pPr>
            <a:endParaRPr lang="en-US" b="1" i="1" dirty="0"/>
          </a:p>
          <a:p>
            <a:pPr>
              <a:buClr>
                <a:schemeClr val="tx1"/>
              </a:buClr>
            </a:pPr>
            <a:r>
              <a:rPr lang="en-US" i="1" dirty="0"/>
              <a:t>What drives an organizational culture?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98075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and FLOW of ORGANIZATIONAL CULTURE </a:t>
            </a:r>
          </a:p>
        </p:txBody>
      </p:sp>
      <p:pic>
        <p:nvPicPr>
          <p:cNvPr id="4" name="Picture 3" descr="Graphic shows the drivers and flow of organizational culture.">
            <a:extLst>
              <a:ext uri="{FF2B5EF4-FFF2-40B4-BE49-F238E27FC236}">
                <a16:creationId xmlns:a16="http://schemas.microsoft.com/office/drawing/2014/main" id="{0D656EDB-F673-467E-B72A-AED20E4A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81" y="1987827"/>
            <a:ext cx="10596410" cy="147099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5AF61-FC0D-4F66-B4B8-AB400091936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705600" y="6705600"/>
            <a:ext cx="39624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80085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Understand why and how organisations develop and evolve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Describe typical organisational structures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 the factors that affect the design of an organization’s structure.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Understand how managers align vision and strategies with the organization’s culture and structure.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Explain how to characterize an organization’s culture.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Describe the process of culture change in an organization.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Get you to think in which kind of culture you may best fit in – and thrive!</a:t>
            </a:r>
          </a:p>
        </p:txBody>
      </p:sp>
    </p:spTree>
    <p:extLst>
      <p:ext uri="{BB962C8B-B14F-4D97-AF65-F5344CB8AC3E}">
        <p14:creationId xmlns:p14="http://schemas.microsoft.com/office/powerpoint/2010/main" val="184103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THREE LEVELS of ORGANIZATIONAL CULTURE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2"/>
          </p:nvPr>
        </p:nvSpPr>
        <p:spPr>
          <a:xfrm>
            <a:off x="2133600" y="1828800"/>
            <a:ext cx="8153400" cy="94487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Level 1: Observable Artifact:</a:t>
            </a:r>
            <a:br>
              <a:rPr lang="en-US" dirty="0"/>
            </a:br>
            <a:r>
              <a:rPr lang="en-US" dirty="0"/>
              <a:t>Physical Manifestations of Culture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idx="3"/>
          </p:nvPr>
        </p:nvSpPr>
        <p:spPr>
          <a:xfrm>
            <a:off x="2133600" y="3208019"/>
            <a:ext cx="8153400" cy="1005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Level 2: Espoused Values:</a:t>
            </a:r>
            <a:br>
              <a:rPr lang="en-US" dirty="0"/>
            </a:br>
            <a:r>
              <a:rPr lang="en-US" dirty="0"/>
              <a:t>Explicitly Stated Values and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133600" y="4648200"/>
            <a:ext cx="8153400" cy="838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Level 3: Basic Assumptions:</a:t>
            </a:r>
            <a:br>
              <a:rPr lang="en-US" dirty="0"/>
            </a:br>
            <a:r>
              <a:rPr lang="en-US" dirty="0"/>
              <a:t>Core Values of the Organization</a:t>
            </a: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id="{93F1FCC1-4E2C-A641-8F73-9AE29A1C58E8}"/>
              </a:ext>
            </a:extLst>
          </p:cNvPr>
          <p:cNvSpPr/>
          <p:nvPr/>
        </p:nvSpPr>
        <p:spPr>
          <a:xfrm rot="1718393">
            <a:off x="8229117" y="2403130"/>
            <a:ext cx="3870689" cy="18497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3345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FOUR TYPES of ORGANIZATIONAL </a:t>
            </a:r>
            <a:br>
              <a:rPr lang="en-US" dirty="0"/>
            </a:br>
            <a:r>
              <a:rPr lang="en-US" dirty="0"/>
              <a:t>CULTURE </a:t>
            </a:r>
            <a:r>
              <a:rPr lang="en-US" sz="2000" dirty="0"/>
              <a:t>(1 of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676400"/>
            <a:ext cx="7315200" cy="48768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400" b="1" dirty="0"/>
              <a:t>Clan culture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Internal focus.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Flexibility over stability.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Collaboration among employees.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Example: Google, Zappo’s</a:t>
            </a:r>
          </a:p>
          <a:p>
            <a:pPr lvl="1">
              <a:buClr>
                <a:schemeClr val="tx1"/>
              </a:buClr>
              <a:defRPr/>
            </a:pPr>
            <a:endParaRPr lang="en-US" sz="2000" dirty="0"/>
          </a:p>
          <a:p>
            <a:pPr>
              <a:buClr>
                <a:schemeClr val="tx1"/>
              </a:buClr>
              <a:defRPr/>
            </a:pPr>
            <a:r>
              <a:rPr lang="en-US" sz="2400" b="1" dirty="0"/>
              <a:t>Adhocracy (“flexible organization”) culture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External focus.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Values flexibility.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/>
              <a:t>Adaptable, creative, and quick to respond to changes in the marketplace.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Example: Start-Ups, Google in its early days, Apple, Facebook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CEEB15D7-0B2C-AF48-B249-A558B6B1BCF8}"/>
              </a:ext>
            </a:extLst>
          </p:cNvPr>
          <p:cNvSpPr/>
          <p:nvPr/>
        </p:nvSpPr>
        <p:spPr>
          <a:xfrm rot="20621753">
            <a:off x="8773859" y="4537134"/>
            <a:ext cx="3501562" cy="205093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>
                <a:solidFill>
                  <a:srgbClr val="FF0000"/>
                </a:solidFill>
              </a:rPr>
              <a:t>»High risk, high reward!»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8920F0B5-2BC1-B944-9851-FCDC453F45D6}"/>
              </a:ext>
            </a:extLst>
          </p:cNvPr>
          <p:cNvSpPr/>
          <p:nvPr/>
        </p:nvSpPr>
        <p:spPr>
          <a:xfrm rot="1718393">
            <a:off x="6115472" y="1794524"/>
            <a:ext cx="3801830" cy="21503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/>
              <a:t>In essence: «We’re all in this together!»</a:t>
            </a:r>
          </a:p>
        </p:txBody>
      </p:sp>
    </p:spTree>
    <p:extLst>
      <p:ext uri="{BB962C8B-B14F-4D97-AF65-F5344CB8AC3E}">
        <p14:creationId xmlns:p14="http://schemas.microsoft.com/office/powerpoint/2010/main" val="147028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FOUR TYPES of ORGANIZATIONAL </a:t>
            </a:r>
            <a:br>
              <a:rPr lang="en-US" dirty="0"/>
            </a:br>
            <a:r>
              <a:rPr lang="en-US" dirty="0"/>
              <a:t>CULTURE </a:t>
            </a: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type="body" idx="1"/>
          </p:nvPr>
        </p:nvSpPr>
        <p:spPr>
          <a:xfrm>
            <a:off x="1308652" y="1482918"/>
            <a:ext cx="7327348" cy="55626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2600" b="1" dirty="0"/>
              <a:t>Market culture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Focused on the external environment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Values stability and control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Driven by competition and a strong desire to deliver results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b="1" dirty="0">
                <a:solidFill>
                  <a:srgbClr val="603E00"/>
                </a:solidFill>
              </a:rPr>
              <a:t>Uber, Tesla, Amazon</a:t>
            </a:r>
          </a:p>
          <a:p>
            <a:pPr>
              <a:buClr>
                <a:schemeClr val="tx1"/>
              </a:buClr>
              <a:defRPr/>
            </a:pPr>
            <a:r>
              <a:rPr lang="en-US" sz="2600" b="1" dirty="0"/>
              <a:t>Hierarchy culture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Has an internal focus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Values stability and control over flexibility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Formalized, structured work environment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dirty="0"/>
              <a:t>Helpful to manage risk and operationally efficient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200" b="1" dirty="0">
                <a:solidFill>
                  <a:srgbClr val="603E00"/>
                </a:solidFill>
              </a:rPr>
              <a:t>Banks, government institutions, military, oil&amp;gas companies,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1654-D501-439E-9D66-39FEA0B9635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©SWNS/Alamy Stock Photo</a:t>
            </a:r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id="{2F00BF49-3D58-1049-B07B-49933A9E0E2A}"/>
              </a:ext>
            </a:extLst>
          </p:cNvPr>
          <p:cNvSpPr/>
          <p:nvPr/>
        </p:nvSpPr>
        <p:spPr>
          <a:xfrm rot="466551">
            <a:off x="8141680" y="4335069"/>
            <a:ext cx="3732854" cy="237508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>
                <a:solidFill>
                  <a:schemeClr val="tx1"/>
                </a:solidFill>
              </a:rPr>
              <a:t>»</a:t>
            </a:r>
            <a:r>
              <a:rPr lang="en-US">
                <a:solidFill>
                  <a:schemeClr val="tx1"/>
                </a:solidFill>
              </a:rPr>
              <a:t>Stay the course and don't rock the boat!</a:t>
            </a:r>
            <a:r>
              <a:rPr lang="de-CH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F2D3ABF4-0176-1148-AA84-D5A85BEEC855}"/>
              </a:ext>
            </a:extLst>
          </p:cNvPr>
          <p:cNvSpPr/>
          <p:nvPr/>
        </p:nvSpPr>
        <p:spPr>
          <a:xfrm rot="466551">
            <a:off x="8141681" y="956869"/>
            <a:ext cx="3732854" cy="2375085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>
                <a:solidFill>
                  <a:schemeClr val="tx1"/>
                </a:solidFill>
              </a:rPr>
              <a:t>»</a:t>
            </a:r>
            <a:r>
              <a:rPr lang="en-US" b="1">
                <a:solidFill>
                  <a:schemeClr val="tx1"/>
                </a:solidFill>
              </a:rPr>
              <a:t>Make it, or break it!</a:t>
            </a:r>
            <a:r>
              <a:rPr lang="de-CH" b="1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8131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COMPETING VALUES FRAMEWORK</a:t>
            </a:r>
          </a:p>
        </p:txBody>
      </p:sp>
      <p:pic>
        <p:nvPicPr>
          <p:cNvPr id="4098" name="Picture 2" descr="Figure 8.2 lays out the competing values framewor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57748"/>
            <a:ext cx="9514634" cy="49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676401" y="6438900"/>
            <a:ext cx="8788989" cy="533400"/>
          </a:xfrm>
        </p:spPr>
        <p:txBody>
          <a:bodyPr/>
          <a:lstStyle/>
          <a:p>
            <a:pPr algn="ctr"/>
            <a:r>
              <a:rPr lang="en-US" sz="1000" dirty="0"/>
              <a:t>Source: Adapted from K.S. Cameron, R.E. Quinn, J. Degraff, and A.V. Thakor, </a:t>
            </a:r>
            <a:r>
              <a:rPr lang="en-US" sz="1000" i="1" dirty="0"/>
              <a:t>Competing Values Leadership </a:t>
            </a:r>
            <a:r>
              <a:rPr lang="en-US" sz="1000" dirty="0"/>
              <a:t>(Northampton, MA: Edward Elgar, 2006), p. 32.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7A0FC-780A-4024-8F74-6FF87EE0AF8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00800" y="6705600"/>
            <a:ext cx="42672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402572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EMPLOYEES LEARN CULTURE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Symbols</a:t>
            </a:r>
            <a:r>
              <a:rPr lang="en-US" sz="2200" dirty="0"/>
              <a:t>: an object, an act, a quality, or event that conveys meaning to others.</a:t>
            </a:r>
          </a:p>
          <a:p>
            <a:pPr marL="57150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Stories: </a:t>
            </a:r>
            <a:r>
              <a:rPr lang="en-US" sz="2200" dirty="0"/>
              <a:t>narrative based on true events repeated</a:t>
            </a:r>
            <a:r>
              <a:rPr lang="en-US" sz="2400" dirty="0"/>
              <a:t>—</a:t>
            </a:r>
            <a:r>
              <a:rPr lang="en-US" sz="2200" dirty="0"/>
              <a:t>and sometimes embellished upon</a:t>
            </a:r>
            <a:r>
              <a:rPr lang="en-US" sz="2400" dirty="0"/>
              <a:t>—</a:t>
            </a:r>
            <a:r>
              <a:rPr lang="en-US" sz="2200" dirty="0"/>
              <a:t>to emphasize a particular value.</a:t>
            </a:r>
          </a:p>
          <a:p>
            <a:pPr marL="57150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Heroes: </a:t>
            </a:r>
            <a:r>
              <a:rPr lang="en-US" sz="2200" dirty="0"/>
              <a:t>person whose accomplishments embody the values of the organization.</a:t>
            </a:r>
          </a:p>
          <a:p>
            <a:pPr marL="57150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Rites and rituals:</a:t>
            </a:r>
            <a:r>
              <a:rPr lang="en-US" sz="2200" dirty="0"/>
              <a:t> activities and ceremonies that celebrate important occasions and accomplishment.</a:t>
            </a:r>
          </a:p>
          <a:p>
            <a:pPr marL="57150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Organizational socialization:</a:t>
            </a:r>
            <a:r>
              <a:rPr lang="en-US" sz="2200" dirty="0"/>
              <a:t> the process by which people learn the values, norms, and required behaviors of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84590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IMPORTANCE of CULTURE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49967" y="3276600"/>
            <a:ext cx="2128855" cy="55626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800" dirty="0"/>
              <a:t>What organizational benefits are associated with what organizational cultures?</a:t>
            </a:r>
          </a:p>
          <a:p>
            <a:pPr marL="0" indent="0">
              <a:spcBef>
                <a:spcPts val="0"/>
              </a:spcBef>
            </a:pPr>
            <a:r>
              <a:rPr lang="en-US" sz="1000" dirty="0"/>
              <a:t>Source: A.Y. Ou, C. Harnell, A. Kinicki, E. Karam, and D. Choi, “Culture in Context: A Meta-analysis of the Nomological Network of Organizational Culture.” Presentation as part of symposium Connecting Culture and Context: Insights from Organizational Culture Theory and Research at the 2016 National Academy of Management meeting in Anaheim, California.</a:t>
            </a:r>
            <a:r>
              <a:rPr lang="en-US" sz="1800" dirty="0"/>
              <a:t> s</a:t>
            </a:r>
          </a:p>
        </p:txBody>
      </p:sp>
      <p:pic>
        <p:nvPicPr>
          <p:cNvPr id="3" name="Picture 2" descr="Figure 8.3. The Importance of Culture">
            <a:extLst>
              <a:ext uri="{FF2B5EF4-FFF2-40B4-BE49-F238E27FC236}">
                <a16:creationId xmlns:a16="http://schemas.microsoft.com/office/drawing/2014/main" id="{774C85E0-126F-4602-B09C-1C18CC8C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22" y="892367"/>
            <a:ext cx="7989180" cy="59808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5261-6708-4061-BFEF-54040982EB3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705600" y="6705600"/>
            <a:ext cx="39624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500825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REVEALED…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An organization’s culture matters.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Employees have more positive work attitudes when working in organizations with clan cultures.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Clan and market cultures are more likely to deliver higher customer satisfaction and market share.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Operational outcomes, quality, and innovation are more strongly related to clan, adhocracy, and market cultures than to hierarchical ones.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An organization’s financial performance is not strongly related to organizational culture.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Companies with market cultures tend to have more positive organizational outcomes.</a:t>
            </a:r>
          </a:p>
        </p:txBody>
      </p:sp>
    </p:spTree>
    <p:extLst>
      <p:ext uri="{BB962C8B-B14F-4D97-AF65-F5344CB8AC3E}">
        <p14:creationId xmlns:p14="http://schemas.microsoft.com/office/powerpoint/2010/main" val="1158935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DOES IT MEAN to “FIT”? ANTICIPATING a </a:t>
            </a:r>
            <a:br>
              <a:rPr lang="en-US" sz="2800" dirty="0"/>
            </a:br>
            <a:r>
              <a:rPr lang="en-US" sz="2800" dirty="0"/>
              <a:t>JOB INTERVIEW</a:t>
            </a:r>
            <a:endParaRPr lang="en-US" sz="1600" dirty="0"/>
          </a:p>
        </p:txBody>
      </p:sp>
      <p:sp>
        <p:nvSpPr>
          <p:cNvPr id="23555" name="Content Placeholder 2"/>
          <p:cNvSpPr>
            <a:spLocks noGrp="1"/>
          </p:cNvSpPr>
          <p:nvPr>
            <p:ph type="body" idx="1"/>
          </p:nvPr>
        </p:nvSpPr>
        <p:spPr>
          <a:xfrm>
            <a:off x="2014946" y="1219200"/>
            <a:ext cx="8153400" cy="838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The four most frequently asked interview questions used by hiring managers, according to a survey involving </a:t>
            </a:r>
            <a:br>
              <a:rPr lang="en-US" sz="2000" dirty="0"/>
            </a:br>
            <a:r>
              <a:rPr lang="en-US" sz="2000" dirty="0"/>
              <a:t>285,000 kinds of interview questions.</a:t>
            </a:r>
            <a:endParaRPr lang="en-US" alt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3"/>
          </p:nvPr>
        </p:nvSpPr>
        <p:spPr>
          <a:xfrm>
            <a:off x="2738846" y="2438718"/>
            <a:ext cx="3352800" cy="1051242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What’s your favorite movie?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4"/>
          </p:nvPr>
        </p:nvSpPr>
        <p:spPr>
          <a:xfrm>
            <a:off x="6298475" y="2438720"/>
            <a:ext cx="3352800" cy="1051241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What’s your favorite website?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type="body" idx="5"/>
          </p:nvPr>
        </p:nvSpPr>
        <p:spPr>
          <a:xfrm>
            <a:off x="2743200" y="3695700"/>
            <a:ext cx="3368040" cy="1051242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makes you uncomfortable?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idx="6"/>
          </p:nvPr>
        </p:nvSpPr>
        <p:spPr>
          <a:xfrm>
            <a:off x="6279969" y="3695700"/>
            <a:ext cx="3390900" cy="1050792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What’s the last book you read for fun?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>
          <a:xfrm>
            <a:off x="2743201" y="4952682"/>
            <a:ext cx="6927669" cy="1448118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Person-organization fit</a:t>
            </a:r>
          </a:p>
          <a:p>
            <a:pPr lvl="1"/>
            <a:r>
              <a:rPr lang="en-US" dirty="0"/>
              <a:t>Reflects the extent to which your personality and values match the climate and culture in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8055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DOZEN WAYS to CHANGE</a:t>
            </a:r>
            <a:br>
              <a:rPr lang="en-US" dirty="0"/>
            </a:br>
            <a:r>
              <a:rPr lang="en-US" dirty="0"/>
              <a:t>ORGANIZATIONAL CULTURE </a:t>
            </a:r>
            <a:r>
              <a:rPr lang="en-US" sz="2000" dirty="0"/>
              <a:t>(1 of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828800"/>
            <a:ext cx="8229600" cy="47244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Formal statements: mission, vision, values.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Language, slogans, sayings, and acronym.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dirty="0"/>
              <a:t>Rites and rituals.</a:t>
            </a:r>
            <a:endParaRPr lang="en-US" altLang="en-US" dirty="0"/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Stories, legends, and myth.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Leader reactions to crises.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Role modeling, training, and coaching.</a:t>
            </a:r>
          </a:p>
        </p:txBody>
      </p:sp>
    </p:spTree>
    <p:extLst>
      <p:ext uri="{BB962C8B-B14F-4D97-AF65-F5344CB8AC3E}">
        <p14:creationId xmlns:p14="http://schemas.microsoft.com/office/powerpoint/2010/main" val="124605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A DOZEN WAYS to CHANGE</a:t>
            </a:r>
            <a:br>
              <a:rPr lang="en-US" dirty="0"/>
            </a:br>
            <a:r>
              <a:rPr lang="en-US" dirty="0"/>
              <a:t>ORGANIZATIONAL CULTURE </a:t>
            </a:r>
            <a:r>
              <a:rPr lang="en-US" sz="2000" dirty="0"/>
              <a:t>(2 of 2)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981200"/>
            <a:ext cx="8229600" cy="4572000"/>
          </a:xfrm>
        </p:spPr>
        <p:txBody>
          <a:bodyPr/>
          <a:lstStyle/>
          <a:p>
            <a:pPr marL="690563" indent="-690563">
              <a:buClr>
                <a:schemeClr val="tx1"/>
              </a:buClr>
              <a:buFont typeface="Arial" charset="0"/>
              <a:buAutoNum type="arabicPeriod" startAt="7"/>
            </a:pPr>
            <a:r>
              <a:rPr lang="en-US" altLang="en-US" dirty="0"/>
              <a:t>Through physical design.</a:t>
            </a:r>
          </a:p>
          <a:p>
            <a:pPr marL="690563" indent="-690563">
              <a:buClr>
                <a:schemeClr val="tx1"/>
              </a:buClr>
              <a:buFont typeface="Arial" charset="0"/>
              <a:buAutoNum type="arabicPeriod" startAt="7"/>
            </a:pPr>
            <a:r>
              <a:rPr lang="en-US" altLang="en-US" dirty="0"/>
              <a:t>With rewards, titles, promotions, and bonuses.</a:t>
            </a:r>
          </a:p>
          <a:p>
            <a:pPr marL="690563" indent="-690563">
              <a:buClr>
                <a:schemeClr val="tx1"/>
              </a:buClr>
              <a:buFont typeface="Arial" charset="0"/>
              <a:buAutoNum type="arabicPeriod" startAt="7"/>
            </a:pPr>
            <a:r>
              <a:rPr lang="en-US" altLang="en-US" dirty="0"/>
              <a:t>Establishing goals and performance criteria.</a:t>
            </a:r>
          </a:p>
          <a:p>
            <a:pPr marL="690563" indent="-690563">
              <a:buClr>
                <a:schemeClr val="tx1"/>
              </a:buClr>
              <a:buFont typeface="Arial" charset="0"/>
              <a:buAutoNum type="arabicPeriod" startAt="7"/>
            </a:pPr>
            <a:r>
              <a:rPr lang="en-US" altLang="en-US" dirty="0"/>
              <a:t>Through measurable and controllable activities.</a:t>
            </a:r>
          </a:p>
          <a:p>
            <a:pPr marL="690563" indent="-690563">
              <a:buClr>
                <a:schemeClr val="tx1"/>
              </a:buClr>
              <a:buFont typeface="Arial" charset="0"/>
              <a:buAutoNum type="arabicPeriod" startAt="7"/>
            </a:pPr>
            <a:r>
              <a:rPr lang="en-US" altLang="en-US" dirty="0"/>
              <a:t>By changing organizational structure.</a:t>
            </a:r>
          </a:p>
          <a:p>
            <a:pPr marL="690563" indent="-690563">
              <a:buClr>
                <a:schemeClr val="tx1"/>
              </a:buClr>
              <a:buFont typeface="Arial" charset="0"/>
              <a:buAutoNum type="arabicPeriod" startAt="7"/>
            </a:pPr>
            <a:r>
              <a:rPr lang="en-US" altLang="en-US" dirty="0"/>
              <a:t>Using organizational systems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384280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The ORGANIZATION: THREE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/>
              <a:t>For-profit organizations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Formed to make money, or profits, by offering products or services.</a:t>
            </a:r>
          </a:p>
          <a:p>
            <a:pPr>
              <a:buClr>
                <a:schemeClr val="tx1"/>
              </a:buClr>
            </a:pPr>
            <a:r>
              <a:rPr lang="en-US" b="1" dirty="0"/>
              <a:t>Nonprofit organizations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Formed to offer services to some clients, not to make a profit (example: hospitals, colleges).</a:t>
            </a:r>
          </a:p>
          <a:p>
            <a:pPr>
              <a:buClr>
                <a:schemeClr val="tx1"/>
              </a:buClr>
            </a:pPr>
            <a:r>
              <a:rPr lang="en-US" b="1" dirty="0"/>
              <a:t>Mutual-benefit organizations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Voluntary collectives whose purpose is to advance members’ interests (example: unions, trade associations).</a:t>
            </a:r>
          </a:p>
        </p:txBody>
      </p:sp>
    </p:spTree>
    <p:extLst>
      <p:ext uri="{BB962C8B-B14F-4D97-AF65-F5344CB8AC3E}">
        <p14:creationId xmlns:p14="http://schemas.microsoft.com/office/powerpoint/2010/main" val="280302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ORGANIZATION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indent="-3175"/>
            <a:r>
              <a:rPr lang="en-US" sz="1600" dirty="0"/>
              <a:t>Example for a Hospital</a:t>
            </a:r>
          </a:p>
        </p:txBody>
      </p:sp>
      <p:pic>
        <p:nvPicPr>
          <p:cNvPr id="2" name="Picture 1" descr="Figure 8.4 Example of a hospital's organization chart">
            <a:extLst>
              <a:ext uri="{FF2B5EF4-FFF2-40B4-BE49-F238E27FC236}">
                <a16:creationId xmlns:a16="http://schemas.microsoft.com/office/drawing/2014/main" id="{0A0D4DC1-6CEA-4901-BCC1-4A4CB639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891" y="1527281"/>
            <a:ext cx="6905793" cy="45910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776C-03C7-4BBB-BBC7-08048994198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858000" y="6705600"/>
            <a:ext cx="38100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63587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ORGANIZATIONAL STRUCTURE: WHO REPORTS to WHOM and WHO DOES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2057400"/>
            <a:ext cx="8229600" cy="3505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/>
              <a:t>Organizational structure</a:t>
            </a:r>
          </a:p>
          <a:p>
            <a:pPr marL="796925" lvl="1" indent="-339725">
              <a:buClr>
                <a:schemeClr val="tx1"/>
              </a:buClr>
            </a:pPr>
            <a:r>
              <a:rPr lang="en-US" dirty="0"/>
              <a:t>A formal system of task and reporting relationships that coordinates and motivates an organization’s members so that they can work together to achieve the organization’s goals.</a:t>
            </a:r>
          </a:p>
          <a:p>
            <a:pPr marL="796925" lvl="1" indent="-339725">
              <a:buClr>
                <a:schemeClr val="tx1"/>
              </a:buClr>
            </a:pPr>
            <a:r>
              <a:rPr lang="en-US" dirty="0"/>
              <a:t>Concerned with </a:t>
            </a:r>
            <a:r>
              <a:rPr lang="en-US" b="1" dirty="0">
                <a:solidFill>
                  <a:srgbClr val="603E00"/>
                </a:solidFill>
              </a:rPr>
              <a:t>who</a:t>
            </a:r>
            <a:r>
              <a:rPr lang="en-US" dirty="0"/>
              <a:t> reports to </a:t>
            </a:r>
            <a:r>
              <a:rPr lang="en-US" b="1" dirty="0">
                <a:solidFill>
                  <a:srgbClr val="603E00"/>
                </a:solidFill>
              </a:rPr>
              <a:t>whom</a:t>
            </a:r>
            <a:r>
              <a:rPr lang="en-US" dirty="0"/>
              <a:t> and </a:t>
            </a:r>
            <a:r>
              <a:rPr lang="en-US" b="1" dirty="0">
                <a:solidFill>
                  <a:srgbClr val="603E00"/>
                </a:solidFill>
              </a:rPr>
              <a:t>who</a:t>
            </a:r>
            <a:r>
              <a:rPr lang="en-US" dirty="0">
                <a:solidFill>
                  <a:srgbClr val="603E00"/>
                </a:solidFill>
              </a:rPr>
              <a:t> </a:t>
            </a:r>
            <a:r>
              <a:rPr lang="en-US" dirty="0"/>
              <a:t>specializes in </a:t>
            </a:r>
            <a:r>
              <a:rPr lang="en-US" b="1" dirty="0">
                <a:solidFill>
                  <a:srgbClr val="603E00"/>
                </a:solidFill>
              </a:rPr>
              <a:t>what</a:t>
            </a:r>
            <a:r>
              <a:rPr lang="en-US" dirty="0"/>
              <a:t> work.</a:t>
            </a:r>
          </a:p>
        </p:txBody>
      </p:sp>
    </p:spTree>
    <p:extLst>
      <p:ext uri="{BB962C8B-B14F-4D97-AF65-F5344CB8AC3E}">
        <p14:creationId xmlns:p14="http://schemas.microsoft.com/office/powerpoint/2010/main" val="151059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BASIC TYPES of ORGANIZATIONAL STRUCTURES: SIMPLE STRUCTURE</a:t>
            </a:r>
            <a:br>
              <a:rPr lang="en-US" dirty="0"/>
            </a:br>
            <a:r>
              <a:rPr lang="en-US" dirty="0"/>
              <a:t>THIS IS HOW MOST COMPANIES LOOK LIKE WHEN THEY “START UP”</a:t>
            </a:r>
            <a:endParaRPr lang="en-US" sz="1800" dirty="0"/>
          </a:p>
        </p:txBody>
      </p:sp>
      <p:sp>
        <p:nvSpPr>
          <p:cNvPr id="32771" name="Content Placeholder 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4038600" cy="2582544"/>
          </a:xfrm>
          <a:solidFill>
            <a:srgbClr val="FFFAE3"/>
          </a:solidFill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spcAft>
                <a:spcPts val="1800"/>
              </a:spcAft>
              <a:defRPr/>
            </a:pPr>
            <a:r>
              <a:rPr lang="en-US" dirty="0"/>
              <a:t>Authority is centralized in a single person with few rules and low work specialization. </a:t>
            </a:r>
          </a:p>
          <a:p>
            <a:pPr marL="0" indent="0">
              <a:defRPr/>
            </a:pPr>
            <a:r>
              <a:rPr lang="en-US" dirty="0"/>
              <a:t>Small firms all over the country are organized in this way.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2"/>
          </p:nvPr>
        </p:nvSpPr>
        <p:spPr>
          <a:xfrm>
            <a:off x="6172200" y="1591944"/>
            <a:ext cx="4038600" cy="1303656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marL="0" indent="0" algn="ctr"/>
            <a:r>
              <a:rPr lang="en-US" dirty="0"/>
              <a:t>An Owner</a:t>
            </a:r>
          </a:p>
          <a:p>
            <a:pPr marL="0" indent="0" algn="ctr"/>
            <a:r>
              <a:rPr lang="en-US" dirty="0"/>
              <a:t>An Administrative Assistant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8E88F-20E5-4C1E-BD33-D5AF1203CB2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248400" y="6705600"/>
            <a:ext cx="44196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  <p:pic>
        <p:nvPicPr>
          <p:cNvPr id="10" name="Picture 9" descr="An administrative assistant reporting to the owner is a simple structure.">
            <a:extLst>
              <a:ext uri="{FF2B5EF4-FFF2-40B4-BE49-F238E27FC236}">
                <a16:creationId xmlns:a16="http://schemas.microsoft.com/office/drawing/2014/main" id="{7098FF20-5DB2-ED4E-8FF2-510D07F3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216" y="3369312"/>
            <a:ext cx="3012968" cy="2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COMMON ELEMENTS of ORGANIZATIONS </a:t>
            </a:r>
            <a:r>
              <a:rPr lang="en-US" sz="2200" dirty="0"/>
              <a:t>(1 of 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</a:pPr>
            <a:r>
              <a:rPr lang="en-US" altLang="en-US" sz="2400" dirty="0"/>
              <a:t>Four proposed by Edgar Schein: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sz="2400" b="1" dirty="0"/>
              <a:t>Common purpose:</a:t>
            </a:r>
            <a:r>
              <a:rPr lang="en-US" altLang="en-US" sz="2400" dirty="0"/>
              <a:t> gives everyone an understanding of the organization’s reason for being.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sz="2400" b="1" dirty="0"/>
              <a:t>Coordinated effort:</a:t>
            </a:r>
            <a:r>
              <a:rPr lang="en-US" altLang="en-US" sz="2400" dirty="0"/>
              <a:t> the coordination of individual effort into group-wide effort.</a:t>
            </a:r>
          </a:p>
          <a:p>
            <a:pPr marL="514350" indent="-514350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sz="2400" b="1" dirty="0"/>
              <a:t>Division of labor:</a:t>
            </a:r>
            <a:r>
              <a:rPr lang="en-US" altLang="en-US" sz="2400" dirty="0"/>
              <a:t> having discrete parts of a task done by different people.</a:t>
            </a:r>
          </a:p>
          <a:p>
            <a:pPr marL="514350" indent="-514350">
              <a:buClr>
                <a:schemeClr val="tx1"/>
              </a:buClr>
              <a:buFont typeface="Calibri" pitchFamily="34" charset="0"/>
              <a:buAutoNum type="arabicPeriod" startAt="4"/>
            </a:pPr>
            <a:r>
              <a:rPr lang="en-US" altLang="en-US" sz="2400" b="1" dirty="0"/>
              <a:t>Hierarchy of authority:</a:t>
            </a:r>
            <a:r>
              <a:rPr lang="en-US" altLang="en-US" sz="2400" dirty="0"/>
              <a:t> making sure the right people do the right things at the right time (unity of command).</a:t>
            </a:r>
          </a:p>
        </p:txBody>
      </p:sp>
    </p:spTree>
    <p:extLst>
      <p:ext uri="{BB962C8B-B14F-4D97-AF65-F5344CB8AC3E}">
        <p14:creationId xmlns:p14="http://schemas.microsoft.com/office/powerpoint/2010/main" val="252368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COMMON ELEMENTS of ORGANIZATIONS </a:t>
            </a:r>
            <a:r>
              <a:rPr lang="en-US" sz="2200" dirty="0"/>
              <a:t>(2 of 2)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</a:pPr>
            <a:r>
              <a:rPr lang="en-US" altLang="en-US" sz="2400" dirty="0"/>
              <a:t>Three more that authorities agree on: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b="1" dirty="0"/>
              <a:t>Span of control:</a:t>
            </a:r>
            <a:r>
              <a:rPr lang="en-US" altLang="en-US" sz="2400" dirty="0"/>
              <a:t> the number of people reporting directly to a given manager; narrow or wide.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b="1" dirty="0"/>
              <a:t>Authority</a:t>
            </a:r>
            <a:r>
              <a:rPr lang="en-US" altLang="en-US" sz="2400" dirty="0"/>
              <a:t>: accountability, responsibility, and delegation; line versus staff positions.</a:t>
            </a:r>
          </a:p>
          <a:p>
            <a:pPr indent="-457200"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b="1" dirty="0"/>
              <a:t>Centralized</a:t>
            </a:r>
            <a:r>
              <a:rPr lang="en-US" altLang="en-US" sz="2400" dirty="0"/>
              <a:t> versus decentralized authority: who makes decisions; upper management or middle.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32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BASIC TYPES of ORGANIZATIONAL STRUCTURES: FUNCTIONAL STRUCTURE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52500" y="2057400"/>
            <a:ext cx="2286000" cy="4648200"/>
          </a:xfrm>
        </p:spPr>
        <p:txBody>
          <a:bodyPr/>
          <a:lstStyle/>
          <a:p>
            <a:pPr marL="0" indent="0">
              <a:defRPr/>
            </a:pPr>
            <a:r>
              <a:rPr lang="en-US" sz="2000" dirty="0"/>
              <a:t>People with similar occupational specialties are put together in formal groups.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6D1E6-03AD-48A1-8F4E-925DB34D868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705600" y="6705600"/>
            <a:ext cx="3962400" cy="152400"/>
          </a:xfrm>
        </p:spPr>
        <p:txBody>
          <a:bodyPr/>
          <a:lstStyle/>
          <a:p>
            <a:r>
              <a:rPr lang="en-US" dirty="0"/>
              <a:t>Copyright ©McGraw-Hill Education. Permission required for reproduction or display.</a:t>
            </a:r>
          </a:p>
        </p:txBody>
      </p:sp>
      <p:pic>
        <p:nvPicPr>
          <p:cNvPr id="4" name="Picture 3" descr="organizational charts">
            <a:extLst>
              <a:ext uri="{FF2B5EF4-FFF2-40B4-BE49-F238E27FC236}">
                <a16:creationId xmlns:a16="http://schemas.microsoft.com/office/drawing/2014/main" id="{AFE7F34E-F125-4089-B7E5-A3D468C3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1365622"/>
            <a:ext cx="581815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1725</Words>
  <Application>Microsoft Macintosh PowerPoint</Application>
  <PresentationFormat>Widescreen</PresentationFormat>
  <Paragraphs>207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REMINDER: The ORGANIZATION: THREE TYPES</vt:lpstr>
      <vt:lpstr>The ORGANIZATION CHART</vt:lpstr>
      <vt:lpstr>ORGANIZATIONAL STRUCTURE: WHO REPORTS to WHOM and WHO DOES WHAT</vt:lpstr>
      <vt:lpstr>BASIC TYPES of ORGANIZATIONAL STRUCTURES: SIMPLE STRUCTURE THIS IS HOW MOST COMPANIES LOOK LIKE WHEN THEY “START UP”</vt:lpstr>
      <vt:lpstr>COMMON ELEMENTS of ORGANIZATIONS (1 of 2)</vt:lpstr>
      <vt:lpstr>COMMON ELEMENTS of ORGANIZATIONS (2 of 2)</vt:lpstr>
      <vt:lpstr>BASIC TYPES of ORGANIZATIONAL STRUCTURES: FUNCTIONAL STRUCTURE</vt:lpstr>
      <vt:lpstr>BASIC TYPES of ORGANIZATIONAL STRUCTURES: DIVISIONAL STRUCTURE</vt:lpstr>
      <vt:lpstr>BASIC TYPES of ORGANIZATIONAL STRUCTURES: MATRIX STRUCTURE</vt:lpstr>
      <vt:lpstr>BASIC TYPES of ORGANIZATIONAL STRUCTURES: THE HORIZONTAL DESIGN</vt:lpstr>
      <vt:lpstr>BASIC TYPES of ORGANIZATIONAL STRUCTURES: The HOLLOW or NETWORK STRUCTURE</vt:lpstr>
      <vt:lpstr>FACTORS in CREATING the BEST STRUCTURE</vt:lpstr>
      <vt:lpstr>MECHANISTIC VERSUS ORGANIC ORGANIZATIONS</vt:lpstr>
      <vt:lpstr>DIFFERENTIATION VERSUS INTEGRATION</vt:lpstr>
      <vt:lpstr>LINK BETWEEN STRATEGY, CULTURE, and STRUCTURE</vt:lpstr>
      <vt:lpstr>ORGANIZATIONAL CULTURE: The SHARED ASSUMPTIONS THAT AFFECT HOW WORK GETS DONE</vt:lpstr>
      <vt:lpstr>DRIVERS and FLOW of ORGANIZATIONAL CULTURE </vt:lpstr>
      <vt:lpstr>THREE LEVELS of ORGANIZATIONAL CULTURE</vt:lpstr>
      <vt:lpstr>FOUR TYPES of ORGANIZATIONAL  CULTURE (1 of 2)</vt:lpstr>
      <vt:lpstr>FOUR TYPES of ORGANIZATIONAL  CULTURE (2 of 2)</vt:lpstr>
      <vt:lpstr>COMPETING VALUES FRAMEWORK</vt:lpstr>
      <vt:lpstr>HOW EMPLOYEES LEARN CULTURE</vt:lpstr>
      <vt:lpstr>The IMPORTANCE of CULTURE</vt:lpstr>
      <vt:lpstr>THE RESULTS REVEALED…</vt:lpstr>
      <vt:lpstr>WHAT DOES IT MEAN to “FIT”? ANTICIPATING a  JOB INTERVIEW</vt:lpstr>
      <vt:lpstr>A DOZEN WAYS to CHANGE ORGANIZATIONAL CULTURE (1 of 2)</vt:lpstr>
      <vt:lpstr>A DOZEN WAYS to CHANGE ORGANIZATIONAL CULTURE (2 of 2)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dcterms:created xsi:type="dcterms:W3CDTF">2020-09-24T03:47:34Z</dcterms:created>
  <dcterms:modified xsi:type="dcterms:W3CDTF">2023-09-26T13:20:50Z</dcterms:modified>
</cp:coreProperties>
</file>