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33" r:id="rId2"/>
    <p:sldId id="259" r:id="rId3"/>
    <p:sldId id="261" r:id="rId4"/>
    <p:sldId id="262" r:id="rId5"/>
    <p:sldId id="265" r:id="rId6"/>
    <p:sldId id="266" r:id="rId7"/>
    <p:sldId id="274" r:id="rId8"/>
    <p:sldId id="312" r:id="rId9"/>
    <p:sldId id="275" r:id="rId10"/>
    <p:sldId id="277" r:id="rId11"/>
    <p:sldId id="278" r:id="rId12"/>
    <p:sldId id="279" r:id="rId13"/>
    <p:sldId id="280" r:id="rId14"/>
    <p:sldId id="323" r:id="rId15"/>
    <p:sldId id="313" r:id="rId16"/>
    <p:sldId id="284" r:id="rId17"/>
    <p:sldId id="288" r:id="rId18"/>
    <p:sldId id="289" r:id="rId19"/>
    <p:sldId id="290" r:id="rId20"/>
    <p:sldId id="293" r:id="rId21"/>
    <p:sldId id="295" r:id="rId22"/>
    <p:sldId id="327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8"/>
    <p:restoredTop sz="70119"/>
  </p:normalViewPr>
  <p:slideViewPr>
    <p:cSldViewPr snapToGrid="0" snapToObjects="1">
      <p:cViewPr varScale="1">
        <p:scale>
          <a:sx n="97" d="100"/>
          <a:sy n="97" d="100"/>
        </p:scale>
        <p:origin x="1496" y="184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4E39-D9A0-644A-8CCA-AED33A18401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69B3-E029-8347-8B59-06CCED7B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1F542-773E-CA4F-8FE7-9A3FE5CEE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6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3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25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7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5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16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5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0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39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5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17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88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48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93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2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1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6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AFEB8-A5A6-44AF-8341-709A0FD81E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6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3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3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26DA-D45A-8745-8DEA-311A3984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F49AF-9AF0-434E-91DC-E2FBAD89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5D4B-6ABA-C54C-8418-9BC9DA22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3B74-8454-5140-ACED-B24D6716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596E-5FE8-2848-8253-A000D6F2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9D5-6E29-7840-836C-F159ED46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FF55B-6F59-4848-9B84-6CAB2C88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1CBF-A1D1-834F-87DA-5005B2F5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6F97-CB44-164D-843F-79A9CDEF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FFB8-3F05-F347-B774-421157C3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06D3D-BE96-EC4E-8327-13D178C40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495FC-E05E-2449-8B4E-665089503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3D93-4395-DB47-BF75-E1F40E21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7403-FA9E-FF42-A133-6C7528D4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F7B6-40F5-2C4C-8ADC-8E61D9C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Op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anslation PP Template_b.jpg" descr="Translation PP Template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"/>
          <p:cNvSpPr/>
          <p:nvPr/>
        </p:nvSpPr>
        <p:spPr>
          <a:xfrm>
            <a:off x="9861550" y="6197600"/>
            <a:ext cx="1797050" cy="63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17" y="6470650"/>
            <a:ext cx="226666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0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itle and Content" userDrawn="1">
  <p:cSld name="RedBar-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6807200" y="6705600"/>
            <a:ext cx="5384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84800" y="6019800"/>
            <a:ext cx="2133600" cy="304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wo Content" userDrawn="1">
  <p:cSld name="RedBar-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-1" y="228600"/>
            <a:ext cx="121920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5384800" cy="561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97600" y="914400"/>
            <a:ext cx="5384800" cy="561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090160" y="6529450"/>
            <a:ext cx="201168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90585" y="6324600"/>
            <a:ext cx="2010833" cy="20478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3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Six Content Placeholders" userDrawn="1">
  <p:cSld name="RedBar-Six Content Placeholder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11200" y="1066800"/>
            <a:ext cx="10871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711200" y="201168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711200" y="2880360"/>
            <a:ext cx="10871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711200" y="3672840"/>
            <a:ext cx="10871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5"/>
          </p:nvPr>
        </p:nvSpPr>
        <p:spPr>
          <a:xfrm>
            <a:off x="711200" y="4617720"/>
            <a:ext cx="1087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6"/>
          </p:nvPr>
        </p:nvSpPr>
        <p:spPr>
          <a:xfrm>
            <a:off x="711200" y="56388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7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84800" y="6400800"/>
            <a:ext cx="2133600" cy="22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03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9065-1A86-F04F-9C56-F7E3E8B6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BD27-7FE5-B240-BBC9-B49810A5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D5BB-B2AB-D446-A2E8-E0EF9B7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C8D6-A34D-1342-ADD5-CAE27F8B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57AAA-3643-B643-BE00-BD51A9AA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046D-12C4-0440-BD9C-59355DC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FF81-7063-3142-9D86-EB3F6A7B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8228-A0AA-5D41-9D84-B898C670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2272-4E7B-D44F-882E-0806358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8B02-80D3-2A48-8B15-F93CE263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E1F8-6969-3F4F-A647-F27596FC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F9AD-A37F-0948-AE0A-BF921A70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C6F28-EABD-5F4C-B687-9925263B7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C3C56-042B-AF49-96CE-FA5E21AF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72DA-F1D7-0B46-960B-4CBB7EE2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4CE87-B6ED-734B-A9C0-6F77DE58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FDB8-B3E2-2046-8964-8A75C0C5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45C0D-86C7-BF4F-9748-2731FBFCD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0F0DA-65DB-C346-8DD2-7D70C44F2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1B73-1D39-D442-B0D3-349AD029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0AF74-D0C4-8047-85D2-36FF141BC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AEB91-029F-7449-AD4D-B6F2DF2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86B4A-7BD8-2D4B-9013-1E89C83A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1BC97-EA51-3D45-823B-9B5B041C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BE10-2A09-544C-B46B-98BAF5C3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FC5ED-BF96-1748-9F26-C262266B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1E6DE-20BF-BA4B-9DB0-9CD364B4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EB6B2-B094-5649-9993-1FD62BE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A76F1-39B1-9C43-AAD8-293DA02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43CA1-D1FC-A14F-A099-D7389D0A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A4ACE-2C78-6049-A66F-1E08784C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BC34-F585-9744-BE16-C9CDDBFB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9087-DB3B-3748-A772-9C7817FD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48AD-BC20-FA47-9909-F66047DC1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4314B-69D7-8D48-87EA-C74BCAAB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479FB-7E1D-124B-A222-3D3486B7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C8E06-B042-3145-BD3B-1DB04331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CCD4-973A-3341-87D2-CED37E5D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19F-265A-8D40-8918-3E626B85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06676-7D54-A843-9019-129D6AF2E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1E02-AD0E-EE4B-BE6D-802B9D9E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66F16-9CF1-1644-BF39-BBD7446A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845B9-23A5-E544-8D16-E4BB0E6D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49A4C-C86A-1A43-802A-8D4DE08D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6A936-E831-7145-94D6-30D85070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F576-390A-3743-950A-B675ED2F6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F78F-7CB3-9C4B-B1C5-339A090FD2D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51EA-5148-AA4C-A5D3-A247D8936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D2CC-0BF0-6C47-B917-ABB8E46AD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8696" y="6470650"/>
            <a:ext cx="141908" cy="234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3524" y="-14988"/>
            <a:ext cx="12299048" cy="6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C30F7C0-5C0B-1D4B-A905-5214957DDE69}"/>
              </a:ext>
            </a:extLst>
          </p:cNvPr>
          <p:cNvSpPr txBox="1">
            <a:spLocks/>
          </p:cNvSpPr>
          <p:nvPr/>
        </p:nvSpPr>
        <p:spPr>
          <a:xfrm>
            <a:off x="2824531" y="1380893"/>
            <a:ext cx="6672145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HUMAN RESOURCE MANAGEMENT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Getting the Right People for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Managerial Success</a:t>
            </a:r>
          </a:p>
        </p:txBody>
      </p:sp>
    </p:spTree>
    <p:extLst>
      <p:ext uri="{BB962C8B-B14F-4D97-AF65-F5344CB8AC3E}">
        <p14:creationId xmlns:p14="http://schemas.microsoft.com/office/powerpoint/2010/main" val="5866796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SELECTION: HOW to CHOOSE the </a:t>
            </a:r>
            <a:br>
              <a:rPr lang="en-US" sz="3200" dirty="0"/>
            </a:br>
            <a:r>
              <a:rPr lang="en-US" sz="3200" dirty="0"/>
              <a:t>BEST PERSON for the JOB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371600"/>
            <a:ext cx="3886200" cy="5181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Selection process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Screening of job applicants to hire the best candidate.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Involves three components: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Background information.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Interviews.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Employment tests.</a:t>
            </a:r>
          </a:p>
        </p:txBody>
      </p:sp>
      <p:pic>
        <p:nvPicPr>
          <p:cNvPr id="5" name="Picture 4" descr="Photo of a man operating a forklift in a warehouse">
            <a:extLst>
              <a:ext uri="{FF2B5EF4-FFF2-40B4-BE49-F238E27FC236}">
                <a16:creationId xmlns:a16="http://schemas.microsoft.com/office/drawing/2014/main" id="{6E64F961-6C25-4F44-94DC-3A410C0B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5200"/>
            <a:ext cx="4156364" cy="27736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1DB960-5B16-4B0E-A731-F558B264709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/>
              <a:t>Cultura/Getty Images RF</a:t>
            </a:r>
            <a:endParaRPr lang="en-US" dirty="0"/>
          </a:p>
        </p:txBody>
      </p:sp>
      <p:sp>
        <p:nvSpPr>
          <p:cNvPr id="3" name="10-Point Star 2">
            <a:extLst>
              <a:ext uri="{FF2B5EF4-FFF2-40B4-BE49-F238E27FC236}">
                <a16:creationId xmlns:a16="http://schemas.microsoft.com/office/drawing/2014/main" id="{EC505FDB-8D11-2A4D-9867-3A509B29FE68}"/>
              </a:ext>
            </a:extLst>
          </p:cNvPr>
          <p:cNvSpPr/>
          <p:nvPr/>
        </p:nvSpPr>
        <p:spPr>
          <a:xfrm rot="555789">
            <a:off x="8166100" y="974510"/>
            <a:ext cx="3695700" cy="22479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>
                <a:solidFill>
                  <a:schemeClr val="tx1"/>
                </a:solidFill>
              </a:rPr>
              <a:t>What is the ultimate objective of all this?</a:t>
            </a:r>
          </a:p>
        </p:txBody>
      </p:sp>
    </p:spTree>
    <p:extLst>
      <p:ext uri="{BB962C8B-B14F-4D97-AF65-F5344CB8AC3E}">
        <p14:creationId xmlns:p14="http://schemas.microsoft.com/office/powerpoint/2010/main" val="379245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INTERVIEWING: UNSTRUCTURED</a:t>
            </a:r>
            <a:endParaRPr lang="en-US" sz="2000" dirty="0"/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Unstructured interview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No fixed set of questions and no systematic scoring procedure.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Involves asking probing questions to find out what the applicant is like.</a:t>
            </a:r>
          </a:p>
          <a:p>
            <a:pPr lvl="1">
              <a:buClr>
                <a:schemeClr val="tx1"/>
              </a:buClr>
              <a:defRPr/>
            </a:pPr>
            <a:endParaRPr lang="en-US" dirty="0"/>
          </a:p>
          <a:p>
            <a:pPr lvl="1">
              <a:buClr>
                <a:schemeClr val="tx1"/>
              </a:buClr>
              <a:defRPr/>
            </a:pPr>
            <a:r>
              <a:rPr lang="en-US" i="1" dirty="0"/>
              <a:t>What would possible questions be?</a:t>
            </a:r>
          </a:p>
        </p:txBody>
      </p:sp>
    </p:spTree>
    <p:extLst>
      <p:ext uri="{BB962C8B-B14F-4D97-AF65-F5344CB8AC3E}">
        <p14:creationId xmlns:p14="http://schemas.microsoft.com/office/powerpoint/2010/main" val="166927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INTERVIEWING: STRUCTURED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Structured interview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Asking each applicant the same questions and comparing their responses to a standardized set of answers.</a:t>
            </a:r>
          </a:p>
          <a:p>
            <a:pPr>
              <a:defRPr/>
            </a:pPr>
            <a:r>
              <a:rPr lang="en-US" sz="2400" b="1" dirty="0"/>
              <a:t>Type 1: Situational interview</a:t>
            </a:r>
            <a:endParaRPr lang="en-US" sz="2400" dirty="0"/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Focuses on hypothetical situations.</a:t>
            </a:r>
          </a:p>
          <a:p>
            <a:pPr>
              <a:defRPr/>
            </a:pPr>
            <a:r>
              <a:rPr lang="en-US" sz="2400" b="1" dirty="0"/>
              <a:t>Type 2: Behavioral</a:t>
            </a:r>
            <a:r>
              <a:rPr lang="en-US" sz="2400" dirty="0"/>
              <a:t> </a:t>
            </a:r>
            <a:r>
              <a:rPr lang="en-US" sz="2400" b="1" dirty="0"/>
              <a:t>interview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Explore what applicants have actually done in the past.</a:t>
            </a:r>
          </a:p>
        </p:txBody>
      </p:sp>
    </p:spTree>
    <p:extLst>
      <p:ext uri="{BB962C8B-B14F-4D97-AF65-F5344CB8AC3E}">
        <p14:creationId xmlns:p14="http://schemas.microsoft.com/office/powerpoint/2010/main" val="172841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EMPLOYMENT TESTS </a:t>
            </a:r>
            <a:r>
              <a:rPr lang="en-US" sz="2400" dirty="0"/>
              <a:t>(1 of 2)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Ability tests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Measure physical abilities, strength and stamina, mechanical ability, mental abilities, and clerical abilities.</a:t>
            </a:r>
          </a:p>
          <a:p>
            <a:pPr>
              <a:defRPr/>
            </a:pPr>
            <a:r>
              <a:rPr lang="en-US" b="1" dirty="0"/>
              <a:t>Performance tests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Also known as </a:t>
            </a:r>
            <a:r>
              <a:rPr lang="en-US" i="1" dirty="0"/>
              <a:t>skills tests,</a:t>
            </a:r>
            <a:r>
              <a:rPr lang="en-US" dirty="0"/>
              <a:t> measure performance on actual job tasks—so-called job tryouts.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May take place in an </a:t>
            </a:r>
            <a:r>
              <a:rPr lang="en-US" b="1" dirty="0">
                <a:solidFill>
                  <a:srgbClr val="603E00"/>
                </a:solidFill>
              </a:rPr>
              <a:t>assessment center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8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EMPLOYMENT TESTS </a:t>
            </a:r>
            <a:r>
              <a:rPr lang="en-US" sz="2400" dirty="0"/>
              <a:t>(2 of 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Personality tests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Measure such personality traits as emotional intelligence, social intelligence, resilience, personal adaptability, and need for achievement.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May include career-assessment tests.</a:t>
            </a:r>
          </a:p>
          <a:p>
            <a:pPr>
              <a:defRPr/>
            </a:pPr>
            <a:r>
              <a:rPr lang="en-US" b="1" dirty="0"/>
              <a:t>Integrity tests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Assess attitudes and experiences related to a person’s honesty, dependability, trustworthiness, reliability, and pro-social behavior.</a:t>
            </a:r>
          </a:p>
          <a:p>
            <a:pPr lvl="1">
              <a:buClr>
                <a:schemeClr val="tx1"/>
              </a:buClr>
              <a:defRPr/>
            </a:pPr>
            <a:endParaRPr lang="en-US" dirty="0"/>
          </a:p>
          <a:p>
            <a:pPr marL="225425" indent="3175">
              <a:buClr>
                <a:schemeClr val="tx1"/>
              </a:buClr>
              <a:defRPr/>
            </a:pPr>
            <a:r>
              <a:rPr lang="en-US" i="1" dirty="0"/>
              <a:t>Do you think it’s better to honestly answer the questions or to provide ones that make them appear more suited for the job?</a:t>
            </a:r>
          </a:p>
          <a:p>
            <a:pPr lvl="1">
              <a:buClr>
                <a:schemeClr val="tx1"/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COMPENSATION and BENEFITS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Compensation</a:t>
            </a:r>
            <a:r>
              <a:rPr lang="en-US" sz="2400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Wages or salaries, incentives, and benefits.</a:t>
            </a:r>
          </a:p>
          <a:p>
            <a:pPr>
              <a:defRPr/>
            </a:pPr>
            <a:r>
              <a:rPr lang="en-US" sz="2400" b="1" dirty="0"/>
              <a:t>Base pay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Basic wage or salary paid employees in exchange for doing their job.</a:t>
            </a:r>
          </a:p>
          <a:p>
            <a:pPr>
              <a:defRPr/>
            </a:pPr>
            <a:r>
              <a:rPr lang="en-US" sz="2400" b="1" dirty="0"/>
              <a:t>Incentives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Commissions, bonuses, profit-sharing plans, and stock options.</a:t>
            </a:r>
          </a:p>
          <a:p>
            <a:pPr>
              <a:defRPr/>
            </a:pPr>
            <a:r>
              <a:rPr lang="en-US" sz="2400" b="1" dirty="0"/>
              <a:t>Benefits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Health insurance, dental insurance, life insurance, disability protection, retirement plans, holidays off, sick days and vacation days, recreation options, health club memberships, family leave, discounts.</a:t>
            </a:r>
          </a:p>
        </p:txBody>
      </p:sp>
    </p:spTree>
    <p:extLst>
      <p:ext uri="{BB962C8B-B14F-4D97-AF65-F5344CB8AC3E}">
        <p14:creationId xmlns:p14="http://schemas.microsoft.com/office/powerpoint/2010/main" val="112870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FIVE STEPS in the LEARNING and  DEVELOPMENT  PROCESS</a:t>
            </a:r>
          </a:p>
        </p:txBody>
      </p:sp>
      <p:pic>
        <p:nvPicPr>
          <p:cNvPr id="3" name="Picture 2" descr="The graphic gives the five steps in the learning and development process.">
            <a:extLst>
              <a:ext uri="{FF2B5EF4-FFF2-40B4-BE49-F238E27FC236}">
                <a16:creationId xmlns:a16="http://schemas.microsoft.com/office/drawing/2014/main" id="{E49AD1E3-D4D4-4614-9398-986FA77D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1" y="1794294"/>
            <a:ext cx="11919508" cy="33643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DCF090-5CDD-4DDB-88D1-36F23EDF8BD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553200" y="6705600"/>
            <a:ext cx="41148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218370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APPRAISAL </a:t>
            </a:r>
            <a:r>
              <a:rPr lang="en-US" sz="2000" dirty="0"/>
              <a:t>(1 of 4)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3240" y="1752600"/>
            <a:ext cx="4018759" cy="5615940"/>
          </a:xfrm>
        </p:spPr>
        <p:txBody>
          <a:bodyPr/>
          <a:lstStyle/>
          <a:p>
            <a:pPr marL="230188" indent="-1588"/>
            <a:r>
              <a:rPr lang="en-US" b="1" dirty="0"/>
              <a:t>Performance management</a:t>
            </a:r>
          </a:p>
          <a:p>
            <a:pPr marL="547688" lvl="1" indent="-325438">
              <a:buClr>
                <a:schemeClr val="tx1"/>
              </a:buClr>
            </a:pPr>
            <a:r>
              <a:rPr lang="en-US" dirty="0"/>
              <a:t>Set of processes and managerial behaviors that involve defining, monitoring, measuring, evaluating, and providing consequences for performance expectations.</a:t>
            </a:r>
          </a:p>
        </p:txBody>
      </p:sp>
      <p:pic>
        <p:nvPicPr>
          <p:cNvPr id="9218" name="Picture 2" descr="Figure 9.3, steps in performance apprai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90" y="1752600"/>
            <a:ext cx="5300108" cy="35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Content Placeholder 2"/>
          <p:cNvSpPr>
            <a:spLocks noGrp="1"/>
          </p:cNvSpPr>
          <p:nvPr>
            <p:ph type="body" idx="2"/>
          </p:nvPr>
        </p:nvSpPr>
        <p:spPr>
          <a:xfrm>
            <a:off x="5368290" y="5943600"/>
            <a:ext cx="5299710" cy="586740"/>
          </a:xfrm>
        </p:spPr>
        <p:txBody>
          <a:bodyPr/>
          <a:lstStyle/>
          <a:p>
            <a:pPr algn="ctr"/>
            <a:r>
              <a:rPr lang="en-US" sz="1000" dirty="0"/>
              <a:t>Source: Adapted from A.J. Kinicki, K.J.L. Jacobson, S.J. Peterson, and G.E. Prussia, “Development and Validation of the Performance Management Behavior Questionnaire,” </a:t>
            </a:r>
            <a:r>
              <a:rPr lang="en-US" sz="1000" i="1" dirty="0"/>
              <a:t>Personnel Psychology</a:t>
            </a:r>
            <a:r>
              <a:rPr lang="en-US" sz="1000" dirty="0"/>
              <a:t>, 66 (2013), pp. 1-45.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7006D-FA12-4C56-9B3A-2C09F634B80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477000" y="6705600"/>
            <a:ext cx="4191000" cy="241706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76327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PERFORMANCE APPRAISAL </a:t>
            </a:r>
            <a:r>
              <a:rPr lang="en-US" sz="2000" dirty="0"/>
              <a:t>(2 of 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08008" y="1676400"/>
            <a:ext cx="4267200" cy="3657600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Performance</a:t>
            </a:r>
            <a:r>
              <a:rPr lang="en-US" b="1" dirty="0"/>
              <a:t> appraisal </a:t>
            </a:r>
          </a:p>
          <a:p>
            <a:pPr marL="582613" lvl="1" indent="-360363">
              <a:buClr>
                <a:schemeClr val="tx1"/>
              </a:buClr>
              <a:defRPr/>
            </a:pPr>
            <a:r>
              <a:rPr lang="en-US" dirty="0"/>
              <a:t>Also called a performance review.</a:t>
            </a:r>
          </a:p>
          <a:p>
            <a:pPr marL="582613" lvl="1" indent="-360363">
              <a:buClr>
                <a:schemeClr val="tx1"/>
              </a:buClr>
              <a:defRPr/>
            </a:pPr>
            <a:r>
              <a:rPr lang="en-US" dirty="0"/>
              <a:t>Consists of:</a:t>
            </a:r>
          </a:p>
          <a:p>
            <a:pPr lvl="2">
              <a:buClr>
                <a:schemeClr val="tx1"/>
              </a:buClr>
              <a:defRPr/>
            </a:pPr>
            <a:r>
              <a:rPr lang="en-US" dirty="0"/>
              <a:t>Assessing an employee’s performance.</a:t>
            </a:r>
          </a:p>
          <a:p>
            <a:pPr lvl="2">
              <a:buClr>
                <a:schemeClr val="tx1"/>
              </a:buClr>
              <a:defRPr/>
            </a:pPr>
            <a:r>
              <a:rPr lang="en-US" dirty="0"/>
              <a:t>Providing feedback.</a:t>
            </a:r>
          </a:p>
        </p:txBody>
      </p:sp>
      <p:pic>
        <p:nvPicPr>
          <p:cNvPr id="4" name="Picture 3" descr="Photo of a businessman talking to another man.">
            <a:extLst>
              <a:ext uri="{FF2B5EF4-FFF2-40B4-BE49-F238E27FC236}">
                <a16:creationId xmlns:a16="http://schemas.microsoft.com/office/drawing/2014/main" id="{24EBB4A9-A2DB-48FD-8F12-EAD630806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676400"/>
            <a:ext cx="3200400" cy="48419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A81A1-9027-478B-B73D-451AAB67360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/>
              <a:t>Asia Images Group/Getty Images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7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PERFORMANCE APPRAISAL </a:t>
            </a:r>
            <a:r>
              <a:rPr lang="en-US" sz="2000" dirty="0"/>
              <a:t>(3 of 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Objective</a:t>
            </a:r>
            <a:r>
              <a:rPr lang="en-US" b="1" dirty="0"/>
              <a:t> appraisal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Based on fact and often numerical.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Measures desired results.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Harder to challenge legally: reduced personal bias.</a:t>
            </a:r>
          </a:p>
        </p:txBody>
      </p:sp>
      <p:pic>
        <p:nvPicPr>
          <p:cNvPr id="5" name="Picture 4" descr="Photo of a woman conducting a class for adults">
            <a:extLst>
              <a:ext uri="{FF2B5EF4-FFF2-40B4-BE49-F238E27FC236}">
                <a16:creationId xmlns:a16="http://schemas.microsoft.com/office/drawing/2014/main" id="{EF0C7491-71DC-478C-9C04-FB9EA0AB7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249117"/>
            <a:ext cx="4533900" cy="30267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DD4BA6-38EB-4F7B-9DC1-C6CB5FAA2B1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/>
              <a:t>stevecoleimages/Getty Images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2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D761-4477-44E5-A39F-0AED26B1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4C79"/>
                </a:solidFill>
                <a:ea typeface="Calibri"/>
                <a:cs typeface="Calibri"/>
                <a:sym typeface="Calibri"/>
              </a:rPr>
              <a:t>TODAY</a:t>
            </a:r>
            <a:endParaRPr lang="en-US" sz="2000" dirty="0"/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1688" indent="-801688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the importance of strategic human resource management.</a:t>
            </a:r>
          </a:p>
          <a:p>
            <a:pPr marL="801688" indent="-801688">
              <a:buFont typeface="Arial" panose="020B0604020202020204" pitchFamily="34" charset="0"/>
              <a:buChar char="•"/>
            </a:pPr>
            <a:r>
              <a:rPr lang="en-US" dirty="0"/>
              <a:t>Discuss ways to recruit and hire the right people.</a:t>
            </a:r>
          </a:p>
          <a:p>
            <a:pPr marL="801688" indent="-801688">
              <a:buFont typeface="Arial" panose="020B0604020202020204" pitchFamily="34" charset="0"/>
              <a:buChar char="•"/>
            </a:pPr>
            <a:r>
              <a:rPr lang="en-US" dirty="0"/>
              <a:t>How to manage and develop the employees working for a company</a:t>
            </a:r>
          </a:p>
        </p:txBody>
      </p:sp>
    </p:spTree>
    <p:extLst>
      <p:ext uri="{BB962C8B-B14F-4D97-AF65-F5344CB8AC3E}">
        <p14:creationId xmlns:p14="http://schemas.microsoft.com/office/powerpoint/2010/main" val="129878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Who Should Make Performance Appraisals?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3"/>
          </p:nvPr>
        </p:nvSpPr>
        <p:spPr>
          <a:xfrm>
            <a:off x="2057400" y="1003748"/>
            <a:ext cx="81534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D3D3D"/>
                </a:solidFill>
              </a:rPr>
              <a:t>Peers and subordinates?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4"/>
          </p:nvPr>
        </p:nvSpPr>
        <p:spPr>
          <a:xfrm>
            <a:off x="2057400" y="1676400"/>
            <a:ext cx="81534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Customers and clients?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idx="5"/>
          </p:nvPr>
        </p:nvSpPr>
        <p:spPr>
          <a:xfrm>
            <a:off x="2057400" y="2362200"/>
            <a:ext cx="8153400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Self-Appraisal?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idx="6"/>
          </p:nvPr>
        </p:nvSpPr>
        <p:spPr>
          <a:xfrm>
            <a:off x="2057400" y="3048000"/>
            <a:ext cx="8153400" cy="685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Managers?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2057400" y="3712571"/>
            <a:ext cx="8153400" cy="73152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YOUR PERFORMANCE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2"/>
          </p:nvPr>
        </p:nvSpPr>
        <p:spPr>
          <a:xfrm>
            <a:off x="2057400" y="4444091"/>
            <a:ext cx="8153400" cy="226150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i="1" dirty="0"/>
              <a:t>Example: 360-degree assessment.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600" dirty="0"/>
              <a:t>Employees are appraised not only by their managerial superiors but also by peers, subordinates, and sometimes clients.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600" dirty="0"/>
              <a:t>Typically, an employee chooses evaluators (6 to 12 people) who fill out anonymous forms, the results of which are tabulated by computer.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600" dirty="0"/>
              <a:t>Employee goes over results with his or her manager and together they put into place a long-term plan for performance goals.</a:t>
            </a:r>
          </a:p>
        </p:txBody>
      </p:sp>
    </p:spTree>
    <p:extLst>
      <p:ext uri="{BB962C8B-B14F-4D97-AF65-F5344CB8AC3E}">
        <p14:creationId xmlns:p14="http://schemas.microsoft.com/office/powerpoint/2010/main" val="422634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EFFECTIVE PERFORMANCE FEEDBACK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One approach is to think of yourself as a coach.</a:t>
            </a:r>
          </a:p>
          <a:p>
            <a:pPr marL="230188" indent="-1588">
              <a:defRPr/>
            </a:pPr>
            <a:r>
              <a:rPr lang="en-US" dirty="0"/>
              <a:t>Remember to deliver at least one positive message to balance any negative feedback you must convey.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Take a problem-solving approach and avoid criticism.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Be specific and direct in describing the employee’s performance and in identifying the improvement desired.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Get the employees input.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Follow up.</a:t>
            </a:r>
          </a:p>
        </p:txBody>
      </p:sp>
    </p:spTree>
    <p:extLst>
      <p:ext uri="{BB962C8B-B14F-4D97-AF65-F5344CB8AC3E}">
        <p14:creationId xmlns:p14="http://schemas.microsoft.com/office/powerpoint/2010/main" val="341536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PROMOTIONS, TRANSFERS, DISCIPLINE,  </a:t>
            </a:r>
            <a:br>
              <a:rPr lang="en-US" dirty="0"/>
            </a:br>
            <a:r>
              <a:rPr lang="en-US" dirty="0"/>
              <a:t>and DISMISSALS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676400"/>
            <a:ext cx="8229600" cy="4876800"/>
          </a:xfrm>
        </p:spPr>
        <p:txBody>
          <a:bodyPr/>
          <a:lstStyle/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Promotion: moving </a:t>
            </a:r>
            <a:r>
              <a:rPr lang="en-US" b="1" dirty="0">
                <a:solidFill>
                  <a:srgbClr val="603E00"/>
                </a:solidFill>
              </a:rPr>
              <a:t>upward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to a higher-level position.</a:t>
            </a:r>
            <a:endParaRPr lang="en-US" dirty="0">
              <a:solidFill>
                <a:schemeClr val="bg2"/>
              </a:solidFill>
            </a:endParaRP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Transfer: moving </a:t>
            </a:r>
            <a:r>
              <a:rPr lang="en-US" b="1" dirty="0">
                <a:solidFill>
                  <a:srgbClr val="603E00"/>
                </a:solidFill>
              </a:rPr>
              <a:t>sideways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with similar responsibilities. </a:t>
            </a:r>
            <a:endParaRPr lang="en-US" dirty="0">
              <a:solidFill>
                <a:schemeClr val="bg2"/>
              </a:solidFill>
            </a:endParaRP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Discipline and demotion: the threat of moving </a:t>
            </a:r>
            <a:r>
              <a:rPr lang="en-US" b="1" dirty="0">
                <a:solidFill>
                  <a:srgbClr val="603E00"/>
                </a:solidFill>
              </a:rPr>
              <a:t>downward.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Dismissal: moving </a:t>
            </a:r>
            <a:r>
              <a:rPr lang="en-US" b="1" dirty="0">
                <a:solidFill>
                  <a:srgbClr val="603E00"/>
                </a:solidFill>
              </a:rPr>
              <a:t>out of </a:t>
            </a:r>
            <a:r>
              <a:rPr lang="en-US" dirty="0"/>
              <a:t>the organization through layoffs, downsizings, and firings.</a:t>
            </a:r>
          </a:p>
        </p:txBody>
      </p:sp>
    </p:spTree>
    <p:extLst>
      <p:ext uri="{BB962C8B-B14F-4D97-AF65-F5344CB8AC3E}">
        <p14:creationId xmlns:p14="http://schemas.microsoft.com/office/powerpoint/2010/main" val="179447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/>
              <a:t>EXIT INTERVIEWS – THEY ARE IMPORTANT!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295400"/>
            <a:ext cx="8229600" cy="281940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Exit interview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A formal conversation to find out why an employee is leaving and to learn about potential problems in the organization.</a:t>
            </a:r>
          </a:p>
          <a:p>
            <a:pPr lvl="1">
              <a:buClr>
                <a:schemeClr val="tx1"/>
              </a:buClr>
              <a:defRPr/>
            </a:pPr>
            <a:endParaRPr lang="en-US" sz="2000" dirty="0"/>
          </a:p>
          <a:p>
            <a:pPr>
              <a:buClr>
                <a:schemeClr val="tx1"/>
              </a:buClr>
              <a:defRPr/>
            </a:pPr>
            <a:r>
              <a:rPr lang="en-US" sz="2400" i="1" dirty="0"/>
              <a:t>What is the usefulness of exit interviews?</a:t>
            </a:r>
          </a:p>
        </p:txBody>
      </p:sp>
      <p:pic>
        <p:nvPicPr>
          <p:cNvPr id="5" name="Picture 4" descr="Photo of an unhappy man in business clothes sitting by a box of personal items">
            <a:extLst>
              <a:ext uri="{FF2B5EF4-FFF2-40B4-BE49-F238E27FC236}">
                <a16:creationId xmlns:a16="http://schemas.microsoft.com/office/drawing/2014/main" id="{11410CDF-AA77-46B9-89AE-301FFA57D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9" y="3513555"/>
            <a:ext cx="3573617" cy="23860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97311-DE9E-4C33-B30D-415AD8037EF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 err="1"/>
              <a:t>Vgstockstudio</a:t>
            </a:r>
            <a:r>
              <a:rPr lang="en-US" i="1" dirty="0"/>
              <a:t>/</a:t>
            </a:r>
            <a:r>
              <a:rPr lang="en-US" i="1" dirty="0" err="1"/>
              <a:t>Shutterstock</a:t>
            </a:r>
            <a:r>
              <a:rPr lang="en-US" i="1" dirty="0"/>
              <a:t>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8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HUMAN RESOURCE MANAGEMENT </a:t>
            </a:r>
            <a:endParaRPr lang="en-US" sz="2000" dirty="0"/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/>
              <a:t>Human resource management (HRM)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dirty="0"/>
              <a:t>Consists of the activities managers perform to plan for, attract, develop, and retain an effective workforce.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Human capital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The economic or productive potential of employee knowledge, experience, and actions.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Knowledge worker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Someone whose occupation is principally concerned with generating or interpreting information, as opposed to manual labor.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Social capital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The economic or productive potential of strong, trusting, and cooperative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7532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The STRATEGIC HRM PROCESS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4724400" cy="2971800"/>
          </a:xfrm>
        </p:spPr>
        <p:txBody>
          <a:bodyPr/>
          <a:lstStyle/>
          <a:p>
            <a:pPr marL="57150" indent="0">
              <a:defRPr/>
            </a:pPr>
            <a:r>
              <a:rPr lang="en-US" sz="2400" dirty="0"/>
              <a:t>Strategic human resource planning consists of developing a systematic, comprehensive strategy for: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Understanding current employee needs.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Predicting future employee needs.</a:t>
            </a:r>
          </a:p>
        </p:txBody>
      </p:sp>
      <p:pic>
        <p:nvPicPr>
          <p:cNvPr id="2" name="Picture 1" descr="The graphic depicts the strategic human resource planning process.">
            <a:extLst>
              <a:ext uri="{FF2B5EF4-FFF2-40B4-BE49-F238E27FC236}">
                <a16:creationId xmlns:a16="http://schemas.microsoft.com/office/drawing/2014/main" id="{39721004-97FA-4EA0-8F0E-19AF1AEF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444" y="914941"/>
            <a:ext cx="1390913" cy="567064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type="body" idx="3"/>
          </p:nvPr>
        </p:nvSpPr>
        <p:spPr>
          <a:xfrm>
            <a:off x="6019800" y="6705600"/>
            <a:ext cx="4648200" cy="152400"/>
          </a:xfrm>
        </p:spPr>
        <p:txBody>
          <a:bodyPr/>
          <a:lstStyle/>
          <a:p>
            <a:pPr marL="0" indent="0"/>
            <a:r>
              <a:rPr lang="en-US" sz="1000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529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UNDERSTANDING CURRENT EMPLOYEE NEEDS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Job analysis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Determining the basic elements of a job by observation and analysis.</a:t>
            </a:r>
            <a:endParaRPr lang="en-US" b="1" dirty="0"/>
          </a:p>
          <a:p>
            <a:pPr>
              <a:defRPr/>
            </a:pPr>
            <a:r>
              <a:rPr lang="en-US" b="1" dirty="0"/>
              <a:t>Job description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Summarizes what the holder of the job does and how and why he or she does it.</a:t>
            </a:r>
          </a:p>
          <a:p>
            <a:pPr>
              <a:defRPr/>
            </a:pPr>
            <a:r>
              <a:rPr lang="en-US" b="1" dirty="0"/>
              <a:t>Job specification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Describes the minimum qualifications a person must have to perform a job successfully.</a:t>
            </a:r>
          </a:p>
        </p:txBody>
      </p:sp>
    </p:spTree>
    <p:extLst>
      <p:ext uri="{BB962C8B-B14F-4D97-AF65-F5344CB8AC3E}">
        <p14:creationId xmlns:p14="http://schemas.microsoft.com/office/powerpoint/2010/main" val="122208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PREDICTING FUTURE EMPLOYEE NEEDS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9300" y="952500"/>
            <a:ext cx="8229600" cy="3657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Predicting future needs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Become knowledgeable about the staffing the organization might need.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Know the likely sources for staffing. </a:t>
            </a:r>
          </a:p>
          <a:p>
            <a:pPr>
              <a:defRPr/>
            </a:pPr>
            <a:r>
              <a:rPr lang="en-US" b="1" dirty="0"/>
              <a:t>Human resource inventory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 report listing your organization’s employees by name, education, training, languages, and other important information. </a:t>
            </a:r>
          </a:p>
        </p:txBody>
      </p:sp>
      <p:pic>
        <p:nvPicPr>
          <p:cNvPr id="5" name="Picture 4" descr="Photo of a mobile phone displaying the Monster.com app">
            <a:extLst>
              <a:ext uri="{FF2B5EF4-FFF2-40B4-BE49-F238E27FC236}">
                <a16:creationId xmlns:a16="http://schemas.microsoft.com/office/drawing/2014/main" id="{27CECE1C-6278-427D-8090-5C16AB66C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724401"/>
            <a:ext cx="2778313" cy="19374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46DF0-9537-4CB3-995B-1CB191C1424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 err="1"/>
              <a:t>dennizn</a:t>
            </a:r>
            <a:r>
              <a:rPr lang="en-US" i="1" dirty="0"/>
              <a:t>/</a:t>
            </a:r>
            <a:r>
              <a:rPr lang="en-US" i="1" dirty="0" err="1"/>
              <a:t>Shutterstock</a:t>
            </a:r>
            <a:r>
              <a:rPr lang="en-US" i="1" dirty="0"/>
              <a:t> RF</a:t>
            </a:r>
            <a:endParaRPr lang="en-US" dirty="0"/>
          </a:p>
        </p:txBody>
      </p:sp>
      <p:sp>
        <p:nvSpPr>
          <p:cNvPr id="6" name="10-Point Star 5">
            <a:extLst>
              <a:ext uri="{FF2B5EF4-FFF2-40B4-BE49-F238E27FC236}">
                <a16:creationId xmlns:a16="http://schemas.microsoft.com/office/drawing/2014/main" id="{BA8F82CE-D797-B54C-81EC-9E5C9864080D}"/>
              </a:ext>
            </a:extLst>
          </p:cNvPr>
          <p:cNvSpPr/>
          <p:nvPr/>
        </p:nvSpPr>
        <p:spPr>
          <a:xfrm rot="555789">
            <a:off x="8166100" y="974510"/>
            <a:ext cx="3695700" cy="22479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>
                <a:solidFill>
                  <a:schemeClr val="tx1"/>
                </a:solidFill>
              </a:rPr>
              <a:t>Why is this a key activity for a company?</a:t>
            </a:r>
          </a:p>
        </p:txBody>
      </p:sp>
    </p:spTree>
    <p:extLst>
      <p:ext uri="{BB962C8B-B14F-4D97-AF65-F5344CB8AC3E}">
        <p14:creationId xmlns:p14="http://schemas.microsoft.com/office/powerpoint/2010/main" val="11130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RECRUITMENT and SELECTION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Recruitment</a:t>
            </a:r>
            <a:r>
              <a:rPr lang="en-US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Process of locating and attracting qualified applicants for jobs open in the organization.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“5% of your workforce produces 26% of your output.”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Internal: hiring from the inside.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External: hiring from the outside.</a:t>
            </a:r>
          </a:p>
        </p:txBody>
      </p:sp>
    </p:spTree>
    <p:extLst>
      <p:ext uri="{BB962C8B-B14F-4D97-AF65-F5344CB8AC3E}">
        <p14:creationId xmlns:p14="http://schemas.microsoft.com/office/powerpoint/2010/main" val="335319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INTERNAL and EXTERNAL RECRUITING: </a:t>
            </a:r>
            <a:br>
              <a:rPr lang="en-US" dirty="0"/>
            </a:br>
            <a:r>
              <a:rPr lang="en-US" dirty="0"/>
              <a:t>ADVANTAGES and DISADVANTAGES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B77D9E-CF5A-4D2A-B3EF-8B83A7099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43580"/>
              </p:ext>
            </p:extLst>
          </p:nvPr>
        </p:nvGraphicFramePr>
        <p:xfrm>
          <a:off x="670559" y="1296725"/>
          <a:ext cx="10858832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416">
                  <a:extLst>
                    <a:ext uri="{9D8B030D-6E8A-4147-A177-3AD203B41FA5}">
                      <a16:colId xmlns:a16="http://schemas.microsoft.com/office/drawing/2014/main" val="2720065727"/>
                    </a:ext>
                  </a:extLst>
                </a:gridCol>
                <a:gridCol w="5429416">
                  <a:extLst>
                    <a:ext uri="{9D8B030D-6E8A-4147-A177-3AD203B41FA5}">
                      <a16:colId xmlns:a16="http://schemas.microsoft.com/office/drawing/2014/main" val="2793899003"/>
                    </a:ext>
                  </a:extLst>
                </a:gridCol>
              </a:tblGrid>
              <a:tr h="3513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Internal and External Recruiting Advantages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Internal and External Recruiting Disadvantages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27738"/>
                  </a:ext>
                </a:extLst>
              </a:tr>
              <a:tr h="2223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INTERNAL RECRUITING 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RECRUITING 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19740"/>
                  </a:ext>
                </a:extLst>
              </a:tr>
              <a:tr h="1790033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Employees tend to be inspired to greater effort and loyalty. </a:t>
                      </a:r>
                      <a:r>
                        <a:rPr lang="en-US" u="sng" dirty="0"/>
                        <a:t>Morale is enhanced </a:t>
                      </a:r>
                      <a:r>
                        <a:rPr lang="en-US" dirty="0"/>
                        <a:t>because they realize that working hard and staying put can result in more opportunities.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The whole process of advertising, interviewing, and so on is </a:t>
                      </a:r>
                      <a:r>
                        <a:rPr lang="en-US" u="sng" dirty="0"/>
                        <a:t>cheaper</a:t>
                      </a:r>
                      <a:r>
                        <a:rPr lang="en-US" dirty="0"/>
                        <a:t>.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There are </a:t>
                      </a:r>
                      <a:r>
                        <a:rPr lang="en-US" u="sng" dirty="0"/>
                        <a:t>fewer risks</a:t>
                      </a:r>
                      <a:r>
                        <a:rPr lang="en-US" dirty="0"/>
                        <a:t>. Internal candidates are already known and are familiar with the organization.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Internal recruitment </a:t>
                      </a:r>
                      <a:r>
                        <a:rPr lang="en-US" u="sng" dirty="0"/>
                        <a:t>restricts</a:t>
                      </a:r>
                      <a:r>
                        <a:rPr lang="en-US" dirty="0"/>
                        <a:t> the competition for positions and limits the pool of fresh talent and fresh viewpoints.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It may encourage employees </a:t>
                      </a:r>
                      <a:r>
                        <a:rPr lang="en-US" u="sng" dirty="0"/>
                        <a:t>to assume </a:t>
                      </a:r>
                      <a:r>
                        <a:rPr lang="en-US" dirty="0"/>
                        <a:t>that longevity and seniority will automatically result in promotion.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Whenever a job is filled, it creates a vacancy elsewhere in the organization.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68592"/>
                  </a:ext>
                </a:extLst>
              </a:tr>
              <a:tr h="222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EXTERNAL RECRUITING 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EXTERNAL RECRUITING 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48343"/>
                  </a:ext>
                </a:extLst>
              </a:tr>
              <a:tr h="694265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Applicants may have </a:t>
                      </a:r>
                      <a:r>
                        <a:rPr lang="en-US" u="sng" dirty="0"/>
                        <a:t>specialized knowledge </a:t>
                      </a:r>
                      <a:r>
                        <a:rPr lang="en-US" dirty="0"/>
                        <a:t>and experience.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Applicants may have </a:t>
                      </a:r>
                      <a:r>
                        <a:rPr lang="en-US" u="sng" dirty="0"/>
                        <a:t>fresh viewpoints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The recruitment process is </a:t>
                      </a:r>
                      <a:r>
                        <a:rPr lang="en-US" u="sng" dirty="0"/>
                        <a:t>more expensive </a:t>
                      </a:r>
                      <a:r>
                        <a:rPr lang="en-US" dirty="0"/>
                        <a:t>and takes longer.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dirty="0"/>
                        <a:t>The risks are higher because the </a:t>
                      </a:r>
                      <a:r>
                        <a:rPr lang="en-US" u="sng" dirty="0"/>
                        <a:t>persons hired are less well known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52371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D07C1-8F7E-45F6-89CD-D13B2E42B70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05793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WHICH EXTERNAL RECRUITING </a:t>
            </a:r>
            <a:br>
              <a:rPr lang="en-US" dirty="0"/>
            </a:br>
            <a:r>
              <a:rPr lang="en-US" dirty="0"/>
              <a:t>METHODS WORK BEST?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397000"/>
            <a:ext cx="8229600" cy="3810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Most effective sources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Employee referrals.</a:t>
            </a:r>
          </a:p>
          <a:p>
            <a:pPr lvl="1">
              <a:buClr>
                <a:schemeClr val="tx1"/>
              </a:buClr>
              <a:defRPr/>
            </a:pPr>
            <a:endParaRPr lang="en-US" dirty="0"/>
          </a:p>
          <a:p>
            <a:pPr lvl="1">
              <a:buClr>
                <a:schemeClr val="tx1"/>
              </a:buClr>
              <a:defRPr/>
            </a:pPr>
            <a:r>
              <a:rPr lang="en-US" i="1" dirty="0"/>
              <a:t>What do you think about E-recruitment tools (member directories, social media such as LinkedIn, “dot-jobs” websites)?</a:t>
            </a:r>
          </a:p>
          <a:p>
            <a:pPr lvl="1">
              <a:buClr>
                <a:schemeClr val="tx1"/>
              </a:buClr>
              <a:defRPr/>
            </a:pPr>
            <a:endParaRPr lang="en-US" i="1" dirty="0"/>
          </a:p>
          <a:p>
            <a:pPr>
              <a:defRPr/>
            </a:pPr>
            <a:r>
              <a:rPr lang="en-US" b="1" dirty="0"/>
              <a:t>Realistic job preview</a:t>
            </a:r>
            <a:r>
              <a:rPr lang="en-US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i="1" dirty="0"/>
              <a:t>What happens in a job preview? Do you think it’s effective?</a:t>
            </a:r>
          </a:p>
        </p:txBody>
      </p:sp>
    </p:spTree>
    <p:extLst>
      <p:ext uri="{BB962C8B-B14F-4D97-AF65-F5344CB8AC3E}">
        <p14:creationId xmlns:p14="http://schemas.microsoft.com/office/powerpoint/2010/main" val="31496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1371</Words>
  <Application>Microsoft Macintosh PowerPoint</Application>
  <PresentationFormat>Widescreen</PresentationFormat>
  <Paragraphs>183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TODAY</vt:lpstr>
      <vt:lpstr>HUMAN RESOURCE MANAGEMENT </vt:lpstr>
      <vt:lpstr>The STRATEGIC HRM PROCESS</vt:lpstr>
      <vt:lpstr>UNDERSTANDING CURRENT EMPLOYEE NEEDS</vt:lpstr>
      <vt:lpstr>PREDICTING FUTURE EMPLOYEE NEEDS</vt:lpstr>
      <vt:lpstr>RECRUITMENT and SELECTION</vt:lpstr>
      <vt:lpstr>INTERNAL and EXTERNAL RECRUITING:  ADVANTAGES and DISADVANTAGES</vt:lpstr>
      <vt:lpstr>WHICH EXTERNAL RECRUITING  METHODS WORK BEST?</vt:lpstr>
      <vt:lpstr>SELECTION: HOW to CHOOSE the  BEST PERSON for the JOB</vt:lpstr>
      <vt:lpstr>INTERVIEWING: UNSTRUCTURED</vt:lpstr>
      <vt:lpstr>INTERVIEWING: STRUCTURED</vt:lpstr>
      <vt:lpstr>EMPLOYMENT TESTS (1 of 2)</vt:lpstr>
      <vt:lpstr>EMPLOYMENT TESTS (2 of 2)</vt:lpstr>
      <vt:lpstr>COMPENSATION and BENEFITS</vt:lpstr>
      <vt:lpstr>FIVE STEPS in the LEARNING and  DEVELOPMENT  PROCESS</vt:lpstr>
      <vt:lpstr>PERFORMANCE APPRAISAL (1 of 4)</vt:lpstr>
      <vt:lpstr>PERFORMANCE APPRAISAL (2 of 4)</vt:lpstr>
      <vt:lpstr>PERFORMANCE APPRAISAL (3 of 4)</vt:lpstr>
      <vt:lpstr>Who Should Make Performance Appraisals?</vt:lpstr>
      <vt:lpstr>EFFECTIVE PERFORMANCE FEEDBACK</vt:lpstr>
      <vt:lpstr>PROMOTIONS, TRANSFERS, DISCIPLINE,   and DISMISSALS</vt:lpstr>
      <vt:lpstr>EXIT INTERVIEWS – THEY ARE IMPORTANT!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2020-09-24T03:47:34Z</dcterms:created>
  <dcterms:modified xsi:type="dcterms:W3CDTF">2023-09-27T11:42:36Z</dcterms:modified>
</cp:coreProperties>
</file>