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33" r:id="rId2"/>
    <p:sldId id="259" r:id="rId3"/>
    <p:sldId id="262" r:id="rId4"/>
    <p:sldId id="264" r:id="rId5"/>
    <p:sldId id="266" r:id="rId6"/>
    <p:sldId id="300" r:id="rId7"/>
    <p:sldId id="303" r:id="rId8"/>
    <p:sldId id="281" r:id="rId9"/>
    <p:sldId id="312" r:id="rId10"/>
    <p:sldId id="283" r:id="rId11"/>
    <p:sldId id="284" r:id="rId12"/>
    <p:sldId id="288" r:id="rId13"/>
    <p:sldId id="291" r:id="rId14"/>
    <p:sldId id="311" r:id="rId15"/>
    <p:sldId id="317" r:id="rId16"/>
    <p:sldId id="307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62"/>
    <p:restoredTop sz="79524"/>
  </p:normalViewPr>
  <p:slideViewPr>
    <p:cSldViewPr snapToGrid="0" snapToObjects="1">
      <p:cViewPr varScale="1">
        <p:scale>
          <a:sx n="111" d="100"/>
          <a:sy n="111" d="100"/>
        </p:scale>
        <p:origin x="9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A4E39-D9A0-644A-8CCA-AED33A18401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69B3-E029-8347-8B59-06CCED7B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1F542-773E-CA4F-8FE7-9A3FE5CEE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2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7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45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39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8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6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55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2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2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4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5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9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1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0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3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26DA-D45A-8745-8DEA-311A3984C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F49AF-9AF0-434E-91DC-E2FBAD89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65D4B-6ABA-C54C-8418-9BC9DA22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93B74-8454-5140-ACED-B24D6716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596E-5FE8-2848-8253-A000D6F2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49D5-6E29-7840-836C-F159ED46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FF55B-6F59-4848-9B84-6CAB2C88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C1CBF-A1D1-834F-87DA-5005B2F5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96F97-CB44-164D-843F-79A9CDEF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FFB8-3F05-F347-B774-421157C3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8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06D3D-BE96-EC4E-8327-13D178C40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495FC-E05E-2449-8B4E-665089503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3D93-4395-DB47-BF75-E1F40E21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97403-FA9E-FF42-A133-6C7528D4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BF7B6-40F5-2C4C-8ADC-8E61D9C6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Opt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ranslation PP Template_b.jpg" descr="Translation PP Template_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"/>
          <p:cNvSpPr/>
          <p:nvPr/>
        </p:nvSpPr>
        <p:spPr>
          <a:xfrm>
            <a:off x="9861550" y="6197600"/>
            <a:ext cx="1797050" cy="635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317" y="6470650"/>
            <a:ext cx="226666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40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Bar-Title and Content">
  <p:cSld name="RedBar-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74C79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74C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109728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6502400" y="6705600"/>
            <a:ext cx="5689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330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9065-1A86-F04F-9C56-F7E3E8B6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0BD27-7FE5-B240-BBC9-B49810A51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8D5BB-B2AB-D446-A2E8-E0EF9B7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FC8D6-A34D-1342-ADD5-CAE27F8B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57AAA-3643-B643-BE00-BD51A9AA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046D-12C4-0440-BD9C-59355DC7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4FF81-7063-3142-9D86-EB3F6A7B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18228-A0AA-5D41-9D84-B898C670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92272-4E7B-D44F-882E-0806358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8B02-80D3-2A48-8B15-F93CE263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E1F8-6969-3F4F-A647-F27596FC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9F9AD-A37F-0948-AE0A-BF921A70E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C6F28-EABD-5F4C-B687-9925263B7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C3C56-042B-AF49-96CE-FA5E21AF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372DA-F1D7-0B46-960B-4CBB7EE2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4CE87-B6ED-734B-A9C0-6F77DE58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FDB8-B3E2-2046-8964-8A75C0C5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45C0D-86C7-BF4F-9748-2731FBFCD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0F0DA-65DB-C346-8DD2-7D70C44F2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D1B73-1D39-D442-B0D3-349AD0298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0AF74-D0C4-8047-85D2-36FF141BC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AEB91-029F-7449-AD4D-B6F2DF2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86B4A-7BD8-2D4B-9013-1E89C83A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1BC97-EA51-3D45-823B-9B5B041C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BE10-2A09-544C-B46B-98BAF5C3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FC5ED-BF96-1748-9F26-C262266B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1E6DE-20BF-BA4B-9DB0-9CD364B4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EB6B2-B094-5649-9993-1FD62BE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A76F1-39B1-9C43-AAD8-293DA02B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43CA1-D1FC-A14F-A099-D7389D0A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A4ACE-2C78-6049-A66F-1E08784C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BC34-F585-9744-BE16-C9CDDBFB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F9087-DB3B-3748-A772-9C7817FD8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48AD-BC20-FA47-9909-F66047DC1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4314B-69D7-8D48-87EA-C74BCAAB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479FB-7E1D-124B-A222-3D3486B7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C8E06-B042-3145-BD3B-1DB04331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CCD4-973A-3341-87D2-CED37E5D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19F-265A-8D40-8918-3E626B857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06676-7D54-A843-9019-129D6AF2E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61E02-AD0E-EE4B-BE6D-802B9D9E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66F16-9CF1-1644-BF39-BBD7446A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845B9-23A5-E544-8D16-E4BB0E6D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49A4C-C86A-1A43-802A-8D4DE08D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6A936-E831-7145-94D6-30D85070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F576-390A-3743-950A-B675ED2F6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F78F-7CB3-9C4B-B1C5-339A090FD2D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51EA-5148-AA4C-A5D3-A247D8936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D2CC-0BF0-6C47-B917-ABB8E46AD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18696" y="6470650"/>
            <a:ext cx="141908" cy="2349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5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048" y="0"/>
            <a:ext cx="12299048" cy="68879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51E629D-D7F0-B04B-9BBE-3B36A81CBF58}"/>
              </a:ext>
            </a:extLst>
          </p:cNvPr>
          <p:cNvSpPr txBox="1">
            <a:spLocks/>
          </p:cNvSpPr>
          <p:nvPr/>
        </p:nvSpPr>
        <p:spPr>
          <a:xfrm>
            <a:off x="2691926" y="1551432"/>
            <a:ext cx="6708448" cy="16763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ORGANIZATIONAL CHANGE &amp; INNOVATION</a:t>
            </a:r>
          </a:p>
          <a:p>
            <a:pPr marL="0" indent="0" algn="ctr">
              <a:buNone/>
            </a:pP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Lifelong Challenges for the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Exceptional Manager</a:t>
            </a:r>
          </a:p>
        </p:txBody>
      </p:sp>
    </p:spTree>
    <p:extLst>
      <p:ext uri="{BB962C8B-B14F-4D97-AF65-F5344CB8AC3E}">
        <p14:creationId xmlns:p14="http://schemas.microsoft.com/office/powerpoint/2010/main" val="5866796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CAN OD BE USED for?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Managing conflict: An OD expert or “executive coach” can help advise on how to improve relationships within the organization.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Revitalizing organizations: OD experts can help by opening communication, fostering innovation, and dealing with stress.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Adapting to mergers: OD experts can help integrate two firms with varying cultures, products, and procedures.</a:t>
            </a:r>
          </a:p>
        </p:txBody>
      </p:sp>
    </p:spTree>
    <p:extLst>
      <p:ext uri="{BB962C8B-B14F-4D97-AF65-F5344CB8AC3E}">
        <p14:creationId xmlns:p14="http://schemas.microsoft.com/office/powerpoint/2010/main" val="114483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OD WORKS</a:t>
            </a:r>
          </a:p>
        </p:txBody>
      </p:sp>
      <p:pic>
        <p:nvPicPr>
          <p:cNvPr id="6" name="Picture 5" descr="Figure 10.4 depicts the OD process steps. 1. Diagnosis, What is the problem? 2. Intervention. What shall we do about it? 3. Evaluation. How well has the intervention worked? Number 3 leads to Feedback, How can the diagnosis be further refined, which can relate back to number 1.">
            <a:extLst>
              <a:ext uri="{FF2B5EF4-FFF2-40B4-BE49-F238E27FC236}">
                <a16:creationId xmlns:a16="http://schemas.microsoft.com/office/drawing/2014/main" id="{CF080EBE-C8D1-4A35-970F-C361DB1BC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990600"/>
            <a:ext cx="8743950" cy="4324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5638800"/>
            <a:ext cx="8229600" cy="914400"/>
          </a:xfrm>
        </p:spPr>
        <p:txBody>
          <a:bodyPr/>
          <a:lstStyle/>
          <a:p>
            <a:pPr marL="0" indent="0" algn="ctr"/>
            <a:r>
              <a:rPr lang="en-US" sz="1200" dirty="0"/>
              <a:t>Figure 10.4: The OD Process</a:t>
            </a:r>
          </a:p>
          <a:p>
            <a:pPr algn="ctr"/>
            <a:r>
              <a:rPr lang="en-US" sz="1200" i="1" dirty="0"/>
              <a:t>Sources: Adapted from W.L. French and C.H. Bell Jr., </a:t>
            </a:r>
            <a:r>
              <a:rPr lang="en-US" sz="1200" dirty="0"/>
              <a:t>Organization Development: Behavioral Interventions for Organizational Improvement </a:t>
            </a:r>
            <a:r>
              <a:rPr lang="en-US" sz="1200" i="1" dirty="0"/>
              <a:t>(Englewood Cliffs, NJ: Prentice Hall. 1978); E. G Huse and T. G. Cummings, </a:t>
            </a:r>
            <a:r>
              <a:rPr lang="en-US" sz="1200" dirty="0"/>
              <a:t>Organizational Development and Change</a:t>
            </a:r>
            <a:r>
              <a:rPr lang="en-US" sz="1200" i="1" dirty="0"/>
              <a:t>, 3rd ed. (St. Paul: West, 1985). </a:t>
            </a:r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00CD6-AC0C-43B6-8C4F-9AD951775B1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113376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EFFECTIVENESS of 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4419600" cy="55626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Success tends to include multiple interventions.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It is more likely to succeed with management support.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It has more success when oriented to achieve both short </a:t>
            </a:r>
            <a:r>
              <a:rPr lang="en-US" altLang="en-US" i="1" dirty="0"/>
              <a:t>and</a:t>
            </a:r>
            <a:r>
              <a:rPr lang="en-US" altLang="en-US" dirty="0"/>
              <a:t> long-term results.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OD is affected by cross-cultural considerations.</a:t>
            </a:r>
          </a:p>
        </p:txBody>
      </p:sp>
      <p:pic>
        <p:nvPicPr>
          <p:cNvPr id="6" name="Picture 5" descr="Photo of people putting their hands together inside a circle">
            <a:extLst>
              <a:ext uri="{FF2B5EF4-FFF2-40B4-BE49-F238E27FC236}">
                <a16:creationId xmlns:a16="http://schemas.microsoft.com/office/drawing/2014/main" id="{21F1A851-71C9-4656-B827-6506C757E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38400"/>
            <a:ext cx="3810000" cy="254508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27C42C-B6F8-4BA9-85D1-6120F78D1AF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©Image Source/Glow Images</a:t>
            </a:r>
          </a:p>
        </p:txBody>
      </p:sp>
    </p:spTree>
    <p:extLst>
      <p:ext uri="{BB962C8B-B14F-4D97-AF65-F5344CB8AC3E}">
        <p14:creationId xmlns:p14="http://schemas.microsoft.com/office/powerpoint/2010/main" val="150461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TYPES of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3048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Product innovation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Change in the appearance or performance of a product or the creation of a new one.</a:t>
            </a:r>
          </a:p>
          <a:p>
            <a:pPr>
              <a:defRPr/>
            </a:pPr>
            <a:r>
              <a:rPr lang="en-US" b="1" dirty="0"/>
              <a:t>Process innovation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Change in the way a product is conceived, manufactured, or disseminated.</a:t>
            </a:r>
          </a:p>
        </p:txBody>
      </p:sp>
    </p:spTree>
    <p:extLst>
      <p:ext uri="{BB962C8B-B14F-4D97-AF65-F5344CB8AC3E}">
        <p14:creationId xmlns:p14="http://schemas.microsoft.com/office/powerpoint/2010/main" val="225180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the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75" indent="-3175"/>
            <a:r>
              <a:rPr lang="en-US" b="1" dirty="0"/>
              <a:t>Improvement innovations </a:t>
            </a:r>
            <a:r>
              <a:rPr lang="en-US" dirty="0"/>
              <a:t>enhance or upgrade an existing product, service, or process.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These types of innovations are often incremental and are less likely to generate significant amounts of new revenue. </a:t>
            </a:r>
          </a:p>
          <a:p>
            <a:pPr marL="231775" indent="-3175"/>
            <a:r>
              <a:rPr lang="en-US" b="1" dirty="0"/>
              <a:t>New-direction innovations </a:t>
            </a:r>
            <a:r>
              <a:rPr lang="en-US" dirty="0"/>
              <a:t>are a totally new or different approach to a product, service, process or industry.</a:t>
            </a:r>
            <a:endParaRPr lang="en-US" b="1" dirty="0"/>
          </a:p>
          <a:p>
            <a:pPr lvl="1">
              <a:buClr>
                <a:schemeClr val="tx1"/>
              </a:buClr>
            </a:pPr>
            <a:r>
              <a:rPr lang="en-US" dirty="0"/>
              <a:t>The invention of breakthrough products or services that are aimed at creating brand new markets and customers.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AC83-524D-4A88-A242-7DCABCAA8DC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toward INNOVATION</a:t>
            </a:r>
          </a:p>
        </p:txBody>
      </p:sp>
      <p:pic>
        <p:nvPicPr>
          <p:cNvPr id="8" name="Picture 7" descr="The graphic breaks down the approaches with types of innovations and the focus of the innovation.">
            <a:extLst>
              <a:ext uri="{FF2B5EF4-FFF2-40B4-BE49-F238E27FC236}">
                <a16:creationId xmlns:a16="http://schemas.microsoft.com/office/drawing/2014/main" id="{BD3FFAB2-D24B-4F5C-8DA5-87E2A48D2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1809750"/>
            <a:ext cx="8039100" cy="39243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4E6657-26EF-45CF-BEB3-D1BBCA0636C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705600" y="6705600"/>
            <a:ext cx="3962400" cy="76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383831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The THREAT of CHANGE: </a:t>
            </a:r>
            <a:br>
              <a:rPr lang="en-US" dirty="0"/>
            </a:br>
            <a:r>
              <a:rPr lang="en-US" dirty="0"/>
              <a:t>MANAGING EMPLOYEE FEAR and RESISTANCE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752600" y="1524000"/>
            <a:ext cx="3200400" cy="5029200"/>
          </a:xfrm>
        </p:spPr>
        <p:txBody>
          <a:bodyPr/>
          <a:lstStyle/>
          <a:p>
            <a:pPr marL="231775" indent="-3175">
              <a:defRPr/>
            </a:pPr>
            <a:r>
              <a:rPr lang="en-US" b="1" dirty="0"/>
              <a:t>Resistance to change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An emotional or behavioral response to real or imagined threats to an established work routine.</a:t>
            </a:r>
          </a:p>
          <a:p>
            <a:pPr marL="57150" indent="0">
              <a:defRPr/>
            </a:pPr>
            <a:endParaRPr lang="en-US" sz="1000" dirty="0"/>
          </a:p>
          <a:p>
            <a:pPr marL="57150" indent="0">
              <a:defRPr/>
            </a:pPr>
            <a:endParaRPr lang="en-US" sz="1000" dirty="0"/>
          </a:p>
          <a:p>
            <a:pPr marL="57150" indent="0">
              <a:defRPr/>
            </a:pPr>
            <a:endParaRPr lang="en-US" sz="1000" dirty="0"/>
          </a:p>
          <a:p>
            <a:pPr marL="57150" indent="0">
              <a:defRPr/>
            </a:pPr>
            <a:endParaRPr lang="en-US" sz="1000" dirty="0"/>
          </a:p>
          <a:p>
            <a:pPr marL="57150" indent="0">
              <a:defRPr/>
            </a:pPr>
            <a:r>
              <a:rPr lang="en-US" sz="1000" dirty="0"/>
              <a:t>Source: Adapted from R. Kreitner and A. Kinicki. </a:t>
            </a:r>
            <a:r>
              <a:rPr lang="en-US" sz="1000" i="1" dirty="0"/>
              <a:t>Organizational Behavior</a:t>
            </a:r>
            <a:r>
              <a:rPr lang="en-US" sz="1000" dirty="0"/>
              <a:t>, 9</a:t>
            </a:r>
            <a:r>
              <a:rPr lang="en-US" sz="1000" baseline="30000" dirty="0"/>
              <a:t>th</a:t>
            </a:r>
            <a:r>
              <a:rPr lang="en-US" sz="1000" dirty="0"/>
              <a:t> ed. (Burr Ridge, IL: McGraw-Hill/Irwin, 2010), p. 549.</a:t>
            </a:r>
          </a:p>
        </p:txBody>
      </p:sp>
      <p:pic>
        <p:nvPicPr>
          <p:cNvPr id="6146" name="Picture 2" descr="Figure 10.5 shows that employee characteristics, change agent-employee relationship, and change agent characteristics impact resistance to change and also relate to each oth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65" y="1685900"/>
            <a:ext cx="5638800" cy="36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445DD-3DC9-4647-BC14-ABDB1333216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096000" y="6705600"/>
            <a:ext cx="45720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4136976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TEN REASONS EMPLOYEES RESIST CHANGE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305800" cy="5562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Individual’s predisposition toward change.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Surprise and fear of the unknown.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Climate of mistrust.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Fear of failure.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Loss of status or job security.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Peer pressure.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Disruption of cultural traditions or group relationships.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Personality conflicts.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Lack of tact or poor timing.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Nonreinforcing reward system.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ADA9F-455B-4A1C-B449-791A2E49C64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9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174C79"/>
                </a:solidFill>
                <a:ea typeface="Calibri"/>
                <a:cs typeface="Calibri"/>
                <a:sym typeface="Calibri"/>
              </a:rPr>
              <a:t>LEARNING OBJECTIVES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5181600"/>
          </a:xfrm>
        </p:spPr>
        <p:txBody>
          <a:bodyPr>
            <a:normAutofit/>
          </a:bodyPr>
          <a:lstStyle/>
          <a:p>
            <a:pPr marL="914400" indent="-914400">
              <a:buFont typeface="Arial" panose="020B0604020202020204" pitchFamily="34" charset="0"/>
              <a:buChar char="•"/>
              <a:defRPr/>
            </a:pPr>
            <a:r>
              <a:rPr lang="en-US" dirty="0"/>
              <a:t>Discuss what managers should know about organizational change.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dirty="0"/>
              <a:t>Discuss three types of change, Lewin’s change model, and the systems approach to change.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dirty="0"/>
              <a:t>Discuss the purpose of organizational development.</a:t>
            </a:r>
          </a:p>
          <a:p>
            <a:pPr marL="914400" indent="-914400">
              <a:buFont typeface="Arial" panose="020B0604020202020204" pitchFamily="34" charset="0"/>
              <a:buChar char="•"/>
              <a:defRPr/>
            </a:pPr>
            <a:r>
              <a:rPr lang="en-US" dirty="0"/>
              <a:t>Discuss the approaches toward innovation and components of an innovation system.</a:t>
            </a:r>
          </a:p>
          <a:p>
            <a:pPr marL="914400" indent="-914400">
              <a:buFont typeface="Arial" panose="020B0604020202020204" pitchFamily="34" charset="0"/>
              <a:buChar char="•"/>
              <a:defRPr/>
            </a:pPr>
            <a:r>
              <a:rPr lang="en-US" dirty="0"/>
              <a:t>Discuss ways managers can help employees overcome fear of change</a:t>
            </a:r>
          </a:p>
        </p:txBody>
      </p:sp>
    </p:spTree>
    <p:extLst>
      <p:ext uri="{BB962C8B-B14F-4D97-AF65-F5344CB8AC3E}">
        <p14:creationId xmlns:p14="http://schemas.microsoft.com/office/powerpoint/2010/main" val="123302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The NATURE of CHANGE in ORGANIZATIONS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z="2200" i="1" dirty="0"/>
              <a:t>What will you be called on to deal with?</a:t>
            </a:r>
          </a:p>
        </p:txBody>
      </p:sp>
    </p:spTree>
    <p:extLst>
      <p:ext uri="{BB962C8B-B14F-4D97-AF65-F5344CB8AC3E}">
        <p14:creationId xmlns:p14="http://schemas.microsoft.com/office/powerpoint/2010/main" val="252282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TWO TYPES of CHANGE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3810000" cy="5562600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Reactive change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…</a:t>
            </a:r>
          </a:p>
          <a:p>
            <a:pPr marL="225425" indent="3175">
              <a:defRPr/>
            </a:pPr>
            <a:endParaRPr lang="en-US" sz="2400" b="1" dirty="0"/>
          </a:p>
          <a:p>
            <a:pPr marL="225425" indent="3175">
              <a:defRPr/>
            </a:pPr>
            <a:r>
              <a:rPr lang="en-US" sz="2400" b="1" dirty="0"/>
              <a:t>Proactive (or planned) change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1AC84-0C8E-4979-A39B-E5996B853AD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©cookelma/Getty Images</a:t>
            </a:r>
          </a:p>
        </p:txBody>
      </p:sp>
    </p:spTree>
    <p:extLst>
      <p:ext uri="{BB962C8B-B14F-4D97-AF65-F5344CB8AC3E}">
        <p14:creationId xmlns:p14="http://schemas.microsoft.com/office/powerpoint/2010/main" val="30289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FORCES for CHANGE</a:t>
            </a:r>
          </a:p>
        </p:txBody>
      </p:sp>
      <p:pic>
        <p:nvPicPr>
          <p:cNvPr id="5" name="Picture 4" descr="The graphic lists the outside and inside forces.">
            <a:extLst>
              <a:ext uri="{FF2B5EF4-FFF2-40B4-BE49-F238E27FC236}">
                <a16:creationId xmlns:a16="http://schemas.microsoft.com/office/drawing/2014/main" id="{BB1794B6-4E4F-4D73-AD19-3F49C8FF4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066449"/>
            <a:ext cx="7971292" cy="51819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9B4F56-1BB0-44AA-A13C-D4393F62710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391880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TYPES and MODELS of CHANGE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4419600"/>
          </a:xfrm>
        </p:spPr>
        <p:txBody>
          <a:bodyPr/>
          <a:lstStyle/>
          <a:p>
            <a:pPr marL="0" indent="0">
              <a:defRPr/>
            </a:pPr>
            <a:r>
              <a:rPr lang="en-US" dirty="0"/>
              <a:t>Three types of change:</a:t>
            </a:r>
          </a:p>
          <a:p>
            <a:pPr marL="7429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Least threatening: </a:t>
            </a:r>
            <a:r>
              <a:rPr lang="en-US" b="1" dirty="0">
                <a:solidFill>
                  <a:srgbClr val="603E00"/>
                </a:solidFill>
              </a:rPr>
              <a:t>Adaptive change.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Reintroduction of a familiar practice.</a:t>
            </a:r>
          </a:p>
          <a:p>
            <a:pPr marL="7429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Somewhat threatening: </a:t>
            </a:r>
            <a:r>
              <a:rPr lang="en-US" b="1" dirty="0">
                <a:solidFill>
                  <a:srgbClr val="603E00"/>
                </a:solidFill>
              </a:rPr>
              <a:t>Innovative change.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Introduction of a practice that is new to the organization.</a:t>
            </a:r>
          </a:p>
          <a:p>
            <a:pPr marL="7429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Very threatening: </a:t>
            </a:r>
            <a:r>
              <a:rPr lang="en-US" b="1" dirty="0">
                <a:solidFill>
                  <a:srgbClr val="603E00"/>
                </a:solidFill>
              </a:rPr>
              <a:t>Radically innovative change.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Involves introducing a practice that is new to the industry.</a:t>
            </a:r>
          </a:p>
        </p:txBody>
      </p:sp>
    </p:spTree>
    <p:extLst>
      <p:ext uri="{BB962C8B-B14F-4D97-AF65-F5344CB8AC3E}">
        <p14:creationId xmlns:p14="http://schemas.microsoft.com/office/powerpoint/2010/main" val="417516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LEWIN’S CHANGE MODEL</a:t>
            </a:r>
          </a:p>
        </p:txBody>
      </p:sp>
      <p:pic>
        <p:nvPicPr>
          <p:cNvPr id="5" name="Picture 4" descr="Lewin's change model begins with unfreezing (create the motivation to change), to changing (new information, models and procedures), and refreezing (support and reinforce change.">
            <a:extLst>
              <a:ext uri="{FF2B5EF4-FFF2-40B4-BE49-F238E27FC236}">
                <a16:creationId xmlns:a16="http://schemas.microsoft.com/office/drawing/2014/main" id="{E40AB3F6-3EC1-41B4-9CCC-D8B929DDC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996" y="1811909"/>
            <a:ext cx="9144000" cy="32341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9BFE8-E08E-4562-9DB8-801C2353080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239383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SYSTEMS APPROACH to CHANGE</a:t>
            </a:r>
          </a:p>
        </p:txBody>
      </p:sp>
      <p:pic>
        <p:nvPicPr>
          <p:cNvPr id="3" name="Picture 2" descr="The graphic outlines a systems approach to change.">
            <a:extLst>
              <a:ext uri="{FF2B5EF4-FFF2-40B4-BE49-F238E27FC236}">
                <a16:creationId xmlns:a16="http://schemas.microsoft.com/office/drawing/2014/main" id="{F703C9E5-9AA5-4697-A72D-8D43FED95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656" y="1283841"/>
            <a:ext cx="5401710" cy="380849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5798109"/>
            <a:ext cx="8229600" cy="850075"/>
          </a:xfrm>
        </p:spPr>
        <p:txBody>
          <a:bodyPr>
            <a:normAutofit/>
          </a:bodyPr>
          <a:lstStyle/>
          <a:p>
            <a:pPr algn="ctr"/>
            <a:r>
              <a:rPr lang="en-US" sz="1000" dirty="0"/>
              <a:t>Source: Based on A. Kinicki and M. Fugate, </a:t>
            </a:r>
            <a:r>
              <a:rPr lang="en-US" sz="1000" i="1" dirty="0"/>
              <a:t>Organizational Behavior: A Practical, Problem-Solving Approach </a:t>
            </a:r>
            <a:r>
              <a:rPr lang="en-US" sz="1000" dirty="0"/>
              <a:t>(New York: McGraw-Hill Education, 2016) Figure 16.4, p. 567, which was adapted from D.R. Fuqua and D. J. Kurplus, “Conceptual Models in Organizational Consultation,” </a:t>
            </a:r>
            <a:r>
              <a:rPr lang="en-US" sz="1000" i="1" dirty="0"/>
              <a:t>Journal of Counseling and Development</a:t>
            </a:r>
            <a:r>
              <a:rPr lang="en-US" sz="1000" dirty="0"/>
              <a:t>, July to August 1993, pp. 602-618; D.A. Nadler and M.L. Tushman, “Organizational Frame Bending: Principles for Managing Reorientation,” </a:t>
            </a:r>
            <a:r>
              <a:rPr lang="en-US" sz="1000" i="1" dirty="0"/>
              <a:t>Academy of Management Executive</a:t>
            </a:r>
            <a:r>
              <a:rPr lang="en-US" sz="1000" dirty="0"/>
              <a:t>, August 1989, pp. 194-203.</a:t>
            </a:r>
            <a:endParaRPr lang="en-US"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B004AE-6B9C-4576-9255-C07DA78712D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231317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ORGANIZATIONAL DEVELOPMENT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3962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Organization development (OD)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Set of techniques for implementing planned change to make people and organizations more effective.</a:t>
            </a:r>
          </a:p>
          <a:p>
            <a:pPr>
              <a:defRPr/>
            </a:pPr>
            <a:r>
              <a:rPr lang="en-US" b="1" dirty="0"/>
              <a:t>Change agent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A consultant with a background in behavioral sciences who can be a catalyst in helping organizations deal with old problems in new ways.</a:t>
            </a:r>
          </a:p>
        </p:txBody>
      </p:sp>
    </p:spTree>
    <p:extLst>
      <p:ext uri="{BB962C8B-B14F-4D97-AF65-F5344CB8AC3E}">
        <p14:creationId xmlns:p14="http://schemas.microsoft.com/office/powerpoint/2010/main" val="154365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844</Words>
  <Application>Microsoft Macintosh PowerPoint</Application>
  <PresentationFormat>Widescreen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LEARNING OBJECTIVES</vt:lpstr>
      <vt:lpstr>The NATURE of CHANGE in ORGANIZATIONS</vt:lpstr>
      <vt:lpstr>TWO TYPES of CHANGE</vt:lpstr>
      <vt:lpstr>FORCES for CHANGE</vt:lpstr>
      <vt:lpstr>TYPES and MODELS of CHANGE</vt:lpstr>
      <vt:lpstr>LEWIN’S CHANGE MODEL</vt:lpstr>
      <vt:lpstr>A SYSTEMS APPROACH to CHANGE</vt:lpstr>
      <vt:lpstr>ORGANIZATIONAL DEVELOPMENT</vt:lpstr>
      <vt:lpstr>WHAT CAN OD BE USED for?</vt:lpstr>
      <vt:lpstr>HOW OD WORKS</vt:lpstr>
      <vt:lpstr>The EFFECTIVENESS of OD</vt:lpstr>
      <vt:lpstr>TYPES of INNOVATION</vt:lpstr>
      <vt:lpstr>FOCUS of the INNOVATION</vt:lpstr>
      <vt:lpstr>APPROACHES toward INNOVATION</vt:lpstr>
      <vt:lpstr>The THREAT of CHANGE:  MANAGING EMPLOYEE FEAR and RESISTANCE</vt:lpstr>
      <vt:lpstr>TEN REASONS EMPLOYEES RESIST CHANGE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39</cp:revision>
  <dcterms:created xsi:type="dcterms:W3CDTF">2020-09-24T03:47:34Z</dcterms:created>
  <dcterms:modified xsi:type="dcterms:W3CDTF">2023-09-28T12:38:43Z</dcterms:modified>
</cp:coreProperties>
</file>