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333" r:id="rId2"/>
    <p:sldId id="259" r:id="rId3"/>
    <p:sldId id="261" r:id="rId4"/>
    <p:sldId id="262" r:id="rId5"/>
    <p:sldId id="264" r:id="rId6"/>
    <p:sldId id="265" r:id="rId7"/>
    <p:sldId id="311" r:id="rId8"/>
    <p:sldId id="266" r:id="rId9"/>
    <p:sldId id="298" r:id="rId10"/>
    <p:sldId id="301" r:id="rId11"/>
    <p:sldId id="302" r:id="rId12"/>
    <p:sldId id="303" r:id="rId13"/>
    <p:sldId id="304" r:id="rId14"/>
    <p:sldId id="306" r:id="rId15"/>
    <p:sldId id="309" r:id="rId16"/>
    <p:sldId id="278" r:id="rId17"/>
    <p:sldId id="279" r:id="rId18"/>
    <p:sldId id="310" r:id="rId19"/>
    <p:sldId id="313" r:id="rId20"/>
    <p:sldId id="312" r:id="rId21"/>
    <p:sldId id="281" r:id="rId22"/>
    <p:sldId id="282" r:id="rId23"/>
    <p:sldId id="314" r:id="rId24"/>
    <p:sldId id="284" r:id="rId25"/>
    <p:sldId id="315" r:id="rId26"/>
    <p:sldId id="328" r:id="rId27"/>
    <p:sldId id="286" r:id="rId28"/>
    <p:sldId id="289" r:id="rId29"/>
    <p:sldId id="290" r:id="rId30"/>
    <p:sldId id="293" r:id="rId31"/>
    <p:sldId id="294" r:id="rId32"/>
    <p:sldId id="317" r:id="rId33"/>
    <p:sldId id="295" r:id="rId34"/>
    <p:sldId id="31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62"/>
    <p:restoredTop sz="67798"/>
  </p:normalViewPr>
  <p:slideViewPr>
    <p:cSldViewPr snapToGrid="0" snapToObjects="1">
      <p:cViewPr varScale="1">
        <p:scale>
          <a:sx n="93" d="100"/>
          <a:sy n="93" d="100"/>
        </p:scale>
        <p:origin x="1680" y="200"/>
      </p:cViewPr>
      <p:guideLst/>
    </p:cSldViewPr>
  </p:slideViewPr>
  <p:notesTextViewPr>
    <p:cViewPr>
      <p:scale>
        <a:sx n="145" d="100"/>
        <a:sy n="14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A4E39-D9A0-644A-8CCA-AED33A18401E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769B3-E029-8347-8B59-06CCED7BE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9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1F542-773E-CA4F-8FE7-9A3FE5CEEC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6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02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6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29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7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69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46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76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97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84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1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16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70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41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10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85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95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050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66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20A902-0F11-4ADD-A946-687B9B04D17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495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6599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15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566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304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033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54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318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14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4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FEEB16-89D6-4E4D-905F-5AB0370B436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1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24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0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C8304A-3E9E-4EAD-974F-64956AAE9C6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86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5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F26DA-D45A-8745-8DEA-311A3984C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F49AF-9AF0-434E-91DC-E2FBAD89B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65D4B-6ABA-C54C-8418-9BC9DA22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93B74-8454-5140-ACED-B24D6716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2596E-5FE8-2848-8253-A000D6F2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5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49D5-6E29-7840-836C-F159ED468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3FF55B-6F59-4848-9B84-6CAB2C88E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C1CBF-A1D1-834F-87DA-5005B2F5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96F97-CB44-164D-843F-79A9CDEF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FFB8-3F05-F347-B774-421157C3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8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806D3D-BE96-EC4E-8327-13D178C40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495FC-E05E-2449-8B4E-665089503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23D93-4395-DB47-BF75-E1F40E217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97403-FA9E-FF42-A133-6C7528D4B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BF7B6-40F5-2C4C-8ADC-8E61D9C6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66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Opt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ranslation PP Template_b.jpg" descr="Translation PP Template_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Rectangle"/>
          <p:cNvSpPr/>
          <p:nvPr/>
        </p:nvSpPr>
        <p:spPr>
          <a:xfrm>
            <a:off x="9861550" y="6197600"/>
            <a:ext cx="1797050" cy="635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6317" y="6470650"/>
            <a:ext cx="226666" cy="2349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940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Bar-Title and Content">
  <p:cSld name="RedBar-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174C79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74C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990600"/>
            <a:ext cx="109728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3"/>
          </p:nvPr>
        </p:nvSpPr>
        <p:spPr>
          <a:xfrm>
            <a:off x="8636000" y="6705600"/>
            <a:ext cx="35560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383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F9065-1A86-F04F-9C56-F7E3E8B67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0BD27-7FE5-B240-BBC9-B49810A51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8D5BB-B2AB-D446-A2E8-E0EF9B7B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FC8D6-A34D-1342-ADD5-CAE27F8B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57AAA-3643-B643-BE00-BD51A9AA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046D-12C4-0440-BD9C-59355DC7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4FF81-7063-3142-9D86-EB3F6A7B7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18228-A0AA-5D41-9D84-B898C670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92272-4E7B-D44F-882E-0806358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48B02-80D3-2A48-8B15-F93CE263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6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E1F8-6969-3F4F-A647-F27596FC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9F9AD-A37F-0948-AE0A-BF921A70E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C6F28-EABD-5F4C-B687-9925263B7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C3C56-042B-AF49-96CE-FA5E21AF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372DA-F1D7-0B46-960B-4CBB7EE28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4CE87-B6ED-734B-A9C0-6F77DE58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6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BFDB8-B3E2-2046-8964-8A75C0C57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45C0D-86C7-BF4F-9748-2731FBFCD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0F0DA-65DB-C346-8DD2-7D70C44F2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CD1B73-1D39-D442-B0D3-349AD0298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0AF74-D0C4-8047-85D2-36FF141BC9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3AEB91-029F-7449-AD4D-B6F2DF28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B86B4A-7BD8-2D4B-9013-1E89C83A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01BC97-EA51-3D45-823B-9B5B041C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7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BE10-2A09-544C-B46B-98BAF5C3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FC5ED-BF96-1748-9F26-C262266B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A1E6DE-20BF-BA4B-9DB0-9CD364B4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EB6B2-B094-5649-9993-1FD62BE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2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A76F1-39B1-9C43-AAD8-293DA02BE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43CA1-D1FC-A14F-A099-D7389D0AD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A4ACE-2C78-6049-A66F-1E08784C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0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ABC34-F585-9744-BE16-C9CDDBFB8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F9087-DB3B-3748-A772-9C7817FD8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D48AD-BC20-FA47-9909-F66047DC1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4314B-69D7-8D48-87EA-C74BCAABC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479FB-7E1D-124B-A222-3D3486B7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C8E06-B042-3145-BD3B-1DB04331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6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CCD4-973A-3341-87D2-CED37E5D5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BA19F-265A-8D40-8918-3E626B857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06676-7D54-A843-9019-129D6AF2E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61E02-AD0E-EE4B-BE6D-802B9D9E6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66F16-9CF1-1644-BF39-BBD7446A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845B9-23A5-E544-8D16-E4BB0E6D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549A4C-C86A-1A43-802A-8D4DE08D1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6A936-E831-7145-94D6-30D850709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1F576-390A-3743-950A-B675ED2F6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7F78F-7CB3-9C4B-B1C5-339A090FD2D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C51EA-5148-AA4C-A5D3-A247D8936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4D2CC-0BF0-6C47-B917-ABB8E46AD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8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18696" y="6470650"/>
            <a:ext cx="141908" cy="23495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5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9875" y="0"/>
            <a:ext cx="12299048" cy="688797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94459EC-A837-1B4B-86B3-53AE5E6D1C26}"/>
              </a:ext>
            </a:extLst>
          </p:cNvPr>
          <p:cNvSpPr txBox="1">
            <a:spLocks/>
          </p:cNvSpPr>
          <p:nvPr/>
        </p:nvSpPr>
        <p:spPr>
          <a:xfrm>
            <a:off x="2799054" y="1406526"/>
            <a:ext cx="6581191" cy="18287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MOTIVATING EMPLOYEES</a:t>
            </a:r>
          </a:p>
          <a:p>
            <a:pPr marL="0" indent="0" algn="ctr">
              <a:buNone/>
            </a:pP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Achieving Superior Performance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in the Workplace</a:t>
            </a:r>
          </a:p>
        </p:txBody>
      </p:sp>
    </p:spTree>
    <p:extLst>
      <p:ext uri="{BB962C8B-B14F-4D97-AF65-F5344CB8AC3E}">
        <p14:creationId xmlns:p14="http://schemas.microsoft.com/office/powerpoint/2010/main" val="58667964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DECI and RYAN’S </a:t>
            </a:r>
            <a:br>
              <a:rPr lang="en-US" dirty="0"/>
            </a:br>
            <a:r>
              <a:rPr lang="en-US" dirty="0"/>
              <a:t>SELF-DETERMINATION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1524000"/>
            <a:ext cx="8229600" cy="3657600"/>
          </a:xfrm>
        </p:spPr>
        <p:txBody>
          <a:bodyPr/>
          <a:lstStyle/>
          <a:p>
            <a:r>
              <a:rPr lang="en-US" b="1" dirty="0"/>
              <a:t>Self-determination theory 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Assumes people are driven to try to grow and attain fulfillment, with their behavior and well-being influenced by three innate needs: competence, autonomy, and relatedness.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Focuses primarily on </a:t>
            </a:r>
            <a:r>
              <a:rPr lang="en-US" b="1" dirty="0">
                <a:solidFill>
                  <a:srgbClr val="603E00"/>
                </a:solidFill>
              </a:rPr>
              <a:t>intrinsic</a:t>
            </a:r>
            <a:r>
              <a:rPr lang="en-US" dirty="0"/>
              <a:t> motivation and rewards.</a:t>
            </a:r>
          </a:p>
        </p:txBody>
      </p:sp>
    </p:spTree>
    <p:extLst>
      <p:ext uri="{BB962C8B-B14F-4D97-AF65-F5344CB8AC3E}">
        <p14:creationId xmlns:p14="http://schemas.microsoft.com/office/powerpoint/2010/main" val="3402251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INNATE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Competence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People need to feel qualified, knowledgeable, and capable of completing a goal or task and to learn different skills.</a:t>
            </a:r>
          </a:p>
          <a:p>
            <a:r>
              <a:rPr lang="en-US" b="1" dirty="0"/>
              <a:t>Autonomy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People need to feel they have the freedom and the discretion to determine what they want to do and how they want to do it.</a:t>
            </a:r>
          </a:p>
          <a:p>
            <a:r>
              <a:rPr lang="en-US" b="1" dirty="0"/>
              <a:t>Relatedness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People need to feel a sense of belonging, of attachment to others.</a:t>
            </a:r>
          </a:p>
        </p:txBody>
      </p:sp>
    </p:spTree>
    <p:extLst>
      <p:ext uri="{BB962C8B-B14F-4D97-AF65-F5344CB8AC3E}">
        <p14:creationId xmlns:p14="http://schemas.microsoft.com/office/powerpoint/2010/main" val="2583340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HERZBERG’S TWO-FACTOR THEORY </a:t>
            </a:r>
            <a:r>
              <a:rPr lang="en-US" sz="2000" dirty="0"/>
              <a:t>(1 of 2)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4419600" cy="55626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Two-factor theory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/>
              <a:t>Proposed that work satisfaction and dissatisfaction arise from two different factors—work satisfaction from so-called motivating factors and work dissatisfaction from so-called hygiene factors.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Hygiene factors</a:t>
            </a:r>
            <a:r>
              <a:rPr lang="en-US" sz="2000" dirty="0"/>
              <a:t>: associated with job dissatisfaction which affect the job context in which people work.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Motivating factors:  </a:t>
            </a:r>
            <a:r>
              <a:rPr lang="en-US" sz="2000" dirty="0"/>
              <a:t>associated with job satisfaction, which affects the job content or the rewards of work performance.</a:t>
            </a:r>
          </a:p>
        </p:txBody>
      </p:sp>
      <p:pic>
        <p:nvPicPr>
          <p:cNvPr id="5" name="Picture 4" descr="Photo of a man in an office standing in front of a large desk before large windows. The windows show a city skyline">
            <a:extLst>
              <a:ext uri="{FF2B5EF4-FFF2-40B4-BE49-F238E27FC236}">
                <a16:creationId xmlns:a16="http://schemas.microsoft.com/office/drawing/2014/main" id="{4CC82CA4-4066-4813-80B9-ACFCC90BA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2654948"/>
            <a:ext cx="3740727" cy="280693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4916A1-A4CF-456F-9044-2D8B3137FA1C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Copyright </a:t>
            </a:r>
            <a:r>
              <a:rPr lang="en-US" i="1" dirty="0"/>
              <a:t>Baris Simsek/Getty Images 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31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HERZBERG’S TWO-FACTOR THEORY </a:t>
            </a:r>
            <a:r>
              <a:rPr lang="en-US" sz="2000" dirty="0"/>
              <a:t>(2 of 2)</a:t>
            </a:r>
            <a:endParaRPr lang="en-US" dirty="0"/>
          </a:p>
        </p:txBody>
      </p:sp>
      <p:pic>
        <p:nvPicPr>
          <p:cNvPr id="3" name="Picture 2" descr="The graphic lists motivating factors and hygiene factors.">
            <a:extLst>
              <a:ext uri="{FF2B5EF4-FFF2-40B4-BE49-F238E27FC236}">
                <a16:creationId xmlns:a16="http://schemas.microsoft.com/office/drawing/2014/main" id="{C96DE816-9F3D-4B6A-AB73-85142D328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1" y="760210"/>
            <a:ext cx="5665611" cy="55626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A60068-BC28-42B8-8DC6-316C7E0211C9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648200" y="6705600"/>
            <a:ext cx="6019800" cy="148820"/>
          </a:xfrm>
        </p:spPr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3892191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 COMPARISON of the CONTENT THEORIES</a:t>
            </a:r>
          </a:p>
        </p:txBody>
      </p:sp>
      <p:pic>
        <p:nvPicPr>
          <p:cNvPr id="4" name="Picture 3" descr="Figure 12.6 shows the comparison of the content theories.">
            <a:extLst>
              <a:ext uri="{FF2B5EF4-FFF2-40B4-BE49-F238E27FC236}">
                <a16:creationId xmlns:a16="http://schemas.microsoft.com/office/drawing/2014/main" id="{1E516BF6-F761-4BD1-BA96-C7C232E27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362201"/>
            <a:ext cx="8839200" cy="237205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1B9E6-9EBD-4FE8-9A4F-DE6CEC07481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943600" y="6705600"/>
            <a:ext cx="4724400" cy="152400"/>
          </a:xfrm>
        </p:spPr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1794355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PROCESS PERSPECTIVES on </a:t>
            </a:r>
            <a:br>
              <a:rPr lang="en-US" sz="3200" dirty="0"/>
            </a:br>
            <a:r>
              <a:rPr lang="en-US" sz="3200" dirty="0"/>
              <a:t>EMPLOYEE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1447800"/>
            <a:ext cx="8229600" cy="4114800"/>
          </a:xfrm>
        </p:spPr>
        <p:txBody>
          <a:bodyPr/>
          <a:lstStyle/>
          <a:p>
            <a:r>
              <a:rPr lang="en-US" b="1" dirty="0"/>
              <a:t>Process perspectives 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Concerned with the thought processes by which people decide how to act.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How employees choose behavior to meet their needs.</a:t>
            </a:r>
          </a:p>
          <a:p>
            <a:r>
              <a:rPr lang="en-US" dirty="0"/>
              <a:t>Process theories.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Equity or justice theory.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Expectancy theory.</a:t>
            </a:r>
            <a:r>
              <a:rPr lang="en-US" sz="400" dirty="0"/>
              <a:t> 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Goal-setting theory.</a:t>
            </a:r>
          </a:p>
        </p:txBody>
      </p:sp>
    </p:spTree>
    <p:extLst>
      <p:ext uri="{BB962C8B-B14F-4D97-AF65-F5344CB8AC3E}">
        <p14:creationId xmlns:p14="http://schemas.microsoft.com/office/powerpoint/2010/main" val="362414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EQUITY / JUSTICE THEORY </a:t>
            </a:r>
            <a:r>
              <a:rPr lang="en-US" sz="2000" dirty="0"/>
              <a:t>(1 of 2)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8229600" cy="35814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Equity theory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A model of motivation that explains how people strive for fairness and justice in social exchanges or give-and-take relationships.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Based on </a:t>
            </a:r>
            <a:r>
              <a:rPr lang="en-US" b="1" i="1" dirty="0"/>
              <a:t>cognitive dissonan</a:t>
            </a:r>
            <a:r>
              <a:rPr lang="en-US" dirty="0"/>
              <a:t>ce, the psychological discomfort people experience between their cognitive attitude and incompatible behavior. </a:t>
            </a:r>
          </a:p>
        </p:txBody>
      </p:sp>
    </p:spTree>
    <p:extLst>
      <p:ext uri="{BB962C8B-B14F-4D97-AF65-F5344CB8AC3E}">
        <p14:creationId xmlns:p14="http://schemas.microsoft.com/office/powerpoint/2010/main" val="4001756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EQUITY/JUSTICE THEORY </a:t>
            </a:r>
            <a:r>
              <a:rPr lang="en-US" sz="2000" dirty="0"/>
              <a:t>(2 of 2)</a:t>
            </a:r>
            <a:endParaRPr lang="en-US" dirty="0"/>
          </a:p>
        </p:txBody>
      </p:sp>
      <p:pic>
        <p:nvPicPr>
          <p:cNvPr id="3" name="Picture 2" descr="Figure 12.7 outlines the theories.">
            <a:extLst>
              <a:ext uri="{FF2B5EF4-FFF2-40B4-BE49-F238E27FC236}">
                <a16:creationId xmlns:a16="http://schemas.microsoft.com/office/drawing/2014/main" id="{8856BD2D-351A-467E-A2DC-74D2BBFC5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019" y="762000"/>
            <a:ext cx="6292843" cy="5715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C20C39-98E0-4C97-A0A6-1834975868DD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096000" y="6705600"/>
            <a:ext cx="4572000" cy="171882"/>
          </a:xfrm>
        </p:spPr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158085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SOME WAYS EMPLOYEES </a:t>
            </a:r>
            <a:br>
              <a:rPr lang="en-US" dirty="0"/>
            </a:br>
            <a:r>
              <a:rPr lang="en-US" dirty="0"/>
              <a:t>TRY to REDUCE INEQUITY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918551" y="1600200"/>
          <a:ext cx="8354898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4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How employees may try to reduce inequity.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59119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They will reduce their inputs: They will do less work, take long breaks, call in “sick” on Mondays, leave early on Fridays, and so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on.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They will try to change the outputs or rewards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they receive: They will lobby the boss for a raise, or they will pilfer company equipment.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They will distort the inequity: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They will exaggerate how hard they work so they can complain they’re not paid what they’re worth.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They will change the object of comparison: They may compare themselves with another person instead of the original one.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They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will leave the situation: They will quit, transfer, or shift to another reference group.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92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ELEMENTS of JUSTICE THEORY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8229600" cy="39624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Distributive justice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“How fairly are rewards being given out?”</a:t>
            </a:r>
          </a:p>
          <a:p>
            <a:pPr>
              <a:defRPr/>
            </a:pPr>
            <a:r>
              <a:rPr lang="en-US" b="1" dirty="0"/>
              <a:t>Procedural justice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“How fair is the process for handing out rewards?”</a:t>
            </a:r>
          </a:p>
          <a:p>
            <a:pPr>
              <a:defRPr/>
            </a:pPr>
            <a:r>
              <a:rPr lang="en-US" b="1" dirty="0"/>
              <a:t>Interactional justice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“How fairly am I being treated when rewards are given out?”</a:t>
            </a:r>
          </a:p>
        </p:txBody>
      </p:sp>
    </p:spTree>
    <p:extLst>
      <p:ext uri="{BB962C8B-B14F-4D97-AF65-F5344CB8AC3E}">
        <p14:creationId xmlns:p14="http://schemas.microsoft.com/office/powerpoint/2010/main" val="389939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53D01-CE7E-40F8-84DF-A709B55BF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74C79"/>
                </a:solidFill>
                <a:ea typeface="Calibri"/>
                <a:cs typeface="Calibri"/>
                <a:sym typeface="Calibri"/>
              </a:rPr>
              <a:t>LEARNING OBJECTIVES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1688" indent="-801688">
              <a:defRPr/>
            </a:pPr>
            <a:r>
              <a:rPr lang="en-US" sz="2500" dirty="0">
                <a:solidFill>
                  <a:schemeClr val="tx1"/>
                </a:solidFill>
              </a:rPr>
              <a:t>Explain the role of motivation in accomplishing goals.</a:t>
            </a:r>
          </a:p>
          <a:p>
            <a:pPr marL="801688" indent="-801688">
              <a:defRPr/>
            </a:pPr>
            <a:r>
              <a:rPr lang="en-US" sz="2500" dirty="0">
                <a:solidFill>
                  <a:schemeClr val="tx1"/>
                </a:solidFill>
              </a:rPr>
              <a:t>Identify the needs that motivate most employees.</a:t>
            </a:r>
          </a:p>
          <a:p>
            <a:pPr marL="801688" indent="-801688">
              <a:defRPr/>
            </a:pPr>
            <a:r>
              <a:rPr lang="en-US" sz="2500" dirty="0">
                <a:solidFill>
                  <a:schemeClr val="tx1"/>
                </a:solidFill>
              </a:rPr>
              <a:t>Discuss similarities and differences among three process theories.</a:t>
            </a:r>
          </a:p>
          <a:p>
            <a:pPr marL="801688" indent="-801688">
              <a:defRPr/>
            </a:pPr>
            <a:r>
              <a:rPr lang="en-US" sz="2500" dirty="0">
                <a:solidFill>
                  <a:schemeClr val="tx1"/>
                </a:solidFill>
              </a:rPr>
              <a:t>Discuss how to use four types of reinforcement.</a:t>
            </a:r>
          </a:p>
        </p:txBody>
      </p:sp>
    </p:spTree>
    <p:extLst>
      <p:ext uri="{BB962C8B-B14F-4D97-AF65-F5344CB8AC3E}">
        <p14:creationId xmlns:p14="http://schemas.microsoft.com/office/powerpoint/2010/main" val="2523392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FIVE PRACTICAL LESSONS from EQUITY and    </a:t>
            </a:r>
            <a:br>
              <a:rPr lang="en-US" sz="3200" dirty="0"/>
            </a:br>
            <a:r>
              <a:rPr lang="en-US" sz="3200" dirty="0"/>
              <a:t>JUSTICE THEORIES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1676400"/>
            <a:ext cx="8229600" cy="3505200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Employee perceptions are what count.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Employee want a voice in decisions that affect them.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Employees should be given an appeals process.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Leader behavior matters.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A climate for justice makes a difference.</a:t>
            </a:r>
          </a:p>
        </p:txBody>
      </p:sp>
    </p:spTree>
    <p:extLst>
      <p:ext uri="{BB962C8B-B14F-4D97-AF65-F5344CB8AC3E}">
        <p14:creationId xmlns:p14="http://schemas.microsoft.com/office/powerpoint/2010/main" val="1460412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EXPECTANCY THEORY </a:t>
            </a:r>
            <a:r>
              <a:rPr lang="en-US" sz="2000" dirty="0"/>
              <a:t>(1 of 2)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Expectancy Theory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Suggests that people are motivated by two things:</a:t>
            </a:r>
          </a:p>
          <a:p>
            <a:pPr lvl="2" indent="-45720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/>
              <a:t>How much they want something.</a:t>
            </a:r>
          </a:p>
          <a:p>
            <a:pPr lvl="2" indent="-45720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/>
              <a:t>How likely they think they are to get it.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Three elements to expectancy theory:</a:t>
            </a:r>
          </a:p>
          <a:p>
            <a:pPr lvl="2" indent="-45720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b="1" i="1" dirty="0"/>
              <a:t>Expectancy:</a:t>
            </a:r>
            <a:r>
              <a:rPr lang="en-US" sz="2400" dirty="0"/>
              <a:t> belief that a particular level of effort will lead to a particular level of performance.</a:t>
            </a:r>
          </a:p>
          <a:p>
            <a:pPr lvl="2" indent="-45720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b="1" i="1" dirty="0"/>
              <a:t>Instrumentality:</a:t>
            </a:r>
            <a:r>
              <a:rPr lang="en-US" sz="2400" dirty="0"/>
              <a:t> expectation that successful performance of the task will lead to the desired outcome.</a:t>
            </a:r>
          </a:p>
          <a:p>
            <a:pPr lvl="2" indent="-45720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b="1" i="1" dirty="0"/>
              <a:t>Valence:</a:t>
            </a:r>
            <a:r>
              <a:rPr lang="en-US" sz="2400" dirty="0"/>
              <a:t> the value a worker assigns to an outcome.</a:t>
            </a:r>
          </a:p>
        </p:txBody>
      </p:sp>
    </p:spTree>
    <p:extLst>
      <p:ext uri="{BB962C8B-B14F-4D97-AF65-F5344CB8AC3E}">
        <p14:creationId xmlns:p14="http://schemas.microsoft.com/office/powerpoint/2010/main" val="3683510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524000" y="25400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dirty="0"/>
              <a:t>EXPECTANCY THEORY </a:t>
            </a:r>
            <a:r>
              <a:rPr lang="en-US" sz="2000" dirty="0"/>
              <a:t>(2 of 2)</a:t>
            </a:r>
            <a:endParaRPr lang="en-US" dirty="0"/>
          </a:p>
        </p:txBody>
      </p:sp>
      <p:pic>
        <p:nvPicPr>
          <p:cNvPr id="3" name="Picture 2" descr="The expectancy theory is laid out in Figure 12.8.">
            <a:extLst>
              <a:ext uri="{FF2B5EF4-FFF2-40B4-BE49-F238E27FC236}">
                <a16:creationId xmlns:a16="http://schemas.microsoft.com/office/drawing/2014/main" id="{D68BEB5D-0ADD-4A67-ABF9-9914CC112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140585"/>
            <a:ext cx="9144000" cy="302586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19AAEA-B6EF-43EC-B107-92E2565C527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400800" y="6705600"/>
            <a:ext cx="4267200" cy="152400"/>
          </a:xfrm>
        </p:spPr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87785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USING EXPECTANCY THEORY to </a:t>
            </a:r>
            <a:br>
              <a:rPr lang="en-US" sz="3200" dirty="0"/>
            </a:br>
            <a:r>
              <a:rPr lang="en-US" sz="3200" dirty="0"/>
              <a:t>MOTIVATE EMPLOYEES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4953000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What rewards do your employees value?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What are the job objectives and the performance level you desire?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Are the rewards linked to performance?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Do employees believe you will deliver the right rewards for the right performance?</a:t>
            </a:r>
          </a:p>
        </p:txBody>
      </p:sp>
    </p:spTree>
    <p:extLst>
      <p:ext uri="{BB962C8B-B14F-4D97-AF65-F5344CB8AC3E}">
        <p14:creationId xmlns:p14="http://schemas.microsoft.com/office/powerpoint/2010/main" val="1717064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GOAL-SETTING THEORY </a:t>
            </a:r>
            <a:r>
              <a:rPr lang="en-US" sz="2000" dirty="0"/>
              <a:t>(1 of 3)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8229600" cy="4114800"/>
          </a:xfrm>
        </p:spPr>
        <p:txBody>
          <a:bodyPr/>
          <a:lstStyle/>
          <a:p>
            <a:r>
              <a:rPr lang="en-US" altLang="en-US" b="1" dirty="0"/>
              <a:t>Goal-setting theory</a:t>
            </a:r>
          </a:p>
          <a:p>
            <a:pPr lvl="1">
              <a:buClr>
                <a:schemeClr val="tx1"/>
              </a:buClr>
            </a:pPr>
            <a:r>
              <a:rPr lang="en-US" altLang="en-US" dirty="0"/>
              <a:t>Suggests that employees can be motivated by goals that are specific and challenging but achievable.</a:t>
            </a:r>
          </a:p>
          <a:p>
            <a:r>
              <a:rPr lang="en-US" altLang="en-US" b="1" dirty="0"/>
              <a:t>Four motivational mechanisms:</a:t>
            </a:r>
          </a:p>
          <a:p>
            <a:pPr lvl="1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Directs your attention.</a:t>
            </a:r>
          </a:p>
          <a:p>
            <a:pPr lvl="1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Regulates the effort expended.</a:t>
            </a:r>
          </a:p>
          <a:p>
            <a:pPr lvl="1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Increases your persistence.</a:t>
            </a:r>
          </a:p>
          <a:p>
            <a:pPr lvl="1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Fosters use of strategic and action plans.</a:t>
            </a:r>
          </a:p>
        </p:txBody>
      </p:sp>
    </p:spTree>
    <p:extLst>
      <p:ext uri="{BB962C8B-B14F-4D97-AF65-F5344CB8AC3E}">
        <p14:creationId xmlns:p14="http://schemas.microsoft.com/office/powerpoint/2010/main" val="1688755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GOAL-SETTING THEORY </a:t>
            </a:r>
            <a:r>
              <a:rPr lang="en-US" sz="2000" dirty="0"/>
              <a:t>(2 of 3)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b="1" dirty="0"/>
              <a:t>Stretch Goals </a:t>
            </a:r>
            <a:r>
              <a:rPr lang="en-US" altLang="en-US" dirty="0"/>
              <a:t>are goals some companies adopt that are beyond what they are actually expected to achieve.</a:t>
            </a:r>
          </a:p>
          <a:p>
            <a:pPr marL="51435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b="1" dirty="0"/>
              <a:t>Learning goal orientation </a:t>
            </a:r>
            <a:r>
              <a:rPr lang="en-US" altLang="en-US" dirty="0"/>
              <a:t>sees goals as a way of developing competence through the acquisition of new skills.</a:t>
            </a:r>
          </a:p>
          <a:p>
            <a:pPr marL="51435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b="1" dirty="0"/>
              <a:t>Performance goal orientation </a:t>
            </a:r>
            <a:r>
              <a:rPr lang="en-US" altLang="en-US" dirty="0"/>
              <a:t>sees them as a way of demonstrating and validating a competence we already have by seeking the approval of others. 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155070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GOAL-SETTING THEORY </a:t>
            </a:r>
            <a:r>
              <a:rPr lang="en-US" sz="2000" dirty="0"/>
              <a:t>(3 of 3)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1295400"/>
            <a:ext cx="8229600" cy="5257800"/>
          </a:xfrm>
        </p:spPr>
        <p:txBody>
          <a:bodyPr/>
          <a:lstStyle/>
          <a:p>
            <a:pPr marL="57150" indent="0"/>
            <a:r>
              <a:rPr lang="en-US" altLang="en-US" b="1" dirty="0"/>
              <a:t>Practical considerations of goal-setting theory:</a:t>
            </a:r>
          </a:p>
          <a:p>
            <a:pPr lvl="1" indent="-457200">
              <a:buClr>
                <a:schemeClr val="tx1"/>
              </a:buClr>
              <a:buAutoNum type="arabicPeriod"/>
            </a:pPr>
            <a:r>
              <a:rPr lang="en-US" altLang="en-US" dirty="0"/>
              <a:t>Goals should be specific.</a:t>
            </a:r>
          </a:p>
          <a:p>
            <a:pPr lvl="1" indent="-457200">
              <a:buClr>
                <a:schemeClr val="tx1"/>
              </a:buClr>
              <a:buAutoNum type="arabicPeriod"/>
            </a:pPr>
            <a:r>
              <a:rPr lang="en-US" altLang="en-US" dirty="0"/>
              <a:t>Certain conditions are necessary for goal-setting to work.</a:t>
            </a:r>
          </a:p>
          <a:p>
            <a:pPr lvl="1" indent="-457200">
              <a:buClr>
                <a:schemeClr val="tx1"/>
              </a:buClr>
              <a:buAutoNum type="arabicPeriod"/>
            </a:pPr>
            <a:r>
              <a:rPr lang="en-US" altLang="en-US" dirty="0"/>
              <a:t>Goals should be linked to action plans.</a:t>
            </a:r>
          </a:p>
          <a:p>
            <a:pPr lvl="1" indent="-457200">
              <a:buClr>
                <a:schemeClr val="tx1"/>
              </a:buClr>
              <a:buAutoNum type="arabicPeriod"/>
            </a:pPr>
            <a:r>
              <a:rPr lang="en-US" dirty="0"/>
              <a:t>Performance feedback and participation in deciding how to achieve goals are necessary but not sufficient for goal-setting to work.</a:t>
            </a:r>
          </a:p>
        </p:txBody>
      </p:sp>
    </p:spTree>
    <p:extLst>
      <p:ext uri="{BB962C8B-B14F-4D97-AF65-F5344CB8AC3E}">
        <p14:creationId xmlns:p14="http://schemas.microsoft.com/office/powerpoint/2010/main" val="1942695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JOB DESIGN PERSPECTIVES on MOTIVATION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Job design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Division of an organization’s work among its employees.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The application of motivational theories to jobs to increase satisfaction and performance.</a:t>
            </a:r>
          </a:p>
          <a:p>
            <a:pPr>
              <a:defRPr/>
            </a:pPr>
            <a:r>
              <a:rPr lang="en-US" b="1" dirty="0"/>
              <a:t>Two techniques: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Fitting people to jobs (scientific management).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Fitting jobs to people (enlargement or enrichment).</a:t>
            </a:r>
          </a:p>
        </p:txBody>
      </p:sp>
    </p:spTree>
    <p:extLst>
      <p:ext uri="{BB962C8B-B14F-4D97-AF65-F5344CB8AC3E}">
        <p14:creationId xmlns:p14="http://schemas.microsoft.com/office/powerpoint/2010/main" val="874355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REINFORCEMENT PERSPECTIVES on MOTIVATION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1524000"/>
            <a:ext cx="8229600" cy="50292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Reinforcement theory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Suggests that behavior with positive consequences tends to be repeated, whereas behavior with negative consequences tends not to be repeated.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Pioneered by B.F. Skinner (</a:t>
            </a:r>
            <a:r>
              <a:rPr lang="en-US" b="1" dirty="0">
                <a:solidFill>
                  <a:srgbClr val="603E00"/>
                </a:solidFill>
              </a:rPr>
              <a:t>operant conditioning</a:t>
            </a:r>
            <a:r>
              <a:rPr lang="en-US" dirty="0"/>
              <a:t>) and Edward Thorndike (</a:t>
            </a:r>
            <a:r>
              <a:rPr lang="en-US" b="1" dirty="0">
                <a:solidFill>
                  <a:srgbClr val="603E00"/>
                </a:solidFill>
              </a:rPr>
              <a:t>law of effect</a:t>
            </a:r>
            <a:r>
              <a:rPr lang="en-US" dirty="0"/>
              <a:t>).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Use of reinforcement theory to change human behavior is called </a:t>
            </a:r>
            <a:r>
              <a:rPr lang="en-US" b="1" dirty="0">
                <a:solidFill>
                  <a:srgbClr val="603E00"/>
                </a:solidFill>
              </a:rPr>
              <a:t>behavior modification.</a:t>
            </a:r>
          </a:p>
        </p:txBody>
      </p:sp>
    </p:spTree>
    <p:extLst>
      <p:ext uri="{BB962C8B-B14F-4D97-AF65-F5344CB8AC3E}">
        <p14:creationId xmlns:p14="http://schemas.microsoft.com/office/powerpoint/2010/main" val="4092376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FOUR TYPES of REINFORCEMENT </a:t>
            </a:r>
            <a:r>
              <a:rPr lang="en-US" sz="2000" dirty="0"/>
              <a:t>(1 of 2)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Positive reinforcement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Use of positive consequences to strengthen a particular behavior.</a:t>
            </a:r>
          </a:p>
          <a:p>
            <a:pPr>
              <a:defRPr/>
            </a:pPr>
            <a:r>
              <a:rPr lang="en-US" b="1" dirty="0"/>
              <a:t>Negative reinforcement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Strengthening a behavior by withdrawing something negative.</a:t>
            </a:r>
          </a:p>
          <a:p>
            <a:pPr>
              <a:defRPr/>
            </a:pPr>
            <a:r>
              <a:rPr lang="en-US" b="1" dirty="0"/>
              <a:t>Extinction</a:t>
            </a:r>
            <a:r>
              <a:rPr lang="en-US" dirty="0"/>
              <a:t>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Weakening behavior by ignoring it or making sure it is not reinforced.</a:t>
            </a:r>
          </a:p>
          <a:p>
            <a:pPr>
              <a:defRPr/>
            </a:pPr>
            <a:r>
              <a:rPr lang="en-US" b="1" dirty="0"/>
              <a:t>Punishment</a:t>
            </a:r>
            <a:r>
              <a:rPr lang="en-US" dirty="0"/>
              <a:t>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Weakening behavior by presenting something negative or withdrawing something positive.</a:t>
            </a:r>
          </a:p>
        </p:txBody>
      </p:sp>
    </p:spTree>
    <p:extLst>
      <p:ext uri="{BB962C8B-B14F-4D97-AF65-F5344CB8AC3E}">
        <p14:creationId xmlns:p14="http://schemas.microsoft.com/office/powerpoint/2010/main" val="404733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MOTIVATION: WHAT IT IS, WHY IT’S IMPORTANT</a:t>
            </a:r>
            <a:br>
              <a:rPr lang="en-US" sz="3200" dirty="0"/>
            </a:br>
            <a:r>
              <a:rPr lang="en-US" sz="1800" dirty="0"/>
              <a:t>(1 of 2)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81200" y="914401"/>
            <a:ext cx="8229600" cy="1874319"/>
          </a:xfrm>
        </p:spPr>
        <p:txBody>
          <a:bodyPr/>
          <a:lstStyle/>
          <a:p>
            <a:pPr>
              <a:defRPr/>
            </a:pPr>
            <a:r>
              <a:rPr lang="en-US" b="1" dirty="0"/>
              <a:t>Motivation</a:t>
            </a:r>
            <a:r>
              <a:rPr lang="en-US" dirty="0"/>
              <a:t>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The psychological processes that arouse and direct        goal-directed behavior.</a:t>
            </a:r>
          </a:p>
        </p:txBody>
      </p:sp>
      <p:pic>
        <p:nvPicPr>
          <p:cNvPr id="3" name="Picture 2" descr="The graphic lists personal and contextual factors.">
            <a:extLst>
              <a:ext uri="{FF2B5EF4-FFF2-40B4-BE49-F238E27FC236}">
                <a16:creationId xmlns:a16="http://schemas.microsoft.com/office/drawing/2014/main" id="{E8D3BB31-6B41-4BBA-AC84-C0F7B33F1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383" y="2841170"/>
            <a:ext cx="5329237" cy="355963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86AF1D-75CD-468F-915F-9BA4524F02F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410200" y="6705600"/>
            <a:ext cx="5257800" cy="152400"/>
          </a:xfrm>
        </p:spPr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681488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FOUR TYPES of REINFORCEMENT </a:t>
            </a:r>
            <a:r>
              <a:rPr lang="en-US" sz="2000" dirty="0"/>
              <a:t>(2 of 2)</a:t>
            </a:r>
          </a:p>
        </p:txBody>
      </p:sp>
      <p:pic>
        <p:nvPicPr>
          <p:cNvPr id="4" name="Picture 3" descr="The graphic outlines the four types of reinforcement.">
            <a:extLst>
              <a:ext uri="{FF2B5EF4-FFF2-40B4-BE49-F238E27FC236}">
                <a16:creationId xmlns:a16="http://schemas.microsoft.com/office/drawing/2014/main" id="{EE2570B4-EC4B-4525-9E98-F7EF03772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709" y="1188454"/>
            <a:ext cx="6681091" cy="52795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579CE-3BDC-4666-81C1-B41AF99A656C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248400" y="6705600"/>
            <a:ext cx="4419600" cy="139850"/>
          </a:xfrm>
        </p:spPr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1079319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USING REINFORCEMENT to </a:t>
            </a:r>
            <a:br>
              <a:rPr lang="en-US" dirty="0"/>
            </a:br>
            <a:r>
              <a:rPr lang="en-US" dirty="0"/>
              <a:t>MOTIVATE EMPLOYEES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1371600"/>
            <a:ext cx="8229600" cy="51816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Positive reinforcement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/>
              <a:t>Reward only desirable behavior.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/>
              <a:t>Give rewards as soon as possible.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/>
              <a:t>Be clear about what behavior is desired.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/>
              <a:t>Have different rewards and recognize individual differences.</a:t>
            </a:r>
          </a:p>
          <a:p>
            <a:pPr>
              <a:defRPr/>
            </a:pPr>
            <a:r>
              <a:rPr lang="en-US" b="1" dirty="0"/>
              <a:t>Punishment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/>
              <a:t>Punish only undesirable behavior.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/>
              <a:t>Give reprimands or disciplinary actions as soon as possible.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/>
              <a:t>Be clear about what behavior is desirable.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/>
              <a:t>Administer punishment in private.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/>
              <a:t>Combine punishment and positive reinforcement.</a:t>
            </a:r>
          </a:p>
        </p:txBody>
      </p:sp>
    </p:spTree>
    <p:extLst>
      <p:ext uri="{BB962C8B-B14F-4D97-AF65-F5344CB8AC3E}">
        <p14:creationId xmlns:p14="http://schemas.microsoft.com/office/powerpoint/2010/main" val="31496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USING COMPENSATION, NONMONETARY INCENTIVES, and OTHER REWARDS to MOTIVATE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2209800"/>
            <a:ext cx="8229600" cy="43434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Compensation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Monetary rewards.</a:t>
            </a:r>
          </a:p>
          <a:p>
            <a:pPr>
              <a:defRPr/>
            </a:pPr>
            <a:r>
              <a:rPr lang="en-US" b="1" dirty="0"/>
              <a:t>Nonmonetary incentives:</a:t>
            </a:r>
          </a:p>
          <a:p>
            <a:pPr lvl="1">
              <a:defRPr/>
            </a:pPr>
            <a:r>
              <a:rPr lang="en-US" dirty="0"/>
              <a:t>Work–life balance.</a:t>
            </a:r>
          </a:p>
          <a:p>
            <a:pPr lvl="1">
              <a:defRPr/>
            </a:pPr>
            <a:r>
              <a:rPr lang="en-US" dirty="0"/>
              <a:t>Ability to expand skills.</a:t>
            </a:r>
          </a:p>
          <a:p>
            <a:pPr lvl="1">
              <a:defRPr/>
            </a:pPr>
            <a:r>
              <a:rPr lang="en-US" dirty="0"/>
              <a:t>Positive work environment.</a:t>
            </a:r>
          </a:p>
          <a:p>
            <a:pPr lvl="1">
              <a:defRPr/>
            </a:pPr>
            <a:r>
              <a:rPr lang="en-US" dirty="0"/>
              <a:t>Finding meaning in work.</a:t>
            </a:r>
          </a:p>
        </p:txBody>
      </p:sp>
    </p:spTree>
    <p:extLst>
      <p:ext uri="{BB962C8B-B14F-4D97-AF65-F5344CB8AC3E}">
        <p14:creationId xmlns:p14="http://schemas.microsoft.com/office/powerpoint/2010/main" val="3702503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POPULAR INCENTIVE COMPENSATION PLANS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7848600" cy="5562600"/>
          </a:xfrm>
        </p:spPr>
        <p:txBody>
          <a:bodyPr/>
          <a:lstStyle/>
          <a:p>
            <a:pPr marL="5715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Pay for performance.</a:t>
            </a:r>
          </a:p>
          <a:p>
            <a:pPr marL="5715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Piece rate. </a:t>
            </a:r>
          </a:p>
          <a:p>
            <a:pPr marL="5715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Sales commission. </a:t>
            </a:r>
          </a:p>
          <a:p>
            <a:pPr marL="5715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Bonuses.</a:t>
            </a:r>
          </a:p>
          <a:p>
            <a:pPr marL="5715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Profit-sharing.</a:t>
            </a:r>
          </a:p>
          <a:p>
            <a:pPr marL="5715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Gainsharing.</a:t>
            </a:r>
          </a:p>
          <a:p>
            <a:pPr marL="5715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Stock options.</a:t>
            </a:r>
          </a:p>
          <a:p>
            <a:pPr marL="5715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Pay for knowledge.</a:t>
            </a:r>
          </a:p>
        </p:txBody>
      </p:sp>
    </p:spTree>
    <p:extLst>
      <p:ext uri="{BB962C8B-B14F-4D97-AF65-F5344CB8AC3E}">
        <p14:creationId xmlns:p14="http://schemas.microsoft.com/office/powerpoint/2010/main" val="163360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FINDING MEANING in WORK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8229600" cy="4191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Meaningfulness</a:t>
            </a:r>
          </a:p>
          <a:p>
            <a:pPr lvl="1">
              <a:defRPr/>
            </a:pPr>
            <a:r>
              <a:rPr lang="en-US" dirty="0"/>
              <a:t>The sense of belonging to and serving something that you believe is bigger than yourself.</a:t>
            </a:r>
          </a:p>
          <a:p>
            <a:pPr>
              <a:defRPr/>
            </a:pPr>
            <a:r>
              <a:rPr lang="en-US" dirty="0"/>
              <a:t>Suggestions for building meaning into your life: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dirty="0"/>
              <a:t>Identify activities you love doing.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dirty="0"/>
              <a:t>Find a way to build your natural strengths into your personal and work life.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dirty="0"/>
              <a:t>Go out and help someone.</a:t>
            </a:r>
          </a:p>
        </p:txBody>
      </p:sp>
    </p:spTree>
    <p:extLst>
      <p:ext uri="{BB962C8B-B14F-4D97-AF65-F5344CB8AC3E}">
        <p14:creationId xmlns:p14="http://schemas.microsoft.com/office/powerpoint/2010/main" val="294632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MOTIVATION: WHAT IT IS, WHY IT’S IMPORTANT </a:t>
            </a:r>
            <a:br>
              <a:rPr lang="en-US" sz="3200" dirty="0"/>
            </a:br>
            <a:r>
              <a:rPr lang="en-US" sz="2000" dirty="0"/>
              <a:t>(2 of 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8229600" cy="33528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Extrinsic rewards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Payoff a person receives from others for performing a particular task.</a:t>
            </a:r>
          </a:p>
          <a:p>
            <a:pPr>
              <a:defRPr/>
            </a:pPr>
            <a:r>
              <a:rPr lang="en-US" b="1" dirty="0"/>
              <a:t>Intrinsic rewards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Satisfaction a person receives from performing the particular task itself. </a:t>
            </a:r>
          </a:p>
        </p:txBody>
      </p:sp>
      <p:pic>
        <p:nvPicPr>
          <p:cNvPr id="3" name="Picture 2" descr="The graphic shows the process of unfulfilled needs, motivation, behavior and rewards.">
            <a:extLst>
              <a:ext uri="{FF2B5EF4-FFF2-40B4-BE49-F238E27FC236}">
                <a16:creationId xmlns:a16="http://schemas.microsoft.com/office/drawing/2014/main" id="{F7C4A96C-C285-417E-8480-F0D7A0F73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177243"/>
            <a:ext cx="9144000" cy="232833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B43A9C-13D5-4655-9B2C-ADAC17F46466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248400" y="6681850"/>
            <a:ext cx="4419600" cy="176150"/>
          </a:xfrm>
        </p:spPr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172207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IS MOTIVATION IMPORTANT?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" pitchFamily="18" charset="0"/>
              <a:buNone/>
              <a:defRPr/>
            </a:pPr>
            <a:r>
              <a:rPr lang="en-US" b="1" dirty="0"/>
              <a:t>You want to motivate people to:</a:t>
            </a:r>
          </a:p>
          <a:p>
            <a:pPr marL="685800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Join your organization.</a:t>
            </a:r>
          </a:p>
          <a:p>
            <a:pPr marL="685800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Stay with your organization.</a:t>
            </a:r>
          </a:p>
          <a:p>
            <a:pPr marL="685800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Show up for work at your organization.</a:t>
            </a:r>
          </a:p>
          <a:p>
            <a:pPr marL="685800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Be engaged while at your organization.</a:t>
            </a:r>
          </a:p>
          <a:p>
            <a:pPr marL="685800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Do extra for your organization. </a:t>
            </a:r>
          </a:p>
        </p:txBody>
      </p:sp>
    </p:spTree>
    <p:extLst>
      <p:ext uri="{BB962C8B-B14F-4D97-AF65-F5344CB8AC3E}">
        <p14:creationId xmlns:p14="http://schemas.microsoft.com/office/powerpoint/2010/main" val="2621400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FOUR MAJOR PERSPECTIVES on MOTIVATION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8229600" cy="4953000"/>
          </a:xfrm>
        </p:spPr>
        <p:txBody>
          <a:bodyPr/>
          <a:lstStyle/>
          <a:p>
            <a:pPr marL="0" indent="0">
              <a:defRPr/>
            </a:pPr>
            <a:r>
              <a:rPr lang="en-US" dirty="0"/>
              <a:t>The four major perspectives on motivation:</a:t>
            </a:r>
          </a:p>
          <a:p>
            <a:pPr marL="857250" lvl="1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i="1" dirty="0"/>
              <a:t>Content theories </a:t>
            </a:r>
            <a:r>
              <a:rPr lang="en-US" sz="2800" dirty="0"/>
              <a:t>emphasize needs as motivators.</a:t>
            </a:r>
          </a:p>
          <a:p>
            <a:pPr marL="857250" lvl="1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i="1" dirty="0"/>
              <a:t>Process theories </a:t>
            </a:r>
            <a:r>
              <a:rPr lang="en-US" sz="2800" dirty="0"/>
              <a:t>focus on thoughts and perceptions that motivate behavior.</a:t>
            </a:r>
          </a:p>
          <a:p>
            <a:pPr marL="857250" lvl="1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i="1" dirty="0"/>
              <a:t>Job Design theories </a:t>
            </a:r>
            <a:r>
              <a:rPr lang="en-US" sz="2800" dirty="0"/>
              <a:t>focus on designing jobs that lead to employee satisfaction and performance.</a:t>
            </a:r>
          </a:p>
          <a:p>
            <a:pPr marL="857250" lvl="1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i="1" dirty="0"/>
              <a:t>Reinforcement theory </a:t>
            </a:r>
            <a:r>
              <a:rPr lang="en-US" sz="2800" dirty="0"/>
              <a:t>is based on the notion that motivation is a function of behavioral consequences and not unmet needs.</a:t>
            </a:r>
          </a:p>
        </p:txBody>
      </p:sp>
    </p:spTree>
    <p:extLst>
      <p:ext uri="{BB962C8B-B14F-4D97-AF65-F5344CB8AC3E}">
        <p14:creationId xmlns:p14="http://schemas.microsoft.com/office/powerpoint/2010/main" val="4008749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CONTENT PERSPECTIVES on MOTIVATION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/>
              <a:t>Content perspectives .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200" dirty="0"/>
              <a:t>Theories that emphasize the </a:t>
            </a:r>
            <a:r>
              <a:rPr lang="en-US" sz="2200" b="1" dirty="0">
                <a:solidFill>
                  <a:srgbClr val="603E00"/>
                </a:solidFill>
              </a:rPr>
              <a:t>needs</a:t>
            </a:r>
            <a:r>
              <a:rPr lang="en-US" sz="2200" dirty="0"/>
              <a:t> that motivate people.</a:t>
            </a:r>
          </a:p>
          <a:p>
            <a:pPr>
              <a:defRPr/>
            </a:pPr>
            <a:r>
              <a:rPr lang="en-US" sz="2400" b="1" dirty="0"/>
              <a:t>Four Theories:</a:t>
            </a:r>
          </a:p>
          <a:p>
            <a:pPr lvl="1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200" dirty="0"/>
              <a:t>Maslow’s hierarchy of needs theory.</a:t>
            </a:r>
          </a:p>
          <a:p>
            <a:pPr lvl="1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200" dirty="0"/>
              <a:t>McClelland’s acquired needs theory.</a:t>
            </a:r>
          </a:p>
          <a:p>
            <a:pPr lvl="1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200" dirty="0"/>
              <a:t>Deci and Ryan’s self-determination theory.</a:t>
            </a:r>
          </a:p>
          <a:p>
            <a:pPr lvl="1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200" dirty="0"/>
              <a:t>Herzberg’s two-factor theory.</a:t>
            </a:r>
          </a:p>
          <a:p>
            <a:pPr>
              <a:defRPr/>
            </a:pPr>
            <a:r>
              <a:rPr lang="en-US" sz="2400" b="1" dirty="0"/>
              <a:t>Needs.</a:t>
            </a:r>
            <a:r>
              <a:rPr lang="en-US" sz="2400" dirty="0"/>
              <a:t>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200" dirty="0"/>
              <a:t>Physiological or psychological deficiencies that arouse behavior.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200" dirty="0"/>
              <a:t>Content theorists ask, “What kind of needs motivate employees in the workplace?” </a:t>
            </a:r>
          </a:p>
        </p:txBody>
      </p:sp>
    </p:spTree>
    <p:extLst>
      <p:ext uri="{BB962C8B-B14F-4D97-AF65-F5344CB8AC3E}">
        <p14:creationId xmlns:p14="http://schemas.microsoft.com/office/powerpoint/2010/main" val="41221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MASLOW’S HIERARCHY of NEEDS</a:t>
            </a:r>
          </a:p>
        </p:txBody>
      </p:sp>
      <p:pic>
        <p:nvPicPr>
          <p:cNvPr id="3" name="Picture 2" descr="Maslow's Hierarchy of needs is depicted as a pyramid. Long description offers details on each level.">
            <a:extLst>
              <a:ext uri="{FF2B5EF4-FFF2-40B4-BE49-F238E27FC236}">
                <a16:creationId xmlns:a16="http://schemas.microsoft.com/office/drawing/2014/main" id="{05205B39-B630-4BBC-B8FF-9674A8195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942392"/>
            <a:ext cx="8001000" cy="539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90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9F3BBE-120A-4781-9104-8592E4A9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MCCLELLAND’S ACQUIRED NEEDS THEORY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2C09EE-2E54-4D8E-B4FB-08696DB3D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4191000" cy="5562600"/>
          </a:xfrm>
        </p:spPr>
        <p:txBody>
          <a:bodyPr/>
          <a:lstStyle/>
          <a:p>
            <a:pPr marL="0" indent="0">
              <a:defRPr/>
            </a:pPr>
            <a:r>
              <a:rPr lang="en-US" sz="2400" b="1" dirty="0"/>
              <a:t>Needs Theory</a:t>
            </a:r>
          </a:p>
          <a:p>
            <a:pPr marL="742950" lvl="1" indent="-342900">
              <a:buClr>
                <a:schemeClr val="tx1"/>
              </a:buClr>
              <a:defRPr/>
            </a:pPr>
            <a:r>
              <a:rPr lang="en-US" dirty="0"/>
              <a:t>Three needs are major motives determining people’s behavior in the workplace:</a:t>
            </a:r>
          </a:p>
          <a:p>
            <a:pPr marL="971550" lvl="1" indent="-514350">
              <a:buClr>
                <a:schemeClr val="tx1"/>
              </a:buClr>
              <a:buSzPct val="100000"/>
              <a:buAutoNum type="arabicPeriod"/>
              <a:defRPr/>
            </a:pPr>
            <a:r>
              <a:rPr lang="en-US" sz="2000" dirty="0"/>
              <a:t>Achievement: desire to achieve excellence in challenging tasks.</a:t>
            </a:r>
          </a:p>
          <a:p>
            <a:pPr marL="971550" lvl="1" indent="-514350">
              <a:buClr>
                <a:schemeClr val="tx1"/>
              </a:buClr>
              <a:buSzPct val="100000"/>
              <a:buAutoNum type="arabicPeriod"/>
              <a:defRPr/>
            </a:pPr>
            <a:r>
              <a:rPr lang="en-US" sz="2000" dirty="0"/>
              <a:t>Affiliation: desire for friendly and warm relationships.</a:t>
            </a:r>
          </a:p>
          <a:p>
            <a:pPr marL="971550" lvl="1" indent="-514350">
              <a:buClr>
                <a:schemeClr val="tx1"/>
              </a:buClr>
              <a:buSzPct val="100000"/>
              <a:buAutoNum type="arabicPeriod"/>
              <a:defRPr/>
            </a:pPr>
            <a:r>
              <a:rPr lang="en-US" sz="2000" dirty="0"/>
              <a:t>Power: desire to influence or control others. </a:t>
            </a:r>
          </a:p>
        </p:txBody>
      </p:sp>
      <p:pic>
        <p:nvPicPr>
          <p:cNvPr id="3" name="Picture 2" descr="Figure 12.4 shows a well-balanced individual with achievement, affiliation, and power being of equal size. A &quot;control freak&quot; is shown with power overwhelming affiliation and achievement.">
            <a:extLst>
              <a:ext uri="{FF2B5EF4-FFF2-40B4-BE49-F238E27FC236}">
                <a16:creationId xmlns:a16="http://schemas.microsoft.com/office/drawing/2014/main" id="{CE0B68C7-E8B0-4F88-8979-B5FB1E729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867197"/>
            <a:ext cx="2044020" cy="549375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407E25-404A-415D-AF1F-550A634F3C3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867400" y="6705600"/>
            <a:ext cx="4800600" cy="152400"/>
          </a:xfrm>
        </p:spPr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3885406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1683</Words>
  <Application>Microsoft Macintosh PowerPoint</Application>
  <PresentationFormat>Widescreen</PresentationFormat>
  <Paragraphs>229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</vt:lpstr>
      <vt:lpstr>Office Theme</vt:lpstr>
      <vt:lpstr>PowerPoint Presentation</vt:lpstr>
      <vt:lpstr>LEARNING OBJECTIVES</vt:lpstr>
      <vt:lpstr>MOTIVATION: WHAT IT IS, WHY IT’S IMPORTANT (1 of 2)</vt:lpstr>
      <vt:lpstr>MOTIVATION: WHAT IT IS, WHY IT’S IMPORTANT  (2 of 2)</vt:lpstr>
      <vt:lpstr>WHY IS MOTIVATION IMPORTANT?</vt:lpstr>
      <vt:lpstr>FOUR MAJOR PERSPECTIVES on MOTIVATION</vt:lpstr>
      <vt:lpstr>CONTENT PERSPECTIVES on MOTIVATION</vt:lpstr>
      <vt:lpstr>MASLOW’S HIERARCHY of NEEDS</vt:lpstr>
      <vt:lpstr>MCCLELLAND’S ACQUIRED NEEDS THEORY</vt:lpstr>
      <vt:lpstr>DECI and RYAN’S  SELF-DETERMINATION THEORY</vt:lpstr>
      <vt:lpstr>The THREE INNATE NEEDS</vt:lpstr>
      <vt:lpstr>HERZBERG’S TWO-FACTOR THEORY (1 of 2)</vt:lpstr>
      <vt:lpstr>HERZBERG’S TWO-FACTOR THEORY (2 of 2)</vt:lpstr>
      <vt:lpstr>A COMPARISON of the CONTENT THEORIES</vt:lpstr>
      <vt:lpstr>PROCESS PERSPECTIVES on  EMPLOYEE MOTIVATION</vt:lpstr>
      <vt:lpstr>EQUITY / JUSTICE THEORY (1 of 2)</vt:lpstr>
      <vt:lpstr>EQUITY/JUSTICE THEORY (2 of 2)</vt:lpstr>
      <vt:lpstr>SOME WAYS EMPLOYEES  TRY to REDUCE INEQUITY</vt:lpstr>
      <vt:lpstr>The ELEMENTS of JUSTICE THEORY</vt:lpstr>
      <vt:lpstr>FIVE PRACTICAL LESSONS from EQUITY and     JUSTICE THEORIES </vt:lpstr>
      <vt:lpstr>EXPECTANCY THEORY (1 of 2)</vt:lpstr>
      <vt:lpstr>EXPECTANCY THEORY (2 of 2)</vt:lpstr>
      <vt:lpstr>USING EXPECTANCY THEORY to  MOTIVATE EMPLOYEES</vt:lpstr>
      <vt:lpstr>GOAL-SETTING THEORY (1 of 3)</vt:lpstr>
      <vt:lpstr>GOAL-SETTING THEORY (2 of 3)</vt:lpstr>
      <vt:lpstr>GOAL-SETTING THEORY (3 of 3)</vt:lpstr>
      <vt:lpstr>JOB DESIGN PERSPECTIVES on MOTIVATION</vt:lpstr>
      <vt:lpstr>REINFORCEMENT PERSPECTIVES on MOTIVATION</vt:lpstr>
      <vt:lpstr>FOUR TYPES of REINFORCEMENT (1 of 2)</vt:lpstr>
      <vt:lpstr>FOUR TYPES of REINFORCEMENT (2 of 2)</vt:lpstr>
      <vt:lpstr>USING REINFORCEMENT to  MOTIVATE EMPLOYEES</vt:lpstr>
      <vt:lpstr>USING COMPENSATION, NONMONETARY INCENTIVES, and OTHER REWARDS to MOTIVATE</vt:lpstr>
      <vt:lpstr>POPULAR INCENTIVE COMPENSATION PLANS</vt:lpstr>
      <vt:lpstr>FINDING MEANING in WORK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49</cp:revision>
  <dcterms:created xsi:type="dcterms:W3CDTF">2020-09-24T03:47:34Z</dcterms:created>
  <dcterms:modified xsi:type="dcterms:W3CDTF">2023-10-02T23:23:22Z</dcterms:modified>
</cp:coreProperties>
</file>