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E6E6"/>
    <a:srgbClr val="005EB8"/>
    <a:srgbClr val="FFFFFF"/>
    <a:srgbClr val="EF363B"/>
    <a:srgbClr val="00965E"/>
    <a:srgbClr val="EE353B"/>
    <a:srgbClr val="FF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8218" autoAdjust="0"/>
  </p:normalViewPr>
  <p:slideViewPr>
    <p:cSldViewPr snapToGrid="0" snapToObjects="1">
      <p:cViewPr varScale="1">
        <p:scale>
          <a:sx n="95" d="100"/>
          <a:sy n="95" d="100"/>
        </p:scale>
        <p:origin x="292" y="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3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aalto.fi/snapchat/" TargetMode="External"/><Relationship Id="rId3" Type="http://schemas.openxmlformats.org/officeDocument/2006/relationships/hyperlink" Target="https://www.linkedin.com/school/aalto-university/" TargetMode="External"/><Relationship Id="rId7" Type="http://schemas.openxmlformats.org/officeDocument/2006/relationships/hyperlink" Target="https://www.youtube.com/user/aaltouniversity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://www.facebook.com/aaltouniversity" TargetMode="External"/><Relationship Id="rId5" Type="http://schemas.openxmlformats.org/officeDocument/2006/relationships/hyperlink" Target="https://twitter.com/aaltouniversity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://instagram.com/aaltouniversity" TargetMode="External"/><Relationship Id="rId1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01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73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73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Date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85688"/>
            <a:ext cx="1750409" cy="169066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155976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pic>
        <p:nvPicPr>
          <p:cNvPr id="16" name="Kuva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838"/>
            <a:ext cx="1969868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7DF49218-5C95-446E-A553-0DAD14EE44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bg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fi-FI" noProof="1"/>
              <a:t>Add text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5F048C04-65CE-4B0C-A347-1F7B45A19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3556B71D-E5EE-4E94-942C-75C7B96D8D4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2014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25A8D7EF-3488-498D-A5FF-9B7D80A645B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2015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916C9F7D-8D75-4C33-9C8F-F0463612B5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2016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0E9103BA-E6E9-41AF-AD85-3B7996E4843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2017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3C3CA270-C972-4312-AC53-16AC46FD4E6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2018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926D2B07-0DFA-4A12-8037-FFF47C3D256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61DF4D17-AEA6-4236-89D6-03E2ECDCAD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DB9F676C-854B-4DAA-9D5A-5434920DC8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594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5A785219-77A1-4CF0-A939-4566CAD2C2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1</a:t>
            </a:r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F924FFBD-1952-4A4B-AE2B-91BFD18A7D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</a:t>
            </a:r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DBB0696E-6FFC-44A4-A522-55390B1D25E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3</a:t>
            </a:r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F0E2DEEF-D2B7-446F-8F39-C73E6E59A13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4</a:t>
            </a:r>
          </a:p>
        </p:txBody>
      </p:sp>
      <p:sp>
        <p:nvSpPr>
          <p:cNvPr id="22" name="Text Placeholder 23">
            <a:extLst>
              <a:ext uri="{FF2B5EF4-FFF2-40B4-BE49-F238E27FC236}">
                <a16:creationId xmlns:a16="http://schemas.microsoft.com/office/drawing/2014/main" id="{6AFC920B-835F-4242-B095-C1AC2C7C8F0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5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86694DC0-05C1-4FC9-947F-39946DF5BB3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1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B8F5D380-2215-45A1-8FC2-BCF210B09DAE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2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53714DA1-E63B-4D3C-9817-D59D4DE3E2FD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3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A113A793-89BD-48D6-9ED0-361ACD7703BF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ADC00F78-0E40-44E0-AFFA-2C26F3D48997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71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20" noProof="1"/>
          </a:p>
        </p:txBody>
      </p:sp>
      <p:sp>
        <p:nvSpPr>
          <p:cNvPr id="12" name="Otsikko 1"/>
          <p:cNvSpPr txBox="1">
            <a:spLocks/>
          </p:cNvSpPr>
          <p:nvPr userDrawn="1"/>
        </p:nvSpPr>
        <p:spPr>
          <a:xfrm>
            <a:off x="3717366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fi-FI" sz="1800" spc="0" baseline="0" noProof="1"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6389" y="1516268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rgbClr val="FFFFFF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fi-FI" noProof="1"/>
              <a:t>Add text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19264"/>
            <a:ext cx="1734813" cy="1690668"/>
          </a:xfrm>
          <a:prstGeom prst="rect">
            <a:avLst/>
          </a:prstGeom>
        </p:spPr>
      </p:pic>
      <p:grpSp>
        <p:nvGrpSpPr>
          <p:cNvPr id="14" name="Group 14">
            <a:extLst>
              <a:ext uri="{FF2B5EF4-FFF2-40B4-BE49-F238E27FC236}">
                <a16:creationId xmlns:a16="http://schemas.microsoft.com/office/drawing/2014/main" id="{E4D45A9B-D587-4454-9DD1-F6BCA7D08906}"/>
              </a:ext>
            </a:extLst>
          </p:cNvPr>
          <p:cNvGrpSpPr/>
          <p:nvPr userDrawn="1"/>
        </p:nvGrpSpPr>
        <p:grpSpPr>
          <a:xfrm>
            <a:off x="3080871" y="3200262"/>
            <a:ext cx="2982257" cy="419100"/>
            <a:chOff x="3079396" y="2265361"/>
            <a:chExt cx="2982257" cy="419100"/>
          </a:xfrm>
        </p:grpSpPr>
        <p:pic>
          <p:nvPicPr>
            <p:cNvPr id="15" name="Picture 5">
              <a:hlinkClick r:id="rId3"/>
              <a:extLst>
                <a:ext uri="{FF2B5EF4-FFF2-40B4-BE49-F238E27FC236}">
                  <a16:creationId xmlns:a16="http://schemas.microsoft.com/office/drawing/2014/main" id="{DA9AC882-E1D0-4495-9595-A4C3814892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2553" y="2265361"/>
              <a:ext cx="419100" cy="419100"/>
            </a:xfrm>
            <a:prstGeom prst="rect">
              <a:avLst/>
            </a:prstGeom>
          </p:spPr>
        </p:pic>
        <p:pic>
          <p:nvPicPr>
            <p:cNvPr id="17" name="Picture 6">
              <a:hlinkClick r:id="rId5"/>
              <a:extLst>
                <a:ext uri="{FF2B5EF4-FFF2-40B4-BE49-F238E27FC236}">
                  <a16:creationId xmlns:a16="http://schemas.microsoft.com/office/drawing/2014/main" id="{C515D776-71AD-4AA8-A4F1-BB124B723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19898" y="2265361"/>
              <a:ext cx="419100" cy="419100"/>
            </a:xfrm>
            <a:prstGeom prst="rect">
              <a:avLst/>
            </a:prstGeom>
          </p:spPr>
        </p:pic>
        <p:pic>
          <p:nvPicPr>
            <p:cNvPr id="18" name="Picture 7">
              <a:hlinkClick r:id="rId7"/>
              <a:extLst>
                <a:ext uri="{FF2B5EF4-FFF2-40B4-BE49-F238E27FC236}">
                  <a16:creationId xmlns:a16="http://schemas.microsoft.com/office/drawing/2014/main" id="{C6B94B1E-B2C8-4163-9B9C-EBFCDB29BC9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27449" y="2265361"/>
              <a:ext cx="419100" cy="419100"/>
            </a:xfrm>
            <a:prstGeom prst="rect">
              <a:avLst/>
            </a:prstGeom>
          </p:spPr>
        </p:pic>
        <p:pic>
          <p:nvPicPr>
            <p:cNvPr id="19" name="Picture 8">
              <a:hlinkClick r:id="rId9"/>
              <a:extLst>
                <a:ext uri="{FF2B5EF4-FFF2-40B4-BE49-F238E27FC236}">
                  <a16:creationId xmlns:a16="http://schemas.microsoft.com/office/drawing/2014/main" id="{101F2BAB-6E64-40EF-9573-182A32B26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12347" y="2265361"/>
              <a:ext cx="419100" cy="419100"/>
            </a:xfrm>
            <a:prstGeom prst="rect">
              <a:avLst/>
            </a:prstGeom>
          </p:spPr>
        </p:pic>
        <p:pic>
          <p:nvPicPr>
            <p:cNvPr id="20" name="Picture 9">
              <a:hlinkClick r:id="rId11"/>
              <a:extLst>
                <a:ext uri="{FF2B5EF4-FFF2-40B4-BE49-F238E27FC236}">
                  <a16:creationId xmlns:a16="http://schemas.microsoft.com/office/drawing/2014/main" id="{8936A921-289D-4BDB-8DF1-DC5D92C67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79396" y="2265361"/>
              <a:ext cx="444500" cy="419100"/>
            </a:xfrm>
            <a:prstGeom prst="rect">
              <a:avLst/>
            </a:prstGeom>
          </p:spPr>
        </p:pic>
        <p:pic>
          <p:nvPicPr>
            <p:cNvPr id="21" name="Picture 11">
              <a:hlinkClick r:id="rId13"/>
              <a:extLst>
                <a:ext uri="{FF2B5EF4-FFF2-40B4-BE49-F238E27FC236}">
                  <a16:creationId xmlns:a16="http://schemas.microsoft.com/office/drawing/2014/main" id="{9026E95B-8E3C-411A-B9FC-80DC2BA3F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135000" y="2265361"/>
              <a:ext cx="419100" cy="419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399" y="996333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399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399" y="3104592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399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</a:p>
          <a:p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24332"/>
            <a:ext cx="1750409" cy="169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4303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29" y="156787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29" y="1504597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71463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94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886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881" y="155139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22732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22732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39" y="1634675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900" indent="0">
              <a:buFontTx/>
              <a:buNone/>
              <a:defRPr sz="2100"/>
            </a:lvl2pPr>
            <a:lvl3pPr marL="628650" indent="0">
              <a:buFontTx/>
              <a:buNone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63856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3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Lorem ipsum dolor sit amet, consectetur adipiscing elit. Maecenas velit velit, consequat eget ullamcorper a, maximus ac ex.</a:t>
            </a:r>
          </a:p>
        </p:txBody>
      </p:sp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51" y="1954917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Divider – Headline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39" y="1467760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fi-FI" noProof="1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9A43A5F4-317D-47CA-AE82-2DA04D248DB0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39" y="1467760"/>
            <a:ext cx="8497093" cy="3417430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fi-FI" noProof="1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922712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dd.mm.yyyy</a:t>
            </a:r>
            <a:endParaRPr lang="en-US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Your</a:t>
            </a:r>
            <a:r>
              <a:rPr lang="fi-FI" dirty="0"/>
              <a:t> text </a:t>
            </a:r>
            <a:r>
              <a:rPr lang="fi-FI" dirty="0" err="1"/>
              <a:t>here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08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YLEISIMMÄT EREHDYKSET: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dirty="0"/>
              <a:t>YRITÄ MUISTAA: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9" name="Picture Placeholder 8" descr="A picture containing text, table, indoor&#10;&#10;Description automatically generated">
            <a:extLst>
              <a:ext uri="{FF2B5EF4-FFF2-40B4-BE49-F238E27FC236}">
                <a16:creationId xmlns:a16="http://schemas.microsoft.com/office/drawing/2014/main" id="{245E4077-90DE-F788-6DF8-5FE269654338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3"/>
          <a:srcRect l="23266" r="23266"/>
          <a:stretch>
            <a:fillRect/>
          </a:stretch>
        </p:blipFill>
        <p:spPr/>
      </p:pic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44D42085-CC57-854B-9151-3C66E83D17EE}"/>
              </a:ext>
            </a:extLst>
          </p:cNvPr>
          <p:cNvCxnSpPr/>
          <p:nvPr/>
        </p:nvCxnSpPr>
        <p:spPr>
          <a:xfrm>
            <a:off x="442399" y="1874112"/>
            <a:ext cx="379683" cy="0"/>
          </a:xfrm>
          <a:prstGeom prst="line">
            <a:avLst/>
          </a:prstGeom>
          <a:ln w="571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309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A19709-1D9E-6A97-07A6-30AAC5D7CE1D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sv-FI" dirty="0"/>
              <a:t>MÅNGA, ALLA, INGA, FLERA, NÅGRA, SOMLIGA, 2&gt;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F6961-28B3-962E-8F91-75BAA016171E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sv-FI" dirty="0"/>
              <a:t>Aina A-</a:t>
            </a:r>
            <a:r>
              <a:rPr lang="sv-FI" dirty="0" err="1"/>
              <a:t>muoto</a:t>
            </a:r>
            <a:r>
              <a:rPr lang="sv-FI" dirty="0"/>
              <a:t> </a:t>
            </a:r>
            <a:r>
              <a:rPr lang="sv-FI" dirty="0" err="1"/>
              <a:t>adjektiivista</a:t>
            </a:r>
            <a:r>
              <a:rPr lang="sv-FI" dirty="0"/>
              <a:t> ja </a:t>
            </a:r>
            <a:r>
              <a:rPr lang="sv-FI" dirty="0" err="1"/>
              <a:t>substantivista</a:t>
            </a:r>
            <a:r>
              <a:rPr lang="sv-FI" dirty="0"/>
              <a:t> </a:t>
            </a:r>
            <a:r>
              <a:rPr lang="sv-FI" dirty="0" err="1"/>
              <a:t>epämääräinen</a:t>
            </a:r>
            <a:r>
              <a:rPr lang="sv-FI" dirty="0"/>
              <a:t> </a:t>
            </a:r>
            <a:r>
              <a:rPr lang="sv-FI" dirty="0" err="1"/>
              <a:t>muoto</a:t>
            </a:r>
            <a:r>
              <a:rPr lang="sv-FI" dirty="0"/>
              <a:t>.</a:t>
            </a:r>
          </a:p>
          <a:p>
            <a:r>
              <a:rPr lang="sv-FI" dirty="0"/>
              <a:t>Många NYA MOBILER.</a:t>
            </a:r>
          </a:p>
          <a:p>
            <a:r>
              <a:rPr lang="sv-FI" dirty="0"/>
              <a:t>Alla GAMLA MASKINER.</a:t>
            </a:r>
          </a:p>
          <a:p>
            <a:r>
              <a:rPr lang="sv-FI" dirty="0"/>
              <a:t>Inga DÅLIGA TAVLOR.</a:t>
            </a:r>
          </a:p>
          <a:p>
            <a:r>
              <a:rPr lang="sv-FI" dirty="0"/>
              <a:t>Flera FINA KONSTVERK (</a:t>
            </a:r>
            <a:r>
              <a:rPr lang="sv-FI" dirty="0" err="1"/>
              <a:t>Taideteos</a:t>
            </a:r>
            <a:r>
              <a:rPr lang="sv-FI" dirty="0"/>
              <a:t>).</a:t>
            </a:r>
          </a:p>
          <a:p>
            <a:r>
              <a:rPr lang="sv-FI" dirty="0"/>
              <a:t>Några GODA BULLAR.</a:t>
            </a:r>
          </a:p>
          <a:p>
            <a:r>
              <a:rPr lang="sv-FI" dirty="0"/>
              <a:t>SOMLIGA (</a:t>
            </a:r>
            <a:r>
              <a:rPr lang="sv-FI" dirty="0" err="1"/>
              <a:t>joitakin</a:t>
            </a:r>
            <a:r>
              <a:rPr lang="sv-FI" dirty="0"/>
              <a:t>) VACKRA BYGGNADER,</a:t>
            </a:r>
          </a:p>
          <a:p>
            <a:r>
              <a:rPr lang="sv-FI" dirty="0"/>
              <a:t>TIO LÅNGA SKYSKRAPOR (</a:t>
            </a:r>
            <a:r>
              <a:rPr lang="sv-FI" dirty="0" err="1"/>
              <a:t>pilvenpiirtäjä</a:t>
            </a:r>
            <a:r>
              <a:rPr lang="sv-FI" dirty="0"/>
              <a:t>). </a:t>
            </a:r>
            <a:endParaRPr lang="en-US" dirty="0"/>
          </a:p>
        </p:txBody>
      </p:sp>
      <p:pic>
        <p:nvPicPr>
          <p:cNvPr id="5" name="Picture 4" descr="A tall building in a city&#10;&#10;Description automatically generated with low confidence">
            <a:extLst>
              <a:ext uri="{FF2B5EF4-FFF2-40B4-BE49-F238E27FC236}">
                <a16:creationId xmlns:a16="http://schemas.microsoft.com/office/drawing/2014/main" id="{734820C3-13A5-B0BE-09A2-5856E1D83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2394" y="2158251"/>
            <a:ext cx="1815353" cy="242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14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8D7EE5B-6680-0F7A-FB8E-C635F6C01F6F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sv-FI" dirty="0"/>
              <a:t>PÅ/VID Aalto-universitetet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590C0-08E2-E88C-4FB3-F0F3B25401F6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v-F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Jag studerar PÅ/VID Aalto-universitetet.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sv-FI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v-F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är MITT FÖRSTA/ANDRA/TREDJE ÅR på Aalto.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sv-FI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v-F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Jag ska bli färdig ett år (</a:t>
            </a:r>
            <a:r>
              <a:rPr lang="sv-FI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sv-FI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almistun</a:t>
            </a:r>
            <a:r>
              <a:rPr lang="sv-F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FI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vuoden</a:t>
            </a:r>
            <a:r>
              <a:rPr lang="sv-F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FI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kuluttua</a:t>
            </a:r>
            <a:r>
              <a:rPr lang="sv-F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6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E02F804-31F9-764E-ECBA-A932AAEBC406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sv-FI" dirty="0"/>
              <a:t>VUOSILUVUT EI PREPOSITIOTA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0B8E9-A07C-C8BE-94DB-B9DA08504D66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sv-FI" dirty="0"/>
              <a:t>Lasse blev färdig (år) 2022.</a:t>
            </a:r>
          </a:p>
          <a:p>
            <a:r>
              <a:rPr lang="sv-FI" dirty="0"/>
              <a:t>Företaget grundades (år) 2018.</a:t>
            </a:r>
          </a:p>
          <a:p>
            <a:endParaRPr lang="sv-FI" dirty="0"/>
          </a:p>
          <a:p>
            <a:endParaRPr lang="en-US" dirty="0"/>
          </a:p>
        </p:txBody>
      </p:sp>
      <p:pic>
        <p:nvPicPr>
          <p:cNvPr id="5" name="Picture 4" descr="A picture containing outdoor, river, city, traveling&#10;&#10;Description automatically generated">
            <a:extLst>
              <a:ext uri="{FF2B5EF4-FFF2-40B4-BE49-F238E27FC236}">
                <a16:creationId xmlns:a16="http://schemas.microsoft.com/office/drawing/2014/main" id="{B4D363AB-BF2F-A34E-3C05-020832692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734" y="2573850"/>
            <a:ext cx="3552265" cy="199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76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F57CB1-A254-53FC-93B8-E148E63A3E41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sv-FI" dirty="0" err="1"/>
              <a:t>OMISTUSSANA+a-muoto</a:t>
            </a:r>
            <a:r>
              <a:rPr lang="sv-FI" dirty="0"/>
              <a:t> adj. + </a:t>
            </a:r>
            <a:r>
              <a:rPr lang="sv-FI" dirty="0" err="1"/>
              <a:t>epämääräinen</a:t>
            </a:r>
            <a:r>
              <a:rPr lang="sv-FI" dirty="0"/>
              <a:t> </a:t>
            </a:r>
            <a:r>
              <a:rPr lang="sv-FI" dirty="0" err="1"/>
              <a:t>muoto</a:t>
            </a:r>
            <a:r>
              <a:rPr lang="sv-FI" dirty="0"/>
              <a:t> </a:t>
            </a:r>
            <a:r>
              <a:rPr lang="sv-FI" dirty="0" err="1"/>
              <a:t>subs</a:t>
            </a:r>
            <a:r>
              <a:rPr lang="sv-FI" dirty="0"/>
              <a:t>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6F592-9845-664C-0743-6A875547B38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sv-FI" dirty="0"/>
              <a:t>Lasses nya mobil.</a:t>
            </a:r>
          </a:p>
          <a:p>
            <a:r>
              <a:rPr lang="sv-FI" dirty="0"/>
              <a:t>Lasses nya mobiler. </a:t>
            </a:r>
          </a:p>
          <a:p>
            <a:r>
              <a:rPr lang="sv-FI" dirty="0"/>
              <a:t>(en mobil mobilen mobiler mobilerna)</a:t>
            </a:r>
          </a:p>
          <a:p>
            <a:endParaRPr lang="sv-FI" dirty="0"/>
          </a:p>
          <a:p>
            <a:r>
              <a:rPr lang="sv-FI" dirty="0"/>
              <a:t>Min fina väska.</a:t>
            </a:r>
          </a:p>
          <a:p>
            <a:r>
              <a:rPr lang="sv-FI" dirty="0"/>
              <a:t>Deras stora hus.</a:t>
            </a:r>
            <a:endParaRPr lang="en-US" dirty="0"/>
          </a:p>
        </p:txBody>
      </p:sp>
      <p:pic>
        <p:nvPicPr>
          <p:cNvPr id="5" name="Picture 4" descr="A person holding a phone&#10;&#10;Description automatically generated with medium confidence">
            <a:extLst>
              <a:ext uri="{FF2B5EF4-FFF2-40B4-BE49-F238E27FC236}">
                <a16:creationId xmlns:a16="http://schemas.microsoft.com/office/drawing/2014/main" id="{F5F90D83-65B4-538C-2980-B3D4481926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0088" y="2969646"/>
            <a:ext cx="2879912" cy="192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63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F0A6E1-E29D-B38D-42DB-20D8180604F3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sv-FI" dirty="0"/>
              <a:t>SUBSTANTIIVIEN TAIVUTUS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9D460-5F48-874E-95B8-E6EC23791D44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sv-FI" dirty="0"/>
              <a:t>En pojke (a boy)</a:t>
            </a:r>
          </a:p>
          <a:p>
            <a:r>
              <a:rPr lang="sv-FI" dirty="0"/>
              <a:t>Pojke</a:t>
            </a:r>
            <a:r>
              <a:rPr lang="sv-FI" dirty="0">
                <a:solidFill>
                  <a:srgbClr val="FF0000"/>
                </a:solidFill>
              </a:rPr>
              <a:t>n </a:t>
            </a:r>
            <a:r>
              <a:rPr lang="sv-FI" dirty="0"/>
              <a:t>(the boy)</a:t>
            </a:r>
          </a:p>
          <a:p>
            <a:r>
              <a:rPr lang="sv-FI" dirty="0"/>
              <a:t>Pojk</a:t>
            </a:r>
            <a:r>
              <a:rPr lang="sv-FI" dirty="0">
                <a:solidFill>
                  <a:srgbClr val="FF0000"/>
                </a:solidFill>
              </a:rPr>
              <a:t>ar </a:t>
            </a:r>
            <a:r>
              <a:rPr lang="sv-FI" dirty="0"/>
              <a:t>(boys)</a:t>
            </a:r>
          </a:p>
          <a:p>
            <a:r>
              <a:rPr lang="sv-FI" dirty="0"/>
              <a:t>Pojk</a:t>
            </a:r>
            <a:r>
              <a:rPr lang="sv-FI" dirty="0">
                <a:solidFill>
                  <a:srgbClr val="FF0000"/>
                </a:solidFill>
              </a:rPr>
              <a:t>arna</a:t>
            </a:r>
            <a:r>
              <a:rPr lang="sv-FI" dirty="0"/>
              <a:t> (the boys)</a:t>
            </a:r>
          </a:p>
          <a:p>
            <a:endParaRPr lang="sv-FI" dirty="0"/>
          </a:p>
          <a:p>
            <a:r>
              <a:rPr lang="sv-FI" dirty="0" err="1"/>
              <a:t>Ruotsissa</a:t>
            </a:r>
            <a:r>
              <a:rPr lang="sv-FI" dirty="0"/>
              <a:t> </a:t>
            </a:r>
            <a:r>
              <a:rPr lang="sv-FI" dirty="0" err="1"/>
              <a:t>ei</a:t>
            </a:r>
            <a:r>
              <a:rPr lang="sv-FI" dirty="0"/>
              <a:t> </a:t>
            </a:r>
            <a:r>
              <a:rPr lang="sv-FI" dirty="0" err="1"/>
              <a:t>ole</a:t>
            </a:r>
            <a:r>
              <a:rPr lang="sv-FI" dirty="0"/>
              <a:t> </a:t>
            </a:r>
            <a:r>
              <a:rPr lang="sv-FI" dirty="0" err="1"/>
              <a:t>määräistä</a:t>
            </a:r>
            <a:r>
              <a:rPr lang="sv-FI" dirty="0"/>
              <a:t> </a:t>
            </a:r>
            <a:r>
              <a:rPr lang="sv-FI" dirty="0" err="1"/>
              <a:t>artikkelia</a:t>
            </a:r>
            <a:r>
              <a:rPr lang="sv-FI" dirty="0"/>
              <a:t>, </a:t>
            </a:r>
            <a:r>
              <a:rPr lang="sv-FI" dirty="0" err="1"/>
              <a:t>vaan</a:t>
            </a:r>
            <a:r>
              <a:rPr lang="sv-FI" dirty="0"/>
              <a:t> </a:t>
            </a:r>
            <a:r>
              <a:rPr lang="sv-FI" dirty="0" err="1"/>
              <a:t>määräisyys</a:t>
            </a:r>
            <a:r>
              <a:rPr lang="sv-FI" dirty="0"/>
              <a:t> on </a:t>
            </a:r>
            <a:r>
              <a:rPr lang="sv-FI" dirty="0" err="1"/>
              <a:t>substantiivin</a:t>
            </a:r>
            <a:r>
              <a:rPr lang="sv-FI" dirty="0"/>
              <a:t> </a:t>
            </a:r>
            <a:r>
              <a:rPr lang="sv-FI" dirty="0" err="1"/>
              <a:t>lopussa</a:t>
            </a:r>
            <a:r>
              <a:rPr lang="sv-FI" dirty="0"/>
              <a:t>)</a:t>
            </a:r>
            <a:endParaRPr lang="en-US" dirty="0"/>
          </a:p>
        </p:txBody>
      </p:sp>
      <p:pic>
        <p:nvPicPr>
          <p:cNvPr id="5" name="Picture 4" descr="A picture containing person, child&#10;&#10;Description automatically generated">
            <a:extLst>
              <a:ext uri="{FF2B5EF4-FFF2-40B4-BE49-F238E27FC236}">
                <a16:creationId xmlns:a16="http://schemas.microsoft.com/office/drawing/2014/main" id="{D04190EA-7536-568F-D63D-24074FB07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262" y="1402135"/>
            <a:ext cx="2886761" cy="192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533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CC7894-D3A4-ADCC-053B-B9B8D15894EC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sv-FI" dirty="0"/>
              <a:t>DEN ja DET ja DE + </a:t>
            </a:r>
            <a:r>
              <a:rPr lang="sv-FI" dirty="0" err="1"/>
              <a:t>adjektiivi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520E1-E392-C86D-7978-91D48E6FC8C5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sv-FI" dirty="0"/>
              <a:t>Lektionen slutar om en halvtimme.</a:t>
            </a:r>
          </a:p>
          <a:p>
            <a:r>
              <a:rPr lang="sv-FI" dirty="0"/>
              <a:t>DEN LÅNGA lektionen slutar om en halvtimme.</a:t>
            </a:r>
          </a:p>
          <a:p>
            <a:endParaRPr lang="sv-FI" dirty="0"/>
          </a:p>
          <a:p>
            <a:r>
              <a:rPr lang="sv-FI" dirty="0"/>
              <a:t>Mötet börjar klockan 09.00.</a:t>
            </a:r>
          </a:p>
          <a:p>
            <a:r>
              <a:rPr lang="sv-FI" dirty="0"/>
              <a:t>DET VIKTIGA mötet börjar klockan 09.00. </a:t>
            </a:r>
          </a:p>
          <a:p>
            <a:endParaRPr lang="en-US" dirty="0"/>
          </a:p>
          <a:p>
            <a:r>
              <a:rPr lang="en-US" dirty="0" err="1"/>
              <a:t>Lektionerna</a:t>
            </a:r>
            <a:r>
              <a:rPr lang="en-US" dirty="0"/>
              <a:t> </a:t>
            </a:r>
            <a:r>
              <a:rPr lang="en-US" dirty="0" err="1"/>
              <a:t>slutar</a:t>
            </a:r>
            <a:r>
              <a:rPr lang="en-US" dirty="0"/>
              <a:t> om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halvtimme</a:t>
            </a:r>
            <a:r>
              <a:rPr lang="en-US" dirty="0"/>
              <a:t>.</a:t>
            </a:r>
          </a:p>
          <a:p>
            <a:r>
              <a:rPr lang="en-US" dirty="0"/>
              <a:t>DE VIKTIGA </a:t>
            </a:r>
            <a:r>
              <a:rPr lang="en-US" dirty="0" err="1"/>
              <a:t>lektionerna</a:t>
            </a:r>
            <a:r>
              <a:rPr lang="en-US" dirty="0"/>
              <a:t> </a:t>
            </a:r>
            <a:r>
              <a:rPr lang="en-US" dirty="0" err="1"/>
              <a:t>slutar</a:t>
            </a:r>
            <a:r>
              <a:rPr lang="en-US" dirty="0"/>
              <a:t> om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halvtimme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27829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0BE18F-D6CE-2317-D5F6-AAA33050F1D9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sv-FI" dirty="0"/>
              <a:t>VERBIN PERUSMUOTO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A93F7-52CE-DC1E-39AC-41DEE53CF202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sv-FI" dirty="0"/>
              <a:t>KAKSI MAHDOLLISUUTTA:</a:t>
            </a:r>
          </a:p>
          <a:p>
            <a:endParaRPr lang="sv-FI" dirty="0"/>
          </a:p>
          <a:p>
            <a:pPr marL="457200" indent="-457200">
              <a:buAutoNum type="arabicParenR"/>
            </a:pPr>
            <a:r>
              <a:rPr lang="sv-FI" dirty="0" err="1"/>
              <a:t>Kaksi</a:t>
            </a:r>
            <a:r>
              <a:rPr lang="sv-FI" dirty="0"/>
              <a:t> </a:t>
            </a:r>
            <a:r>
              <a:rPr lang="sv-FI" dirty="0" err="1"/>
              <a:t>verbiä</a:t>
            </a:r>
            <a:r>
              <a:rPr lang="sv-FI" dirty="0"/>
              <a:t> </a:t>
            </a:r>
            <a:r>
              <a:rPr lang="sv-FI" dirty="0" err="1"/>
              <a:t>peräkkäin</a:t>
            </a:r>
            <a:r>
              <a:rPr lang="sv-FI" dirty="0"/>
              <a:t> ja </a:t>
            </a:r>
            <a:r>
              <a:rPr lang="sv-FI" dirty="0" err="1"/>
              <a:t>jälkimmäinen</a:t>
            </a:r>
            <a:r>
              <a:rPr lang="sv-FI" dirty="0"/>
              <a:t> on </a:t>
            </a:r>
            <a:r>
              <a:rPr lang="sv-FI" dirty="0" err="1"/>
              <a:t>perusmuodossa</a:t>
            </a:r>
            <a:r>
              <a:rPr lang="sv-FI" dirty="0"/>
              <a:t>.</a:t>
            </a:r>
          </a:p>
          <a:p>
            <a:r>
              <a:rPr lang="sv-FI" dirty="0"/>
              <a:t>Lasse vill STUDERA matematik.</a:t>
            </a:r>
          </a:p>
          <a:p>
            <a:r>
              <a:rPr lang="sv-FI" dirty="0"/>
              <a:t>Anna KAN inte TALA spanska. (Anna </a:t>
            </a:r>
            <a:r>
              <a:rPr lang="sv-FI" dirty="0" err="1"/>
              <a:t>talaR</a:t>
            </a:r>
            <a:r>
              <a:rPr lang="sv-FI" dirty="0"/>
              <a:t> spanska)</a:t>
            </a:r>
          </a:p>
          <a:p>
            <a:r>
              <a:rPr lang="sv-FI" dirty="0"/>
              <a:t>2) ATT-</a:t>
            </a:r>
            <a:r>
              <a:rPr lang="sv-FI" dirty="0" err="1"/>
              <a:t>partikkelin</a:t>
            </a:r>
            <a:r>
              <a:rPr lang="sv-FI" dirty="0"/>
              <a:t> </a:t>
            </a:r>
            <a:r>
              <a:rPr lang="sv-FI" dirty="0" err="1"/>
              <a:t>jälkeen</a:t>
            </a:r>
            <a:r>
              <a:rPr lang="sv-FI" dirty="0"/>
              <a:t>:</a:t>
            </a:r>
          </a:p>
          <a:p>
            <a:r>
              <a:rPr lang="sv-FI" dirty="0"/>
              <a:t>Lasse GILLAR ATT cykla.</a:t>
            </a:r>
          </a:p>
          <a:p>
            <a:r>
              <a:rPr lang="sv-FI" dirty="0"/>
              <a:t>Anna NJUTER AV ATT cykla (</a:t>
            </a:r>
            <a:r>
              <a:rPr lang="sv-FI" dirty="0" err="1"/>
              <a:t>nauttii</a:t>
            </a:r>
            <a:r>
              <a:rPr lang="sv-FI" dirty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820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FC7DFDF-00B0-53E6-B775-CC638235E40D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sv-FI" dirty="0"/>
              <a:t>ATT-</a:t>
            </a:r>
            <a:r>
              <a:rPr lang="sv-FI" dirty="0" err="1"/>
              <a:t>partikkeli</a:t>
            </a:r>
            <a:r>
              <a:rPr lang="sv-FI" dirty="0"/>
              <a:t> (</a:t>
            </a:r>
            <a:r>
              <a:rPr lang="sv-FI" dirty="0" err="1"/>
              <a:t>vertaa</a:t>
            </a:r>
            <a:r>
              <a:rPr lang="sv-FI" dirty="0"/>
              <a:t> </a:t>
            </a:r>
            <a:r>
              <a:rPr lang="sv-FI" dirty="0" err="1"/>
              <a:t>englannin</a:t>
            </a:r>
            <a:r>
              <a:rPr lang="sv-FI" dirty="0"/>
              <a:t> TO)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CC001-C7BA-C391-9D32-16F1AA5FF0B4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sv-FI" dirty="0"/>
              <a:t>EI SAA KÄYTTÄÄ APUVERBIEN JÄLKEEN:</a:t>
            </a:r>
          </a:p>
          <a:p>
            <a:endParaRPr lang="sv-FI" dirty="0"/>
          </a:p>
          <a:p>
            <a:r>
              <a:rPr lang="sv-FI" dirty="0"/>
              <a:t>Lasse VILL STUDERA.</a:t>
            </a:r>
          </a:p>
          <a:p>
            <a:r>
              <a:rPr lang="sv-FI" dirty="0"/>
              <a:t>Anna MÅSTE PLUGGA.</a:t>
            </a:r>
          </a:p>
          <a:p>
            <a:endParaRPr lang="sv-FI" dirty="0"/>
          </a:p>
          <a:p>
            <a:r>
              <a:rPr lang="sv-FI" dirty="0"/>
              <a:t>(kan, få, vill, måste, ska, borde)</a:t>
            </a:r>
            <a:endParaRPr lang="en-US" dirty="0"/>
          </a:p>
        </p:txBody>
      </p:sp>
      <p:pic>
        <p:nvPicPr>
          <p:cNvPr id="5" name="Picture 4" descr="A person using a computer&#10;&#10;Description automatically generated with medium confidence">
            <a:extLst>
              <a:ext uri="{FF2B5EF4-FFF2-40B4-BE49-F238E27FC236}">
                <a16:creationId xmlns:a16="http://schemas.microsoft.com/office/drawing/2014/main" id="{CDD94DC5-18CB-482D-3657-DA8CC43C4B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0394" y="2156959"/>
            <a:ext cx="2731994" cy="182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426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11AAAB4-3134-6F63-4AC6-CCF1536E9CD6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sv-FI" dirty="0"/>
              <a:t>ADJEKTIIVIT (artig artigt artiga)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C8963-E756-61AE-FCE8-E91090B64852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sv-FI" dirty="0"/>
              <a:t>Lasse är artig, vänlig och social. (IHMISISTÄ </a:t>
            </a:r>
            <a:r>
              <a:rPr lang="sv-FI" dirty="0" err="1"/>
              <a:t>aina</a:t>
            </a:r>
            <a:r>
              <a:rPr lang="sv-FI" dirty="0"/>
              <a:t> EN-</a:t>
            </a:r>
            <a:r>
              <a:rPr lang="sv-FI" dirty="0" err="1"/>
              <a:t>suvun</a:t>
            </a:r>
            <a:r>
              <a:rPr lang="sv-FI" dirty="0"/>
              <a:t> </a:t>
            </a:r>
            <a:r>
              <a:rPr lang="sv-FI" dirty="0" err="1"/>
              <a:t>muoto</a:t>
            </a:r>
            <a:r>
              <a:rPr lang="sv-FI" dirty="0"/>
              <a:t>)</a:t>
            </a:r>
          </a:p>
          <a:p>
            <a:endParaRPr lang="sv-FI" dirty="0"/>
          </a:p>
          <a:p>
            <a:r>
              <a:rPr lang="sv-FI" dirty="0"/>
              <a:t>YKSIKKÖ: Lasse är ARTIG.</a:t>
            </a:r>
          </a:p>
          <a:p>
            <a:r>
              <a:rPr lang="sv-FI" dirty="0"/>
              <a:t>MONIKKO: Lasse och Anna är ARTIGA. </a:t>
            </a:r>
          </a:p>
          <a:p>
            <a:r>
              <a:rPr lang="sv-FI" dirty="0"/>
              <a:t>Flickan är glad. Flickorna är glada. </a:t>
            </a:r>
          </a:p>
          <a:p>
            <a:r>
              <a:rPr lang="sv-FI" dirty="0"/>
              <a:t>Huset är nytt. Husen är nya. </a:t>
            </a:r>
            <a:endParaRPr lang="en-US" dirty="0"/>
          </a:p>
        </p:txBody>
      </p:sp>
      <p:pic>
        <p:nvPicPr>
          <p:cNvPr id="7" name="Picture 6" descr="A picture containing text, computer, indoor, computer&#10;&#10;Description automatically generated">
            <a:extLst>
              <a:ext uri="{FF2B5EF4-FFF2-40B4-BE49-F238E27FC236}">
                <a16:creationId xmlns:a16="http://schemas.microsoft.com/office/drawing/2014/main" id="{137C0E07-875C-E6D4-EFE5-1839CA877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9094" y="2857500"/>
            <a:ext cx="1999129" cy="133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972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005EB8"/>
      </a:dk2>
      <a:lt2>
        <a:srgbClr val="669ED4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1610_blue.pptx" id="{C34D0C79-154B-4D73-8A16-004A7851EAA0}" vid="{254815E9-DEFF-4FEA-BDAC-D250F1570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Aalto_1610_blue</Template>
  <TotalTime>31</TotalTime>
  <Words>361</Words>
  <Application>Microsoft Office PowerPoint</Application>
  <PresentationFormat>On-screen Show (16:10)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</vt:lpstr>
      <vt:lpstr>Calibri</vt:lpstr>
      <vt:lpstr>Office-teema</vt:lpstr>
      <vt:lpstr>YLEISIMMÄT EREHDYKSET: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YLEISIMMÄT EREHDYKSET: </dc:title>
  <dc:creator>Fröjdman Isabella</dc:creator>
  <cp:lastModifiedBy>Fröjdman Isabella</cp:lastModifiedBy>
  <cp:revision>2</cp:revision>
  <dcterms:created xsi:type="dcterms:W3CDTF">2023-04-25T10:01:59Z</dcterms:created>
  <dcterms:modified xsi:type="dcterms:W3CDTF">2023-04-25T10:33:19Z</dcterms:modified>
</cp:coreProperties>
</file>