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33" r:id="rId2"/>
    <p:sldId id="328" r:id="rId3"/>
    <p:sldId id="261" r:id="rId4"/>
    <p:sldId id="329" r:id="rId5"/>
    <p:sldId id="320" r:id="rId6"/>
    <p:sldId id="265" r:id="rId7"/>
    <p:sldId id="334" r:id="rId8"/>
    <p:sldId id="268" r:id="rId9"/>
    <p:sldId id="318" r:id="rId10"/>
    <p:sldId id="319" r:id="rId11"/>
    <p:sldId id="270" r:id="rId12"/>
    <p:sldId id="298" r:id="rId13"/>
    <p:sldId id="335" r:id="rId14"/>
    <p:sldId id="321" r:id="rId15"/>
    <p:sldId id="322" r:id="rId16"/>
    <p:sldId id="274" r:id="rId17"/>
    <p:sldId id="301" r:id="rId18"/>
    <p:sldId id="304" r:id="rId19"/>
    <p:sldId id="311" r:id="rId20"/>
    <p:sldId id="312" r:id="rId21"/>
    <p:sldId id="279" r:id="rId22"/>
    <p:sldId id="280" r:id="rId23"/>
    <p:sldId id="323" r:id="rId24"/>
    <p:sldId id="283" r:id="rId25"/>
    <p:sldId id="289" r:id="rId26"/>
    <p:sldId id="292" r:id="rId27"/>
    <p:sldId id="325" r:id="rId28"/>
    <p:sldId id="331" r:id="rId29"/>
    <p:sldId id="3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62"/>
    <p:restoredTop sz="66488"/>
  </p:normalViewPr>
  <p:slideViewPr>
    <p:cSldViewPr snapToGrid="0" snapToObjects="1">
      <p:cViewPr varScale="1">
        <p:scale>
          <a:sx n="91" d="100"/>
          <a:sy n="91" d="100"/>
        </p:scale>
        <p:origin x="1736" y="184"/>
      </p:cViewPr>
      <p:guideLst/>
    </p:cSldViewPr>
  </p:slideViewPr>
  <p:notesTextViewPr>
    <p:cViewPr>
      <p:scale>
        <a:sx n="145" d="100"/>
        <a:sy n="14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A4E39-D9A0-644A-8CCA-AED33A18401E}" type="datetimeFigureOut">
              <a:rPr lang="en-US" smtClean="0"/>
              <a:t>10/2/23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769B3-E029-8347-8B59-06CCED7BE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94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1F542-773E-CA4F-8FE7-9A3FE5CEEC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16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65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07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41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9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99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656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152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590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597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052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234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72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512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20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05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908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07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29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442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54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47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74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7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94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679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rgbClr val="C76700"/>
              </a:buClr>
            </a:pP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61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F26DA-D45A-8745-8DEA-311A3984C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F49AF-9AF0-434E-91DC-E2FBAD89B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65D4B-6ABA-C54C-8418-9BC9DA220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93B74-8454-5140-ACED-B24D6716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2596E-5FE8-2848-8253-A000D6F2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5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C49D5-6E29-7840-836C-F159ED468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FF55B-6F59-4848-9B84-6CAB2C88E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C1CBF-A1D1-834F-87DA-5005B2F57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96F97-CB44-164D-843F-79A9CDEF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6FFB8-3F05-F347-B774-421157C3B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8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806D3D-BE96-EC4E-8327-13D178C403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495FC-E05E-2449-8B4E-665089503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23D93-4395-DB47-BF75-E1F40E217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97403-FA9E-FF42-A133-6C7528D4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BF7B6-40F5-2C4C-8ADC-8E61D9C6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6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Opt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ranslation PP Template_b.jpg" descr="Translation PP Template_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ctangle"/>
          <p:cNvSpPr/>
          <p:nvPr/>
        </p:nvSpPr>
        <p:spPr>
          <a:xfrm>
            <a:off x="9861550" y="6197600"/>
            <a:ext cx="1797050" cy="635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6317" y="6470650"/>
            <a:ext cx="226666" cy="2349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40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Bar-Title and Content">
  <p:cSld name="RedBar-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1219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174C7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74C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609600" y="990600"/>
            <a:ext cx="109728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5181600" y="6553200"/>
            <a:ext cx="1828800" cy="9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3"/>
          </p:nvPr>
        </p:nvSpPr>
        <p:spPr>
          <a:xfrm>
            <a:off x="8636000" y="6705600"/>
            <a:ext cx="3556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95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Bar-Title and Content" userDrawn="1">
  <p:cSld name="1_RedBar-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1219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174C7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74C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lang="en-US"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609600" y="9906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5181600" y="6553200"/>
            <a:ext cx="1828800" cy="9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3"/>
          </p:nvPr>
        </p:nvSpPr>
        <p:spPr>
          <a:xfrm>
            <a:off x="8636000" y="6705600"/>
            <a:ext cx="3556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5181601" y="6096000"/>
            <a:ext cx="2010833" cy="304800"/>
          </a:xfrm>
          <a:prstGeom prst="rect">
            <a:avLst/>
          </a:prstGeom>
        </p:spPr>
        <p:txBody>
          <a:bodyPr/>
          <a:lstStyle/>
          <a:p>
            <a:pPr lvl="0" algn="ctr"/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648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Bar-Two-Up Comparison" userDrawn="1">
  <p:cSld name="RedBar-Two-Up Comparis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-27618" y="228600"/>
            <a:ext cx="1224723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174C7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74C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609602" y="960438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609602" y="1600200"/>
            <a:ext cx="5386917" cy="491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3"/>
          </p:nvPr>
        </p:nvSpPr>
        <p:spPr>
          <a:xfrm>
            <a:off x="6193369" y="960438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4"/>
          </p:nvPr>
        </p:nvSpPr>
        <p:spPr>
          <a:xfrm>
            <a:off x="6193369" y="1600200"/>
            <a:ext cx="5389033" cy="491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5"/>
          </p:nvPr>
        </p:nvSpPr>
        <p:spPr>
          <a:xfrm>
            <a:off x="5090160" y="6529450"/>
            <a:ext cx="2011680" cy="9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6"/>
          </p:nvPr>
        </p:nvSpPr>
        <p:spPr>
          <a:xfrm>
            <a:off x="8636000" y="6705600"/>
            <a:ext cx="3556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090585" y="6019800"/>
            <a:ext cx="2010833" cy="3048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1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F9065-1A86-F04F-9C56-F7E3E8B6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0BD27-7FE5-B240-BBC9-B49810A51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8D5BB-B2AB-D446-A2E8-E0EF9B7B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FC8D6-A34D-1342-ADD5-CAE27F8B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57AAA-3643-B643-BE00-BD51A9AA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0046D-12C4-0440-BD9C-59355DC7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4FF81-7063-3142-9D86-EB3F6A7B7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18228-A0AA-5D41-9D84-B898C670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92272-4E7B-D44F-882E-08063583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48B02-80D3-2A48-8B15-F93CE263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E1F8-6969-3F4F-A647-F27596FC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9F9AD-A37F-0948-AE0A-BF921A70E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C6F28-EABD-5F4C-B687-9925263B7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C3C56-042B-AF49-96CE-FA5E21AF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372DA-F1D7-0B46-960B-4CBB7EE2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4CE87-B6ED-734B-A9C0-6F77DE58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60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BFDB8-B3E2-2046-8964-8A75C0C5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45C0D-86C7-BF4F-9748-2731FBFCD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0F0DA-65DB-C346-8DD2-7D70C44F2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CD1B73-1D39-D442-B0D3-349AD0298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0AF74-D0C4-8047-85D2-36FF141BC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AEB91-029F-7449-AD4D-B6F2DF28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10/2/23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B86B4A-7BD8-2D4B-9013-1E89C83A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1BC97-EA51-3D45-823B-9B5B041CF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7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BE10-2A09-544C-B46B-98BAF5C3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DFC5ED-BF96-1748-9F26-C262266B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10/2/23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1E6DE-20BF-BA4B-9DB0-9CD364B4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EB6B2-B094-5649-9993-1FD62BE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A76F1-39B1-9C43-AAD8-293DA02B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10/2/23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43CA1-D1FC-A14F-A099-D7389D0AD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A4ACE-2C78-6049-A66F-1E08784C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0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BC34-F585-9744-BE16-C9CDDBFB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F9087-DB3B-3748-A772-9C7817FD8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D48AD-BC20-FA47-9909-F66047DC1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4314B-69D7-8D48-87EA-C74BCAABC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479FB-7E1D-124B-A222-3D3486B77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C8E06-B042-3145-BD3B-1DB04331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6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CCD4-973A-3341-87D2-CED37E5D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BA19F-265A-8D40-8918-3E626B857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06676-7D54-A843-9019-129D6AF2E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61E02-AD0E-EE4B-BE6D-802B9D9E6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66F16-9CF1-1644-BF39-BBD7446A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845B9-23A5-E544-8D16-E4BB0E6D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549A4C-C86A-1A43-802A-8D4DE08D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6A936-E831-7145-94D6-30D850709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1F576-390A-3743-950A-B675ED2F6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7F78F-7CB3-9C4B-B1C5-339A090FD2D0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51EA-5148-AA4C-A5D3-A247D8936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4D2CC-0BF0-6C47-B917-ABB8E46AD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8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8696" y="6470650"/>
            <a:ext cx="141908" cy="23495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2ACEDF1-7913-6542-A9D5-A228787095C7}"/>
              </a:ext>
            </a:extLst>
          </p:cNvPr>
          <p:cNvSpPr txBox="1">
            <a:spLocks/>
          </p:cNvSpPr>
          <p:nvPr/>
        </p:nvSpPr>
        <p:spPr>
          <a:xfrm>
            <a:off x="2750473" y="1635720"/>
            <a:ext cx="7368987" cy="1676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POWER INFLUENCE, &amp; LEADERSHIP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dirty="0"/>
              <a:t>From Becoming a Manager to Becoming a Leader</a:t>
            </a:r>
          </a:p>
        </p:txBody>
      </p:sp>
    </p:spTree>
    <p:extLst>
      <p:ext uri="{BB962C8B-B14F-4D97-AF65-F5344CB8AC3E}">
        <p14:creationId xmlns:p14="http://schemas.microsoft.com/office/powerpoint/2010/main" val="58667964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AN INTEGRATED MODEL OF LEADERSHIP </a:t>
            </a:r>
          </a:p>
        </p:txBody>
      </p:sp>
      <p:pic>
        <p:nvPicPr>
          <p:cNvPr id="2" name="Picture 1" descr="The graphic shows the integrated model of leadership.">
            <a:extLst>
              <a:ext uri="{FF2B5EF4-FFF2-40B4-BE49-F238E27FC236}">
                <a16:creationId xmlns:a16="http://schemas.microsoft.com/office/drawing/2014/main" id="{B34FF7C0-A6BF-426D-8B86-E9E0A6255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27"/>
          <a:stretch/>
        </p:blipFill>
        <p:spPr>
          <a:xfrm>
            <a:off x="2115120" y="1676401"/>
            <a:ext cx="8552880" cy="4572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3C09F-696F-4C69-9845-C3A2CB00715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705600" y="6705600"/>
            <a:ext cx="3962400" cy="152400"/>
          </a:xfrm>
        </p:spPr>
        <p:txBody>
          <a:bodyPr/>
          <a:lstStyle/>
          <a:p>
            <a:r>
              <a:rPr lang="en-US" dirty="0"/>
              <a:t>Copyright ©McGraw-Hill Education. Permission required for reproduction or display.</a:t>
            </a:r>
          </a:p>
        </p:txBody>
      </p:sp>
    </p:spTree>
    <p:extLst>
      <p:ext uri="{BB962C8B-B14F-4D97-AF65-F5344CB8AC3E}">
        <p14:creationId xmlns:p14="http://schemas.microsoft.com/office/powerpoint/2010/main" val="1067284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TRAIT APPROACHES to LEADERSHIP 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type="body" idx="1"/>
          </p:nvPr>
        </p:nvSpPr>
        <p:spPr>
          <a:xfrm>
            <a:off x="2133600" y="990600"/>
            <a:ext cx="8229600" cy="838200"/>
          </a:xfrm>
        </p:spPr>
        <p:txBody>
          <a:bodyPr/>
          <a:lstStyle/>
          <a:p>
            <a:pPr marL="0" indent="0">
              <a:defRPr/>
            </a:pPr>
            <a:r>
              <a:rPr lang="en-US" sz="2400" dirty="0"/>
              <a:t>Trait approaches to leadership attempt to identify distinctive characteristics that account for the effectiveness of leaders.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971800" y="1981200"/>
          <a:ext cx="6553200" cy="424873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962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ysClr val="windowText" lastClr="000000"/>
                          </a:solidFill>
                        </a:rPr>
                        <a:t>Positive Task-Oriented Traits</a:t>
                      </a:r>
                      <a:endParaRPr lang="en-US" sz="17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8803" marR="88803" marT="44401" marB="44401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ysClr val="windowText" lastClr="000000"/>
                          </a:solidFill>
                        </a:rPr>
                        <a:t>Positive</a:t>
                      </a:r>
                      <a:r>
                        <a:rPr lang="en-US" sz="1700" baseline="0" dirty="0">
                          <a:solidFill>
                            <a:sysClr val="windowText" lastClr="000000"/>
                          </a:solidFill>
                        </a:rPr>
                        <a:t> or </a:t>
                      </a:r>
                      <a:r>
                        <a:rPr lang="en-US" sz="1700" dirty="0">
                          <a:solidFill>
                            <a:sysClr val="windowText" lastClr="000000"/>
                          </a:solidFill>
                        </a:rPr>
                        <a:t>Negative Interpersonal Attributes</a:t>
                      </a:r>
                      <a:endParaRPr lang="en-US" sz="17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88803" marR="88803" marT="44401" marB="444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962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700" dirty="0"/>
                        <a:t>Intelligence</a:t>
                      </a:r>
                    </a:p>
                  </a:txBody>
                  <a:tcPr marL="88803" marR="88803" marT="44401" marB="44401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700" dirty="0"/>
                        <a:t>Extraversion (+)</a:t>
                      </a:r>
                      <a:br>
                        <a:rPr lang="en-US" sz="1700" dirty="0"/>
                      </a:br>
                      <a:endParaRPr lang="en-US" sz="1700" dirty="0"/>
                    </a:p>
                  </a:txBody>
                  <a:tcPr marL="88803" marR="88803" marT="44401" marB="4440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962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700" dirty="0"/>
                        <a:t>Conscientiousness</a:t>
                      </a:r>
                      <a:br>
                        <a:rPr lang="en-US" sz="1700" dirty="0"/>
                      </a:br>
                      <a:endParaRPr lang="en-US" sz="1700" dirty="0"/>
                    </a:p>
                  </a:txBody>
                  <a:tcPr marL="88803" marR="88803" marT="44401" marB="44401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700" dirty="0"/>
                        <a:t>Agreeableness (+)</a:t>
                      </a:r>
                      <a:br>
                        <a:rPr lang="en-US" sz="1700" dirty="0"/>
                      </a:br>
                      <a:endParaRPr lang="en-US" sz="1700" dirty="0"/>
                    </a:p>
                  </a:txBody>
                  <a:tcPr marL="88803" marR="88803" marT="44401" marB="4440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962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700" dirty="0"/>
                        <a:t>Openness to experience</a:t>
                      </a:r>
                      <a:br>
                        <a:rPr lang="en-US" sz="1700" dirty="0"/>
                      </a:br>
                      <a:endParaRPr lang="en-US" sz="1700" dirty="0"/>
                    </a:p>
                  </a:txBody>
                  <a:tcPr marL="88803" marR="88803" marT="44401" marB="44401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700" dirty="0"/>
                        <a:t>Emotional intelligence (+)</a:t>
                      </a:r>
                      <a:br>
                        <a:rPr lang="en-US" sz="1700" dirty="0"/>
                      </a:br>
                      <a:endParaRPr lang="en-US" sz="1700" dirty="0"/>
                    </a:p>
                  </a:txBody>
                  <a:tcPr marL="88803" marR="88803" marT="44401" marB="4440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962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700" dirty="0"/>
                        <a:t>Emotional stability</a:t>
                      </a:r>
                      <a:br>
                        <a:rPr lang="en-US" sz="1700" dirty="0"/>
                      </a:br>
                      <a:endParaRPr lang="en-US" sz="1700" dirty="0"/>
                    </a:p>
                  </a:txBody>
                  <a:tcPr marL="88803" marR="88803" marT="44401" marB="44401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700" dirty="0"/>
                        <a:t>Narcissism (-)</a:t>
                      </a:r>
                      <a:br>
                        <a:rPr lang="en-US" sz="1700" dirty="0"/>
                      </a:br>
                      <a:endParaRPr lang="en-US" sz="1700" dirty="0"/>
                    </a:p>
                  </a:txBody>
                  <a:tcPr marL="88803" marR="88803" marT="44401" marB="4440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962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700" dirty="0"/>
                        <a:t>Positive affect</a:t>
                      </a:r>
                    </a:p>
                  </a:txBody>
                  <a:tcPr marL="88803" marR="88803" marT="44401" marB="44401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700" dirty="0"/>
                        <a:t>Machiavellianism (−)</a:t>
                      </a:r>
                      <a:br>
                        <a:rPr lang="en-US" sz="1700" dirty="0"/>
                      </a:br>
                      <a:endParaRPr lang="en-US" sz="1700" dirty="0"/>
                    </a:p>
                  </a:txBody>
                  <a:tcPr marL="88803" marR="88803" marT="44401" marB="4440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962">
                <a:tc>
                  <a:txBody>
                    <a:bodyPr/>
                    <a:lstStyle/>
                    <a:p>
                      <a:br>
                        <a:rPr lang="en-US" sz="1700" dirty="0"/>
                      </a:br>
                      <a:endParaRPr lang="en-US" sz="1700" dirty="0"/>
                    </a:p>
                  </a:txBody>
                  <a:tcPr marL="88803" marR="88803" marT="44401" marB="44401" anchor="ctr"/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en-US" sz="1700" dirty="0"/>
                        <a:t>Psychopathy (−)</a:t>
                      </a:r>
                    </a:p>
                  </a:txBody>
                  <a:tcPr marL="88803" marR="88803" marT="44401" marB="4440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88BFB9-86E6-4E7A-AA82-82353AFF5362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248400" y="6705600"/>
            <a:ext cx="4419600" cy="152400"/>
          </a:xfrm>
        </p:spPr>
        <p:txBody>
          <a:bodyPr/>
          <a:lstStyle/>
          <a:p>
            <a:r>
              <a:rPr lang="en-US" dirty="0"/>
              <a:t>Copyright ©McGraw-Hill Education. Permission required for reproduction or display.</a:t>
            </a:r>
          </a:p>
        </p:txBody>
      </p:sp>
    </p:spTree>
    <p:extLst>
      <p:ext uri="{BB962C8B-B14F-4D97-AF65-F5344CB8AC3E}">
        <p14:creationId xmlns:p14="http://schemas.microsoft.com/office/powerpoint/2010/main" val="203560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“DARK SIDE” 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Narcissism</a:t>
            </a:r>
            <a:r>
              <a:rPr lang="en-US" dirty="0"/>
              <a:t>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Having a self-centered perspective, feelings of superiority, and a drive for personal power and glory.</a:t>
            </a:r>
          </a:p>
          <a:p>
            <a:r>
              <a:rPr lang="en-US" b="1" dirty="0"/>
              <a:t>Machiavellianism</a:t>
            </a:r>
            <a:endParaRPr lang="en-US" dirty="0"/>
          </a:p>
          <a:p>
            <a:pPr lvl="1">
              <a:buClr>
                <a:schemeClr val="tx1"/>
              </a:buClr>
            </a:pPr>
            <a:r>
              <a:rPr lang="en-US" dirty="0"/>
              <a:t>Displaying a cynical view of human nature that condones opportunistic and unethical ways of manipulating people, putting results over principles.</a:t>
            </a:r>
          </a:p>
          <a:p>
            <a:r>
              <a:rPr lang="en-US" b="1" dirty="0"/>
              <a:t>Psychopathy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Characterized by lack of concern for others, impulsive behavior, and a lack of remorse when actions harm others.</a:t>
            </a:r>
          </a:p>
        </p:txBody>
      </p:sp>
    </p:spTree>
    <p:extLst>
      <p:ext uri="{BB962C8B-B14F-4D97-AF65-F5344CB8AC3E}">
        <p14:creationId xmlns:p14="http://schemas.microsoft.com/office/powerpoint/2010/main" val="1601717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5831" y="203200"/>
            <a:ext cx="9781218" cy="1968500"/>
          </a:xfrm>
        </p:spPr>
        <p:txBody>
          <a:bodyPr>
            <a:normAutofit/>
          </a:bodyPr>
          <a:lstStyle/>
          <a:p>
            <a:r>
              <a:rPr lang="en-US" dirty="0"/>
              <a:t>LETS THINK ABOUT EXAMPLES OF PEOPLE DISPLAYING “DARK SIDE” TRAITS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34A0D47-F198-7242-AAE2-DE349A3BF306}"/>
              </a:ext>
            </a:extLst>
          </p:cNvPr>
          <p:cNvSpPr txBox="1">
            <a:spLocks/>
          </p:cNvSpPr>
          <p:nvPr/>
        </p:nvSpPr>
        <p:spPr>
          <a:xfrm>
            <a:off x="4541120" y="1508125"/>
            <a:ext cx="3330641" cy="43084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4C79"/>
              </a:buClr>
              <a:buSzPts val="3600"/>
              <a:buFont typeface="Calibri"/>
              <a:buNone/>
              <a:defRPr sz="3600" b="1" i="0" u="none" strike="noStrike" kern="1200" cap="none">
                <a:solidFill>
                  <a:srgbClr val="174C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sz="40000" dirty="0">
                <a:solidFill>
                  <a:srgbClr val="00B0F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1520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BASIC SKILLS for LEADERS</a:t>
            </a:r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>
            <p:extLst/>
          </p:nvPr>
        </p:nvGraphicFramePr>
        <p:xfrm>
          <a:off x="2171700" y="982632"/>
          <a:ext cx="7848600" cy="457996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93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ysClr val="windowText" lastClr="000000"/>
                          </a:solidFill>
                        </a:rPr>
                        <a:t>WHAT LEADERS NEED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0569" marR="50569" marT="25285" marB="2528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ysClr val="windowText" lastClr="000000"/>
                          </a:solidFill>
                        </a:rPr>
                        <a:t>AND WHY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50569" marR="50569" marT="25285" marB="2528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9795">
                <a:tc>
                  <a:txBody>
                    <a:bodyPr/>
                    <a:lstStyle/>
                    <a:p>
                      <a:r>
                        <a:rPr lang="en-US" sz="1600" dirty="0"/>
                        <a:t>Cognitive abilities to identify problems and their causes in rapidly changing situations</a:t>
                      </a:r>
                    </a:p>
                  </a:txBody>
                  <a:tcPr marL="50569" marR="50569" marT="25285" marB="2528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Leaders must sometimes devise effective solutions in short time spans with limited information.</a:t>
                      </a:r>
                    </a:p>
                  </a:txBody>
                  <a:tcPr marL="50569" marR="50569" marT="25285" marB="2528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1600" dirty="0"/>
                        <a:t>Interpersonal skills to influence and persuade others</a:t>
                      </a:r>
                    </a:p>
                  </a:txBody>
                  <a:tcPr marL="50569" marR="50569" marT="25285" marB="2528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Leaders need to work well with diverse people.</a:t>
                      </a:r>
                    </a:p>
                  </a:txBody>
                  <a:tcPr marL="50569" marR="50569" marT="25285" marB="2528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813">
                <a:tc>
                  <a:txBody>
                    <a:bodyPr/>
                    <a:lstStyle/>
                    <a:p>
                      <a:r>
                        <a:rPr lang="en-US" sz="1600" dirty="0"/>
                        <a:t>Business skills to maximize the use of organizational assets</a:t>
                      </a:r>
                    </a:p>
                  </a:txBody>
                  <a:tcPr marL="50569" marR="50569" marT="25285" marB="2528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Leaders increasingly need business skills as they advance. Three valuable skills that most people can develop are mindfulness, curiosity, and optimism.</a:t>
                      </a:r>
                    </a:p>
                  </a:txBody>
                  <a:tcPr marL="50569" marR="50569" marT="25285" marB="2528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8630">
                <a:tc>
                  <a:txBody>
                    <a:bodyPr/>
                    <a:lstStyle/>
                    <a:p>
                      <a:r>
                        <a:rPr lang="en-US" sz="1600" dirty="0"/>
                        <a:t>Conceptual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skills to draft an organization’s mission, vision, strategies, and implementation plans</a:t>
                      </a:r>
                    </a:p>
                  </a:txBody>
                  <a:tcPr marL="50569" marR="50569" marT="25285" marB="25285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Conceptual skills matter most for individuals in the top ranks of an organization. Entrepreneurs may have their strategic skills tested on a regular basis.  </a:t>
                      </a:r>
                    </a:p>
                  </a:txBody>
                  <a:tcPr marL="50569" marR="50569" marT="25285" marB="2528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type="body" idx="1"/>
          </p:nvPr>
        </p:nvSpPr>
        <p:spPr>
          <a:xfrm>
            <a:off x="1981200" y="6019800"/>
            <a:ext cx="8229600" cy="533400"/>
          </a:xfrm>
        </p:spPr>
        <p:txBody>
          <a:bodyPr/>
          <a:lstStyle/>
          <a:p>
            <a:pPr marL="0" indent="0" algn="ctr"/>
            <a:r>
              <a:rPr lang="en-US" sz="1050" dirty="0"/>
              <a:t>Source: Adapted from T.V. Mumford, M.A. Campion, and F.P. Morgeson, “Leadership Skills Strataplex: Leadership Skill Requirements across Organizational Levels,” </a:t>
            </a:r>
            <a:r>
              <a:rPr lang="en-US" sz="1050" i="1" dirty="0"/>
              <a:t>Leadership Quarterly</a:t>
            </a:r>
            <a:r>
              <a:rPr lang="en-US" sz="1050" dirty="0"/>
              <a:t>, 2007, pp. 154-166.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FCB18A-ABA0-4891-BA99-26DFB8055A77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553200" y="6705600"/>
            <a:ext cx="4114800" cy="152400"/>
          </a:xfrm>
        </p:spPr>
        <p:txBody>
          <a:bodyPr/>
          <a:lstStyle/>
          <a:p>
            <a:r>
              <a:rPr lang="en-US" dirty="0"/>
              <a:t>Copyright ©McGraw-Hill Education. Permission required for reproduction or display.</a:t>
            </a:r>
          </a:p>
        </p:txBody>
      </p:sp>
    </p:spTree>
    <p:extLst>
      <p:ext uri="{BB962C8B-B14F-4D97-AF65-F5344CB8AC3E}">
        <p14:creationId xmlns:p14="http://schemas.microsoft.com/office/powerpoint/2010/main" val="2356606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TRAIT THEORIES OFFER FOUR CONCLUSIONS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400" dirty="0"/>
              <a:t>We cannot ignore the </a:t>
            </a:r>
            <a:r>
              <a:rPr lang="en-US" sz="2400" b="1" dirty="0">
                <a:solidFill>
                  <a:srgbClr val="603E00"/>
                </a:solidFill>
              </a:rPr>
              <a:t>implications</a:t>
            </a:r>
            <a:r>
              <a:rPr lang="en-US" sz="2400" dirty="0"/>
              <a:t> of leadership traits.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400" dirty="0"/>
              <a:t>The traits suggest the </a:t>
            </a:r>
            <a:r>
              <a:rPr lang="en-US" sz="2400" b="1" dirty="0">
                <a:solidFill>
                  <a:srgbClr val="603E00"/>
                </a:solidFill>
              </a:rPr>
              <a:t>qualities</a:t>
            </a:r>
            <a:r>
              <a:rPr lang="en-US" sz="2400" dirty="0"/>
              <a:t> you should cultivate and avoid if you want to assume a leadership role in the future.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400" dirty="0"/>
              <a:t>Organizations may want to include </a:t>
            </a:r>
            <a:r>
              <a:rPr lang="en-US" sz="2400" b="1" dirty="0">
                <a:solidFill>
                  <a:srgbClr val="603E00"/>
                </a:solidFill>
              </a:rPr>
              <a:t>personality and trait assessments</a:t>
            </a:r>
            <a:r>
              <a:rPr lang="en-US" sz="2400" dirty="0"/>
              <a:t> in their selection and evaluation processes.</a:t>
            </a:r>
          </a:p>
          <a:p>
            <a:pPr marL="514350" indent="-514350">
              <a:spcAft>
                <a:spcPts val="120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603E00"/>
                </a:solidFill>
              </a:rPr>
              <a:t>Cross-cultural competency </a:t>
            </a:r>
            <a:r>
              <a:rPr lang="en-US" sz="2400" dirty="0"/>
              <a:t>is an increasingly valued task-oriented trait. 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/>
              <a:t>A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b="1" dirty="0">
                <a:solidFill>
                  <a:srgbClr val="603E00"/>
                </a:solidFill>
              </a:rPr>
              <a:t>global mind-set </a:t>
            </a:r>
            <a:r>
              <a:rPr lang="en-US" sz="2400" dirty="0"/>
              <a:t>is your belief in your ability to influence dissimilar others in a global context.</a:t>
            </a:r>
          </a:p>
        </p:txBody>
      </p:sp>
    </p:spTree>
    <p:extLst>
      <p:ext uri="{BB962C8B-B14F-4D97-AF65-F5344CB8AC3E}">
        <p14:creationId xmlns:p14="http://schemas.microsoft.com/office/powerpoint/2010/main" val="3880011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BEHAVIORAL APPROACHES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en-US" b="1" dirty="0"/>
              <a:t>Behavioral leadership approaches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Attempt to determine the distinctive styles used by effective leaders.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Divided into four categories:</a:t>
            </a:r>
          </a:p>
          <a:p>
            <a:pPr lvl="2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Task-oriented behavior.</a:t>
            </a:r>
          </a:p>
          <a:p>
            <a:pPr lvl="2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Relationship-oriented behavior.</a:t>
            </a:r>
          </a:p>
          <a:p>
            <a:pPr lvl="2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Passive behavior.</a:t>
            </a:r>
          </a:p>
          <a:p>
            <a:pPr lvl="2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Transformational behavior.</a:t>
            </a:r>
          </a:p>
        </p:txBody>
      </p:sp>
    </p:spTree>
    <p:extLst>
      <p:ext uri="{BB962C8B-B14F-4D97-AF65-F5344CB8AC3E}">
        <p14:creationId xmlns:p14="http://schemas.microsoft.com/office/powerpoint/2010/main" val="2150662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TASK-ORIENTED LEADER BEHAVIORS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Task-oriented leadership behaviors 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These ensure that people, equipment, and other resources are used in an efficient way to accomplish the mission.</a:t>
            </a:r>
          </a:p>
          <a:p>
            <a:r>
              <a:rPr lang="en-US" b="1" dirty="0"/>
              <a:t>Two types:</a:t>
            </a:r>
          </a:p>
          <a:p>
            <a:pPr lvl="1">
              <a:buClr>
                <a:schemeClr val="tx1"/>
              </a:buClr>
            </a:pPr>
            <a:r>
              <a:rPr lang="en-US" b="1" dirty="0">
                <a:solidFill>
                  <a:srgbClr val="603E00"/>
                </a:solidFill>
              </a:rPr>
              <a:t>Initiating-structure leadership </a:t>
            </a:r>
            <a:r>
              <a:rPr lang="en-US" dirty="0"/>
              <a:t>organizes and defines what employees should be doing to maximize output.</a:t>
            </a:r>
          </a:p>
          <a:p>
            <a:pPr lvl="1">
              <a:buClr>
                <a:schemeClr val="tx1"/>
              </a:buClr>
            </a:pPr>
            <a:r>
              <a:rPr lang="en-US" b="1" dirty="0">
                <a:solidFill>
                  <a:srgbClr val="603E00"/>
                </a:solidFill>
              </a:rPr>
              <a:t>Transactional leadership </a:t>
            </a:r>
            <a:r>
              <a:rPr lang="en-US" dirty="0"/>
              <a:t>clarifies employees’ roles and task requirements and provides rewards and punishments contingent on performance.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22319-9E95-4F1D-AE65-8C6AEF5D2FD0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738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RELATIONSHIP-ORIENTED LEADER BEHAVIORS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8229600" cy="4343400"/>
          </a:xfrm>
        </p:spPr>
        <p:txBody>
          <a:bodyPr/>
          <a:lstStyle/>
          <a:p>
            <a:r>
              <a:rPr lang="en-US" b="1" dirty="0"/>
              <a:t>Relationship-oriented leadership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Primarily concerned with the leader’s interactions with his or her employees.</a:t>
            </a:r>
          </a:p>
          <a:p>
            <a:r>
              <a:rPr lang="en-US" b="1" dirty="0"/>
              <a:t>Four types:</a:t>
            </a:r>
          </a:p>
          <a:p>
            <a:pPr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Consideration.</a:t>
            </a:r>
          </a:p>
          <a:p>
            <a:pPr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Empowering leadership.</a:t>
            </a:r>
          </a:p>
          <a:p>
            <a:pPr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Ethical leadership.</a:t>
            </a:r>
          </a:p>
          <a:p>
            <a:pPr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Servant leadership.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DAA554-C41E-4548-8035-E5DB2152E9C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135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LEADERSHIP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3657600" cy="5181600"/>
          </a:xfrm>
        </p:spPr>
        <p:txBody>
          <a:bodyPr/>
          <a:lstStyle/>
          <a:p>
            <a:r>
              <a:rPr lang="en-US" sz="2400" b="1" dirty="0"/>
              <a:t>Passive leadership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Form of leadership behavior characterized by a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b="1" dirty="0">
                <a:solidFill>
                  <a:srgbClr val="603E00"/>
                </a:solidFill>
              </a:rPr>
              <a:t>lack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of leadership skills.</a:t>
            </a:r>
          </a:p>
          <a:p>
            <a:r>
              <a:rPr lang="en-US" sz="2400" b="1" dirty="0"/>
              <a:t>Laissez-faire leadership</a:t>
            </a:r>
          </a:p>
          <a:p>
            <a:pPr lvl="1" indent="-4540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A form of “leadership” characterized by a general </a:t>
            </a:r>
            <a:r>
              <a:rPr lang="en-US" b="1" dirty="0">
                <a:solidFill>
                  <a:srgbClr val="603E00"/>
                </a:solidFill>
              </a:rPr>
              <a:t>failure</a:t>
            </a:r>
            <a:r>
              <a:rPr lang="en-US" dirty="0"/>
              <a:t> to take responsibility for leading.</a:t>
            </a:r>
          </a:p>
        </p:txBody>
      </p:sp>
      <p:pic>
        <p:nvPicPr>
          <p:cNvPr id="8" name="Picture 7" descr="Photo of a man and a woman speaking together while another man looks out the window">
            <a:extLst>
              <a:ext uri="{FF2B5EF4-FFF2-40B4-BE49-F238E27FC236}">
                <a16:creationId xmlns:a16="http://schemas.microsoft.com/office/drawing/2014/main" id="{678740A0-405C-4B8A-B0FD-C22472A30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8371"/>
            <a:ext cx="4156364" cy="276342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BDB0C4-A018-4DFF-BDAF-9ED9BE15AD7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©Digital Vision/Photodisc/Getty Images</a:t>
            </a:r>
          </a:p>
        </p:txBody>
      </p:sp>
    </p:spTree>
    <p:extLst>
      <p:ext uri="{BB962C8B-B14F-4D97-AF65-F5344CB8AC3E}">
        <p14:creationId xmlns:p14="http://schemas.microsoft.com/office/powerpoint/2010/main" val="2696419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EEB148-3350-404F-857A-343F7F176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F4D2A1-CC29-42F6-8C8A-F5BDB8E09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27063" indent="-6270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5C748F"/>
              </a:buClr>
              <a:buSzPts val="29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Develop self-awareness!</a:t>
            </a:r>
          </a:p>
          <a:p>
            <a:pPr marL="627063" indent="-627063">
              <a:lnSpc>
                <a:spcPct val="110000"/>
              </a:lnSpc>
              <a:spcBef>
                <a:spcPts val="0"/>
              </a:spcBef>
              <a:buClr>
                <a:srgbClr val="5C748F"/>
              </a:buClr>
              <a:buSzPts val="29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Describe managers’ appropriate use of power and influence.</a:t>
            </a:r>
            <a:endParaRPr lang="en-US" sz="2000" dirty="0">
              <a:solidFill>
                <a:schemeClr val="tx1"/>
              </a:solidFill>
            </a:endParaRPr>
          </a:p>
          <a:p>
            <a:pPr marL="627063" indent="-627063">
              <a:lnSpc>
                <a:spcPct val="110000"/>
              </a:lnSpc>
              <a:spcBef>
                <a:spcPts val="1380"/>
              </a:spcBef>
              <a:buClr>
                <a:srgbClr val="5C748F"/>
              </a:buClr>
              <a:buSzPts val="29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Identify traits and characteristics of successful leaders.</a:t>
            </a:r>
            <a:endParaRPr lang="en-US" sz="2000" dirty="0">
              <a:solidFill>
                <a:schemeClr val="tx1"/>
              </a:solidFill>
            </a:endParaRPr>
          </a:p>
          <a:p>
            <a:pPr marL="627063" indent="-627063">
              <a:lnSpc>
                <a:spcPct val="110000"/>
              </a:lnSpc>
              <a:spcBef>
                <a:spcPts val="1380"/>
              </a:spcBef>
              <a:buClr>
                <a:srgbClr val="5C748F"/>
              </a:buClr>
              <a:buSzPts val="29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Identify behaviors of successful leaders.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14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SOME PRACTICAL IMPLICATIONS of the</a:t>
            </a:r>
            <a:br>
              <a:rPr lang="en-US" dirty="0"/>
            </a:br>
            <a:r>
              <a:rPr lang="en-US" dirty="0"/>
              <a:t>BEHAVIORAL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524000"/>
            <a:ext cx="8229600" cy="5029200"/>
          </a:xfrm>
        </p:spPr>
        <p:txBody>
          <a:bodyPr/>
          <a:lstStyle/>
          <a:p>
            <a:pPr marL="0" indent="0">
              <a:buClr>
                <a:srgbClr val="7030A0"/>
              </a:buClr>
            </a:pPr>
            <a:r>
              <a:rPr lang="en-US" b="1" dirty="0"/>
              <a:t>Two conclusions: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A leader’s behavior is more important than his or her traits. It is important to train managers on the various forms of task and relationship leadership.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There is no one best style of leadership. How effective a particular leadership behavior is depends on the situation at hand.</a:t>
            </a:r>
          </a:p>
        </p:txBody>
      </p:sp>
    </p:spTree>
    <p:extLst>
      <p:ext uri="{BB962C8B-B14F-4D97-AF65-F5344CB8AC3E}">
        <p14:creationId xmlns:p14="http://schemas.microsoft.com/office/powerpoint/2010/main" val="4205863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SITUATIONAL APPROACHES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Situational approaches to leadership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Belief that effective leadership behavior depends on the situation at hand.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Also called the </a:t>
            </a:r>
            <a:r>
              <a:rPr lang="en-US" b="1" dirty="0">
                <a:solidFill>
                  <a:srgbClr val="603E00"/>
                </a:solidFill>
              </a:rPr>
              <a:t>contingency approach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b="1" dirty="0"/>
              <a:t>Two approaches:</a:t>
            </a:r>
          </a:p>
          <a:p>
            <a:pPr lvl="1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The contingency leadership style. </a:t>
            </a:r>
          </a:p>
          <a:p>
            <a:pPr lvl="1"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The path-goal leadership style.</a:t>
            </a:r>
          </a:p>
        </p:txBody>
      </p:sp>
    </p:spTree>
    <p:extLst>
      <p:ext uri="{BB962C8B-B14F-4D97-AF65-F5344CB8AC3E}">
        <p14:creationId xmlns:p14="http://schemas.microsoft.com/office/powerpoint/2010/main" val="3609104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CONTINGENCY LEADERSHIP MODEL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defRPr/>
            </a:pPr>
            <a:r>
              <a:rPr lang="en-US" b="1" dirty="0"/>
              <a:t>The contingency leadership model developed by Fiedler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Determining if a leader’s style is (1) task-oriented or (2) relationship-oriented and if that style is effective for the situation at hand.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Uses the least preferred coworker (LPC) scale, in which workers rank the coworker they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b="1" dirty="0">
                <a:solidFill>
                  <a:srgbClr val="603E00"/>
                </a:solidFill>
              </a:rPr>
              <a:t>least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enjoyed working with and rate him or her: friendly/unfriendly, tense/relaxed, efficient/inefficient.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The higher the score, the more the relationship-oriented; the lower the score, the more task-oriented.</a:t>
            </a:r>
          </a:p>
        </p:txBody>
      </p:sp>
    </p:spTree>
    <p:extLst>
      <p:ext uri="{BB962C8B-B14F-4D97-AF65-F5344CB8AC3E}">
        <p14:creationId xmlns:p14="http://schemas.microsoft.com/office/powerpoint/2010/main" val="3198065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THREE DIMENSIONS of </a:t>
            </a:r>
            <a:br>
              <a:rPr lang="en-US" dirty="0"/>
            </a:br>
            <a:r>
              <a:rPr lang="en-US" dirty="0"/>
              <a:t>SITUATIONAL CONTROL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52400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Leader-member relations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Reflects the extent to which the leader has the support, loyalty, and trust of the work group.</a:t>
            </a:r>
          </a:p>
          <a:p>
            <a:pPr>
              <a:defRPr/>
            </a:pPr>
            <a:r>
              <a:rPr lang="en-US" b="1" dirty="0"/>
              <a:t>Task structure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Extent to which tasks are routine and easily understood.</a:t>
            </a:r>
          </a:p>
          <a:p>
            <a:pPr>
              <a:defRPr/>
            </a:pPr>
            <a:r>
              <a:rPr lang="en-US" b="1" dirty="0"/>
              <a:t>Position power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Refers to how much power a leader has to make work assignments and reward and punish.</a:t>
            </a:r>
          </a:p>
        </p:txBody>
      </p:sp>
    </p:spTree>
    <p:extLst>
      <p:ext uri="{BB962C8B-B14F-4D97-AF65-F5344CB8AC3E}">
        <p14:creationId xmlns:p14="http://schemas.microsoft.com/office/powerpoint/2010/main" val="1685191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HOUSE’S PATH-GOAL THEORY</a:t>
            </a:r>
          </a:p>
        </p:txBody>
      </p:sp>
      <p:pic>
        <p:nvPicPr>
          <p:cNvPr id="7" name="Picture 6" descr="Figure 14.3 outlines House's path goal theory.">
            <a:extLst>
              <a:ext uri="{FF2B5EF4-FFF2-40B4-BE49-F238E27FC236}">
                <a16:creationId xmlns:a16="http://schemas.microsoft.com/office/drawing/2014/main" id="{147640CA-B845-418B-998F-142F5E8E7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30" y="1511156"/>
            <a:ext cx="8339171" cy="473724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3481E6-7D31-4401-B078-783DF1E0CB9B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477000" y="6716581"/>
            <a:ext cx="4191000" cy="141419"/>
          </a:xfrm>
        </p:spPr>
        <p:txBody>
          <a:bodyPr/>
          <a:lstStyle/>
          <a:p>
            <a:r>
              <a:rPr lang="en-US" dirty="0"/>
              <a:t>Copyright ©McGraw-Hill Education. Permission required for reproduction or display.</a:t>
            </a:r>
          </a:p>
        </p:txBody>
      </p:sp>
    </p:spTree>
    <p:extLst>
      <p:ext uri="{BB962C8B-B14F-4D97-AF65-F5344CB8AC3E}">
        <p14:creationId xmlns:p14="http://schemas.microsoft.com/office/powerpoint/2010/main" val="1884591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The USES of TRANSFORMATIONAL </a:t>
            </a:r>
            <a:br>
              <a:rPr lang="en-US" dirty="0"/>
            </a:br>
            <a:r>
              <a:rPr lang="en-US" dirty="0"/>
              <a:t>LEADERSHIP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524000"/>
            <a:ext cx="8229600" cy="5029200"/>
          </a:xfrm>
        </p:spPr>
        <p:txBody>
          <a:bodyPr/>
          <a:lstStyle/>
          <a:p>
            <a:pPr marL="0" indent="0">
              <a:defRPr/>
            </a:pPr>
            <a:r>
              <a:rPr lang="en-US" b="1" dirty="0"/>
              <a:t>Transformational leadership.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Employees are encouraged to pursue organizational goals </a:t>
            </a:r>
            <a:r>
              <a:rPr lang="en-US" b="1" dirty="0">
                <a:solidFill>
                  <a:srgbClr val="603E00"/>
                </a:solidFill>
              </a:rPr>
              <a:t>over</a:t>
            </a:r>
            <a:r>
              <a:rPr lang="en-US" dirty="0"/>
              <a:t> self-interests.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Leaders are influenced </a:t>
            </a:r>
            <a:r>
              <a:rPr lang="en-US" b="1" dirty="0">
                <a:solidFill>
                  <a:srgbClr val="603E00"/>
                </a:solidFill>
              </a:rPr>
              <a:t>by individual characteristics </a:t>
            </a:r>
            <a:r>
              <a:rPr lang="en-US" dirty="0"/>
              <a:t>and </a:t>
            </a:r>
            <a:r>
              <a:rPr lang="en-US" b="1" dirty="0">
                <a:solidFill>
                  <a:srgbClr val="603E00"/>
                </a:solidFill>
              </a:rPr>
              <a:t>organizational culture</a:t>
            </a:r>
            <a:r>
              <a:rPr lang="en-US" dirty="0"/>
              <a:t>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Whereas transactional leaders try to get people to do ordinary things, transformational leaders encourage their people to do </a:t>
            </a:r>
            <a:r>
              <a:rPr lang="en-US" b="1" dirty="0">
                <a:solidFill>
                  <a:srgbClr val="603E00"/>
                </a:solidFill>
              </a:rPr>
              <a:t>exceptional</a:t>
            </a:r>
            <a:r>
              <a:rPr lang="en-US" dirty="0"/>
              <a:t> things.</a:t>
            </a:r>
          </a:p>
        </p:txBody>
      </p:sp>
    </p:spTree>
    <p:extLst>
      <p:ext uri="{BB962C8B-B14F-4D97-AF65-F5344CB8AC3E}">
        <p14:creationId xmlns:p14="http://schemas.microsoft.com/office/powerpoint/2010/main" val="3780873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FOUR KEY BEHAVIORS of </a:t>
            </a:r>
            <a:br>
              <a:rPr lang="en-US" sz="3200" dirty="0"/>
            </a:br>
            <a:r>
              <a:rPr lang="en-US" sz="3200" dirty="0"/>
              <a:t>TRANSFORMATIONAL LEADERSHIP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81200" y="1524000"/>
            <a:ext cx="8229600" cy="5029200"/>
          </a:xfrm>
        </p:spPr>
        <p:txBody>
          <a:bodyPr/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/>
              <a:t>Inspirational motivation:</a:t>
            </a:r>
            <a:r>
              <a:rPr lang="en-US" dirty="0"/>
              <a:t> “Let me share a vision that transcends us all.”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/>
              <a:t>Idealized influence:</a:t>
            </a:r>
            <a:r>
              <a:rPr lang="en-US" dirty="0"/>
              <a:t> “We are here to do the right thing.”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/>
              <a:t>Individualized consideration:</a:t>
            </a:r>
            <a:r>
              <a:rPr lang="en-US" dirty="0"/>
              <a:t> “You have the opportunity to grow and excel here.”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/>
              <a:t>Intellectual stimulation:</a:t>
            </a:r>
            <a:r>
              <a:rPr lang="en-US" dirty="0"/>
              <a:t> “Let me describe the great challenges we can conquer together.”</a:t>
            </a:r>
          </a:p>
        </p:txBody>
      </p:sp>
    </p:spTree>
    <p:extLst>
      <p:ext uri="{BB962C8B-B14F-4D97-AF65-F5344CB8AC3E}">
        <p14:creationId xmlns:p14="http://schemas.microsoft.com/office/powerpoint/2010/main" val="2439496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IMPLICATIONS of TRANSFORMATIONAL </a:t>
            </a:r>
            <a:br>
              <a:rPr lang="en-US" sz="3200" dirty="0"/>
            </a:br>
            <a:r>
              <a:rPr lang="en-US" sz="3200" dirty="0"/>
              <a:t>LEADERSHIP for MANAGERS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81200" y="1752600"/>
            <a:ext cx="8229600" cy="4800600"/>
          </a:xfrm>
        </p:spPr>
        <p:txBody>
          <a:bodyPr/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It can improve results for both individuals and groups.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You can prepare and practice being transformational.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It should be used for ethical reasons. </a:t>
            </a:r>
          </a:p>
        </p:txBody>
      </p:sp>
    </p:spTree>
    <p:extLst>
      <p:ext uri="{BB962C8B-B14F-4D97-AF65-F5344CB8AC3E}">
        <p14:creationId xmlns:p14="http://schemas.microsoft.com/office/powerpoint/2010/main" val="657904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TWO ADDITIONAL PERSPECTIVES </a:t>
            </a:r>
            <a:r>
              <a:rPr lang="en-US" sz="2000" dirty="0"/>
              <a:t>(2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Leading with Humility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Humility is a relatively stable trait grounded in the belief that “something greater than the self exists.”</a:t>
            </a:r>
          </a:p>
          <a:p>
            <a:r>
              <a:rPr lang="en-US" b="1" dirty="0"/>
              <a:t>Five Key Qualities:</a:t>
            </a:r>
          </a:p>
          <a:p>
            <a:pPr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High self-awareness.</a:t>
            </a:r>
          </a:p>
          <a:p>
            <a:pPr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Openness to feedback.</a:t>
            </a:r>
          </a:p>
          <a:p>
            <a:pPr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Appreciation of others.</a:t>
            </a:r>
          </a:p>
          <a:p>
            <a:pPr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Low self-focus.</a:t>
            </a:r>
          </a:p>
          <a:p>
            <a:pPr lvl="1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Appreciation of the greater good. </a:t>
            </a:r>
          </a:p>
        </p:txBody>
      </p:sp>
    </p:spTree>
    <p:extLst>
      <p:ext uri="{BB962C8B-B14F-4D97-AF65-F5344CB8AC3E}">
        <p14:creationId xmlns:p14="http://schemas.microsoft.com/office/powerpoint/2010/main" val="2634977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WHAT FOLLOWERS WANT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dirty="0"/>
              <a:t>Followers seek and admire leaders who create feelings of: </a:t>
            </a:r>
          </a:p>
          <a:p>
            <a:pPr lvl="1">
              <a:buClr>
                <a:schemeClr val="tx1"/>
              </a:buClr>
            </a:pPr>
            <a:r>
              <a:rPr lang="en-US" b="1" i="1" dirty="0"/>
              <a:t>Significance</a:t>
            </a:r>
            <a:r>
              <a:rPr lang="en-US" dirty="0"/>
              <a:t>: The work followers do is meaningful and important.</a:t>
            </a:r>
          </a:p>
          <a:p>
            <a:pPr lvl="1">
              <a:buClr>
                <a:schemeClr val="tx1"/>
              </a:buClr>
            </a:pPr>
            <a:r>
              <a:rPr lang="en-US" b="1" i="1" dirty="0"/>
              <a:t>Community</a:t>
            </a:r>
            <a:r>
              <a:rPr lang="en-US" dirty="0"/>
              <a:t>: Followers trust and respect others to work in pursuit of organizational goals.</a:t>
            </a:r>
          </a:p>
          <a:p>
            <a:pPr lvl="1">
              <a:buClr>
                <a:schemeClr val="tx1"/>
              </a:buClr>
            </a:pPr>
            <a:r>
              <a:rPr lang="en-US" b="1" i="1" dirty="0"/>
              <a:t>Excitement</a:t>
            </a:r>
            <a:r>
              <a:rPr lang="en-US" b="1" dirty="0"/>
              <a:t> : </a:t>
            </a:r>
            <a:r>
              <a:rPr lang="en-US" dirty="0"/>
              <a:t>People feel energetic and engaged at work.</a:t>
            </a:r>
          </a:p>
        </p:txBody>
      </p:sp>
    </p:spTree>
    <p:extLst>
      <p:ext uri="{BB962C8B-B14F-4D97-AF65-F5344CB8AC3E}">
        <p14:creationId xmlns:p14="http://schemas.microsoft.com/office/powerpoint/2010/main" val="405540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NATURE of LEADERSHIP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Leadership</a:t>
            </a:r>
            <a:r>
              <a:rPr lang="en-US" dirty="0"/>
              <a:t>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The ability to influence employees to voluntarily pursue organizational goals.</a:t>
            </a:r>
          </a:p>
          <a:p>
            <a:pPr lvl="1">
              <a:buClr>
                <a:schemeClr val="tx1"/>
              </a:buClr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Managerial leadership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Process of influencing others to understand and agree what needs to be done and the process of facilitating individual and collective efforts to accomplish shared objectives. </a:t>
            </a:r>
          </a:p>
        </p:txBody>
      </p:sp>
    </p:spTree>
    <p:extLst>
      <p:ext uri="{BB962C8B-B14F-4D97-AF65-F5344CB8AC3E}">
        <p14:creationId xmlns:p14="http://schemas.microsoft.com/office/powerpoint/2010/main" val="272880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MANAGERS and LEADERS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C4939F-8AC5-4AEC-B31C-0126C131E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1" y="1341438"/>
            <a:ext cx="4192589" cy="639762"/>
          </a:xfrm>
        </p:spPr>
        <p:txBody>
          <a:bodyPr/>
          <a:lstStyle/>
          <a:p>
            <a:r>
              <a:rPr lang="en-US" b="1" dirty="0">
                <a:solidFill>
                  <a:srgbClr val="603E00"/>
                </a:solidFill>
              </a:rPr>
              <a:t>BEING A MANAGER MEANS: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88C4C0-F4A4-482E-BD3F-29DC75D1233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981201" y="1981200"/>
            <a:ext cx="4040188" cy="40386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1800" dirty="0"/>
              <a:t>Planning, organizing, directing, controlling.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Executing plans and delivering goods and services.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Managing resources.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Being conscientious.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Putting customers first, responding to and acting for customers.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Mistakes can happen when managers don’t appreciate people are the key resource, underlead by treating people like other resources, or fail to be held accountable.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C407457-49D0-44A4-B667-57EEA3A209C3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169027" y="1341438"/>
            <a:ext cx="4041775" cy="639762"/>
          </a:xfrm>
        </p:spPr>
        <p:txBody>
          <a:bodyPr/>
          <a:lstStyle/>
          <a:p>
            <a:r>
              <a:rPr lang="en-US" b="1" dirty="0">
                <a:solidFill>
                  <a:srgbClr val="603E00"/>
                </a:solidFill>
              </a:rPr>
              <a:t>BEING A LEADER MEANS: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29A3C4-2EDF-489F-A29A-8C931A710765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169027" y="1981200"/>
            <a:ext cx="4041775" cy="40386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1800" dirty="0"/>
              <a:t>Being visionary.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Being inspiring, setting the tone, and articulating the vision.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Managing people.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Being inspirational (charismatic).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Acting decisively.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Putting people first, responding to and acting for followers.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Mistakes can happen when leaders choose the wrong goal, direction, or inspiration; overlead; or fail to implement the vision.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6F99C7-20FB-48A7-9071-DD8461FF6C85}"/>
              </a:ext>
            </a:extLst>
          </p:cNvPr>
          <p:cNvSpPr>
            <a:spLocks noGrp="1"/>
          </p:cNvSpPr>
          <p:nvPr>
            <p:ph type="body" idx="5"/>
          </p:nvPr>
        </p:nvSpPr>
        <p:spPr>
          <a:xfrm>
            <a:off x="2286001" y="6400800"/>
            <a:ext cx="7924800" cy="207818"/>
          </a:xfrm>
        </p:spPr>
        <p:txBody>
          <a:bodyPr/>
          <a:lstStyle/>
          <a:p>
            <a:r>
              <a:rPr lang="en-US" dirty="0"/>
              <a:t>Source: Adapted from P. Lorenzi, “Managing for the Common Good: Prosocial Leadership,” </a:t>
            </a:r>
            <a:r>
              <a:rPr lang="en-US" i="1" dirty="0"/>
              <a:t>Organizational Dynamics </a:t>
            </a:r>
            <a:r>
              <a:rPr lang="en-US" dirty="0"/>
              <a:t>33, no. 3 (2004), p. 286.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2FEC22-CF99-4F67-BBEA-2B1BFACCA879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6705600" y="6705600"/>
            <a:ext cx="3962400" cy="152400"/>
          </a:xfrm>
        </p:spPr>
        <p:txBody>
          <a:bodyPr/>
          <a:lstStyle/>
          <a:p>
            <a:r>
              <a:rPr lang="en-US" dirty="0"/>
              <a:t>Copyright ©McGraw-Hill Education. Permission required for reproduction or display.</a:t>
            </a:r>
          </a:p>
        </p:txBody>
      </p:sp>
    </p:spTree>
    <p:extLst>
      <p:ext uri="{BB962C8B-B14F-4D97-AF65-F5344CB8AC3E}">
        <p14:creationId xmlns:p14="http://schemas.microsoft.com/office/powerpoint/2010/main" val="262170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F89E2E7-40EC-E34B-A43F-3D8977279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348" y="1219200"/>
            <a:ext cx="5027833" cy="3213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LETS THINK ABOUT EXAMPLES OF GREAT LEADERS AND MANAGERS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3E5C39-E1D2-6C42-BBC5-CA2C478E7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66" y="1003300"/>
            <a:ext cx="2378050" cy="316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5FA7A1-E319-524F-913E-44ABECCAF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141" y="958850"/>
            <a:ext cx="2318051" cy="3365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FEC8B-2E36-0046-BD30-5A7D45C34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772" y="3155950"/>
            <a:ext cx="2540000" cy="3314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2DC8A3-85E5-E141-9622-63AEDB725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472" y="3352800"/>
            <a:ext cx="2540000" cy="3352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B69206-B37E-3C48-BCD4-B84463CC9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982" y="2946400"/>
            <a:ext cx="2540000" cy="334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FB74FA-7C21-C842-868F-CD690E0554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2141" y="4165600"/>
            <a:ext cx="2540000" cy="2540000"/>
          </a:xfrm>
          <a:prstGeom prst="rect">
            <a:avLst/>
          </a:prstGeom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id="{C1BDC052-787C-044F-91BD-1D54F07F8CF6}"/>
              </a:ext>
            </a:extLst>
          </p:cNvPr>
          <p:cNvSpPr txBox="1">
            <a:spLocks/>
          </p:cNvSpPr>
          <p:nvPr/>
        </p:nvSpPr>
        <p:spPr>
          <a:xfrm>
            <a:off x="4591920" y="1851025"/>
            <a:ext cx="3330641" cy="43084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R="0"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4C79"/>
              </a:buClr>
              <a:buSzPts val="3600"/>
              <a:buFont typeface="Calibri"/>
              <a:buNone/>
              <a:defRPr sz="3600" b="1" i="0" u="none" strike="noStrike" kern="1200" cap="none">
                <a:solidFill>
                  <a:srgbClr val="174C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sz="40000" dirty="0">
                <a:solidFill>
                  <a:srgbClr val="00B0F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2590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FIVE SOURCES of POWER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400" b="1" dirty="0"/>
              <a:t>Legitimate power 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/>
              <a:t>Results from managers’ formal positions within the organization.</a:t>
            </a:r>
          </a:p>
          <a:p>
            <a:pPr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400" b="1" dirty="0"/>
              <a:t>Reward power 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/>
              <a:t>Results from managers’ authority to reward their subordinates.</a:t>
            </a:r>
          </a:p>
          <a:p>
            <a:pPr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400" b="1" dirty="0"/>
              <a:t>Coercive power 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/>
              <a:t>Results from managers’ authority to punish their subordinates.</a:t>
            </a:r>
          </a:p>
          <a:p>
            <a:pPr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400" b="1" dirty="0"/>
              <a:t>Expert power 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/>
              <a:t>Results from one’s specialized information or expertise.</a:t>
            </a:r>
          </a:p>
          <a:p>
            <a:pPr indent="-4572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400" b="1" dirty="0"/>
              <a:t>Referent power 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/>
              <a:t>Derived from one’s personal attraction (strong, visionary leadership).</a:t>
            </a:r>
          </a:p>
        </p:txBody>
      </p:sp>
    </p:spTree>
    <p:extLst>
      <p:ext uri="{BB962C8B-B14F-4D97-AF65-F5344CB8AC3E}">
        <p14:creationId xmlns:p14="http://schemas.microsoft.com/office/powerpoint/2010/main" val="3293597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EEB148-3350-404F-857A-343F7F176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IS YOUR DREAM IN LIFE RIGHT NOW?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0B0646-EAAD-E04F-9E71-1CCBF7E3D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8672" y="1066800"/>
            <a:ext cx="4574875" cy="4419600"/>
          </a:xfrm>
        </p:spPr>
        <p:txBody>
          <a:bodyPr>
            <a:normAutofit/>
          </a:bodyPr>
          <a:lstStyle/>
          <a:p>
            <a:pPr marL="0" indent="0">
              <a:defRPr/>
            </a:pPr>
            <a:r>
              <a:rPr lang="en-US" sz="3200" i="1" dirty="0">
                <a:solidFill>
                  <a:schemeClr val="tx1"/>
                </a:solidFill>
              </a:rPr>
              <a:t>Take a few minutes to reflect and write down what it is in </a:t>
            </a:r>
            <a:r>
              <a:rPr lang="en-US" sz="3200" i="1" u="sng" dirty="0">
                <a:solidFill>
                  <a:schemeClr val="tx1"/>
                </a:solidFill>
              </a:rPr>
              <a:t>one</a:t>
            </a:r>
            <a:r>
              <a:rPr lang="en-US" sz="3200" i="1" dirty="0">
                <a:solidFill>
                  <a:schemeClr val="tx1"/>
                </a:solidFill>
              </a:rPr>
              <a:t> sentence!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46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COMMON INFLUENCE TACTICS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603E00"/>
                </a:solidFill>
              </a:rPr>
              <a:t>SOFT TACTICS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981201" y="1600200"/>
            <a:ext cx="4040188" cy="28956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Integration.</a:t>
            </a:r>
          </a:p>
          <a:p>
            <a:pPr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Personal appeals.</a:t>
            </a:r>
          </a:p>
          <a:p>
            <a:pPr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Inspirational appeals.</a:t>
            </a:r>
          </a:p>
          <a:p>
            <a:pPr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Consultation.</a:t>
            </a:r>
          </a:p>
          <a:p>
            <a:pPr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Rational persuasion.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indent="0"/>
            <a:r>
              <a:rPr lang="en-US" sz="2800" b="1" dirty="0">
                <a:solidFill>
                  <a:srgbClr val="603E00"/>
                </a:solidFill>
              </a:rPr>
              <a:t>HARD TACTICS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body" idx="4"/>
          </p:nvPr>
        </p:nvSpPr>
        <p:spPr>
          <a:xfrm>
            <a:off x="6169027" y="1600200"/>
            <a:ext cx="4041775" cy="2895600"/>
          </a:xfrm>
          <a:prstGeom prst="rect">
            <a:avLst/>
          </a:prstGeom>
        </p:spPr>
        <p:txBody>
          <a:bodyPr/>
          <a:lstStyle/>
          <a:p>
            <a:pPr indent="-457200"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Exchange tactics.</a:t>
            </a:r>
          </a:p>
          <a:p>
            <a:pPr indent="-457200"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Coalition tactics.</a:t>
            </a:r>
          </a:p>
          <a:p>
            <a:pPr indent="-457200"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Pressure tactics.</a:t>
            </a:r>
          </a:p>
          <a:p>
            <a:pPr indent="-457200"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Legitimating tactics.</a:t>
            </a:r>
          </a:p>
        </p:txBody>
      </p:sp>
    </p:spTree>
    <p:extLst>
      <p:ext uri="{BB962C8B-B14F-4D97-AF65-F5344CB8AC3E}">
        <p14:creationId xmlns:p14="http://schemas.microsoft.com/office/powerpoint/2010/main" val="2921181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MATCH TACTICS to INFLUENCE OUTCOMES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8229600" cy="4419600"/>
          </a:xfrm>
        </p:spPr>
        <p:txBody>
          <a:bodyPr/>
          <a:lstStyle/>
          <a:p>
            <a:pPr marL="0" indent="0">
              <a:defRPr/>
            </a:pPr>
            <a:r>
              <a:rPr lang="en-US" dirty="0"/>
              <a:t>Research has shown the following: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Rational persuasion, consultation, collaboration, and inspirational appeals are </a:t>
            </a:r>
            <a:r>
              <a:rPr lang="en-US" b="1" dirty="0">
                <a:solidFill>
                  <a:srgbClr val="603E00"/>
                </a:solidFill>
              </a:rPr>
              <a:t>most</a:t>
            </a:r>
            <a:r>
              <a:rPr lang="en-US" dirty="0"/>
              <a:t> effective.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Be </a:t>
            </a:r>
            <a:r>
              <a:rPr lang="en-US" b="1" dirty="0">
                <a:solidFill>
                  <a:srgbClr val="603E00"/>
                </a:solidFill>
              </a:rPr>
              <a:t>authentic</a:t>
            </a:r>
            <a:r>
              <a:rPr lang="en-US" dirty="0"/>
              <a:t> to your values and beliefs.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rgbClr val="603E00"/>
                </a:solidFill>
              </a:rPr>
              <a:t>Consult</a:t>
            </a:r>
            <a:r>
              <a:rPr lang="en-US" dirty="0"/>
              <a:t> rather than legitimate.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“Glad handing” is </a:t>
            </a:r>
            <a:r>
              <a:rPr lang="en-US" b="1" dirty="0">
                <a:solidFill>
                  <a:srgbClr val="603E00"/>
                </a:solidFill>
              </a:rPr>
              <a:t>not</a:t>
            </a:r>
            <a:r>
              <a:rPr lang="en-US" dirty="0"/>
              <a:t> a good long-term strategy.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dirty="0"/>
              <a:t>Show </a:t>
            </a:r>
            <a:r>
              <a:rPr lang="en-US" b="1" dirty="0">
                <a:solidFill>
                  <a:srgbClr val="603E00"/>
                </a:solidFill>
              </a:rPr>
              <a:t>subtle</a:t>
            </a:r>
            <a:r>
              <a:rPr lang="en-US" dirty="0"/>
              <a:t> flattery and agreement.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rgbClr val="603E00"/>
                </a:solidFill>
              </a:rPr>
              <a:t>Learn</a:t>
            </a:r>
            <a:r>
              <a:rPr lang="en-US" dirty="0"/>
              <a:t> how to influence.</a:t>
            </a:r>
          </a:p>
        </p:txBody>
      </p:sp>
    </p:spTree>
    <p:extLst>
      <p:ext uri="{BB962C8B-B14F-4D97-AF65-F5344CB8AC3E}">
        <p14:creationId xmlns:p14="http://schemas.microsoft.com/office/powerpoint/2010/main" val="1096571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4143</TotalTime>
  <Words>1614</Words>
  <Application>Microsoft Macintosh PowerPoint</Application>
  <PresentationFormat>Widescreen</PresentationFormat>
  <Paragraphs>222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LEARNING OBJECTIVES</vt:lpstr>
      <vt:lpstr>The NATURE of LEADERSHIP</vt:lpstr>
      <vt:lpstr>CHARACTERISTICS of MANAGERS and LEADERS </vt:lpstr>
      <vt:lpstr>LETS THINK ABOUT EXAMPLES OF GREAT LEADERS AND MANAGERS</vt:lpstr>
      <vt:lpstr>FIVE SOURCES of POWER</vt:lpstr>
      <vt:lpstr>WHAT IS YOUR DREAM IN LIFE RIGHT NOW?</vt:lpstr>
      <vt:lpstr>COMMON INFLUENCE TACTICS</vt:lpstr>
      <vt:lpstr>MATCH TACTICS to INFLUENCE OUTCOMES</vt:lpstr>
      <vt:lpstr>AN INTEGRATED MODEL OF LEADERSHIP </vt:lpstr>
      <vt:lpstr>TRAIT APPROACHES to LEADERSHIP </vt:lpstr>
      <vt:lpstr>“DARK SIDE” TRAITS</vt:lpstr>
      <vt:lpstr>LETS THINK ABOUT EXAMPLES OF PEOPLE DISPLAYING “DARK SIDE” TRAITS</vt:lpstr>
      <vt:lpstr>FOUR BASIC SKILLS for LEADERS</vt:lpstr>
      <vt:lpstr>TRAIT THEORIES OFFER FOUR CONCLUSIONS</vt:lpstr>
      <vt:lpstr>BEHAVIORAL APPROACHES</vt:lpstr>
      <vt:lpstr>TASK-ORIENTED LEADER BEHAVIORS</vt:lpstr>
      <vt:lpstr>RELATIONSHIP-ORIENTED LEADER BEHAVIORS</vt:lpstr>
      <vt:lpstr>PASSIVE LEADERSHIP</vt:lpstr>
      <vt:lpstr>SOME PRACTICAL IMPLICATIONS of the BEHAVIORAL APPROACHES</vt:lpstr>
      <vt:lpstr>SITUATIONAL APPROACHES</vt:lpstr>
      <vt:lpstr>The CONTINGENCY LEADERSHIP MODEL</vt:lpstr>
      <vt:lpstr>THREE DIMENSIONS of  SITUATIONAL CONTROL</vt:lpstr>
      <vt:lpstr>HOUSE’S PATH-GOAL THEORY</vt:lpstr>
      <vt:lpstr>The USES of TRANSFORMATIONAL  LEADERSHIP</vt:lpstr>
      <vt:lpstr>FOUR KEY BEHAVIORS of  TRANSFORMATIONAL LEADERSHIP</vt:lpstr>
      <vt:lpstr>IMPLICATIONS of TRANSFORMATIONAL  LEADERSHIP for MANAGERS</vt:lpstr>
      <vt:lpstr>TWO ADDITIONAL PERSPECTIVES (2 of 2)</vt:lpstr>
      <vt:lpstr>WHAT FOLLOWERS WANT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74</cp:revision>
  <dcterms:created xsi:type="dcterms:W3CDTF">2020-09-24T03:47:34Z</dcterms:created>
  <dcterms:modified xsi:type="dcterms:W3CDTF">2023-10-02T11:02:59Z</dcterms:modified>
</cp:coreProperties>
</file>