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2" r:id="rId1"/>
    <p:sldMasterId id="2147484793" r:id="rId2"/>
  </p:sldMasterIdLst>
  <p:notesMasterIdLst>
    <p:notesMasterId r:id="rId25"/>
  </p:notesMasterIdLst>
  <p:sldIdLst>
    <p:sldId id="256" r:id="rId3"/>
    <p:sldId id="300" r:id="rId4"/>
    <p:sldId id="258" r:id="rId5"/>
    <p:sldId id="273" r:id="rId6"/>
    <p:sldId id="276" r:id="rId7"/>
    <p:sldId id="259" r:id="rId8"/>
    <p:sldId id="262" r:id="rId9"/>
    <p:sldId id="270" r:id="rId10"/>
    <p:sldId id="301" r:id="rId11"/>
    <p:sldId id="302" r:id="rId12"/>
    <p:sldId id="303" r:id="rId13"/>
    <p:sldId id="304" r:id="rId14"/>
    <p:sldId id="305" r:id="rId15"/>
    <p:sldId id="260" r:id="rId16"/>
    <p:sldId id="271" r:id="rId17"/>
    <p:sldId id="261" r:id="rId18"/>
    <p:sldId id="263" r:id="rId19"/>
    <p:sldId id="272" r:id="rId20"/>
    <p:sldId id="264" r:id="rId21"/>
    <p:sldId id="266" r:id="rId22"/>
    <p:sldId id="267" r:id="rId23"/>
    <p:sldId id="265" r:id="rId24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9">
          <p15:clr>
            <a:srgbClr val="A4A3A4"/>
          </p15:clr>
        </p15:guide>
        <p15:guide id="2" pos="271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604"/>
    <p:restoredTop sz="94640"/>
  </p:normalViewPr>
  <p:slideViewPr>
    <p:cSldViewPr snapToGrid="0" snapToObjects="1" showGuides="1">
      <p:cViewPr varScale="1">
        <p:scale>
          <a:sx n="102" d="100"/>
          <a:sy n="102" d="100"/>
        </p:scale>
        <p:origin x="1288" y="168"/>
      </p:cViewPr>
      <p:guideLst>
        <p:guide orient="horz" pos="2169"/>
        <p:guide pos="271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AC0353-F2C6-4148-83A6-4877DE0B676C}" type="datetimeFigureOut">
              <a:rPr lang="en-US" smtClean="0"/>
              <a:t>4/26/24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AA9F8E-E51C-FE47-9DEB-1ACDA4977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309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A9F8E-E51C-FE47-9DEB-1ACDA4977C3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007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68314" y="1700810"/>
            <a:ext cx="8207375" cy="3542792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68314" y="5315698"/>
            <a:ext cx="5495420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1" y="0"/>
            <a:ext cx="1763713" cy="192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106576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9D725-AF79-4FB6-8D02-83EAC61E3211}" type="datetimeFigureOut">
              <a:rPr lang="en-US" smtClean="0"/>
              <a:t>4/26/24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607B-A47E-422C-9BEF-122CCDB7C526}" type="datetime1">
              <a:rPr lang="en-US" smtClean="0"/>
              <a:pPr/>
              <a:t>4/26/24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9D725-AF79-4FB6-8D02-83EAC61E3211}" type="datetimeFigureOut">
              <a:rPr lang="en-US" smtClean="0"/>
              <a:t>4/26/24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29CB-7937-4506-A327-ACF88B95BB0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4/26/24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4/26/24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4/26/24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4/26/24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4/26/24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4/26/24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4/26/24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with BG image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68314" y="1701163"/>
            <a:ext cx="8207375" cy="3542438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68314" y="5315698"/>
            <a:ext cx="5495420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1" y="0"/>
            <a:ext cx="1763713" cy="192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22729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4/26/24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68312" y="1702080"/>
            <a:ext cx="8208000" cy="35424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tx2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68314" y="5315698"/>
            <a:ext cx="5388448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1" y="0"/>
            <a:ext cx="1763713" cy="192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27700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68314" y="1989288"/>
            <a:ext cx="3319477" cy="32329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6000" b="1" spc="-200">
                <a:solidFill>
                  <a:schemeClr val="tx2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68314" y="5438088"/>
            <a:ext cx="3319477" cy="5832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49262" y="180000"/>
            <a:ext cx="4629692" cy="64980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i-FI" noProof="0"/>
              <a:t>Drag picture to placeholder or click icon to add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1" y="0"/>
            <a:ext cx="1763713" cy="192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04598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68314" y="1912267"/>
            <a:ext cx="8207375" cy="2636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cxnSp>
        <p:nvCxnSpPr>
          <p:cNvPr id="7" name="Straight Connector 4"/>
          <p:cNvCxnSpPr/>
          <p:nvPr/>
        </p:nvCxnSpPr>
        <p:spPr>
          <a:xfrm>
            <a:off x="468314" y="5848350"/>
            <a:ext cx="8207375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1" y="5654880"/>
            <a:ext cx="2248911" cy="114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8757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314" y="318135"/>
            <a:ext cx="8207375" cy="11957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4"/>
          </p:nvPr>
        </p:nvSpPr>
        <p:spPr>
          <a:xfrm>
            <a:off x="468314" y="1513934"/>
            <a:ext cx="8207374" cy="40033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fi-FI" dirty="0"/>
          </a:p>
        </p:txBody>
      </p:sp>
      <p:sp>
        <p:nvSpPr>
          <p:cNvPr id="6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fld id="{327B613C-1AD7-49D3-885D-F654C5CDBAA6}" type="datetime1">
              <a:rPr lang="en-US" smtClean="0"/>
              <a:pPr/>
              <a:t>4/26/24</a:t>
            </a:fld>
            <a:endParaRPr lang="en-US" dirty="0"/>
          </a:p>
        </p:txBody>
      </p:sp>
      <p:sp>
        <p:nvSpPr>
          <p:cNvPr id="7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Slide Number Placehold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4"/>
          <p:cNvCxnSpPr/>
          <p:nvPr/>
        </p:nvCxnSpPr>
        <p:spPr>
          <a:xfrm>
            <a:off x="468314" y="5847608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5654880"/>
            <a:ext cx="2248908" cy="114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70824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63308" y="318135"/>
            <a:ext cx="8212380" cy="11957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3309" y="1513934"/>
            <a:ext cx="3988079" cy="40033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fi-FI" dirty="0"/>
          </a:p>
        </p:txBody>
      </p:sp>
      <p:sp>
        <p:nvSpPr>
          <p:cNvPr id="40" name="Content Placeholder 10"/>
          <p:cNvSpPr>
            <a:spLocks noGrp="1"/>
          </p:cNvSpPr>
          <p:nvPr>
            <p:ph sz="quarter" idx="18"/>
          </p:nvPr>
        </p:nvSpPr>
        <p:spPr>
          <a:xfrm>
            <a:off x="4687610" y="1513934"/>
            <a:ext cx="3988079" cy="40033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7" name="Date Placeholder 10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fld id="{327B613C-1AD7-49D3-885D-F654C5CDBAA6}" type="datetime1">
              <a:rPr lang="en-US" smtClean="0"/>
              <a:pPr/>
              <a:t>4/26/24</a:t>
            </a:fld>
            <a:endParaRPr lang="en-US" dirty="0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12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3" name="Straight Connector 4"/>
          <p:cNvCxnSpPr/>
          <p:nvPr/>
        </p:nvCxnSpPr>
        <p:spPr>
          <a:xfrm>
            <a:off x="468314" y="5847608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5654880"/>
            <a:ext cx="2248908" cy="114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08202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  <a:prstGeom prst="rect">
            <a:avLst/>
          </a:prstGeo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F466F-BDA4-4F18-9C7B-FF0A9A1B0E80}" type="datetime1">
              <a:rPr lang="en-US" smtClean="0"/>
              <a:pPr/>
              <a:t>4/26/24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607B-A47E-422C-9BEF-122CCDB7C526}" type="datetime1">
              <a:rPr lang="en-US" smtClean="0"/>
              <a:pPr/>
              <a:t>4/26/24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056956" y="6021288"/>
            <a:ext cx="3619500" cy="158750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>
          <a:xfrm>
            <a:off x="5056956" y="6180039"/>
            <a:ext cx="3619500" cy="18573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7B613C-1AD7-49D3-885D-F654C5CDBAA6}" type="datetime1">
              <a:rPr lang="en-US" smtClean="0"/>
              <a:pPr/>
              <a:t>4/26/24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5056956" y="6365777"/>
            <a:ext cx="3619500" cy="161926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</p:sldLayoutIdLst>
  <p:hf sldNum="0"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MS PGothic" pitchFamily="34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327B613C-1AD7-49D3-885D-F654C5CDBAA6}" type="datetime1">
              <a:rPr lang="en-US" smtClean="0"/>
              <a:pPr/>
              <a:t>4/26/24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94" r:id="rId1"/>
    <p:sldLayoutId id="2147484795" r:id="rId2"/>
    <p:sldLayoutId id="2147484796" r:id="rId3"/>
    <p:sldLayoutId id="2147484797" r:id="rId4"/>
    <p:sldLayoutId id="2147484798" r:id="rId5"/>
    <p:sldLayoutId id="2147484799" r:id="rId6"/>
    <p:sldLayoutId id="2147484800" r:id="rId7"/>
    <p:sldLayoutId id="2147484801" r:id="rId8"/>
    <p:sldLayoutId id="2147484802" r:id="rId9"/>
    <p:sldLayoutId id="2147484803" r:id="rId10"/>
    <p:sldLayoutId id="2147484804" r:id="rId11"/>
  </p:sldLayoutIdLst>
  <p:hf sldNum="0"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7" Type="http://schemas.openxmlformats.org/officeDocument/2006/relationships/image" Target="../media/image37.gi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1.jpeg"/><Relationship Id="rId4" Type="http://schemas.openxmlformats.org/officeDocument/2006/relationships/image" Target="../media/image40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2284" y="1174685"/>
            <a:ext cx="8020275" cy="2782294"/>
          </a:xfrm>
        </p:spPr>
        <p:txBody>
          <a:bodyPr/>
          <a:lstStyle/>
          <a:p>
            <a:r>
              <a:rPr lang="en-US" sz="4400" dirty="0" err="1"/>
              <a:t>Klassinen</a:t>
            </a:r>
            <a:r>
              <a:rPr lang="en-US" sz="4400" dirty="0"/>
              <a:t> </a:t>
            </a:r>
            <a:r>
              <a:rPr lang="en-US" sz="4400" dirty="0" err="1"/>
              <a:t>dynamiikka</a:t>
            </a:r>
            <a:r>
              <a:rPr lang="en-US" sz="4400" dirty="0"/>
              <a:t>:  </a:t>
            </a:r>
            <a:br>
              <a:rPr lang="en-US" sz="4400" dirty="0"/>
            </a:br>
            <a:r>
              <a:rPr lang="en-US" sz="4400" dirty="0" err="1"/>
              <a:t>Luento</a:t>
            </a:r>
            <a:r>
              <a:rPr lang="en-US" sz="4400" dirty="0"/>
              <a:t> 3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Martikainen</a:t>
            </a:r>
            <a:r>
              <a:rPr lang="en-US" dirty="0"/>
              <a:t> </a:t>
            </a:r>
            <a:r>
              <a:rPr lang="en-US" dirty="0" err="1"/>
              <a:t>Jani</a:t>
            </a:r>
            <a:r>
              <a:rPr lang="en-US" dirty="0"/>
              <a:t>-Petri</a:t>
            </a:r>
          </a:p>
        </p:txBody>
      </p:sp>
    </p:spTree>
    <p:extLst>
      <p:ext uri="{BB962C8B-B14F-4D97-AF65-F5344CB8AC3E}">
        <p14:creationId xmlns:p14="http://schemas.microsoft.com/office/powerpoint/2010/main" val="152188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8333"/>
          </a:xfrm>
        </p:spPr>
        <p:txBody>
          <a:bodyPr/>
          <a:lstStyle/>
          <a:p>
            <a:r>
              <a:rPr lang="en-US" dirty="0" err="1"/>
              <a:t>Vapausasteita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Kaasu</a:t>
            </a:r>
            <a:r>
              <a:rPr lang="en-US" dirty="0"/>
              <a:t>: N </a:t>
            </a:r>
            <a:r>
              <a:rPr lang="en-US" dirty="0" err="1"/>
              <a:t>monoatomista</a:t>
            </a:r>
            <a:r>
              <a:rPr lang="en-US" dirty="0"/>
              <a:t> </a:t>
            </a:r>
            <a:r>
              <a:rPr lang="en-US" dirty="0" err="1"/>
              <a:t>hiukkasta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36AC9A-827A-0D46-B1F7-03D69081D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0" y="2290763"/>
            <a:ext cx="4127500" cy="3835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630B29-795F-1D43-B789-547E6120D67D}"/>
              </a:ext>
            </a:extLst>
          </p:cNvPr>
          <p:cNvSpPr txBox="1"/>
          <p:nvPr/>
        </p:nvSpPr>
        <p:spPr>
          <a:xfrm>
            <a:off x="7036230" y="6176990"/>
            <a:ext cx="1397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Vastaus: 3N</a:t>
            </a:r>
          </a:p>
        </p:txBody>
      </p:sp>
    </p:spTree>
    <p:extLst>
      <p:ext uri="{BB962C8B-B14F-4D97-AF65-F5344CB8AC3E}">
        <p14:creationId xmlns:p14="http://schemas.microsoft.com/office/powerpoint/2010/main" val="350232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8333"/>
          </a:xfrm>
        </p:spPr>
        <p:txBody>
          <a:bodyPr/>
          <a:lstStyle/>
          <a:p>
            <a:r>
              <a:rPr lang="en-US" dirty="0" err="1"/>
              <a:t>Vapausasteita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Kiinteä</a:t>
            </a:r>
            <a:r>
              <a:rPr lang="en-US" dirty="0"/>
              <a:t> </a:t>
            </a:r>
            <a:r>
              <a:rPr lang="en-US" dirty="0" err="1"/>
              <a:t>kappale</a:t>
            </a:r>
            <a:r>
              <a:rPr lang="en-US" dirty="0"/>
              <a:t>: N </a:t>
            </a:r>
            <a:r>
              <a:rPr lang="en-US" dirty="0" err="1"/>
              <a:t>hiukkasta</a:t>
            </a:r>
            <a:r>
              <a:rPr lang="en-US" dirty="0"/>
              <a:t> </a:t>
            </a:r>
            <a:r>
              <a:rPr lang="en-US" dirty="0" err="1"/>
              <a:t>hilarakenteessa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D9CC6C-1D8A-0B4B-8341-ED8623BEF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914" y="2443163"/>
            <a:ext cx="3276934" cy="31130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BBE658-4ACC-CE45-940C-72B65F027816}"/>
              </a:ext>
            </a:extLst>
          </p:cNvPr>
          <p:cNvSpPr txBox="1"/>
          <p:nvPr/>
        </p:nvSpPr>
        <p:spPr>
          <a:xfrm>
            <a:off x="5072062" y="5802997"/>
            <a:ext cx="34932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Vastaus: 6 </a:t>
            </a:r>
          </a:p>
          <a:p>
            <a:r>
              <a:rPr lang="fi-FI" dirty="0"/>
              <a:t>(massakeskipiste+ kiertokulmat)</a:t>
            </a:r>
          </a:p>
        </p:txBody>
      </p:sp>
    </p:spTree>
    <p:extLst>
      <p:ext uri="{BB962C8B-B14F-4D97-AF65-F5344CB8AC3E}">
        <p14:creationId xmlns:p14="http://schemas.microsoft.com/office/powerpoint/2010/main" val="239322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8333"/>
          </a:xfrm>
        </p:spPr>
        <p:txBody>
          <a:bodyPr/>
          <a:lstStyle/>
          <a:p>
            <a:r>
              <a:rPr lang="en-US" dirty="0" err="1"/>
              <a:t>Vapausasteita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Ihmisjoukko</a:t>
            </a:r>
            <a:r>
              <a:rPr lang="en-US" dirty="0"/>
              <a:t>: N </a:t>
            </a:r>
            <a:r>
              <a:rPr lang="en-US" dirty="0" err="1"/>
              <a:t>ihmistä</a:t>
            </a:r>
            <a:r>
              <a:rPr lang="en-US" dirty="0"/>
              <a:t>, </a:t>
            </a:r>
            <a:r>
              <a:rPr lang="en-US" dirty="0" err="1"/>
              <a:t>oikeat</a:t>
            </a:r>
            <a:r>
              <a:rPr lang="en-US" dirty="0"/>
              <a:t> </a:t>
            </a:r>
            <a:r>
              <a:rPr lang="en-US" dirty="0" err="1"/>
              <a:t>kädet</a:t>
            </a:r>
            <a:r>
              <a:rPr lang="en-US" dirty="0"/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BBE658-4ACC-CE45-940C-72B65F027816}"/>
              </a:ext>
            </a:extLst>
          </p:cNvPr>
          <p:cNvSpPr txBox="1"/>
          <p:nvPr/>
        </p:nvSpPr>
        <p:spPr>
          <a:xfrm>
            <a:off x="5722990" y="5911485"/>
            <a:ext cx="2787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Vastaus: 1</a:t>
            </a:r>
          </a:p>
          <a:p>
            <a:r>
              <a:rPr lang="fi-FI" dirty="0"/>
              <a:t>(käsi ylhäällä tai alhaalla)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6D7005-FD86-4B4B-AC89-8F2704032E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038" y="2240500"/>
            <a:ext cx="2811028" cy="399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33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8333"/>
          </a:xfrm>
        </p:spPr>
        <p:txBody>
          <a:bodyPr/>
          <a:lstStyle/>
          <a:p>
            <a:r>
              <a:rPr lang="en-US" dirty="0" err="1"/>
              <a:t>Vapausasteita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Ihmisjoukko</a:t>
            </a:r>
            <a:r>
              <a:rPr lang="en-US" dirty="0"/>
              <a:t>: N-1 </a:t>
            </a:r>
            <a:r>
              <a:rPr lang="en-US" dirty="0" err="1"/>
              <a:t>ihmistä</a:t>
            </a:r>
            <a:r>
              <a:rPr lang="en-US" dirty="0"/>
              <a:t> + “</a:t>
            </a:r>
            <a:r>
              <a:rPr lang="en-US" dirty="0" err="1"/>
              <a:t>epäpuhtaus</a:t>
            </a:r>
            <a:r>
              <a:rPr lang="en-US" dirty="0"/>
              <a:t>”?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BBE658-4ACC-CE45-940C-72B65F027816}"/>
              </a:ext>
            </a:extLst>
          </p:cNvPr>
          <p:cNvSpPr txBox="1"/>
          <p:nvPr/>
        </p:nvSpPr>
        <p:spPr>
          <a:xfrm>
            <a:off x="5657237" y="5807637"/>
            <a:ext cx="30178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Vastaus: 2 (tai ehkä yksi, jos</a:t>
            </a:r>
          </a:p>
          <a:p>
            <a:r>
              <a:rPr lang="fi-FI" dirty="0"/>
              <a:t>aina päinvastoin)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569F4AC-C4BA-114F-B27C-E22D017C472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61" y="2314242"/>
            <a:ext cx="5222929" cy="337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69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54667"/>
          </a:xfrm>
        </p:spPr>
        <p:txBody>
          <a:bodyPr/>
          <a:lstStyle/>
          <a:p>
            <a:r>
              <a:rPr lang="en-US" dirty="0" err="1"/>
              <a:t>Yleistetyt</a:t>
            </a:r>
            <a:r>
              <a:rPr lang="en-US" dirty="0"/>
              <a:t> </a:t>
            </a:r>
            <a:r>
              <a:rPr lang="en-US" dirty="0" err="1"/>
              <a:t>koordinaatit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3N-k=n-k </a:t>
            </a:r>
            <a:r>
              <a:rPr lang="en-US" b="1" dirty="0" err="1"/>
              <a:t>riippumatonta</a:t>
            </a:r>
            <a:r>
              <a:rPr lang="en-US" dirty="0"/>
              <a:t> </a:t>
            </a:r>
            <a:r>
              <a:rPr lang="en-US" dirty="0" err="1"/>
              <a:t>vapaus</a:t>
            </a:r>
            <a:r>
              <a:rPr lang="en-US" dirty="0"/>
              <a:t> </a:t>
            </a:r>
            <a:r>
              <a:rPr lang="en-US" dirty="0" err="1"/>
              <a:t>astetta</a:t>
            </a:r>
            <a:endParaRPr lang="en-US" dirty="0"/>
          </a:p>
          <a:p>
            <a:r>
              <a:rPr lang="en-US" dirty="0" err="1"/>
              <a:t>Valitse</a:t>
            </a:r>
            <a:r>
              <a:rPr lang="en-US" dirty="0"/>
              <a:t>                            , </a:t>
            </a:r>
            <a:r>
              <a:rPr lang="en-US" dirty="0" err="1"/>
              <a:t>jotka</a:t>
            </a:r>
            <a:r>
              <a:rPr lang="en-US" dirty="0"/>
              <a:t> </a:t>
            </a:r>
            <a:r>
              <a:rPr lang="en-US" dirty="0" err="1"/>
              <a:t>kuvaavat</a:t>
            </a:r>
            <a:r>
              <a:rPr lang="en-US" dirty="0"/>
              <a:t> </a:t>
            </a:r>
            <a:r>
              <a:rPr lang="en-US" dirty="0" err="1"/>
              <a:t>systeemiä</a:t>
            </a:r>
            <a:r>
              <a:rPr lang="en-US" dirty="0"/>
              <a:t> </a:t>
            </a:r>
            <a:r>
              <a:rPr lang="en-US" dirty="0" err="1"/>
              <a:t>täysin</a:t>
            </a:r>
            <a:endParaRPr lang="en-US" dirty="0"/>
          </a:p>
          <a:p>
            <a:r>
              <a:rPr lang="en-US" dirty="0" err="1"/>
              <a:t>Nämä</a:t>
            </a:r>
            <a:r>
              <a:rPr lang="en-US" dirty="0"/>
              <a:t> </a:t>
            </a:r>
            <a:r>
              <a:rPr lang="en-US" dirty="0" err="1"/>
              <a:t>ovat</a:t>
            </a:r>
            <a:r>
              <a:rPr lang="en-US" dirty="0"/>
              <a:t>  </a:t>
            </a:r>
            <a:r>
              <a:rPr lang="en-US" b="1" dirty="0" err="1"/>
              <a:t>yleistetyt</a:t>
            </a:r>
            <a:r>
              <a:rPr lang="en-US" b="1" dirty="0"/>
              <a:t> </a:t>
            </a:r>
            <a:r>
              <a:rPr lang="en-US" b="1" dirty="0" err="1"/>
              <a:t>koordinaatit</a:t>
            </a:r>
            <a:r>
              <a:rPr lang="en-US" b="1" dirty="0"/>
              <a:t> (generalized coordinates)</a:t>
            </a:r>
          </a:p>
          <a:p>
            <a:r>
              <a:rPr lang="en-US" dirty="0" err="1"/>
              <a:t>huom</a:t>
            </a:r>
            <a:r>
              <a:rPr lang="en-US" dirty="0"/>
              <a:t>: Jos </a:t>
            </a:r>
            <a:r>
              <a:rPr lang="en-US" dirty="0" err="1"/>
              <a:t>riippuvat</a:t>
            </a:r>
            <a:r>
              <a:rPr lang="en-US" dirty="0"/>
              <a:t> </a:t>
            </a:r>
            <a:r>
              <a:rPr lang="en-US" dirty="0" err="1"/>
              <a:t>ajasta</a:t>
            </a:r>
            <a:r>
              <a:rPr lang="en-US" dirty="0"/>
              <a:t>, </a:t>
            </a:r>
            <a:r>
              <a:rPr lang="en-US" dirty="0" err="1"/>
              <a:t>niin</a:t>
            </a:r>
            <a:r>
              <a:rPr lang="en-US" dirty="0"/>
              <a:t> </a:t>
            </a:r>
            <a:r>
              <a:rPr lang="en-US" dirty="0" err="1"/>
              <a:t>lisää</a:t>
            </a:r>
            <a:r>
              <a:rPr lang="en-US" dirty="0"/>
              <a:t> vain </a:t>
            </a:r>
            <a:r>
              <a:rPr lang="en-US" dirty="0" err="1"/>
              <a:t>aikariippuvuus</a:t>
            </a:r>
            <a:r>
              <a:rPr lang="en-US" dirty="0"/>
              <a:t>.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830" y="2144890"/>
            <a:ext cx="2108200" cy="3048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427" y="4530196"/>
            <a:ext cx="5067300" cy="18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81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450"/>
            <a:ext cx="9043988" cy="1600200"/>
          </a:xfrm>
        </p:spPr>
        <p:txBody>
          <a:bodyPr/>
          <a:lstStyle/>
          <a:p>
            <a:r>
              <a:rPr lang="en-US" dirty="0" err="1"/>
              <a:t>Yleistettyjen</a:t>
            </a:r>
            <a:r>
              <a:rPr lang="en-US" dirty="0"/>
              <a:t> </a:t>
            </a:r>
            <a:r>
              <a:rPr lang="en-US" dirty="0" err="1"/>
              <a:t>koordinaattien</a:t>
            </a:r>
            <a:r>
              <a:rPr lang="en-US" dirty="0"/>
              <a:t> </a:t>
            </a:r>
            <a:r>
              <a:rPr lang="en-US" dirty="0" err="1"/>
              <a:t>valitseminen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 rot="19039611">
            <a:off x="5907817" y="3778143"/>
            <a:ext cx="3044697" cy="175432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fi-FI" sz="54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Choose</a:t>
            </a:r>
            <a:r>
              <a:rPr lang="fi-FI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fi-FI" sz="54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wisely</a:t>
            </a:r>
            <a:endParaRPr lang="fi-FI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9" name="Content Placeholder 8" descr="SaaS Startups – Don’t shoot on your own leg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650" r="-32650"/>
          <a:stretch>
            <a:fillRect/>
          </a:stretch>
        </p:blipFill>
        <p:spPr>
          <a:xfrm>
            <a:off x="-799435" y="1806134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242052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70163"/>
          </a:xfrm>
        </p:spPr>
        <p:txBody>
          <a:bodyPr/>
          <a:lstStyle/>
          <a:p>
            <a:r>
              <a:rPr lang="en-US" dirty="0" err="1"/>
              <a:t>Virtuaalinen</a:t>
            </a:r>
            <a:r>
              <a:rPr lang="en-US" dirty="0"/>
              <a:t> </a:t>
            </a:r>
            <a:r>
              <a:rPr lang="en-US" dirty="0" err="1"/>
              <a:t>siirros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Mikä</a:t>
            </a:r>
            <a:r>
              <a:rPr lang="en-US" dirty="0"/>
              <a:t> se on?</a:t>
            </a:r>
          </a:p>
          <a:p>
            <a:r>
              <a:rPr lang="en-US" dirty="0" err="1"/>
              <a:t>Infinitesimaalinen</a:t>
            </a:r>
            <a:r>
              <a:rPr lang="en-US" dirty="0"/>
              <a:t> ja </a:t>
            </a:r>
            <a:r>
              <a:rPr lang="en-US" dirty="0" err="1"/>
              <a:t>välitön</a:t>
            </a:r>
            <a:r>
              <a:rPr lang="en-US" dirty="0"/>
              <a:t> </a:t>
            </a:r>
            <a:r>
              <a:rPr lang="en-US" dirty="0" err="1"/>
              <a:t>koordinaattien</a:t>
            </a:r>
            <a:r>
              <a:rPr lang="en-US" dirty="0"/>
              <a:t> </a:t>
            </a:r>
            <a:r>
              <a:rPr lang="en-US" dirty="0" err="1"/>
              <a:t>siirros</a:t>
            </a:r>
            <a:r>
              <a:rPr lang="en-US" dirty="0"/>
              <a:t>, </a:t>
            </a:r>
            <a:r>
              <a:rPr lang="en-US" dirty="0" err="1"/>
              <a:t>joka</a:t>
            </a:r>
            <a:r>
              <a:rPr lang="en-US" dirty="0"/>
              <a:t> on </a:t>
            </a:r>
            <a:r>
              <a:rPr lang="en-US" b="1" dirty="0" err="1"/>
              <a:t>konsistentti</a:t>
            </a:r>
            <a:r>
              <a:rPr lang="en-US" b="1" dirty="0"/>
              <a:t> </a:t>
            </a:r>
            <a:r>
              <a:rPr lang="en-US" b="1" dirty="0" err="1"/>
              <a:t>rajoitteiden</a:t>
            </a:r>
            <a:r>
              <a:rPr lang="en-US" b="1" dirty="0"/>
              <a:t> </a:t>
            </a:r>
            <a:r>
              <a:rPr lang="en-US" b="1" dirty="0" err="1"/>
              <a:t>kanssa</a:t>
            </a:r>
            <a:endParaRPr lang="en-US" b="1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865" y="3514611"/>
            <a:ext cx="3479800" cy="13335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792" y="5679879"/>
            <a:ext cx="3527766" cy="8925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3861" y="6002275"/>
            <a:ext cx="330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Yleinen</a:t>
            </a:r>
            <a:r>
              <a:rPr lang="en-US" dirty="0"/>
              <a:t> </a:t>
            </a:r>
            <a:r>
              <a:rPr lang="en-US" dirty="0" err="1"/>
              <a:t>differentiaali</a:t>
            </a:r>
            <a:r>
              <a:rPr lang="en-US" dirty="0"/>
              <a:t> </a:t>
            </a:r>
            <a:r>
              <a:rPr lang="en-US" dirty="0" err="1"/>
              <a:t>tietenkin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41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4697"/>
            <a:ext cx="8229600" cy="1235598"/>
          </a:xfrm>
        </p:spPr>
        <p:txBody>
          <a:bodyPr/>
          <a:lstStyle/>
          <a:p>
            <a:r>
              <a:rPr lang="en-US" dirty="0" err="1"/>
              <a:t>D’Alembertin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periaate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8488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“</a:t>
            </a:r>
            <a:r>
              <a:rPr lang="en-US" b="1" dirty="0"/>
              <a:t>Reaction forces, or forces of constraint, do no work under a virtual displacement.</a:t>
            </a:r>
            <a:r>
              <a:rPr lang="en-US" dirty="0"/>
              <a:t>”</a:t>
            </a:r>
          </a:p>
          <a:p>
            <a:r>
              <a:rPr lang="en-US" dirty="0" err="1"/>
              <a:t>i:s</a:t>
            </a:r>
            <a:r>
              <a:rPr lang="en-US" dirty="0"/>
              <a:t> </a:t>
            </a:r>
            <a:r>
              <a:rPr lang="en-US" dirty="0" err="1"/>
              <a:t>kappale+Newton</a:t>
            </a:r>
            <a:r>
              <a:rPr lang="en-US" dirty="0"/>
              <a:t> II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Saamme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Keskimmäinen</a:t>
            </a:r>
            <a:r>
              <a:rPr lang="en-US" dirty="0"/>
              <a:t> </a:t>
            </a:r>
            <a:r>
              <a:rPr lang="en-US" dirty="0" err="1"/>
              <a:t>häviää</a:t>
            </a:r>
            <a:r>
              <a:rPr lang="en-US" dirty="0"/>
              <a:t> </a:t>
            </a:r>
            <a:r>
              <a:rPr lang="en-US" dirty="0" err="1"/>
              <a:t>D’Alembertin</a:t>
            </a:r>
            <a:r>
              <a:rPr lang="en-US" dirty="0"/>
              <a:t> </a:t>
            </a:r>
            <a:r>
              <a:rPr lang="en-US" dirty="0" err="1"/>
              <a:t>periaatteen</a:t>
            </a:r>
            <a:r>
              <a:rPr lang="en-US" dirty="0"/>
              <a:t> </a:t>
            </a:r>
            <a:r>
              <a:rPr lang="en-US" dirty="0" err="1"/>
              <a:t>takia</a:t>
            </a:r>
            <a:endParaRPr lang="en-US" dirty="0"/>
          </a:p>
          <a:p>
            <a:r>
              <a:rPr lang="en-US" dirty="0"/>
              <a:t>Jos x</a:t>
            </a:r>
            <a:r>
              <a:rPr lang="en-US" baseline="-25000" dirty="0"/>
              <a:t>i</a:t>
            </a:r>
            <a:r>
              <a:rPr lang="en-US" dirty="0"/>
              <a:t> </a:t>
            </a:r>
            <a:r>
              <a:rPr lang="en-US" dirty="0" err="1"/>
              <a:t>ovat</a:t>
            </a:r>
            <a:r>
              <a:rPr lang="en-US" dirty="0"/>
              <a:t> </a:t>
            </a:r>
            <a:r>
              <a:rPr lang="en-US" dirty="0" err="1"/>
              <a:t>riippumattomia,jokainen</a:t>
            </a:r>
            <a:r>
              <a:rPr lang="en-US" dirty="0"/>
              <a:t> </a:t>
            </a:r>
            <a:r>
              <a:rPr lang="en-US" dirty="0" err="1"/>
              <a:t>termi</a:t>
            </a:r>
            <a:r>
              <a:rPr lang="en-US" dirty="0"/>
              <a:t> </a:t>
            </a:r>
            <a:r>
              <a:rPr lang="en-US" dirty="0" err="1"/>
              <a:t>häviää</a:t>
            </a:r>
            <a:r>
              <a:rPr lang="en-US" dirty="0"/>
              <a:t>. </a:t>
            </a:r>
            <a:r>
              <a:rPr lang="en-US" dirty="0" err="1"/>
              <a:t>Yleisemmin</a:t>
            </a:r>
            <a:r>
              <a:rPr lang="en-US" dirty="0"/>
              <a:t>…</a:t>
            </a:r>
            <a:r>
              <a:rPr lang="en-US" dirty="0" err="1"/>
              <a:t>muistiinpanot</a:t>
            </a:r>
            <a:r>
              <a:rPr lang="en-US" dirty="0"/>
              <a:t>.</a:t>
            </a:r>
          </a:p>
          <a:p>
            <a:r>
              <a:rPr lang="en-US" dirty="0" err="1"/>
              <a:t>Huom</a:t>
            </a:r>
            <a:r>
              <a:rPr lang="en-US" dirty="0"/>
              <a:t>: Jos </a:t>
            </a:r>
            <a:r>
              <a:rPr lang="en-US" dirty="0" err="1"/>
              <a:t>pudotat</a:t>
            </a:r>
            <a:r>
              <a:rPr lang="en-US" dirty="0"/>
              <a:t> </a:t>
            </a:r>
            <a:r>
              <a:rPr lang="en-US" dirty="0" err="1"/>
              <a:t>kappaleen</a:t>
            </a:r>
            <a:r>
              <a:rPr lang="en-US" dirty="0"/>
              <a:t>, </a:t>
            </a:r>
            <a:r>
              <a:rPr lang="en-US" dirty="0" err="1"/>
              <a:t>liike-energia</a:t>
            </a:r>
            <a:r>
              <a:rPr lang="en-US" dirty="0"/>
              <a:t> VAIN </a:t>
            </a:r>
            <a:r>
              <a:rPr lang="en-US" dirty="0" err="1"/>
              <a:t>painovoimasta</a:t>
            </a:r>
            <a:r>
              <a:rPr lang="en-US" dirty="0"/>
              <a:t> </a:t>
            </a:r>
            <a:r>
              <a:rPr lang="en-US" dirty="0" err="1"/>
              <a:t>eikä</a:t>
            </a:r>
            <a:r>
              <a:rPr lang="en-US" dirty="0"/>
              <a:t> </a:t>
            </a:r>
            <a:r>
              <a:rPr lang="en-US" dirty="0" err="1"/>
              <a:t>rajoitevoimista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778" y="2463847"/>
            <a:ext cx="2870200" cy="6223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234" y="3395024"/>
            <a:ext cx="4694903" cy="916354"/>
          </a:xfrm>
          <a:prstGeom prst="rect">
            <a:avLst/>
          </a:prstGeom>
        </p:spPr>
      </p:pic>
      <p:pic>
        <p:nvPicPr>
          <p:cNvPr id="5" name="Picture 4" descr="DAlambert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502" y="53956"/>
            <a:ext cx="1783423" cy="154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34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D’Alembertin</a:t>
            </a:r>
            <a:r>
              <a:rPr lang="en-US" dirty="0"/>
              <a:t> </a:t>
            </a:r>
            <a:r>
              <a:rPr lang="en-US" dirty="0" err="1"/>
              <a:t>periaate</a:t>
            </a:r>
            <a:r>
              <a:rPr lang="en-US" dirty="0"/>
              <a:t>?</a:t>
            </a:r>
            <a:br>
              <a:rPr lang="en-US" dirty="0"/>
            </a:br>
            <a:r>
              <a:rPr lang="en-US" dirty="0"/>
              <a:t>So what?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muistiinpanot</a:t>
            </a:r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87801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3987"/>
          </a:xfrm>
        </p:spPr>
        <p:txBody>
          <a:bodyPr/>
          <a:lstStyle/>
          <a:p>
            <a:r>
              <a:rPr lang="en-US" dirty="0" err="1"/>
              <a:t>Lagrangen</a:t>
            </a:r>
            <a:r>
              <a:rPr lang="en-US" dirty="0"/>
              <a:t> </a:t>
            </a:r>
            <a:r>
              <a:rPr lang="en-US" dirty="0" err="1"/>
              <a:t>yhtälöt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199" y="1645365"/>
            <a:ext cx="8434137" cy="4525963"/>
          </a:xfrm>
        </p:spPr>
        <p:txBody>
          <a:bodyPr/>
          <a:lstStyle/>
          <a:p>
            <a:r>
              <a:rPr lang="en-US" dirty="0" err="1"/>
              <a:t>Liike-energian</a:t>
            </a:r>
            <a:r>
              <a:rPr lang="en-US" dirty="0"/>
              <a:t> T ja </a:t>
            </a:r>
            <a:r>
              <a:rPr lang="en-US" dirty="0" err="1"/>
              <a:t>yleistetyn</a:t>
            </a:r>
            <a:r>
              <a:rPr lang="en-US" dirty="0"/>
              <a:t> </a:t>
            </a:r>
            <a:r>
              <a:rPr lang="en-US" dirty="0" err="1"/>
              <a:t>voiman</a:t>
            </a:r>
            <a:r>
              <a:rPr lang="en-US" dirty="0"/>
              <a:t> Q </a:t>
            </a:r>
            <a:r>
              <a:rPr lang="en-US" dirty="0" err="1"/>
              <a:t>avulla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Konservatiivisille</a:t>
            </a:r>
            <a:r>
              <a:rPr lang="en-US" dirty="0"/>
              <a:t> </a:t>
            </a:r>
            <a:r>
              <a:rPr lang="en-US" dirty="0" err="1"/>
              <a:t>voimille</a:t>
            </a:r>
            <a:r>
              <a:rPr lang="en-US" dirty="0"/>
              <a:t>: L=T-V (V=</a:t>
            </a:r>
            <a:r>
              <a:rPr lang="en-US" dirty="0" err="1"/>
              <a:t>potentiaali</a:t>
            </a:r>
            <a:r>
              <a:rPr lang="en-US" dirty="0"/>
              <a:t> </a:t>
            </a:r>
            <a:r>
              <a:rPr lang="en-US" dirty="0" err="1"/>
              <a:t>energia</a:t>
            </a:r>
            <a:r>
              <a:rPr lang="en-US" dirty="0"/>
              <a:t>)</a:t>
            </a:r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72" y="2112615"/>
            <a:ext cx="3848100" cy="10541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72" y="3118588"/>
            <a:ext cx="3149600" cy="12573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972" y="5153665"/>
            <a:ext cx="3492500" cy="105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15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</p:spPr>
        <p:txBody>
          <a:bodyPr/>
          <a:lstStyle/>
          <a:p>
            <a:r>
              <a:rPr lang="en-US" dirty="0" err="1"/>
              <a:t>Oppimistavoitteet</a:t>
            </a:r>
            <a:r>
              <a:rPr lang="en-US" dirty="0"/>
              <a:t> </a:t>
            </a:r>
            <a:r>
              <a:rPr lang="en-US" dirty="0" err="1"/>
              <a:t>tänään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79600"/>
            <a:ext cx="8229600" cy="4525963"/>
          </a:xfrm>
        </p:spPr>
        <p:txBody>
          <a:bodyPr/>
          <a:lstStyle/>
          <a:p>
            <a:r>
              <a:rPr lang="en-US" dirty="0" err="1"/>
              <a:t>Rajoitteet</a:t>
            </a:r>
            <a:endParaRPr lang="en-US" dirty="0"/>
          </a:p>
          <a:p>
            <a:r>
              <a:rPr lang="en-US" dirty="0" err="1"/>
              <a:t>Yleistetyt</a:t>
            </a:r>
            <a:r>
              <a:rPr lang="en-US" dirty="0"/>
              <a:t> </a:t>
            </a:r>
            <a:r>
              <a:rPr lang="en-US" dirty="0" err="1"/>
              <a:t>koordinaatit</a:t>
            </a:r>
            <a:endParaRPr lang="en-US" dirty="0"/>
          </a:p>
          <a:p>
            <a:r>
              <a:rPr lang="en-US" dirty="0" err="1"/>
              <a:t>D’Alembertin</a:t>
            </a:r>
            <a:r>
              <a:rPr lang="en-US" dirty="0"/>
              <a:t>  </a:t>
            </a:r>
            <a:r>
              <a:rPr lang="en-US" dirty="0" err="1"/>
              <a:t>periaate</a:t>
            </a:r>
            <a:r>
              <a:rPr lang="en-US" dirty="0"/>
              <a:t> ja </a:t>
            </a:r>
            <a:r>
              <a:rPr lang="en-US" dirty="0" err="1"/>
              <a:t>mitä</a:t>
            </a:r>
            <a:r>
              <a:rPr lang="en-US" dirty="0"/>
              <a:t> se </a:t>
            </a:r>
            <a:r>
              <a:rPr lang="en-US" dirty="0" err="1"/>
              <a:t>implikoi</a:t>
            </a:r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 descr="latex-image-1.pdf">
            <a:extLst>
              <a:ext uri="{FF2B5EF4-FFF2-40B4-BE49-F238E27FC236}">
                <a16:creationId xmlns:a16="http://schemas.microsoft.com/office/drawing/2014/main" id="{55EB92FF-6855-AA48-8AD8-CD31244A23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014" y="3695188"/>
            <a:ext cx="4060501" cy="122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3599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8333"/>
          </a:xfrm>
        </p:spPr>
        <p:txBody>
          <a:bodyPr/>
          <a:lstStyle/>
          <a:p>
            <a:r>
              <a:rPr lang="en-US" dirty="0" err="1"/>
              <a:t>Resepti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06311"/>
            <a:ext cx="8229600" cy="4525963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 err="1"/>
              <a:t>Valitse</a:t>
            </a:r>
            <a:r>
              <a:rPr lang="en-US" sz="2000" dirty="0"/>
              <a:t> </a:t>
            </a:r>
            <a:r>
              <a:rPr lang="en-US" sz="2000" dirty="0" err="1"/>
              <a:t>yleistetyt</a:t>
            </a:r>
            <a:r>
              <a:rPr lang="en-US" sz="2000" dirty="0"/>
              <a:t> </a:t>
            </a:r>
            <a:r>
              <a:rPr lang="en-US" sz="2000" dirty="0" err="1"/>
              <a:t>koordinaatit</a:t>
            </a:r>
            <a:endParaRPr lang="en-US" sz="2000" dirty="0"/>
          </a:p>
          <a:p>
            <a:pPr marL="857250" lvl="1" indent="-457200">
              <a:buFont typeface="+mj-lt"/>
              <a:buAutoNum type="arabicPeriod"/>
            </a:pPr>
            <a:r>
              <a:rPr lang="en-US" sz="2000" dirty="0" err="1"/>
              <a:t>Vapausasteet</a:t>
            </a:r>
            <a:endParaRPr lang="en-US" sz="2000" dirty="0"/>
          </a:p>
          <a:p>
            <a:pPr marL="857250" lvl="1" indent="-457200">
              <a:buFont typeface="+mj-lt"/>
              <a:buAutoNum type="arabicPeriod"/>
            </a:pPr>
            <a:r>
              <a:rPr lang="en-US" sz="2000" dirty="0" err="1"/>
              <a:t>Kuinka</a:t>
            </a:r>
            <a:r>
              <a:rPr lang="en-US" sz="2000" dirty="0"/>
              <a:t> </a:t>
            </a:r>
            <a:r>
              <a:rPr lang="en-US" sz="2000" dirty="0" err="1"/>
              <a:t>monta</a:t>
            </a:r>
            <a:r>
              <a:rPr lang="en-US" sz="2000" dirty="0"/>
              <a:t> </a:t>
            </a:r>
            <a:r>
              <a:rPr lang="en-US" sz="2000" dirty="0" err="1"/>
              <a:t>vapausastetta</a:t>
            </a:r>
            <a:r>
              <a:rPr lang="en-US" sz="2000" dirty="0"/>
              <a:t> (n-k) </a:t>
            </a:r>
            <a:r>
              <a:rPr lang="en-US" sz="2000" dirty="0" err="1"/>
              <a:t>sinulla</a:t>
            </a:r>
            <a:r>
              <a:rPr lang="en-US" sz="2000" dirty="0"/>
              <a:t> on? 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2000" b="1" dirty="0" err="1"/>
              <a:t>Ajattele</a:t>
            </a:r>
            <a:r>
              <a:rPr lang="en-US" sz="2000" b="1" dirty="0"/>
              <a:t> </a:t>
            </a:r>
            <a:r>
              <a:rPr lang="en-US" sz="2000" b="1" dirty="0" err="1"/>
              <a:t>systeemiäsi</a:t>
            </a:r>
            <a:r>
              <a:rPr lang="en-US" sz="2000" b="1" dirty="0"/>
              <a:t>! </a:t>
            </a:r>
            <a:r>
              <a:rPr lang="en-US" sz="2000" b="1" dirty="0" err="1"/>
              <a:t>Tässä</a:t>
            </a:r>
            <a:r>
              <a:rPr lang="en-US" sz="2000" b="1" dirty="0"/>
              <a:t> </a:t>
            </a:r>
            <a:r>
              <a:rPr lang="en-US" sz="2000" b="1" dirty="0" err="1"/>
              <a:t>kohdin</a:t>
            </a:r>
            <a:r>
              <a:rPr lang="en-US" sz="2000" b="1" dirty="0"/>
              <a:t> </a:t>
            </a:r>
            <a:r>
              <a:rPr lang="en-US" sz="2000" b="1" dirty="0" err="1"/>
              <a:t>voit</a:t>
            </a:r>
            <a:r>
              <a:rPr lang="en-US" sz="2000" b="1" dirty="0"/>
              <a:t> </a:t>
            </a:r>
            <a:r>
              <a:rPr lang="en-US" sz="2000" b="1" dirty="0" err="1"/>
              <a:t>tehdä</a:t>
            </a:r>
            <a:r>
              <a:rPr lang="en-US" sz="2000" b="1" dirty="0"/>
              <a:t> </a:t>
            </a:r>
            <a:r>
              <a:rPr lang="en-US" sz="2000" b="1" dirty="0" err="1"/>
              <a:t>elämästäsi</a:t>
            </a:r>
            <a:r>
              <a:rPr lang="en-US" sz="2000" b="1" dirty="0"/>
              <a:t> </a:t>
            </a:r>
            <a:r>
              <a:rPr lang="en-US" sz="2000" b="1" dirty="0" err="1"/>
              <a:t>helpompaa</a:t>
            </a:r>
            <a:r>
              <a:rPr lang="en-US" sz="2000" b="1" dirty="0"/>
              <a:t> (</a:t>
            </a:r>
            <a:r>
              <a:rPr lang="en-US" sz="2000" b="1" dirty="0" err="1"/>
              <a:t>ehkä</a:t>
            </a:r>
            <a:r>
              <a:rPr lang="en-US" sz="2000" b="1" dirty="0"/>
              <a:t>) !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err="1"/>
              <a:t>Kuinka</a:t>
            </a:r>
            <a:r>
              <a:rPr lang="en-US" sz="2000" dirty="0"/>
              <a:t> </a:t>
            </a:r>
            <a:r>
              <a:rPr lang="en-US" sz="2000" dirty="0" err="1"/>
              <a:t>paikat</a:t>
            </a:r>
            <a:r>
              <a:rPr lang="en-US" sz="2000" dirty="0"/>
              <a:t> </a:t>
            </a:r>
            <a:r>
              <a:rPr lang="en-US" sz="2000" dirty="0" err="1"/>
              <a:t>liittyvät</a:t>
            </a:r>
            <a:r>
              <a:rPr lang="en-US" sz="2000" dirty="0"/>
              <a:t> </a:t>
            </a:r>
            <a:r>
              <a:rPr lang="en-US" sz="2000" dirty="0" err="1"/>
              <a:t>yleistettyihin</a:t>
            </a:r>
            <a:r>
              <a:rPr lang="en-US" sz="2000" dirty="0"/>
              <a:t> </a:t>
            </a:r>
            <a:r>
              <a:rPr lang="en-US" sz="2000" dirty="0" err="1"/>
              <a:t>koordinaatteihin</a:t>
            </a:r>
            <a:r>
              <a:rPr lang="en-US" sz="2000" dirty="0"/>
              <a:t>? </a:t>
            </a:r>
            <a:r>
              <a:rPr lang="en-US" sz="2000" dirty="0" err="1"/>
              <a:t>Muodosta</a:t>
            </a:r>
            <a:r>
              <a:rPr lang="en-US" sz="2000" dirty="0"/>
              <a:t> </a:t>
            </a:r>
            <a:r>
              <a:rPr lang="en-US" sz="2000" dirty="0" err="1"/>
              <a:t>liike-energia</a:t>
            </a:r>
            <a:endParaRPr lang="en-US" sz="2000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338" y="1106311"/>
            <a:ext cx="573423" cy="465314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32" y="5632274"/>
            <a:ext cx="8255000" cy="983854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32" y="3799261"/>
            <a:ext cx="8834968" cy="405576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37" y="5172391"/>
            <a:ext cx="6964201" cy="324528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37" y="4471276"/>
            <a:ext cx="6964201" cy="323307"/>
          </a:xfrm>
          <a:prstGeom prst="rect">
            <a:avLst/>
          </a:prstGeom>
        </p:spPr>
      </p:pic>
      <p:pic>
        <p:nvPicPr>
          <p:cNvPr id="5" name="Picture 4" descr="recipe-resume.gif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260" y="92327"/>
            <a:ext cx="1782405" cy="194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42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094133" cy="1241778"/>
          </a:xfrm>
        </p:spPr>
        <p:txBody>
          <a:bodyPr/>
          <a:lstStyle/>
          <a:p>
            <a:r>
              <a:rPr lang="en-US" dirty="0" err="1"/>
              <a:t>Resepti</a:t>
            </a:r>
            <a:r>
              <a:rPr lang="en-US" dirty="0"/>
              <a:t> (</a:t>
            </a:r>
            <a:r>
              <a:rPr lang="en-US" dirty="0" err="1"/>
              <a:t>jatkuu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35689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en-US" dirty="0" err="1"/>
              <a:t>Potentiaali</a:t>
            </a:r>
            <a:r>
              <a:rPr lang="en-US" dirty="0"/>
              <a:t>:</a:t>
            </a:r>
          </a:p>
          <a:p>
            <a:pPr marL="457200" indent="-457200">
              <a:buFont typeface="+mj-lt"/>
              <a:buAutoNum type="arabicPeriod" startAt="3"/>
            </a:pPr>
            <a:r>
              <a:rPr lang="en-US" dirty="0"/>
              <a:t>L=T-V</a:t>
            </a:r>
          </a:p>
          <a:p>
            <a:pPr marL="457200" indent="-457200">
              <a:buFont typeface="+mj-lt"/>
              <a:buAutoNum type="arabicPeriod" startAt="3"/>
            </a:pPr>
            <a:r>
              <a:rPr lang="en-US" dirty="0" err="1"/>
              <a:t>Laske</a:t>
            </a:r>
            <a:r>
              <a:rPr lang="en-US" dirty="0"/>
              <a:t> </a:t>
            </a:r>
            <a:r>
              <a:rPr lang="en-US" dirty="0" err="1"/>
              <a:t>derivaatat</a:t>
            </a:r>
            <a:r>
              <a:rPr lang="en-US" dirty="0"/>
              <a:t>: </a:t>
            </a:r>
          </a:p>
          <a:p>
            <a:pPr marL="457200" indent="-457200">
              <a:buFont typeface="+mj-lt"/>
              <a:buAutoNum type="arabicPeriod" startAt="3"/>
            </a:pPr>
            <a:endParaRPr lang="en-US" dirty="0"/>
          </a:p>
          <a:p>
            <a:pPr marL="457200" indent="-457200">
              <a:buFont typeface="+mj-lt"/>
              <a:buAutoNum type="arabicPeriod" startAt="3"/>
            </a:pPr>
            <a:endParaRPr lang="en-US" dirty="0"/>
          </a:p>
          <a:p>
            <a:pPr marL="457200" indent="-457200">
              <a:buFont typeface="+mj-lt"/>
              <a:buAutoNum type="arabicPeriod" startAt="3"/>
            </a:pPr>
            <a:endParaRPr lang="en-US" dirty="0"/>
          </a:p>
          <a:p>
            <a:pPr marL="457200" indent="-457200">
              <a:buFont typeface="+mj-lt"/>
              <a:buAutoNum type="arabicPeriod" startAt="3"/>
            </a:pPr>
            <a:r>
              <a:rPr lang="en-US" dirty="0" err="1"/>
              <a:t>Lagrangen</a:t>
            </a:r>
            <a:r>
              <a:rPr lang="en-US" dirty="0"/>
              <a:t> </a:t>
            </a:r>
            <a:r>
              <a:rPr lang="en-US" dirty="0" err="1"/>
              <a:t>yhtälöt</a:t>
            </a:r>
            <a:r>
              <a:rPr lang="en-US" dirty="0"/>
              <a:t>:</a:t>
            </a:r>
          </a:p>
          <a:p>
            <a:pPr marL="457200" indent="-457200">
              <a:buFont typeface="+mj-lt"/>
              <a:buAutoNum type="arabicPeriod" startAt="3"/>
            </a:pPr>
            <a:endParaRPr lang="en-US" dirty="0"/>
          </a:p>
          <a:p>
            <a:pPr marL="457200" indent="-457200">
              <a:buFont typeface="+mj-lt"/>
              <a:buAutoNum type="arabicPeriod" startAt="3"/>
            </a:pPr>
            <a:endParaRPr lang="en-US" dirty="0"/>
          </a:p>
          <a:p>
            <a:pPr marL="457200" indent="-457200">
              <a:buFont typeface="+mj-lt"/>
              <a:buAutoNum type="arabicPeriod" startAt="3"/>
            </a:pPr>
            <a:endParaRPr lang="en-US" dirty="0"/>
          </a:p>
          <a:p>
            <a:pPr marL="457200" indent="-457200">
              <a:buFont typeface="+mj-lt"/>
              <a:buAutoNum type="arabicPeriod" startAt="3"/>
            </a:pPr>
            <a:r>
              <a:rPr lang="en-US" dirty="0"/>
              <a:t>Nauti &lt;3</a:t>
            </a: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028" y="2901950"/>
            <a:ext cx="2794000" cy="10541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526" y="4468822"/>
            <a:ext cx="4100962" cy="1068215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628" y="1600200"/>
            <a:ext cx="4356100" cy="469900"/>
          </a:xfrm>
          <a:prstGeom prst="rect">
            <a:avLst/>
          </a:prstGeom>
        </p:spPr>
      </p:pic>
      <p:pic>
        <p:nvPicPr>
          <p:cNvPr id="4" name="Picture 3" descr="baby-spaghetti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576" y="4432138"/>
            <a:ext cx="2721424" cy="193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58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01276"/>
          </a:xfrm>
        </p:spPr>
        <p:txBody>
          <a:bodyPr/>
          <a:lstStyle/>
          <a:p>
            <a:r>
              <a:rPr lang="en-US" dirty="0"/>
              <a:t>Ensi </a:t>
            </a:r>
            <a:r>
              <a:rPr lang="en-US" dirty="0" err="1"/>
              <a:t>luennolla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Harjoitellaan</a:t>
            </a:r>
            <a:r>
              <a:rPr lang="en-US" dirty="0"/>
              <a:t> </a:t>
            </a:r>
            <a:r>
              <a:rPr lang="en-US" dirty="0" err="1"/>
              <a:t>näitä</a:t>
            </a:r>
            <a:r>
              <a:rPr lang="en-US" dirty="0"/>
              <a:t> </a:t>
            </a:r>
            <a:r>
              <a:rPr lang="en-US" dirty="0" err="1"/>
              <a:t>esimerkeillä</a:t>
            </a:r>
            <a:endParaRPr lang="en-US" dirty="0"/>
          </a:p>
          <a:p>
            <a:r>
              <a:rPr lang="en-US" dirty="0" err="1"/>
              <a:t>Avainsisältöä</a:t>
            </a:r>
            <a:r>
              <a:rPr lang="en-US" dirty="0"/>
              <a:t> </a:t>
            </a:r>
            <a:r>
              <a:rPr lang="en-US" dirty="0" err="1"/>
              <a:t>kurssilla</a:t>
            </a:r>
            <a:r>
              <a:rPr lang="en-US" dirty="0"/>
              <a:t> ja </a:t>
            </a:r>
            <a:r>
              <a:rPr lang="en-US" dirty="0" err="1"/>
              <a:t>tärkeää</a:t>
            </a:r>
            <a:r>
              <a:rPr lang="en-US" dirty="0"/>
              <a:t> </a:t>
            </a:r>
            <a:r>
              <a:rPr lang="en-US" dirty="0" err="1"/>
              <a:t>ymmärtää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 descr="A screenshot of a black and white text&#10;&#10;Description automatically generated">
            <a:extLst>
              <a:ext uri="{FF2B5EF4-FFF2-40B4-BE49-F238E27FC236}">
                <a16:creationId xmlns:a16="http://schemas.microsoft.com/office/drawing/2014/main" id="{ADA94D68-1B6D-9DB8-2FED-988E0C6F3F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743" y="2550491"/>
            <a:ext cx="4806887" cy="420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04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3293" y="276725"/>
            <a:ext cx="8265695" cy="998622"/>
          </a:xfrm>
        </p:spPr>
        <p:txBody>
          <a:bodyPr/>
          <a:lstStyle/>
          <a:p>
            <a:r>
              <a:rPr lang="en-US" dirty="0" err="1"/>
              <a:t>Rajoitettu</a:t>
            </a:r>
            <a:r>
              <a:rPr lang="en-US" dirty="0"/>
              <a:t> </a:t>
            </a:r>
            <a:r>
              <a:rPr lang="en-US" dirty="0" err="1"/>
              <a:t>liike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17651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err="1"/>
              <a:t>Liikkuvilla</a:t>
            </a:r>
            <a:r>
              <a:rPr lang="en-US" dirty="0"/>
              <a:t> </a:t>
            </a:r>
            <a:r>
              <a:rPr lang="en-US" dirty="0" err="1"/>
              <a:t>kappaleilla</a:t>
            </a:r>
            <a:r>
              <a:rPr lang="en-US" dirty="0"/>
              <a:t> on </a:t>
            </a:r>
            <a:r>
              <a:rPr lang="en-US" dirty="0" err="1"/>
              <a:t>usein</a:t>
            </a:r>
            <a:r>
              <a:rPr lang="en-US" dirty="0"/>
              <a:t> </a:t>
            </a:r>
            <a:r>
              <a:rPr lang="en-US" b="1" dirty="0" err="1"/>
              <a:t>rajoitteita</a:t>
            </a:r>
            <a:r>
              <a:rPr lang="en-US" dirty="0"/>
              <a:t> </a:t>
            </a:r>
          </a:p>
          <a:p>
            <a:r>
              <a:rPr lang="en-US" dirty="0" err="1"/>
              <a:t>Esimerkkejä</a:t>
            </a:r>
            <a:r>
              <a:rPr lang="en-US" dirty="0"/>
              <a:t>? </a:t>
            </a:r>
          </a:p>
          <a:p>
            <a:r>
              <a:rPr lang="en-US" dirty="0" err="1"/>
              <a:t>Vapausasteiden</a:t>
            </a:r>
            <a:r>
              <a:rPr lang="en-US" dirty="0"/>
              <a:t> </a:t>
            </a:r>
            <a:r>
              <a:rPr lang="en-US" dirty="0" err="1"/>
              <a:t>määrä</a:t>
            </a:r>
            <a:r>
              <a:rPr lang="en-US" dirty="0"/>
              <a:t> </a:t>
            </a:r>
            <a:r>
              <a:rPr lang="en-US" dirty="0" err="1"/>
              <a:t>vähenee</a:t>
            </a:r>
            <a:r>
              <a:rPr lang="en-US" dirty="0"/>
              <a:t> (</a:t>
            </a:r>
            <a:r>
              <a:rPr lang="en-US" dirty="0" err="1"/>
              <a:t>tiedämme</a:t>
            </a:r>
            <a:r>
              <a:rPr lang="en-US" dirty="0"/>
              <a:t> jo </a:t>
            </a:r>
            <a:r>
              <a:rPr lang="en-US" dirty="0" err="1"/>
              <a:t>jotain</a:t>
            </a:r>
            <a:r>
              <a:rPr lang="en-US" dirty="0"/>
              <a:t> </a:t>
            </a:r>
            <a:r>
              <a:rPr lang="en-US" dirty="0" err="1"/>
              <a:t>ratkaisusta</a:t>
            </a:r>
            <a:r>
              <a:rPr lang="en-US" dirty="0"/>
              <a:t>)</a:t>
            </a:r>
          </a:p>
          <a:p>
            <a:r>
              <a:rPr lang="en-US" dirty="0" err="1"/>
              <a:t>Haluamme</a:t>
            </a:r>
            <a:r>
              <a:rPr lang="en-US" dirty="0"/>
              <a:t> </a:t>
            </a:r>
            <a:r>
              <a:rPr lang="en-US" dirty="0" err="1"/>
              <a:t>tehdä</a:t>
            </a:r>
            <a:r>
              <a:rPr lang="en-US" dirty="0"/>
              <a:t> </a:t>
            </a:r>
            <a:r>
              <a:rPr lang="en-US" dirty="0" err="1"/>
              <a:t>töitä</a:t>
            </a:r>
            <a:r>
              <a:rPr lang="en-US" dirty="0"/>
              <a:t> </a:t>
            </a:r>
            <a:r>
              <a:rPr lang="en-US" b="1" dirty="0"/>
              <a:t>vain </a:t>
            </a:r>
            <a:r>
              <a:rPr lang="en-US" b="1" dirty="0" err="1"/>
              <a:t>toisistaan</a:t>
            </a:r>
            <a:r>
              <a:rPr lang="en-US" b="1" dirty="0"/>
              <a:t> </a:t>
            </a:r>
            <a:r>
              <a:rPr lang="en-US" b="1" dirty="0" err="1"/>
              <a:t>riippumattomilla</a:t>
            </a:r>
            <a:r>
              <a:rPr lang="en-US" b="1" dirty="0"/>
              <a:t> </a:t>
            </a:r>
            <a:r>
              <a:rPr lang="en-US" b="1" dirty="0" err="1"/>
              <a:t>koordinaateilla</a:t>
            </a:r>
            <a:r>
              <a:rPr lang="en-US" b="1" dirty="0"/>
              <a:t> (</a:t>
            </a:r>
            <a:r>
              <a:rPr lang="en-US" b="1" dirty="0" err="1"/>
              <a:t>tavoite</a:t>
            </a:r>
            <a:r>
              <a:rPr lang="en-US" b="1" dirty="0"/>
              <a:t> 1)</a:t>
            </a:r>
          </a:p>
          <a:p>
            <a:r>
              <a:rPr lang="en-US" dirty="0" err="1"/>
              <a:t>Rajoite</a:t>
            </a:r>
            <a:r>
              <a:rPr lang="en-US" dirty="0"/>
              <a:t> </a:t>
            </a:r>
            <a:r>
              <a:rPr lang="en-US" dirty="0" err="1"/>
              <a:t>implikoi</a:t>
            </a:r>
            <a:r>
              <a:rPr lang="en-US" dirty="0"/>
              <a:t> </a:t>
            </a:r>
            <a:r>
              <a:rPr lang="en-US" dirty="0" err="1"/>
              <a:t>rajoitteeseen</a:t>
            </a:r>
            <a:r>
              <a:rPr lang="en-US" dirty="0"/>
              <a:t> </a:t>
            </a:r>
            <a:r>
              <a:rPr lang="en-US" dirty="0" err="1"/>
              <a:t>liittyvää</a:t>
            </a:r>
            <a:r>
              <a:rPr lang="en-US" dirty="0"/>
              <a:t> </a:t>
            </a:r>
            <a:r>
              <a:rPr lang="en-US" dirty="0" err="1"/>
              <a:t>voimaa</a:t>
            </a:r>
            <a:r>
              <a:rPr lang="en-US" dirty="0"/>
              <a:t> (forces of constraint), </a:t>
            </a:r>
            <a:r>
              <a:rPr lang="en-US" dirty="0" err="1"/>
              <a:t>joka</a:t>
            </a:r>
            <a:r>
              <a:rPr lang="en-US" dirty="0"/>
              <a:t> </a:t>
            </a:r>
            <a:r>
              <a:rPr lang="en-US" dirty="0" err="1"/>
              <a:t>pakottaa</a:t>
            </a:r>
            <a:r>
              <a:rPr lang="en-US" dirty="0"/>
              <a:t> </a:t>
            </a:r>
            <a:r>
              <a:rPr lang="en-US" dirty="0" err="1"/>
              <a:t>dynamiikan</a:t>
            </a:r>
            <a:r>
              <a:rPr lang="en-US" dirty="0"/>
              <a:t> </a:t>
            </a:r>
            <a:r>
              <a:rPr lang="en-US" dirty="0" err="1"/>
              <a:t>rajoitteen</a:t>
            </a:r>
            <a:r>
              <a:rPr lang="en-US" dirty="0"/>
              <a:t> </a:t>
            </a:r>
            <a:r>
              <a:rPr lang="en-US" dirty="0" err="1"/>
              <a:t>mukaiseksi</a:t>
            </a:r>
            <a:endParaRPr lang="en-US" dirty="0"/>
          </a:p>
          <a:p>
            <a:r>
              <a:rPr lang="en-US" dirty="0" err="1"/>
              <a:t>Rajoitevoimat</a:t>
            </a:r>
            <a:r>
              <a:rPr lang="en-US" dirty="0"/>
              <a:t> </a:t>
            </a:r>
            <a:r>
              <a:rPr lang="en-US" dirty="0" err="1"/>
              <a:t>voivat</a:t>
            </a:r>
            <a:r>
              <a:rPr lang="en-US" dirty="0"/>
              <a:t> olla </a:t>
            </a:r>
            <a:r>
              <a:rPr lang="en-US" dirty="0" err="1"/>
              <a:t>mutkikkaita</a:t>
            </a:r>
            <a:r>
              <a:rPr lang="en-US" dirty="0"/>
              <a:t> </a:t>
            </a:r>
            <a:r>
              <a:rPr lang="en-US" dirty="0" err="1"/>
              <a:t>eivätkä</a:t>
            </a:r>
            <a:r>
              <a:rPr lang="en-US" dirty="0"/>
              <a:t> ne </a:t>
            </a:r>
            <a:r>
              <a:rPr lang="en-US" dirty="0" err="1"/>
              <a:t>välttämättä</a:t>
            </a:r>
            <a:r>
              <a:rPr lang="en-US" dirty="0"/>
              <a:t>  </a:t>
            </a:r>
            <a:r>
              <a:rPr lang="en-US" dirty="0" err="1"/>
              <a:t>kiinnosta</a:t>
            </a:r>
            <a:r>
              <a:rPr lang="en-US" dirty="0"/>
              <a:t>. </a:t>
            </a:r>
            <a:r>
              <a:rPr lang="en-US" b="1" dirty="0" err="1"/>
              <a:t>Poistetaan</a:t>
            </a:r>
            <a:r>
              <a:rPr lang="en-US" b="1" dirty="0"/>
              <a:t> ne! (</a:t>
            </a:r>
            <a:r>
              <a:rPr lang="en-US" b="1" dirty="0" err="1"/>
              <a:t>tavoite</a:t>
            </a:r>
            <a:r>
              <a:rPr lang="en-US" b="1" dirty="0"/>
              <a:t> 2) </a:t>
            </a:r>
          </a:p>
        </p:txBody>
      </p:sp>
    </p:spTree>
    <p:extLst>
      <p:ext uri="{BB962C8B-B14F-4D97-AF65-F5344CB8AC3E}">
        <p14:creationId xmlns:p14="http://schemas.microsoft.com/office/powerpoint/2010/main" val="365073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84115"/>
          </a:xfrm>
        </p:spPr>
        <p:txBody>
          <a:bodyPr/>
          <a:lstStyle/>
          <a:p>
            <a:r>
              <a:rPr lang="en-US" dirty="0" err="1"/>
              <a:t>Esimerkkejä</a:t>
            </a:r>
            <a:r>
              <a:rPr lang="en-US" dirty="0"/>
              <a:t> </a:t>
            </a:r>
            <a:r>
              <a:rPr lang="en-US" dirty="0" err="1"/>
              <a:t>rajoitteista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7F3A27-3CF0-A749-84D4-33A60B084B4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66" y="1976034"/>
            <a:ext cx="3944120" cy="30764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2CC77C-BB8A-D047-8AC4-0F3C041825B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732" y="1976034"/>
            <a:ext cx="3952068" cy="308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98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88758" y="69618"/>
            <a:ext cx="8686800" cy="964526"/>
          </a:xfrm>
        </p:spPr>
        <p:txBody>
          <a:bodyPr/>
          <a:lstStyle/>
          <a:p>
            <a:r>
              <a:rPr lang="en-US" sz="4800" dirty="0" err="1"/>
              <a:t>Rajoite</a:t>
            </a:r>
            <a:r>
              <a:rPr lang="en-US" sz="4800" dirty="0"/>
              <a:t> </a:t>
            </a:r>
            <a:r>
              <a:rPr lang="en-US" sz="4800" dirty="0" err="1"/>
              <a:t>voi</a:t>
            </a:r>
            <a:r>
              <a:rPr lang="en-US" sz="4800" dirty="0"/>
              <a:t> </a:t>
            </a:r>
            <a:r>
              <a:rPr lang="en-US" sz="4800" dirty="0" err="1"/>
              <a:t>myös</a:t>
            </a:r>
            <a:r>
              <a:rPr lang="en-US" sz="4800" dirty="0"/>
              <a:t> </a:t>
            </a:r>
            <a:r>
              <a:rPr lang="en-US" sz="4800" dirty="0" err="1"/>
              <a:t>kadota</a:t>
            </a:r>
            <a:endParaRPr lang="en-US" sz="4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55" y="1914643"/>
            <a:ext cx="4572668" cy="34430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94874" y="6238198"/>
            <a:ext cx="4658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Tässä</a:t>
            </a:r>
            <a:r>
              <a:rPr lang="en-US" dirty="0"/>
              <a:t> </a:t>
            </a:r>
            <a:r>
              <a:rPr lang="en-US" dirty="0" err="1"/>
              <a:t>rajoitevoimat</a:t>
            </a:r>
            <a:r>
              <a:rPr lang="en-US" dirty="0"/>
              <a:t> </a:t>
            </a:r>
            <a:r>
              <a:rPr lang="en-US" dirty="0" err="1"/>
              <a:t>kasvoivat</a:t>
            </a:r>
            <a:r>
              <a:rPr lang="en-US" dirty="0"/>
              <a:t> </a:t>
            </a:r>
            <a:r>
              <a:rPr lang="en-US" dirty="0" err="1"/>
              <a:t>liian</a:t>
            </a:r>
            <a:r>
              <a:rPr lang="en-US" dirty="0"/>
              <a:t> </a:t>
            </a:r>
            <a:r>
              <a:rPr lang="en-US" dirty="0" err="1"/>
              <a:t>suuriksi</a:t>
            </a:r>
            <a:r>
              <a:rPr lang="en-US" dirty="0"/>
              <a:t>!</a:t>
            </a:r>
          </a:p>
        </p:txBody>
      </p:sp>
      <p:cxnSp>
        <p:nvCxnSpPr>
          <p:cNvPr id="9" name="Straight Arrow Connector 8"/>
          <p:cNvCxnSpPr>
            <a:cxnSpLocks/>
          </p:cNvCxnSpPr>
          <p:nvPr/>
        </p:nvCxnSpPr>
        <p:spPr>
          <a:xfrm flipH="1" flipV="1">
            <a:off x="2392883" y="5518302"/>
            <a:ext cx="436612" cy="51735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3" descr="Breaking_a_constraint.gif">
            <a:extLst>
              <a:ext uri="{FF2B5EF4-FFF2-40B4-BE49-F238E27FC236}">
                <a16:creationId xmlns:a16="http://schemas.microsoft.com/office/drawing/2014/main" id="{D5BE8AAC-5978-844F-9DFD-171844B8E6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552" b="-5552"/>
          <a:stretch>
            <a:fillRect/>
          </a:stretch>
        </p:blipFill>
        <p:spPr>
          <a:xfrm>
            <a:off x="5089358" y="2535017"/>
            <a:ext cx="3886200" cy="2137260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05C71ED-8F3D-A34B-BB52-0C76E7991651}"/>
              </a:ext>
            </a:extLst>
          </p:cNvPr>
          <p:cNvSpPr/>
          <p:nvPr/>
        </p:nvSpPr>
        <p:spPr>
          <a:xfrm>
            <a:off x="5233891" y="4744467"/>
            <a:ext cx="36279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Joskus</a:t>
            </a:r>
            <a:r>
              <a:rPr lang="en-US" dirty="0"/>
              <a:t> </a:t>
            </a:r>
            <a:r>
              <a:rPr lang="en-US" dirty="0" err="1"/>
              <a:t>rajoite</a:t>
            </a:r>
            <a:r>
              <a:rPr lang="en-US" dirty="0"/>
              <a:t> on ja </a:t>
            </a:r>
            <a:r>
              <a:rPr lang="en-US" dirty="0" err="1"/>
              <a:t>joskus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ole…</a:t>
            </a:r>
            <a:endParaRPr lang="fi-FI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6AAABF9-51F9-2B47-92B3-1EFAA2024E3E}"/>
              </a:ext>
            </a:extLst>
          </p:cNvPr>
          <p:cNvSpPr/>
          <p:nvPr/>
        </p:nvSpPr>
        <p:spPr>
          <a:xfrm>
            <a:off x="1943770" y="1182144"/>
            <a:ext cx="59075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dirty="0"/>
              <a:t>Elämä helpompaa, jos voit olettaa rajoitteen!</a:t>
            </a:r>
          </a:p>
        </p:txBody>
      </p:sp>
    </p:spTree>
    <p:extLst>
      <p:ext uri="{BB962C8B-B14F-4D97-AF65-F5344CB8AC3E}">
        <p14:creationId xmlns:p14="http://schemas.microsoft.com/office/powerpoint/2010/main" val="329244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71588"/>
          </a:xfrm>
        </p:spPr>
        <p:txBody>
          <a:bodyPr/>
          <a:lstStyle/>
          <a:p>
            <a:r>
              <a:rPr lang="en-US" dirty="0" err="1"/>
              <a:t>Holonomiset</a:t>
            </a:r>
            <a:r>
              <a:rPr lang="en-US" dirty="0"/>
              <a:t> </a:t>
            </a:r>
            <a:r>
              <a:rPr lang="en-US" dirty="0" err="1"/>
              <a:t>rajoitteet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5896"/>
            <a:ext cx="8229600" cy="4525963"/>
          </a:xfrm>
        </p:spPr>
        <p:txBody>
          <a:bodyPr>
            <a:normAutofit fontScale="92500"/>
          </a:bodyPr>
          <a:lstStyle/>
          <a:p>
            <a:r>
              <a:rPr lang="en-US" dirty="0"/>
              <a:t>N-</a:t>
            </a:r>
            <a:r>
              <a:rPr lang="en-US" dirty="0" err="1"/>
              <a:t>kappaletta</a:t>
            </a:r>
            <a:r>
              <a:rPr lang="en-US" dirty="0"/>
              <a:t>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n=3N </a:t>
            </a:r>
            <a:r>
              <a:rPr lang="en-US" dirty="0" err="1"/>
              <a:t>vapausastetta</a:t>
            </a:r>
            <a:endParaRPr lang="en-US" dirty="0"/>
          </a:p>
          <a:p>
            <a:r>
              <a:rPr lang="en-US" b="1" dirty="0" err="1"/>
              <a:t>Holonominen</a:t>
            </a:r>
            <a:r>
              <a:rPr lang="en-US" b="1" dirty="0"/>
              <a:t> </a:t>
            </a:r>
            <a:r>
              <a:rPr lang="en-US" b="1" dirty="0" err="1"/>
              <a:t>sidos</a:t>
            </a:r>
            <a:r>
              <a:rPr lang="en-US" b="1" dirty="0"/>
              <a:t>/</a:t>
            </a:r>
            <a:r>
              <a:rPr lang="en-US" b="1" dirty="0" err="1"/>
              <a:t>rajoite</a:t>
            </a:r>
            <a:r>
              <a:rPr lang="en-US" b="1" dirty="0"/>
              <a:t> </a:t>
            </a:r>
            <a:r>
              <a:rPr lang="en-US" dirty="0" err="1"/>
              <a:t>riippuu</a:t>
            </a:r>
            <a:r>
              <a:rPr lang="en-US" dirty="0"/>
              <a:t> </a:t>
            </a:r>
            <a:r>
              <a:rPr lang="en-US" dirty="0" err="1"/>
              <a:t>koordinaateista</a:t>
            </a:r>
            <a:r>
              <a:rPr lang="en-US" dirty="0"/>
              <a:t> ja </a:t>
            </a:r>
            <a:r>
              <a:rPr lang="en-US" dirty="0" err="1"/>
              <a:t>mahdollisesti</a:t>
            </a:r>
            <a:r>
              <a:rPr lang="en-US" dirty="0"/>
              <a:t> </a:t>
            </a:r>
            <a:r>
              <a:rPr lang="en-US" dirty="0" err="1"/>
              <a:t>ajasta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Huom:ei</a:t>
            </a:r>
            <a:r>
              <a:rPr lang="en-US" dirty="0"/>
              <a:t> </a:t>
            </a:r>
            <a:r>
              <a:rPr lang="en-US" dirty="0" err="1"/>
              <a:t>nopeuksia</a:t>
            </a:r>
            <a:r>
              <a:rPr lang="en-US" dirty="0"/>
              <a:t>!</a:t>
            </a:r>
          </a:p>
          <a:p>
            <a:r>
              <a:rPr lang="en-US" dirty="0" err="1"/>
              <a:t>Ei-holonomisia</a:t>
            </a:r>
            <a:r>
              <a:rPr lang="en-US" dirty="0"/>
              <a:t> </a:t>
            </a:r>
            <a:r>
              <a:rPr lang="en-US" dirty="0" err="1"/>
              <a:t>rajoitteita</a:t>
            </a:r>
            <a:r>
              <a:rPr lang="en-US" dirty="0"/>
              <a:t> </a:t>
            </a:r>
            <a:r>
              <a:rPr lang="en-US" dirty="0" err="1"/>
              <a:t>myös</a:t>
            </a:r>
            <a:r>
              <a:rPr lang="en-US" dirty="0"/>
              <a:t> </a:t>
            </a:r>
            <a:r>
              <a:rPr lang="en-US" dirty="0" err="1"/>
              <a:t>olemassa</a:t>
            </a:r>
            <a:r>
              <a:rPr lang="en-US" dirty="0"/>
              <a:t>: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liukuu</a:t>
            </a:r>
            <a:r>
              <a:rPr lang="en-US" dirty="0"/>
              <a:t> </a:t>
            </a:r>
            <a:r>
              <a:rPr lang="en-US" dirty="0" err="1"/>
              <a:t>pallon</a:t>
            </a:r>
            <a:r>
              <a:rPr lang="en-US" dirty="0"/>
              <a:t> </a:t>
            </a:r>
            <a:r>
              <a:rPr lang="en-US" dirty="0" err="1"/>
              <a:t>päällä</a:t>
            </a:r>
            <a:r>
              <a:rPr lang="en-US" dirty="0"/>
              <a:t>….</a:t>
            </a:r>
            <a:r>
              <a:rPr lang="en-US" dirty="0" err="1"/>
              <a:t>miksi</a:t>
            </a:r>
            <a:r>
              <a:rPr lang="en-US" dirty="0"/>
              <a:t>?</a:t>
            </a:r>
          </a:p>
          <a:p>
            <a:r>
              <a:rPr lang="en-US" dirty="0" err="1"/>
              <a:t>Vastaus</a:t>
            </a:r>
            <a:r>
              <a:rPr lang="en-US" dirty="0"/>
              <a:t>: </a:t>
            </a:r>
            <a:r>
              <a:rPr lang="en-US" dirty="0" err="1"/>
              <a:t>Geometrinen</a:t>
            </a:r>
            <a:r>
              <a:rPr lang="en-US" dirty="0"/>
              <a:t> </a:t>
            </a:r>
            <a:r>
              <a:rPr lang="en-US" dirty="0" err="1"/>
              <a:t>rajoite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voimassa</a:t>
            </a:r>
            <a:r>
              <a:rPr lang="en-US" dirty="0"/>
              <a:t> </a:t>
            </a:r>
            <a:r>
              <a:rPr lang="en-US" dirty="0" err="1"/>
              <a:t>kaikilla</a:t>
            </a:r>
            <a:r>
              <a:rPr lang="en-US" dirty="0"/>
              <a:t> </a:t>
            </a:r>
            <a:r>
              <a:rPr lang="en-US" dirty="0" err="1"/>
              <a:t>ajoilla</a:t>
            </a:r>
            <a:r>
              <a:rPr lang="en-US" dirty="0"/>
              <a:t>, </a:t>
            </a:r>
            <a:r>
              <a:rPr lang="en-US" dirty="0" err="1"/>
              <a:t>koska</a:t>
            </a:r>
            <a:r>
              <a:rPr lang="en-US" dirty="0"/>
              <a:t> </a:t>
            </a:r>
            <a:r>
              <a:rPr lang="en-US" dirty="0" err="1"/>
              <a:t>kappale</a:t>
            </a:r>
            <a:r>
              <a:rPr lang="en-US" dirty="0"/>
              <a:t> </a:t>
            </a:r>
            <a:r>
              <a:rPr lang="en-US" dirty="0" err="1"/>
              <a:t>irtoaa</a:t>
            </a:r>
            <a:r>
              <a:rPr lang="en-US" dirty="0"/>
              <a:t> </a:t>
            </a:r>
            <a:r>
              <a:rPr lang="en-US" dirty="0" err="1"/>
              <a:t>pinnasta</a:t>
            </a:r>
            <a:r>
              <a:rPr lang="en-US" dirty="0"/>
              <a:t> </a:t>
            </a:r>
            <a:r>
              <a:rPr lang="en-US" dirty="0" err="1"/>
              <a:t>lopulta</a:t>
            </a:r>
            <a:endParaRPr lang="en-US" dirty="0"/>
          </a:p>
          <a:p>
            <a:r>
              <a:rPr lang="en-US" dirty="0" err="1"/>
              <a:t>Ei-holonominen</a:t>
            </a:r>
            <a:r>
              <a:rPr lang="en-US" dirty="0"/>
              <a:t> </a:t>
            </a:r>
            <a:r>
              <a:rPr lang="en-US" b="1" dirty="0" err="1"/>
              <a:t>ei-integroituva</a:t>
            </a:r>
            <a:r>
              <a:rPr lang="en-US" dirty="0"/>
              <a:t> </a:t>
            </a:r>
            <a:r>
              <a:rPr lang="en-US" dirty="0" err="1"/>
              <a:t>rajoite</a:t>
            </a:r>
            <a:r>
              <a:rPr lang="en-US" dirty="0"/>
              <a:t> (</a:t>
            </a:r>
            <a:r>
              <a:rPr lang="en-US" dirty="0" err="1"/>
              <a:t>kuriositeetti</a:t>
            </a:r>
            <a:r>
              <a:rPr lang="en-US" dirty="0"/>
              <a:t> </a:t>
            </a:r>
            <a:r>
              <a:rPr lang="en-US" dirty="0" err="1"/>
              <a:t>nyt</a:t>
            </a:r>
            <a:r>
              <a:rPr lang="en-US" dirty="0"/>
              <a:t>)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133" y="2810262"/>
            <a:ext cx="7010400" cy="4826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59" y="5796764"/>
            <a:ext cx="72898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53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5444"/>
          </a:xfrm>
        </p:spPr>
        <p:txBody>
          <a:bodyPr/>
          <a:lstStyle/>
          <a:p>
            <a:r>
              <a:rPr lang="en-US" dirty="0" err="1"/>
              <a:t>Holonomiset</a:t>
            </a:r>
            <a:r>
              <a:rPr lang="en-US" dirty="0"/>
              <a:t> </a:t>
            </a:r>
            <a:r>
              <a:rPr lang="en-US" dirty="0" err="1"/>
              <a:t>rajoitteet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3977"/>
            <a:ext cx="8229600" cy="4525963"/>
          </a:xfrm>
        </p:spPr>
        <p:txBody>
          <a:bodyPr/>
          <a:lstStyle/>
          <a:p>
            <a:r>
              <a:rPr lang="en-US" dirty="0"/>
              <a:t>Examples</a:t>
            </a:r>
          </a:p>
        </p:txBody>
      </p:sp>
      <p:pic>
        <p:nvPicPr>
          <p:cNvPr id="4" name="Picture 3" descr="kuva 3b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11" y="1600200"/>
            <a:ext cx="3414889" cy="2622949"/>
          </a:xfrm>
          <a:prstGeom prst="rect">
            <a:avLst/>
          </a:prstGeom>
        </p:spPr>
      </p:pic>
      <p:pic>
        <p:nvPicPr>
          <p:cNvPr id="6" name="Picture 5" descr="kuva 2b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024" y="1063977"/>
            <a:ext cx="3375665" cy="2350910"/>
          </a:xfrm>
          <a:prstGeom prst="rect">
            <a:avLst/>
          </a:prstGeom>
        </p:spPr>
      </p:pic>
      <p:pic>
        <p:nvPicPr>
          <p:cNvPr id="8" name="Picture 7" descr="kuva 1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024" y="3695702"/>
            <a:ext cx="3712632" cy="28655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00545" y="5195455"/>
            <a:ext cx="1643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Muistiinpanot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43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</p:spPr>
        <p:txBody>
          <a:bodyPr/>
          <a:lstStyle/>
          <a:p>
            <a:r>
              <a:rPr lang="en-US" dirty="0" err="1"/>
              <a:t>Esimerkkejä</a:t>
            </a:r>
            <a:r>
              <a:rPr lang="en-US" dirty="0"/>
              <a:t> </a:t>
            </a:r>
            <a:r>
              <a:rPr lang="en-US" dirty="0" err="1"/>
              <a:t>muista</a:t>
            </a:r>
            <a:r>
              <a:rPr lang="en-US" dirty="0"/>
              <a:t> </a:t>
            </a:r>
            <a:r>
              <a:rPr lang="en-US" dirty="0" err="1"/>
              <a:t>rajoitteista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743" y="1615490"/>
            <a:ext cx="8229600" cy="4525963"/>
          </a:xfrm>
        </p:spPr>
        <p:txBody>
          <a:bodyPr/>
          <a:lstStyle/>
          <a:p>
            <a:r>
              <a:rPr lang="en-US" dirty="0" err="1"/>
              <a:t>Ei-holonominen</a:t>
            </a:r>
            <a:r>
              <a:rPr lang="en-US" dirty="0"/>
              <a:t>: </a:t>
            </a:r>
            <a:r>
              <a:rPr lang="en-US" dirty="0" err="1"/>
              <a:t>z_j</a:t>
            </a:r>
            <a:r>
              <a:rPr lang="en-US" dirty="0"/>
              <a:t>&gt;0  …</a:t>
            </a:r>
            <a:r>
              <a:rPr lang="en-US" dirty="0" err="1"/>
              <a:t>esimerkiksi</a:t>
            </a:r>
            <a:r>
              <a:rPr lang="en-US" dirty="0"/>
              <a:t> (</a:t>
            </a:r>
            <a:r>
              <a:rPr lang="en-US" dirty="0" err="1"/>
              <a:t>muista</a:t>
            </a:r>
            <a:r>
              <a:rPr lang="en-US" dirty="0"/>
              <a:t>?)</a:t>
            </a:r>
          </a:p>
          <a:p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eksplisiittistä</a:t>
            </a:r>
            <a:r>
              <a:rPr lang="en-US" dirty="0"/>
              <a:t> </a:t>
            </a:r>
            <a:r>
              <a:rPr lang="en-US" dirty="0" err="1"/>
              <a:t>aika</a:t>
            </a:r>
            <a:r>
              <a:rPr lang="en-US" dirty="0"/>
              <a:t> </a:t>
            </a:r>
            <a:r>
              <a:rPr lang="en-US" dirty="0" err="1"/>
              <a:t>riippuvuutta</a:t>
            </a:r>
            <a:r>
              <a:rPr lang="en-US" dirty="0"/>
              <a:t>: </a:t>
            </a:r>
            <a:r>
              <a:rPr lang="en-US" b="1" dirty="0" err="1"/>
              <a:t>skleronominen</a:t>
            </a:r>
            <a:r>
              <a:rPr lang="en-US" dirty="0"/>
              <a:t> </a:t>
            </a:r>
            <a:r>
              <a:rPr lang="en-US" dirty="0" err="1"/>
              <a:t>rajoite</a:t>
            </a:r>
            <a:r>
              <a:rPr lang="en-US" dirty="0"/>
              <a:t> (</a:t>
            </a:r>
            <a:r>
              <a:rPr lang="en-US" dirty="0" err="1"/>
              <a:t>vaikka</a:t>
            </a:r>
            <a:r>
              <a:rPr lang="en-US" dirty="0"/>
              <a:t> </a:t>
            </a:r>
            <a:r>
              <a:rPr lang="en-US" dirty="0" err="1"/>
              <a:t>heilurin</a:t>
            </a:r>
            <a:r>
              <a:rPr lang="en-US" dirty="0"/>
              <a:t> </a:t>
            </a:r>
            <a:r>
              <a:rPr lang="en-US" dirty="0" err="1"/>
              <a:t>vakio</a:t>
            </a:r>
            <a:r>
              <a:rPr lang="en-US" dirty="0"/>
              <a:t> </a:t>
            </a:r>
            <a:r>
              <a:rPr lang="en-US" dirty="0" err="1"/>
              <a:t>pituus</a:t>
            </a:r>
            <a:r>
              <a:rPr lang="en-US" dirty="0"/>
              <a:t>)</a:t>
            </a:r>
          </a:p>
          <a:p>
            <a:r>
              <a:rPr lang="en-US" b="1" dirty="0" err="1"/>
              <a:t>Rheonominen</a:t>
            </a:r>
            <a:r>
              <a:rPr lang="en-US" b="1" dirty="0"/>
              <a:t> </a:t>
            </a:r>
            <a:r>
              <a:rPr lang="en-US" dirty="0" err="1"/>
              <a:t>rajoite</a:t>
            </a:r>
            <a:r>
              <a:rPr lang="en-US" dirty="0"/>
              <a:t>: </a:t>
            </a:r>
            <a:r>
              <a:rPr lang="en-US" dirty="0" err="1"/>
              <a:t>Päinvastoin</a:t>
            </a:r>
            <a:r>
              <a:rPr lang="en-US" dirty="0"/>
              <a:t> </a:t>
            </a:r>
            <a:r>
              <a:rPr lang="en-US" dirty="0" err="1"/>
              <a:t>kuin</a:t>
            </a:r>
            <a:r>
              <a:rPr lang="en-US" dirty="0"/>
              <a:t> </a:t>
            </a:r>
            <a:r>
              <a:rPr lang="en-US" dirty="0" err="1"/>
              <a:t>skleronominen</a:t>
            </a:r>
            <a:r>
              <a:rPr lang="en-US" dirty="0"/>
              <a:t> (</a:t>
            </a:r>
            <a:r>
              <a:rPr lang="en-US" dirty="0" err="1"/>
              <a:t>ajasta</a:t>
            </a:r>
            <a:r>
              <a:rPr lang="en-US" dirty="0"/>
              <a:t> </a:t>
            </a:r>
            <a:r>
              <a:rPr lang="en-US" dirty="0" err="1"/>
              <a:t>riippuva</a:t>
            </a:r>
            <a:r>
              <a:rPr lang="en-US" dirty="0"/>
              <a:t> </a:t>
            </a:r>
            <a:r>
              <a:rPr lang="en-US" dirty="0" err="1"/>
              <a:t>heilurin</a:t>
            </a:r>
            <a:r>
              <a:rPr lang="en-US" dirty="0"/>
              <a:t> </a:t>
            </a:r>
            <a:r>
              <a:rPr lang="en-US" dirty="0" err="1"/>
              <a:t>pituus</a:t>
            </a:r>
            <a:r>
              <a:rPr lang="en-US" dirty="0"/>
              <a:t> kt^2=0 </a:t>
            </a:r>
            <a:r>
              <a:rPr lang="en-US" dirty="0" err="1"/>
              <a:t>esim</a:t>
            </a:r>
            <a:r>
              <a:rPr lang="en-US" dirty="0"/>
              <a:t>.)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15645" y="5910620"/>
            <a:ext cx="24641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 </a:t>
            </a:r>
            <a:r>
              <a:rPr lang="en-US" sz="2400" dirty="0" err="1"/>
              <a:t>Ei-holonominen</a:t>
            </a:r>
            <a:endParaRPr lang="en-US" sz="2400" dirty="0"/>
          </a:p>
        </p:txBody>
      </p:sp>
      <p:cxnSp>
        <p:nvCxnSpPr>
          <p:cNvPr id="7" name="Straight Arrow Connector 6"/>
          <p:cNvCxnSpPr>
            <a:stCxn id="5" idx="0"/>
          </p:cNvCxnSpPr>
          <p:nvPr/>
        </p:nvCxnSpPr>
        <p:spPr>
          <a:xfrm flipV="1">
            <a:off x="2347713" y="5474388"/>
            <a:ext cx="1341857" cy="4362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EADAAD5-D4B4-9C4A-871B-A783683C79D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453" y="4595214"/>
            <a:ext cx="5161547" cy="219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9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8333"/>
          </a:xfrm>
        </p:spPr>
        <p:txBody>
          <a:bodyPr/>
          <a:lstStyle/>
          <a:p>
            <a:r>
              <a:rPr lang="en-US" dirty="0" err="1"/>
              <a:t>Vapausasteita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Montako</a:t>
            </a:r>
            <a:r>
              <a:rPr lang="en-US" dirty="0"/>
              <a:t> </a:t>
            </a:r>
            <a:r>
              <a:rPr lang="en-US" dirty="0" err="1"/>
              <a:t>vapausastetta</a:t>
            </a:r>
            <a:r>
              <a:rPr lang="en-US" dirty="0"/>
              <a:t>?</a:t>
            </a:r>
          </a:p>
        </p:txBody>
      </p:sp>
      <p:pic>
        <p:nvPicPr>
          <p:cNvPr id="7" name="Picture 6" descr="hannibal-lector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304" y="2255859"/>
            <a:ext cx="3346133" cy="37702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E4BAFC-0118-2145-8326-D3F158F667D3}"/>
              </a:ext>
            </a:extLst>
          </p:cNvPr>
          <p:cNvSpPr txBox="1"/>
          <p:nvPr/>
        </p:nvSpPr>
        <p:spPr>
          <a:xfrm>
            <a:off x="6230319" y="6026150"/>
            <a:ext cx="1204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Vastaus: 0</a:t>
            </a:r>
          </a:p>
        </p:txBody>
      </p:sp>
    </p:spTree>
    <p:extLst>
      <p:ext uri="{BB962C8B-B14F-4D97-AF65-F5344CB8AC3E}">
        <p14:creationId xmlns:p14="http://schemas.microsoft.com/office/powerpoint/2010/main" val="127960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SCI_EN">
  <a:themeElements>
    <a:clrScheme name="Aalto-perus">
      <a:dk1>
        <a:sysClr val="windowText" lastClr="000000"/>
      </a:dk1>
      <a:lt1>
        <a:sysClr val="window" lastClr="FFFFFF"/>
      </a:lt1>
      <a:dk2>
        <a:srgbClr val="FF671F"/>
      </a:dk2>
      <a:lt2>
        <a:srgbClr val="8C857B"/>
      </a:lt2>
      <a:accent1>
        <a:srgbClr val="FF671F"/>
      </a:accent1>
      <a:accent2>
        <a:srgbClr val="FFCD00"/>
      </a:accent2>
      <a:accent3>
        <a:srgbClr val="EF3340"/>
      </a:accent3>
      <a:accent4>
        <a:srgbClr val="005EB8"/>
      </a:accent4>
      <a:accent5>
        <a:srgbClr val="8C857B"/>
      </a:accent5>
      <a:accent6>
        <a:srgbClr val="00965E"/>
      </a:accent6>
      <a:hlink>
        <a:srgbClr val="000000"/>
      </a:hlink>
      <a:folHlink>
        <a:srgbClr val="928B81"/>
      </a:folHlink>
    </a:clrScheme>
    <a:fontScheme name="Aalto-yliopist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b="1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0" id="{B389219C-6823-42A2-9133-E226F9211E1D}" vid="{27918E5D-F28B-4F67-B053-4B0F6DE3126E}"/>
    </a:ext>
  </a:extLst>
</a:theme>
</file>

<file path=ppt/theme/theme2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3422</TotalTime>
  <Words>492</Words>
  <Application>Microsoft Macintosh PowerPoint</Application>
  <PresentationFormat>On-screen Show (4:3)</PresentationFormat>
  <Paragraphs>111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Calibri</vt:lpstr>
      <vt:lpstr>Century Gothic</vt:lpstr>
      <vt:lpstr>Courier New</vt:lpstr>
      <vt:lpstr>Georgia</vt:lpstr>
      <vt:lpstr>Lucida Grande</vt:lpstr>
      <vt:lpstr>Palatino Linotype</vt:lpstr>
      <vt:lpstr>Wingdings</vt:lpstr>
      <vt:lpstr>SCI_EN</vt:lpstr>
      <vt:lpstr>Executive</vt:lpstr>
      <vt:lpstr>Klassinen dynamiikka:   Luento 3</vt:lpstr>
      <vt:lpstr>Oppimistavoitteet tänään</vt:lpstr>
      <vt:lpstr>Rajoitettu liike</vt:lpstr>
      <vt:lpstr>Esimerkkejä rajoitteista</vt:lpstr>
      <vt:lpstr>Rajoite voi myös kadota</vt:lpstr>
      <vt:lpstr>Holonomiset rajoitteet</vt:lpstr>
      <vt:lpstr>Holonomiset rajoitteet</vt:lpstr>
      <vt:lpstr>Esimerkkejä muista rajoitteista?</vt:lpstr>
      <vt:lpstr>Vapausasteita</vt:lpstr>
      <vt:lpstr>Vapausasteita</vt:lpstr>
      <vt:lpstr>Vapausasteita</vt:lpstr>
      <vt:lpstr>Vapausasteita</vt:lpstr>
      <vt:lpstr>Vapausasteita</vt:lpstr>
      <vt:lpstr>Yleistetyt koordinaatit</vt:lpstr>
      <vt:lpstr>Yleistettyjen koordinaattien valitseminen</vt:lpstr>
      <vt:lpstr>Virtuaalinen siirros</vt:lpstr>
      <vt:lpstr>D’Alembertin  periaate</vt:lpstr>
      <vt:lpstr>D’Alembertin periaate? So what?</vt:lpstr>
      <vt:lpstr>Lagrangen yhtälöt</vt:lpstr>
      <vt:lpstr>Resepti</vt:lpstr>
      <vt:lpstr>Resepti (jatkuu)</vt:lpstr>
      <vt:lpstr>Ensi luennolla</vt:lpstr>
    </vt:vector>
  </TitlesOfParts>
  <Company>Aalto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Kvanttimekaniikka: Luento 1</dc:title>
  <dc:creator>Jani-Petri Martikainen</dc:creator>
  <cp:lastModifiedBy>Martikainen Jani-Petri</cp:lastModifiedBy>
  <cp:revision>179</cp:revision>
  <cp:lastPrinted>2018-09-17T09:39:03Z</cp:lastPrinted>
  <dcterms:created xsi:type="dcterms:W3CDTF">2013-10-21T06:22:51Z</dcterms:created>
  <dcterms:modified xsi:type="dcterms:W3CDTF">2024-04-26T07:51:08Z</dcterms:modified>
</cp:coreProperties>
</file>