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793" r:id="rId2"/>
  </p:sldMasterIdLst>
  <p:notesMasterIdLst>
    <p:notesMasterId r:id="rId14"/>
  </p:notesMasterIdLst>
  <p:sldIdLst>
    <p:sldId id="256" r:id="rId3"/>
    <p:sldId id="302" r:id="rId4"/>
    <p:sldId id="300" r:id="rId5"/>
    <p:sldId id="301" r:id="rId6"/>
    <p:sldId id="304" r:id="rId7"/>
    <p:sldId id="305" r:id="rId8"/>
    <p:sldId id="269" r:id="rId9"/>
    <p:sldId id="303" r:id="rId10"/>
    <p:sldId id="277" r:id="rId11"/>
    <p:sldId id="278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3"/>
    <p:restoredTop sz="94720"/>
  </p:normalViewPr>
  <p:slideViewPr>
    <p:cSldViewPr snapToGrid="0" snapToObjects="1" showGuides="1">
      <p:cViewPr varScale="1">
        <p:scale>
          <a:sx n="102" d="100"/>
          <a:sy n="102" d="100"/>
        </p:scale>
        <p:origin x="1120" y="176"/>
      </p:cViewPr>
      <p:guideLst>
        <p:guide orient="horz" pos="2169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C0353-F2C6-4148-83A6-4877DE0B676C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9F8E-E51C-FE47-9DEB-1ACDA497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4/30/24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rwGAzy0noU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mycourses.aalto.fi/course/view.php?id=34885&amp;section=5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rwGAzy0noU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84" y="1174685"/>
            <a:ext cx="8020275" cy="2782294"/>
          </a:xfrm>
        </p:spPr>
        <p:txBody>
          <a:bodyPr/>
          <a:lstStyle/>
          <a:p>
            <a:r>
              <a:rPr lang="en-US" sz="4400" dirty="0" err="1"/>
              <a:t>Klassinen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:  </a:t>
            </a:r>
            <a:br>
              <a:rPr lang="en-US" sz="4400" dirty="0"/>
            </a:br>
            <a:r>
              <a:rPr lang="en-US" sz="4400" dirty="0" err="1"/>
              <a:t>Luento</a:t>
            </a:r>
            <a:r>
              <a:rPr lang="en-US" sz="4400" dirty="0"/>
              <a:t>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521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05FB-2E1F-8C4D-A3CF-51BD4632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C1D8-D885-E74A-B163-DAC734F5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Driven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inverted </a:t>
            </a:r>
            <a:r>
              <a:rPr lang="fi-FI" dirty="0" err="1">
                <a:hlinkClick r:id="rId4"/>
              </a:rPr>
              <a:t>pendulum</a:t>
            </a:r>
            <a:r>
              <a:rPr lang="fi-FI" dirty="0" err="1"/>
              <a:t>s</a:t>
            </a:r>
            <a:r>
              <a:rPr lang="fi-FI" dirty="0"/>
              <a:t> for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https://www.youtube.com/watch?v=rwGAzy0noU0</a:t>
            </a:r>
            <a:endParaRPr lang="fi-FI" dirty="0"/>
          </a:p>
        </p:txBody>
      </p:sp>
      <p:pic>
        <p:nvPicPr>
          <p:cNvPr id="5" name="Fastshake_36bIBg.mp4">
            <a:hlinkClick r:id="" action="ppaction://media"/>
            <a:extLst>
              <a:ext uri="{FF2B5EF4-FFF2-40B4-BE49-F238E27FC236}">
                <a16:creationId xmlns:a16="http://schemas.microsoft.com/office/drawing/2014/main" id="{15A9246A-774D-F64E-819D-63807CC4BF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21" y="2512603"/>
            <a:ext cx="5324643" cy="39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76"/>
          </a:xfrm>
        </p:spPr>
        <p:txBody>
          <a:bodyPr/>
          <a:lstStyle/>
          <a:p>
            <a:r>
              <a:rPr lang="en-US" dirty="0"/>
              <a:t>Ensi </a:t>
            </a:r>
            <a:r>
              <a:rPr lang="en-US" dirty="0" err="1"/>
              <a:t>viikolla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Variaatiolaskentaa</a:t>
            </a:r>
            <a:r>
              <a:rPr lang="en-US" dirty="0"/>
              <a:t> (</a:t>
            </a:r>
            <a:r>
              <a:rPr lang="en-US" dirty="0" err="1"/>
              <a:t>jippii</a:t>
            </a:r>
            <a:r>
              <a:rPr lang="en-US" dirty="0"/>
              <a:t>)</a:t>
            </a:r>
          </a:p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(</a:t>
            </a:r>
            <a:r>
              <a:rPr lang="en-US" dirty="0" err="1"/>
              <a:t>jee</a:t>
            </a:r>
            <a:r>
              <a:rPr lang="en-US" dirty="0"/>
              <a:t>!)</a:t>
            </a:r>
          </a:p>
          <a:p>
            <a:r>
              <a:rPr lang="en-US" dirty="0" err="1"/>
              <a:t>Rajoitusvoimat</a:t>
            </a:r>
            <a:r>
              <a:rPr lang="en-US" dirty="0"/>
              <a:t>…</a:t>
            </a:r>
            <a:r>
              <a:rPr lang="en-US" dirty="0" err="1"/>
              <a:t>ehkä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9C333-43AA-974F-89A8-982DC01C4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535">
            <a:off x="5184151" y="2754397"/>
            <a:ext cx="3111248" cy="34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3EFD-FACF-7A4A-8D03-82D6C29D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119DB-0193-6445-A962-1F2EAF41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Fysiikan kandiseminaari to kello 13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92E36-AB7A-BF4A-92FB-C8E41767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769">
            <a:off x="3503262" y="3327543"/>
            <a:ext cx="5017714" cy="28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err="1"/>
              <a:t>Oppimistavoitteet</a:t>
            </a:r>
            <a:r>
              <a:rPr lang="en-US" dirty="0"/>
              <a:t> </a:t>
            </a:r>
            <a:r>
              <a:rPr lang="en-US" dirty="0" err="1"/>
              <a:t>tänään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525963"/>
          </a:xfrm>
        </p:spPr>
        <p:txBody>
          <a:bodyPr/>
          <a:lstStyle/>
          <a:p>
            <a:r>
              <a:rPr lang="en-US" dirty="0" err="1"/>
              <a:t>Ymmärrät</a:t>
            </a:r>
            <a:r>
              <a:rPr lang="en-US" dirty="0"/>
              <a:t>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yhtälöitä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atex-image-1.pdf">
            <a:extLst>
              <a:ext uri="{FF2B5EF4-FFF2-40B4-BE49-F238E27FC236}">
                <a16:creationId xmlns:a16="http://schemas.microsoft.com/office/drawing/2014/main" id="{55EB92FF-6855-AA48-8AD8-CD31244A2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18" y="3128962"/>
            <a:ext cx="4753097" cy="1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987"/>
          </a:xfrm>
        </p:spPr>
        <p:txBody>
          <a:bodyPr/>
          <a:lstStyle/>
          <a:p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yhtälöt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45365"/>
            <a:ext cx="8434137" cy="4525963"/>
          </a:xfrm>
        </p:spPr>
        <p:txBody>
          <a:bodyPr/>
          <a:lstStyle/>
          <a:p>
            <a:r>
              <a:rPr lang="en-US" dirty="0" err="1"/>
              <a:t>Liike-energian</a:t>
            </a:r>
            <a:r>
              <a:rPr lang="en-US" dirty="0"/>
              <a:t> T ja </a:t>
            </a:r>
            <a:r>
              <a:rPr lang="en-US" dirty="0" err="1"/>
              <a:t>yleistetyn</a:t>
            </a:r>
            <a:r>
              <a:rPr lang="en-US" dirty="0"/>
              <a:t> </a:t>
            </a:r>
            <a:r>
              <a:rPr lang="en-US" dirty="0" err="1"/>
              <a:t>voiman</a:t>
            </a:r>
            <a:r>
              <a:rPr lang="en-US" dirty="0"/>
              <a:t> Q </a:t>
            </a:r>
            <a:r>
              <a:rPr lang="en-US" dirty="0" err="1"/>
              <a:t>avulla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Konservatiivisille</a:t>
            </a:r>
            <a:r>
              <a:rPr lang="en-US" dirty="0"/>
              <a:t> </a:t>
            </a:r>
            <a:r>
              <a:rPr lang="en-US" dirty="0" err="1"/>
              <a:t>voimille</a:t>
            </a:r>
            <a:r>
              <a:rPr lang="en-US" dirty="0"/>
              <a:t>: L=T-V (V=</a:t>
            </a:r>
            <a:r>
              <a:rPr lang="en-US" dirty="0" err="1"/>
              <a:t>potentiaali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)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2" y="2112615"/>
            <a:ext cx="3848100" cy="1054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2" y="3118588"/>
            <a:ext cx="3149600" cy="1257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72" y="5153665"/>
            <a:ext cx="34925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333"/>
          </a:xfrm>
        </p:spPr>
        <p:txBody>
          <a:bodyPr/>
          <a:lstStyle/>
          <a:p>
            <a:r>
              <a:rPr lang="en-US" dirty="0" err="1"/>
              <a:t>Resepti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311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Valitse</a:t>
            </a:r>
            <a:r>
              <a:rPr lang="en-US" sz="2000" dirty="0"/>
              <a:t> </a:t>
            </a:r>
            <a:r>
              <a:rPr lang="en-US" sz="2000" dirty="0" err="1"/>
              <a:t>yleistetyt</a:t>
            </a:r>
            <a:r>
              <a:rPr lang="en-US" sz="2000" dirty="0"/>
              <a:t> </a:t>
            </a:r>
            <a:r>
              <a:rPr lang="en-US" sz="2000" dirty="0" err="1"/>
              <a:t>koordinaatit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/>
              <a:t>Vapausasteet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/>
              <a:t>Kuinka</a:t>
            </a:r>
            <a:r>
              <a:rPr lang="en-US" sz="2000" dirty="0"/>
              <a:t> </a:t>
            </a:r>
            <a:r>
              <a:rPr lang="en-US" sz="2000" dirty="0" err="1"/>
              <a:t>monta</a:t>
            </a:r>
            <a:r>
              <a:rPr lang="en-US" sz="2000" dirty="0"/>
              <a:t> </a:t>
            </a:r>
            <a:r>
              <a:rPr lang="en-US" sz="2000" dirty="0" err="1"/>
              <a:t>vapausastetta</a:t>
            </a:r>
            <a:r>
              <a:rPr lang="en-US" sz="2000" dirty="0"/>
              <a:t> (n-k) </a:t>
            </a:r>
            <a:r>
              <a:rPr lang="en-US" sz="2000" dirty="0" err="1"/>
              <a:t>sinulla</a:t>
            </a:r>
            <a:r>
              <a:rPr lang="en-US" sz="2000" dirty="0"/>
              <a:t> on?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/>
              <a:t>Ajattele</a:t>
            </a:r>
            <a:r>
              <a:rPr lang="en-US" sz="2000" b="1" dirty="0"/>
              <a:t> </a:t>
            </a:r>
            <a:r>
              <a:rPr lang="en-US" sz="2000" b="1" dirty="0" err="1"/>
              <a:t>systeemiäsi</a:t>
            </a:r>
            <a:r>
              <a:rPr lang="en-US" sz="2000" b="1" dirty="0"/>
              <a:t>! </a:t>
            </a:r>
            <a:r>
              <a:rPr lang="en-US" sz="2000" b="1" dirty="0" err="1"/>
              <a:t>Tässä</a:t>
            </a:r>
            <a:r>
              <a:rPr lang="en-US" sz="2000" b="1" dirty="0"/>
              <a:t> </a:t>
            </a:r>
            <a:r>
              <a:rPr lang="en-US" sz="2000" b="1" dirty="0" err="1"/>
              <a:t>kohdin</a:t>
            </a:r>
            <a:r>
              <a:rPr lang="en-US" sz="2000" b="1" dirty="0"/>
              <a:t> </a:t>
            </a:r>
            <a:r>
              <a:rPr lang="en-US" sz="2000" b="1" dirty="0" err="1"/>
              <a:t>voit</a:t>
            </a:r>
            <a:r>
              <a:rPr lang="en-US" sz="2000" b="1" dirty="0"/>
              <a:t> </a:t>
            </a:r>
            <a:r>
              <a:rPr lang="en-US" sz="2000" b="1" dirty="0" err="1"/>
              <a:t>tehdä</a:t>
            </a:r>
            <a:r>
              <a:rPr lang="en-US" sz="2000" b="1" dirty="0"/>
              <a:t> </a:t>
            </a:r>
            <a:r>
              <a:rPr lang="en-US" sz="2000" b="1" dirty="0" err="1"/>
              <a:t>elämästäsi</a:t>
            </a:r>
            <a:r>
              <a:rPr lang="en-US" sz="2000" b="1" dirty="0"/>
              <a:t> </a:t>
            </a:r>
            <a:r>
              <a:rPr lang="en-US" sz="2000" b="1" dirty="0" err="1"/>
              <a:t>helpompaa</a:t>
            </a:r>
            <a:r>
              <a:rPr lang="en-US" sz="2000" b="1" dirty="0"/>
              <a:t> (</a:t>
            </a:r>
            <a:r>
              <a:rPr lang="en-US" sz="2000" b="1" dirty="0" err="1"/>
              <a:t>ehkä</a:t>
            </a:r>
            <a:r>
              <a:rPr lang="en-US" sz="2000" b="1" dirty="0"/>
              <a:t>) 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Kuinka</a:t>
            </a:r>
            <a:r>
              <a:rPr lang="en-US" sz="2000" dirty="0"/>
              <a:t> </a:t>
            </a:r>
            <a:r>
              <a:rPr lang="en-US" sz="2000" dirty="0" err="1"/>
              <a:t>paikat</a:t>
            </a:r>
            <a:r>
              <a:rPr lang="en-US" sz="2000" dirty="0"/>
              <a:t> </a:t>
            </a:r>
            <a:r>
              <a:rPr lang="en-US" sz="2000" dirty="0" err="1"/>
              <a:t>liittyvät</a:t>
            </a:r>
            <a:r>
              <a:rPr lang="en-US" sz="2000" dirty="0"/>
              <a:t> </a:t>
            </a:r>
            <a:r>
              <a:rPr lang="en-US" sz="2000" dirty="0" err="1"/>
              <a:t>yleistettyihin</a:t>
            </a:r>
            <a:r>
              <a:rPr lang="en-US" sz="2000" dirty="0"/>
              <a:t> </a:t>
            </a:r>
            <a:r>
              <a:rPr lang="en-US" sz="2000" dirty="0" err="1"/>
              <a:t>koordinaatteihin</a:t>
            </a:r>
            <a:r>
              <a:rPr lang="en-US" sz="2000" dirty="0"/>
              <a:t>? </a:t>
            </a:r>
            <a:r>
              <a:rPr lang="en-US" sz="2000" dirty="0" err="1"/>
              <a:t>Muodosta</a:t>
            </a:r>
            <a:r>
              <a:rPr lang="en-US" sz="2000" dirty="0"/>
              <a:t> </a:t>
            </a:r>
            <a:r>
              <a:rPr lang="en-US" sz="2000" dirty="0" err="1"/>
              <a:t>liike-energia</a:t>
            </a: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8" y="1106311"/>
            <a:ext cx="573423" cy="46531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2" y="5632274"/>
            <a:ext cx="8255000" cy="98385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2" y="3799261"/>
            <a:ext cx="8834968" cy="40557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7" y="5172391"/>
            <a:ext cx="6964201" cy="32452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7" y="4471276"/>
            <a:ext cx="6964201" cy="323307"/>
          </a:xfrm>
          <a:prstGeom prst="rect">
            <a:avLst/>
          </a:prstGeom>
        </p:spPr>
      </p:pic>
      <p:pic>
        <p:nvPicPr>
          <p:cNvPr id="5" name="Picture 4" descr="recipe-resume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60" y="92327"/>
            <a:ext cx="1782405" cy="19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94133" cy="1241778"/>
          </a:xfrm>
        </p:spPr>
        <p:txBody>
          <a:bodyPr/>
          <a:lstStyle/>
          <a:p>
            <a:r>
              <a:rPr lang="en-US" dirty="0" err="1"/>
              <a:t>Resepti</a:t>
            </a:r>
            <a:r>
              <a:rPr lang="en-US" dirty="0"/>
              <a:t> (</a:t>
            </a:r>
            <a:r>
              <a:rPr lang="en-US" dirty="0" err="1"/>
              <a:t>jatkuu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568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Potentiaali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L=T-V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Laske</a:t>
            </a:r>
            <a:r>
              <a:rPr lang="en-US" dirty="0"/>
              <a:t> </a:t>
            </a:r>
            <a:r>
              <a:rPr lang="en-US" dirty="0" err="1"/>
              <a:t>derivaatat</a:t>
            </a:r>
            <a:r>
              <a:rPr lang="en-US" dirty="0"/>
              <a:t>: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yhtälöt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Nauti &lt;3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28" y="2901950"/>
            <a:ext cx="2794000" cy="1054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6" y="4468822"/>
            <a:ext cx="4100962" cy="106821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8" y="1600200"/>
            <a:ext cx="4356100" cy="469900"/>
          </a:xfrm>
          <a:prstGeom prst="rect">
            <a:avLst/>
          </a:prstGeom>
        </p:spPr>
      </p:pic>
      <p:pic>
        <p:nvPicPr>
          <p:cNvPr id="4" name="Picture 3" descr="baby-spaghett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6" y="4432138"/>
            <a:ext cx="2721424" cy="19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9444"/>
          </a:xfrm>
        </p:spPr>
        <p:txBody>
          <a:bodyPr/>
          <a:lstStyle/>
          <a:p>
            <a:r>
              <a:rPr lang="en-US" dirty="0" err="1"/>
              <a:t>Esimerkkejä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Liitutaululla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329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ack and white text&#10;&#10;Description automatically generated">
            <a:extLst>
              <a:ext uri="{FF2B5EF4-FFF2-40B4-BE49-F238E27FC236}">
                <a16:creationId xmlns:a16="http://schemas.microsoft.com/office/drawing/2014/main" id="{690C8C00-26C5-115C-3C94-E92E1F51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3" y="316668"/>
            <a:ext cx="7119013" cy="62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2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05FB-2E1F-8C4D-A3CF-51BD4632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C1D8-D885-E74A-B163-DAC734F5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Driven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inverted </a:t>
            </a:r>
            <a:r>
              <a:rPr lang="fi-FI" dirty="0" err="1">
                <a:hlinkClick r:id="rId4"/>
              </a:rPr>
              <a:t>pendulum</a:t>
            </a:r>
            <a:r>
              <a:rPr lang="fi-FI" dirty="0" err="1"/>
              <a:t>s</a:t>
            </a:r>
            <a:r>
              <a:rPr lang="fi-FI" dirty="0"/>
              <a:t> for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https://www.youtube.com/watch?v=rwGAzy0noU0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lowshake_0ndBtA.mp4">
            <a:hlinkClick r:id="" action="ppaction://media"/>
            <a:extLst>
              <a:ext uri="{FF2B5EF4-FFF2-40B4-BE49-F238E27FC236}">
                <a16:creationId xmlns:a16="http://schemas.microsoft.com/office/drawing/2014/main" id="{33457D16-660F-2146-A3B0-AD5609354D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8643" y="2530642"/>
            <a:ext cx="5324642" cy="39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151</Words>
  <Application>Microsoft Macintosh PowerPoint</Application>
  <PresentationFormat>On-screen Show (4:3)</PresentationFormat>
  <Paragraphs>42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Georgia</vt:lpstr>
      <vt:lpstr>Lucida Grande</vt:lpstr>
      <vt:lpstr>Palatino Linotype</vt:lpstr>
      <vt:lpstr>SCI_EN</vt:lpstr>
      <vt:lpstr>Executive</vt:lpstr>
      <vt:lpstr>Klassinen dynamiikka:   Luento 4</vt:lpstr>
      <vt:lpstr>Mainos!</vt:lpstr>
      <vt:lpstr>Oppimistavoitteet tänään</vt:lpstr>
      <vt:lpstr>Lagrangen yhtälöt</vt:lpstr>
      <vt:lpstr>Resepti</vt:lpstr>
      <vt:lpstr>Resepti (jatkuu)</vt:lpstr>
      <vt:lpstr>Esimerkkejä</vt:lpstr>
      <vt:lpstr>PowerPoint Presentation</vt:lpstr>
      <vt:lpstr>Esimerkkejä</vt:lpstr>
      <vt:lpstr>Esimerkkejä</vt:lpstr>
      <vt:lpstr>Ensi viikolla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Martikainen Jani-Petri</cp:lastModifiedBy>
  <cp:revision>172</cp:revision>
  <cp:lastPrinted>2018-09-17T09:39:03Z</cp:lastPrinted>
  <dcterms:created xsi:type="dcterms:W3CDTF">2013-10-21T06:22:51Z</dcterms:created>
  <dcterms:modified xsi:type="dcterms:W3CDTF">2024-04-30T06:39:15Z</dcterms:modified>
</cp:coreProperties>
</file>