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  <p:sldMasterId id="2147484793" r:id="rId2"/>
  </p:sldMasterIdLst>
  <p:notesMasterIdLst>
    <p:notesMasterId r:id="rId19"/>
  </p:notesMasterIdLst>
  <p:sldIdLst>
    <p:sldId id="256" r:id="rId3"/>
    <p:sldId id="271" r:id="rId4"/>
    <p:sldId id="274" r:id="rId5"/>
    <p:sldId id="272" r:id="rId6"/>
    <p:sldId id="267" r:id="rId7"/>
    <p:sldId id="278" r:id="rId8"/>
    <p:sldId id="281" r:id="rId9"/>
    <p:sldId id="273" r:id="rId10"/>
    <p:sldId id="275" r:id="rId11"/>
    <p:sldId id="268" r:id="rId12"/>
    <p:sldId id="286" r:id="rId13"/>
    <p:sldId id="289" r:id="rId14"/>
    <p:sldId id="288" r:id="rId15"/>
    <p:sldId id="277" r:id="rId16"/>
    <p:sldId id="279" r:id="rId17"/>
    <p:sldId id="287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27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 snapToObjects="1" showGuides="1">
      <p:cViewPr varScale="1">
        <p:scale>
          <a:sx n="102" d="100"/>
          <a:sy n="102" d="100"/>
        </p:scale>
        <p:origin x="1920" y="168"/>
      </p:cViewPr>
      <p:guideLst>
        <p:guide orient="horz" pos="2169"/>
        <p:guide pos="27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77D86-E95B-2D40-835E-8E10C86D254F}" type="datetimeFigureOut">
              <a:rPr lang="en-US" smtClean="0"/>
              <a:t>5/6/24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86EA6-752E-CB4B-A968-F93ADF321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4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4" y="1700810"/>
            <a:ext cx="8207375" cy="354279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5/6/24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5/6/24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701163"/>
            <a:ext cx="8207375" cy="354243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702080"/>
            <a:ext cx="8208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388448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4" y="1989288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438088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4" y="1912267"/>
            <a:ext cx="820737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4" y="5848350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48911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318135"/>
            <a:ext cx="820737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513934"/>
            <a:ext cx="820737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5/6/24</a:t>
            </a:fld>
            <a:endParaRPr lang="en-US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318135"/>
            <a:ext cx="8212380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9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0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5/6/24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5/6/24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5/6/24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6021288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6180039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5/6/24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6365777"/>
            <a:ext cx="36195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27B613C-1AD7-49D3-885D-F654C5CDBAA6}" type="datetime1">
              <a:rPr lang="en-US" smtClean="0"/>
              <a:pPr/>
              <a:t>5/6/24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  <p:sldLayoutId id="2147484797" r:id="rId4"/>
    <p:sldLayoutId id="2147484798" r:id="rId5"/>
    <p:sldLayoutId id="2147484799" r:id="rId6"/>
    <p:sldLayoutId id="2147484800" r:id="rId7"/>
    <p:sldLayoutId id="2147484801" r:id="rId8"/>
    <p:sldLayoutId id="2147484802" r:id="rId9"/>
    <p:sldLayoutId id="2147484803" r:id="rId10"/>
    <p:sldLayoutId id="2147484804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tKuKQq8NWQ" TargetMode="External"/><Relationship Id="rId2" Type="http://schemas.openxmlformats.org/officeDocument/2006/relationships/hyperlink" Target="https://fi.wikipedia.org/wiki/Sykloidi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s://en.wikipedia.org/wiki/Brachistochrone_curve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gif"/><Relationship Id="rId4" Type="http://schemas.openxmlformats.org/officeDocument/2006/relationships/hyperlink" Target="https://www.youtube.com/watch?v=skvnj67YGmw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i.wikipedia.org/wiki/Ketjuk%C3%A4yr%C3%A4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5209" y="1074672"/>
            <a:ext cx="8020275" cy="2782294"/>
          </a:xfrm>
        </p:spPr>
        <p:txBody>
          <a:bodyPr/>
          <a:lstStyle/>
          <a:p>
            <a:r>
              <a:rPr lang="en-US" sz="4400" dirty="0" err="1"/>
              <a:t>Klassinen</a:t>
            </a:r>
            <a:r>
              <a:rPr lang="en-US" sz="4400" dirty="0"/>
              <a:t> </a:t>
            </a:r>
            <a:r>
              <a:rPr lang="en-US" sz="4400" dirty="0" err="1"/>
              <a:t>dynamiikka</a:t>
            </a:r>
            <a:r>
              <a:rPr lang="en-US" sz="4400" dirty="0"/>
              <a:t>:  </a:t>
            </a:r>
            <a:br>
              <a:rPr lang="en-US" sz="4400" dirty="0"/>
            </a:br>
            <a:r>
              <a:rPr lang="en-US" sz="4400" dirty="0" err="1"/>
              <a:t>Variaatiolaskenta</a:t>
            </a:r>
            <a:r>
              <a:rPr lang="en-US" sz="4400" dirty="0"/>
              <a:t> ja </a:t>
            </a:r>
            <a:r>
              <a:rPr lang="en-US" sz="4400" dirty="0" err="1"/>
              <a:t>Hamiltonin</a:t>
            </a:r>
            <a:r>
              <a:rPr lang="en-US" sz="4400" dirty="0"/>
              <a:t> </a:t>
            </a:r>
            <a:r>
              <a:rPr lang="en-US" sz="4400" dirty="0" err="1"/>
              <a:t>periaate</a:t>
            </a:r>
            <a:r>
              <a:rPr lang="en-US" sz="4400" dirty="0"/>
              <a:t> 1/2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Martikainen</a:t>
            </a:r>
            <a:r>
              <a:rPr lang="en-US" dirty="0"/>
              <a:t> </a:t>
            </a:r>
            <a:r>
              <a:rPr lang="en-US" dirty="0" err="1"/>
              <a:t>Jani</a:t>
            </a:r>
            <a:r>
              <a:rPr lang="en-US" dirty="0"/>
              <a:t>-Petri</a:t>
            </a:r>
          </a:p>
        </p:txBody>
      </p:sp>
    </p:spTree>
    <p:extLst>
      <p:ext uri="{BB962C8B-B14F-4D97-AF65-F5344CB8AC3E}">
        <p14:creationId xmlns:p14="http://schemas.microsoft.com/office/powerpoint/2010/main" val="152188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81149"/>
          </a:xfrm>
        </p:spPr>
        <p:txBody>
          <a:bodyPr/>
          <a:lstStyle/>
          <a:p>
            <a:r>
              <a:rPr lang="en-US" dirty="0" err="1"/>
              <a:t>Esimerkkejä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290"/>
            <a:ext cx="8229600" cy="4525963"/>
          </a:xfrm>
        </p:spPr>
        <p:txBody>
          <a:bodyPr/>
          <a:lstStyle/>
          <a:p>
            <a:r>
              <a:rPr lang="en-US" b="1" dirty="0" err="1"/>
              <a:t>Fermatin</a:t>
            </a:r>
            <a:r>
              <a:rPr lang="en-US" b="1" dirty="0"/>
              <a:t> </a:t>
            </a:r>
            <a:r>
              <a:rPr lang="en-US" b="1" dirty="0" err="1"/>
              <a:t>periaate</a:t>
            </a:r>
            <a:r>
              <a:rPr lang="en-US" dirty="0"/>
              <a:t>: </a:t>
            </a:r>
            <a:r>
              <a:rPr lang="en-US" dirty="0" err="1"/>
              <a:t>valo</a:t>
            </a:r>
            <a:r>
              <a:rPr lang="en-US" dirty="0"/>
              <a:t> </a:t>
            </a:r>
            <a:r>
              <a:rPr lang="en-US" dirty="0" err="1"/>
              <a:t>valitsee</a:t>
            </a:r>
            <a:r>
              <a:rPr lang="en-US" dirty="0"/>
              <a:t> </a:t>
            </a:r>
            <a:r>
              <a:rPr lang="en-US" dirty="0" err="1"/>
              <a:t>reitin</a:t>
            </a:r>
            <a:r>
              <a:rPr lang="en-US" dirty="0"/>
              <a:t> </a:t>
            </a:r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pitkin</a:t>
            </a:r>
            <a:r>
              <a:rPr lang="en-US" dirty="0"/>
              <a:t> </a:t>
            </a:r>
            <a:r>
              <a:rPr lang="en-US" dirty="0" err="1"/>
              <a:t>aikaa</a:t>
            </a:r>
            <a:r>
              <a:rPr lang="en-US" dirty="0"/>
              <a:t> </a:t>
            </a:r>
            <a:r>
              <a:rPr lang="en-US" dirty="0" err="1"/>
              <a:t>kuluu</a:t>
            </a:r>
            <a:r>
              <a:rPr lang="en-US" dirty="0"/>
              <a:t> </a:t>
            </a:r>
            <a:r>
              <a:rPr lang="en-US" dirty="0" err="1"/>
              <a:t>vähiten</a:t>
            </a:r>
            <a:r>
              <a:rPr lang="en-US" dirty="0"/>
              <a:t> (</a:t>
            </a:r>
            <a:r>
              <a:rPr lang="en-US" dirty="0" err="1"/>
              <a:t>muista</a:t>
            </a:r>
            <a:r>
              <a:rPr lang="en-US" dirty="0"/>
              <a:t>…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laskareissa</a:t>
            </a:r>
            <a:r>
              <a:rPr lang="en-US" dirty="0"/>
              <a:t>)</a:t>
            </a:r>
          </a:p>
          <a:p>
            <a:r>
              <a:rPr lang="en-US" dirty="0" err="1"/>
              <a:t>Lyhin</a:t>
            </a:r>
            <a:r>
              <a:rPr lang="en-US" dirty="0"/>
              <a:t> </a:t>
            </a:r>
            <a:r>
              <a:rPr lang="en-US" dirty="0" err="1"/>
              <a:t>etäisyys</a:t>
            </a:r>
            <a:r>
              <a:rPr lang="en-US" dirty="0"/>
              <a:t> </a:t>
            </a:r>
            <a:r>
              <a:rPr lang="en-US" dirty="0" err="1"/>
              <a:t>pisteiden</a:t>
            </a:r>
            <a:r>
              <a:rPr lang="en-US" dirty="0"/>
              <a:t> </a:t>
            </a:r>
            <a:r>
              <a:rPr lang="en-US" dirty="0" err="1"/>
              <a:t>välillä</a:t>
            </a:r>
            <a:r>
              <a:rPr lang="en-US" dirty="0"/>
              <a:t>? </a:t>
            </a:r>
          </a:p>
          <a:p>
            <a:r>
              <a:rPr lang="en-US" b="1" dirty="0" err="1"/>
              <a:t>Brakistokroniongelma</a:t>
            </a:r>
            <a:r>
              <a:rPr lang="en-US" dirty="0"/>
              <a:t>: </a:t>
            </a:r>
            <a:r>
              <a:rPr lang="en-US" dirty="0" err="1"/>
              <a:t>kappale</a:t>
            </a:r>
            <a:r>
              <a:rPr lang="en-US" dirty="0"/>
              <a:t> </a:t>
            </a:r>
            <a:r>
              <a:rPr lang="en-US" dirty="0" err="1"/>
              <a:t>putoaa</a:t>
            </a:r>
            <a:r>
              <a:rPr lang="en-US" dirty="0"/>
              <a:t> </a:t>
            </a:r>
            <a:r>
              <a:rPr lang="en-US" dirty="0" err="1"/>
              <a:t>pisteestä</a:t>
            </a:r>
            <a:r>
              <a:rPr lang="en-US" dirty="0"/>
              <a:t> 1  </a:t>
            </a:r>
            <a:r>
              <a:rPr lang="en-US" dirty="0" err="1"/>
              <a:t>pisteeseen</a:t>
            </a:r>
            <a:r>
              <a:rPr lang="en-US" dirty="0"/>
              <a:t> 2… </a:t>
            </a:r>
            <a:r>
              <a:rPr lang="en-US" dirty="0" err="1"/>
              <a:t>nopein</a:t>
            </a:r>
            <a:r>
              <a:rPr lang="en-US" dirty="0"/>
              <a:t> </a:t>
            </a:r>
            <a:r>
              <a:rPr lang="en-US" dirty="0" err="1"/>
              <a:t>reitti</a:t>
            </a:r>
            <a:r>
              <a:rPr lang="en-US" dirty="0"/>
              <a:t>?  (</a:t>
            </a:r>
            <a:r>
              <a:rPr lang="en-US" dirty="0" err="1">
                <a:hlinkClick r:id="rId2"/>
              </a:rPr>
              <a:t>sykloidi</a:t>
            </a:r>
            <a:r>
              <a:rPr lang="en-US" dirty="0"/>
              <a:t>)</a:t>
            </a:r>
          </a:p>
          <a:p>
            <a:r>
              <a:rPr lang="en-US" dirty="0" err="1"/>
              <a:t>Yleistyy</a:t>
            </a:r>
            <a:r>
              <a:rPr lang="en-US" dirty="0"/>
              <a:t> </a:t>
            </a:r>
            <a:r>
              <a:rPr lang="en-US" dirty="0" err="1"/>
              <a:t>useampiin</a:t>
            </a:r>
            <a:r>
              <a:rPr lang="en-US" dirty="0"/>
              <a:t> </a:t>
            </a:r>
            <a:r>
              <a:rPr lang="en-US" dirty="0" err="1"/>
              <a:t>ulottuvuuksiin</a:t>
            </a:r>
            <a:r>
              <a:rPr lang="en-US" dirty="0"/>
              <a:t> (to be continued).</a:t>
            </a:r>
          </a:p>
          <a:p>
            <a:r>
              <a:rPr lang="en-US" b="1" dirty="0" err="1"/>
              <a:t>Saippuakuplat</a:t>
            </a:r>
            <a:r>
              <a:rPr lang="en-US" dirty="0"/>
              <a:t>: </a:t>
            </a:r>
            <a:r>
              <a:rPr lang="en-US" dirty="0" err="1"/>
              <a:t>Minimoi</a:t>
            </a:r>
            <a:r>
              <a:rPr lang="en-US" dirty="0"/>
              <a:t> </a:t>
            </a:r>
            <a:r>
              <a:rPr lang="en-US" dirty="0" err="1"/>
              <a:t>pinta</a:t>
            </a:r>
            <a:r>
              <a:rPr lang="en-US" dirty="0"/>
              <a:t>-ala (</a:t>
            </a:r>
            <a:r>
              <a:rPr lang="en-US" dirty="0">
                <a:hlinkClick r:id="rId3"/>
              </a:rPr>
              <a:t>tai jotain eksoottisempaa!</a:t>
            </a:r>
            <a:r>
              <a:rPr lang="en-US" dirty="0"/>
              <a:t> </a:t>
            </a:r>
            <a:r>
              <a:rPr lang="en-US" sz="1200" dirty="0">
                <a:hlinkClick r:id="rId3"/>
              </a:rPr>
              <a:t>https://www.youtube.com/watch?v=rtKuKQq8NWQ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tiedä</a:t>
            </a:r>
            <a:r>
              <a:rPr lang="en-US" sz="1200" dirty="0"/>
              <a:t> </a:t>
            </a:r>
            <a:r>
              <a:rPr lang="en-US" sz="1200" dirty="0" err="1"/>
              <a:t>kuinka</a:t>
            </a:r>
            <a:r>
              <a:rPr lang="en-US" sz="1200" dirty="0"/>
              <a:t> </a:t>
            </a:r>
            <a:r>
              <a:rPr lang="en-US" sz="1200" dirty="0" err="1"/>
              <a:t>ratkaista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4" name="Picture 3" descr="6110Soap-Bubbles-151319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424" y="4914782"/>
            <a:ext cx="2647671" cy="1774943"/>
          </a:xfrm>
          <a:prstGeom prst="rect">
            <a:avLst/>
          </a:prstGeom>
        </p:spPr>
      </p:pic>
      <p:pic>
        <p:nvPicPr>
          <p:cNvPr id="5" name="Picture 4" descr="download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91" y="4944851"/>
            <a:ext cx="2386767" cy="178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88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8DED3-82C6-224A-9442-036043259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8713"/>
          </a:xfrm>
        </p:spPr>
        <p:txBody>
          <a:bodyPr/>
          <a:lstStyle/>
          <a:p>
            <a:r>
              <a:rPr lang="fi-FI" dirty="0" err="1"/>
              <a:t>Brakistokroni</a:t>
            </a:r>
            <a:r>
              <a:rPr lang="fi-FI" dirty="0"/>
              <a:t>-ongelma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4946A-6F2B-E44D-AACB-F0A1DA7DA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Mitä reittiä kappale putoaa nopeimmin kahden pisteen välillä?</a:t>
            </a:r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Muistiinpanot </a:t>
            </a:r>
            <a:r>
              <a:rPr lang="fi-FI" dirty="0">
                <a:sym typeface="Wingdings" pitchFamily="2" charset="2"/>
              </a:rPr>
              <a:t> sykloidi!</a:t>
            </a:r>
          </a:p>
          <a:p>
            <a:r>
              <a:rPr lang="fi-FI" sz="2000" dirty="0" err="1">
                <a:hlinkClick r:id="rId2"/>
              </a:rPr>
              <a:t>https</a:t>
            </a:r>
            <a:r>
              <a:rPr lang="fi-FI" sz="2000" dirty="0">
                <a:hlinkClick r:id="rId2"/>
              </a:rPr>
              <a:t>://</a:t>
            </a:r>
            <a:r>
              <a:rPr lang="fi-FI" sz="2000" dirty="0" err="1">
                <a:hlinkClick r:id="rId2"/>
              </a:rPr>
              <a:t>en.wikipedia.org</a:t>
            </a:r>
            <a:r>
              <a:rPr lang="fi-FI" sz="2000" dirty="0">
                <a:hlinkClick r:id="rId2"/>
              </a:rPr>
              <a:t>/wiki/</a:t>
            </a:r>
            <a:r>
              <a:rPr lang="fi-FI" sz="2000" dirty="0" err="1">
                <a:hlinkClick r:id="rId2"/>
              </a:rPr>
              <a:t>Brachistochrone_curve</a:t>
            </a:r>
            <a:endParaRPr lang="fi-FI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E8870-8185-7243-A09B-DBA540E26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2435226"/>
            <a:ext cx="3333750" cy="1389063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39FFB7A1-319E-4F47-91AF-2EF3792447C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838" y="4704010"/>
            <a:ext cx="3366470" cy="1893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AE780-6851-5B4D-AE2C-FA18E0855FB2}"/>
              </a:ext>
            </a:extLst>
          </p:cNvPr>
          <p:cNvSpPr txBox="1"/>
          <p:nvPr/>
        </p:nvSpPr>
        <p:spPr>
          <a:xfrm>
            <a:off x="4772025" y="6581001"/>
            <a:ext cx="3658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err="1">
                <a:hlinkClick r:id="rId4"/>
              </a:rPr>
              <a:t>https</a:t>
            </a:r>
            <a:r>
              <a:rPr lang="fi-FI" sz="1200" dirty="0">
                <a:hlinkClick r:id="rId4"/>
              </a:rPr>
              <a:t>://</a:t>
            </a:r>
            <a:r>
              <a:rPr lang="fi-FI" sz="1200" dirty="0" err="1">
                <a:hlinkClick r:id="rId4"/>
              </a:rPr>
              <a:t>www.youtube.com</a:t>
            </a:r>
            <a:r>
              <a:rPr lang="fi-FI" sz="1200" dirty="0">
                <a:hlinkClick r:id="rId4"/>
              </a:rPr>
              <a:t>/</a:t>
            </a:r>
            <a:r>
              <a:rPr lang="fi-FI" sz="1200" dirty="0" err="1">
                <a:hlinkClick r:id="rId4"/>
              </a:rPr>
              <a:t>watch?v</a:t>
            </a:r>
            <a:r>
              <a:rPr lang="fi-FI" sz="1200" dirty="0">
                <a:hlinkClick r:id="rId4"/>
              </a:rPr>
              <a:t>=skvnj67YGmw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4147210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1846AA-08FD-7B4C-9E33-B2336F57D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519906"/>
            <a:ext cx="5943600" cy="5943600"/>
          </a:xfrm>
        </p:spPr>
      </p:pic>
    </p:spTree>
    <p:extLst>
      <p:ext uri="{BB962C8B-B14F-4D97-AF65-F5344CB8AC3E}">
        <p14:creationId xmlns:p14="http://schemas.microsoft.com/office/powerpoint/2010/main" val="142377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82299-33BE-C642-9EDE-644F644FE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FFS!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B88911-FDA9-0544-A97B-6C74A6654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625661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AAFE9-9568-E24A-B584-DEB3E27BA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97382"/>
            <a:ext cx="8217568" cy="1167063"/>
          </a:xfrm>
        </p:spPr>
        <p:txBody>
          <a:bodyPr/>
          <a:lstStyle/>
          <a:p>
            <a:r>
              <a:rPr lang="fi-FI" dirty="0"/>
              <a:t>Sykloidi pyörätie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1D0734-DD05-1843-A6F7-18684BA96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68" y="1684783"/>
            <a:ext cx="5487261" cy="408515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30BF2C-4F20-7947-AF91-F26F6027D7CD}"/>
              </a:ext>
            </a:extLst>
          </p:cNvPr>
          <p:cNvSpPr txBox="1"/>
          <p:nvPr/>
        </p:nvSpPr>
        <p:spPr>
          <a:xfrm>
            <a:off x="3857624" y="6010612"/>
            <a:ext cx="4325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Esiintyy siis </a:t>
            </a:r>
            <a:r>
              <a:rPr lang="fi-FI" sz="2400" b="1" dirty="0" err="1"/>
              <a:t>muallakin</a:t>
            </a:r>
            <a:r>
              <a:rPr lang="fi-FI" sz="2400" b="1" dirty="0"/>
              <a:t> kuin</a:t>
            </a:r>
          </a:p>
          <a:p>
            <a:r>
              <a:rPr lang="fi-FI" sz="2400" b="1" dirty="0"/>
              <a:t>aiemmassa esimerkissä!</a:t>
            </a:r>
          </a:p>
        </p:txBody>
      </p:sp>
    </p:spTree>
    <p:extLst>
      <p:ext uri="{BB962C8B-B14F-4D97-AF65-F5344CB8AC3E}">
        <p14:creationId xmlns:p14="http://schemas.microsoft.com/office/powerpoint/2010/main" val="2326242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AD8D-CAB1-4A47-90A0-D9404AF55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503"/>
            <a:ext cx="8229600" cy="1328737"/>
          </a:xfrm>
        </p:spPr>
        <p:txBody>
          <a:bodyPr/>
          <a:lstStyle/>
          <a:p>
            <a:r>
              <a:rPr lang="fi-FI" dirty="0"/>
              <a:t>Esimerkkejä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04447-7C5C-E842-95C8-E9472EBCA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Minkä muodon kahden pisteen välillä roikkuva ketju ottaa?</a:t>
            </a:r>
          </a:p>
          <a:p>
            <a:r>
              <a:rPr lang="fi-FI" dirty="0"/>
              <a:t>Mitä optimoidaan ja millaisilla reunaehdoilla?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474C5F-ECE1-0C41-95E0-FD98C8AE29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8" y="3036491"/>
            <a:ext cx="4614862" cy="3461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B3EA8-3551-BE44-9307-B962A29D2894}"/>
              </a:ext>
            </a:extLst>
          </p:cNvPr>
          <p:cNvSpPr txBox="1"/>
          <p:nvPr/>
        </p:nvSpPr>
        <p:spPr>
          <a:xfrm rot="20529443">
            <a:off x="557213" y="5029200"/>
            <a:ext cx="316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Vastaus:</a:t>
            </a:r>
            <a:r>
              <a:rPr lang="fi-FI" dirty="0" err="1">
                <a:hlinkClick r:id="rId3"/>
              </a:rPr>
              <a:t>Katenaari</a:t>
            </a:r>
            <a:r>
              <a:rPr lang="fi-FI" dirty="0">
                <a:hlinkClick r:id="rId3"/>
              </a:rPr>
              <a:t>/ketjukäyrä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5225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Yhteenveto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Variaatiolaskennan perusmatematiikka</a:t>
            </a:r>
          </a:p>
          <a:p>
            <a:r>
              <a:rPr lang="fi-FI" dirty="0" err="1"/>
              <a:t>Euler-Lagrange</a:t>
            </a:r>
            <a:r>
              <a:rPr lang="fi-FI" dirty="0"/>
              <a:t> yhtälöt</a:t>
            </a:r>
          </a:p>
          <a:p>
            <a:r>
              <a:rPr lang="fi-FI"/>
              <a:t>Rajoitteiden huomioiminen</a:t>
            </a:r>
            <a:endParaRPr lang="fi-FI" dirty="0"/>
          </a:p>
          <a:p>
            <a:r>
              <a:rPr lang="fi-FI" dirty="0"/>
              <a:t>Ensi luennolla sovelletaan enemmän fysiikkaan: Hamiltonin periaate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521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2632"/>
          </a:xfrm>
        </p:spPr>
        <p:txBody>
          <a:bodyPr/>
          <a:lstStyle/>
          <a:p>
            <a:r>
              <a:rPr lang="en-US" dirty="0" err="1"/>
              <a:t>Viime</a:t>
            </a:r>
            <a:r>
              <a:rPr lang="en-US" dirty="0"/>
              <a:t> </a:t>
            </a:r>
            <a:r>
              <a:rPr lang="en-US" dirty="0" err="1"/>
              <a:t>viikolla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Rajoitteet</a:t>
            </a:r>
            <a:endParaRPr lang="en-US" dirty="0"/>
          </a:p>
          <a:p>
            <a:r>
              <a:rPr lang="en-US" dirty="0" err="1"/>
              <a:t>Yleistetyt</a:t>
            </a:r>
            <a:r>
              <a:rPr lang="en-US" dirty="0"/>
              <a:t> </a:t>
            </a:r>
            <a:r>
              <a:rPr lang="en-US" dirty="0" err="1"/>
              <a:t>koordinaatit</a:t>
            </a:r>
            <a:endParaRPr lang="en-US" dirty="0"/>
          </a:p>
          <a:p>
            <a:r>
              <a:rPr lang="en-US" dirty="0" err="1"/>
              <a:t>D’Alembertin</a:t>
            </a:r>
            <a:r>
              <a:rPr lang="en-US" dirty="0"/>
              <a:t> </a:t>
            </a:r>
            <a:r>
              <a:rPr lang="en-US" dirty="0" err="1"/>
              <a:t>periaate</a:t>
            </a:r>
            <a:endParaRPr lang="en-US" dirty="0"/>
          </a:p>
          <a:p>
            <a:r>
              <a:rPr lang="en-US" dirty="0" err="1"/>
              <a:t>Lagrangen</a:t>
            </a:r>
            <a:r>
              <a:rPr lang="en-US" dirty="0"/>
              <a:t> </a:t>
            </a:r>
            <a:r>
              <a:rPr lang="en-US" dirty="0" err="1"/>
              <a:t>funktio</a:t>
            </a:r>
            <a:r>
              <a:rPr lang="en-US" dirty="0"/>
              <a:t> ja  </a:t>
            </a:r>
            <a:r>
              <a:rPr lang="en-US" dirty="0" err="1"/>
              <a:t>Lagrangen</a:t>
            </a:r>
            <a:r>
              <a:rPr lang="en-US" dirty="0"/>
              <a:t> </a:t>
            </a:r>
            <a:r>
              <a:rPr lang="en-US" dirty="0" err="1"/>
              <a:t>yhtälöt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24" y="4207941"/>
            <a:ext cx="6355555" cy="191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20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12821"/>
            <a:ext cx="8229600" cy="1227221"/>
          </a:xfrm>
        </p:spPr>
        <p:txBody>
          <a:bodyPr/>
          <a:lstStyle/>
          <a:p>
            <a:r>
              <a:rPr lang="en-US" dirty="0" err="1"/>
              <a:t>Oppimistavoitteet</a:t>
            </a:r>
            <a:r>
              <a:rPr lang="en-US" dirty="0"/>
              <a:t> </a:t>
            </a:r>
            <a:r>
              <a:rPr lang="en-US" dirty="0" err="1"/>
              <a:t>tälle</a:t>
            </a:r>
            <a:br>
              <a:rPr lang="en-US" dirty="0"/>
            </a:br>
            <a:r>
              <a:rPr lang="en-US" dirty="0" err="1"/>
              <a:t>viikolle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41" y="1540042"/>
            <a:ext cx="7832559" cy="3043990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 err="1"/>
              <a:t>Ymmärrät</a:t>
            </a:r>
            <a:r>
              <a:rPr lang="en-US" dirty="0"/>
              <a:t> </a:t>
            </a:r>
            <a:r>
              <a:rPr lang="en-US" dirty="0" err="1"/>
              <a:t>kuinka</a:t>
            </a:r>
            <a:r>
              <a:rPr lang="en-US" dirty="0"/>
              <a:t> </a:t>
            </a:r>
            <a:r>
              <a:rPr lang="en-US" dirty="0" err="1"/>
              <a:t>muodostaa</a:t>
            </a:r>
            <a:r>
              <a:rPr lang="en-US" dirty="0"/>
              <a:t> </a:t>
            </a:r>
            <a:r>
              <a:rPr lang="en-US" dirty="0" err="1"/>
              <a:t>yksinkertaisia</a:t>
            </a:r>
            <a:r>
              <a:rPr lang="en-US" dirty="0"/>
              <a:t> </a:t>
            </a:r>
            <a:r>
              <a:rPr lang="en-US" dirty="0" err="1"/>
              <a:t>variaatiolaskennan</a:t>
            </a:r>
            <a:r>
              <a:rPr lang="en-US" dirty="0"/>
              <a:t> (</a:t>
            </a:r>
            <a:r>
              <a:rPr lang="en-US" dirty="0" err="1"/>
              <a:t>optimointi</a:t>
            </a:r>
            <a:r>
              <a:rPr lang="en-US" dirty="0"/>
              <a:t>)</a:t>
            </a:r>
            <a:r>
              <a:rPr lang="en-US" dirty="0" err="1"/>
              <a:t>ongelmia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 err="1"/>
              <a:t>Osaat</a:t>
            </a:r>
            <a:r>
              <a:rPr lang="en-US" dirty="0"/>
              <a:t> </a:t>
            </a:r>
            <a:r>
              <a:rPr lang="en-US" dirty="0" err="1"/>
              <a:t>johtaa</a:t>
            </a:r>
            <a:r>
              <a:rPr lang="en-US" dirty="0"/>
              <a:t> </a:t>
            </a:r>
            <a:r>
              <a:rPr lang="en-US" dirty="0" err="1"/>
              <a:t>variaatio-ongelman</a:t>
            </a:r>
            <a:r>
              <a:rPr lang="en-US" dirty="0"/>
              <a:t> </a:t>
            </a:r>
            <a:r>
              <a:rPr lang="en-US" dirty="0" err="1"/>
              <a:t>ratkaisemiseksi</a:t>
            </a:r>
            <a:r>
              <a:rPr lang="en-US" dirty="0"/>
              <a:t> Euler-Lagrange </a:t>
            </a:r>
            <a:r>
              <a:rPr lang="en-US" dirty="0" err="1"/>
              <a:t>yhtälöt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 err="1"/>
              <a:t>Ymmärrät</a:t>
            </a:r>
            <a:r>
              <a:rPr lang="en-US" dirty="0"/>
              <a:t> </a:t>
            </a:r>
            <a:r>
              <a:rPr lang="en-US" dirty="0" err="1"/>
              <a:t>kuinka</a:t>
            </a:r>
            <a:r>
              <a:rPr lang="en-US" dirty="0"/>
              <a:t> </a:t>
            </a:r>
            <a:r>
              <a:rPr lang="en-US" dirty="0" err="1"/>
              <a:t>kaksi</a:t>
            </a:r>
            <a:r>
              <a:rPr lang="en-US" dirty="0"/>
              <a:t> </a:t>
            </a:r>
            <a:r>
              <a:rPr lang="en-US" dirty="0" err="1"/>
              <a:t>edellistä</a:t>
            </a:r>
            <a:r>
              <a:rPr lang="en-US" dirty="0"/>
              <a:t> </a:t>
            </a:r>
            <a:r>
              <a:rPr lang="en-US" dirty="0" err="1"/>
              <a:t>liittyvät</a:t>
            </a:r>
            <a:r>
              <a:rPr lang="en-US" dirty="0"/>
              <a:t> </a:t>
            </a:r>
            <a:r>
              <a:rPr lang="en-US" dirty="0" err="1"/>
              <a:t>fysiikkaan</a:t>
            </a:r>
            <a:r>
              <a:rPr lang="en-US" dirty="0"/>
              <a:t>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periaatteen</a:t>
            </a:r>
            <a:r>
              <a:rPr lang="en-US" dirty="0"/>
              <a:t> </a:t>
            </a:r>
            <a:r>
              <a:rPr lang="en-US" dirty="0" err="1"/>
              <a:t>kautta</a:t>
            </a:r>
            <a:endParaRPr lang="en-US" dirty="0"/>
          </a:p>
        </p:txBody>
      </p:sp>
      <p:pic>
        <p:nvPicPr>
          <p:cNvPr id="4" name="Picture 3" descr="goa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871">
            <a:off x="5543155" y="4028338"/>
            <a:ext cx="2855591" cy="2138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7A61E2-CF47-974D-B5E5-DBB29F21D2C8}"/>
              </a:ext>
            </a:extLst>
          </p:cNvPr>
          <p:cNvSpPr txBox="1"/>
          <p:nvPr/>
        </p:nvSpPr>
        <p:spPr>
          <a:xfrm>
            <a:off x="1306685" y="4714875"/>
            <a:ext cx="3457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Tänään variaatiolaskennan perusteet ja joitain esimerkkejä.</a:t>
            </a:r>
          </a:p>
          <a:p>
            <a:r>
              <a:rPr lang="fi-FI" dirty="0"/>
              <a:t>Keskiviikkona siitä kuinka tätä sovelletaan fysiikassa.</a:t>
            </a:r>
          </a:p>
        </p:txBody>
      </p:sp>
    </p:spTree>
    <p:extLst>
      <p:ext uri="{BB962C8B-B14F-4D97-AF65-F5344CB8AC3E}">
        <p14:creationId xmlns:p14="http://schemas.microsoft.com/office/powerpoint/2010/main" val="30746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98924"/>
            <a:ext cx="8229600" cy="1201276"/>
          </a:xfrm>
        </p:spPr>
        <p:txBody>
          <a:bodyPr/>
          <a:lstStyle/>
          <a:p>
            <a:r>
              <a:rPr lang="en-US" dirty="0" err="1"/>
              <a:t>Fysiikan</a:t>
            </a:r>
            <a:r>
              <a:rPr lang="en-US" dirty="0"/>
              <a:t> </a:t>
            </a:r>
            <a:r>
              <a:rPr lang="en-US" dirty="0" err="1"/>
              <a:t>standardimalli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err="1"/>
              <a:t>huomaa</a:t>
            </a:r>
            <a:r>
              <a:rPr lang="en-US" dirty="0"/>
              <a:t> </a:t>
            </a:r>
            <a:r>
              <a:rPr lang="en-US" dirty="0" err="1"/>
              <a:t>tuo</a:t>
            </a:r>
            <a:r>
              <a:rPr lang="en-US" dirty="0"/>
              <a:t> “L”</a:t>
            </a:r>
          </a:p>
        </p:txBody>
      </p:sp>
      <p:pic>
        <p:nvPicPr>
          <p:cNvPr id="6" name="Content Placeholder 5" descr="math-standard-model-equation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" b="1289"/>
          <a:stretch>
            <a:fillRect/>
          </a:stretch>
        </p:blipFill>
        <p:spPr>
          <a:xfrm>
            <a:off x="457199" y="1600200"/>
            <a:ext cx="8448657" cy="4646436"/>
          </a:xfrm>
        </p:spPr>
      </p:pic>
    </p:spTree>
    <p:extLst>
      <p:ext uri="{BB962C8B-B14F-4D97-AF65-F5344CB8AC3E}">
        <p14:creationId xmlns:p14="http://schemas.microsoft.com/office/powerpoint/2010/main" val="113895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1276"/>
          </a:xfrm>
        </p:spPr>
        <p:txBody>
          <a:bodyPr/>
          <a:lstStyle/>
          <a:p>
            <a:r>
              <a:rPr lang="en-US" dirty="0" err="1"/>
              <a:t>Variaatiolaskenta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Yleinen</a:t>
            </a:r>
            <a:r>
              <a:rPr lang="en-US" dirty="0"/>
              <a:t> </a:t>
            </a:r>
            <a:r>
              <a:rPr lang="en-US" dirty="0" err="1"/>
              <a:t>ongelma</a:t>
            </a:r>
            <a:r>
              <a:rPr lang="en-US" dirty="0"/>
              <a:t>: </a:t>
            </a:r>
            <a:r>
              <a:rPr lang="en-US" dirty="0" err="1"/>
              <a:t>löydä</a:t>
            </a:r>
            <a:r>
              <a:rPr lang="en-US" dirty="0"/>
              <a:t> </a:t>
            </a:r>
            <a:r>
              <a:rPr lang="en-US" dirty="0" err="1"/>
              <a:t>funktio</a:t>
            </a:r>
            <a:r>
              <a:rPr lang="en-US" dirty="0"/>
              <a:t> y(x) </a:t>
            </a:r>
            <a:r>
              <a:rPr lang="en-US" dirty="0" err="1"/>
              <a:t>niin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b="1" dirty="0" err="1"/>
              <a:t>funktionaali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saavuttaa</a:t>
            </a:r>
            <a:r>
              <a:rPr lang="en-US" dirty="0"/>
              <a:t> </a:t>
            </a:r>
            <a:r>
              <a:rPr lang="en-US" dirty="0" err="1"/>
              <a:t>ääriarvon</a:t>
            </a:r>
            <a:r>
              <a:rPr lang="en-US" dirty="0"/>
              <a:t> (</a:t>
            </a:r>
            <a:r>
              <a:rPr lang="en-US" dirty="0" err="1"/>
              <a:t>usein</a:t>
            </a:r>
            <a:r>
              <a:rPr lang="en-US" dirty="0"/>
              <a:t> </a:t>
            </a:r>
            <a:r>
              <a:rPr lang="en-US" dirty="0" err="1"/>
              <a:t>minimi</a:t>
            </a:r>
            <a:r>
              <a:rPr lang="en-US" dirty="0"/>
              <a:t>).</a:t>
            </a:r>
          </a:p>
          <a:p>
            <a:r>
              <a:rPr lang="en-US" dirty="0" err="1"/>
              <a:t>Muistiinpanot</a:t>
            </a:r>
            <a:r>
              <a:rPr lang="en-US" dirty="0"/>
              <a:t>… </a:t>
            </a:r>
            <a:r>
              <a:rPr lang="en-US" dirty="0" err="1"/>
              <a:t>tästä</a:t>
            </a:r>
            <a:r>
              <a:rPr lang="en-US" dirty="0"/>
              <a:t> </a:t>
            </a:r>
            <a:r>
              <a:rPr lang="en-US" dirty="0" err="1"/>
              <a:t>seuraa</a:t>
            </a:r>
            <a:r>
              <a:rPr lang="en-US" dirty="0"/>
              <a:t> </a:t>
            </a:r>
            <a:r>
              <a:rPr lang="en-US" b="1" dirty="0"/>
              <a:t>Euler-Lagrange</a:t>
            </a:r>
            <a:r>
              <a:rPr lang="en-US" dirty="0"/>
              <a:t> </a:t>
            </a:r>
            <a:r>
              <a:rPr lang="en-US" dirty="0" err="1"/>
              <a:t>yhtälö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87" y="2542173"/>
            <a:ext cx="5384800" cy="1130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77" y="4865799"/>
            <a:ext cx="3978498" cy="126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3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1276"/>
          </a:xfrm>
        </p:spPr>
        <p:txBody>
          <a:bodyPr/>
          <a:lstStyle/>
          <a:p>
            <a:r>
              <a:rPr lang="en-US" dirty="0" err="1"/>
              <a:t>Variaatiolaskenta</a:t>
            </a:r>
            <a:r>
              <a:rPr lang="en-US" dirty="0"/>
              <a:t>: </a:t>
            </a:r>
            <a:r>
              <a:rPr lang="en-US" dirty="0" err="1"/>
              <a:t>jatkuu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Vielä</a:t>
            </a:r>
            <a:r>
              <a:rPr lang="en-US" b="1" dirty="0"/>
              <a:t> </a:t>
            </a:r>
            <a:r>
              <a:rPr lang="en-US" b="1" dirty="0" err="1"/>
              <a:t>yleisempi</a:t>
            </a:r>
            <a:r>
              <a:rPr lang="en-US" dirty="0"/>
              <a:t> </a:t>
            </a:r>
            <a:r>
              <a:rPr lang="en-US" dirty="0" err="1"/>
              <a:t>ongelma</a:t>
            </a:r>
            <a:r>
              <a:rPr lang="en-US" dirty="0"/>
              <a:t>: </a:t>
            </a:r>
            <a:r>
              <a:rPr lang="en-US" dirty="0" err="1"/>
              <a:t>löydä</a:t>
            </a:r>
            <a:r>
              <a:rPr lang="en-US" dirty="0"/>
              <a:t> </a:t>
            </a:r>
            <a:r>
              <a:rPr lang="en-US" dirty="0" err="1"/>
              <a:t>funktio</a:t>
            </a:r>
            <a:r>
              <a:rPr lang="en-US" dirty="0"/>
              <a:t> y(x) </a:t>
            </a:r>
            <a:r>
              <a:rPr lang="en-US" dirty="0" err="1"/>
              <a:t>niin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funktionaali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saavuttaa</a:t>
            </a:r>
            <a:r>
              <a:rPr lang="en-US" dirty="0"/>
              <a:t> </a:t>
            </a:r>
            <a:r>
              <a:rPr lang="en-US" dirty="0" err="1"/>
              <a:t>ääriarvon</a:t>
            </a:r>
            <a:r>
              <a:rPr lang="en-US" dirty="0"/>
              <a:t>.</a:t>
            </a:r>
          </a:p>
          <a:p>
            <a:r>
              <a:rPr lang="en-US" dirty="0" err="1"/>
              <a:t>Laskareissa</a:t>
            </a:r>
            <a:r>
              <a:rPr lang="en-US" dirty="0"/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447E26-BD2F-844D-B43E-31D33FED210E}"/>
              </a:ext>
            </a:extLst>
          </p:cNvPr>
          <p:cNvSpPr txBox="1"/>
          <p:nvPr/>
        </p:nvSpPr>
        <p:spPr>
          <a:xfrm>
            <a:off x="785812" y="5941497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err="1"/>
              <a:t>Huom</a:t>
            </a:r>
            <a:r>
              <a:rPr lang="fi-FI" b="1" dirty="0"/>
              <a:t>: sama idea vaikka funktionaali muuttuu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5DD9C-EFB5-6A4B-9829-5F573D24F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2435225"/>
            <a:ext cx="68326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8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0648E-51C5-0749-869A-BB52DB3EE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37183"/>
          </a:xfrm>
        </p:spPr>
        <p:txBody>
          <a:bodyPr/>
          <a:lstStyle/>
          <a:p>
            <a:r>
              <a:rPr lang="fi-FI" dirty="0" err="1"/>
              <a:t>Beltramin</a:t>
            </a:r>
            <a:r>
              <a:rPr lang="fi-FI" dirty="0"/>
              <a:t> identiteetti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BB035-B381-824A-AFC8-737CF458D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Usein hyödyllinen apuväline</a:t>
            </a:r>
          </a:p>
          <a:p>
            <a:r>
              <a:rPr lang="fi-FI" dirty="0"/>
              <a:t>Mitä jos funktionaali ei riipu eksplisiittisesti x:stä? ts.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Silloin </a:t>
            </a:r>
          </a:p>
          <a:p>
            <a:endParaRPr lang="fi-FI" dirty="0"/>
          </a:p>
          <a:p>
            <a:r>
              <a:rPr lang="fi-FI" dirty="0"/>
              <a:t>Mistä seuraa yhdessä </a:t>
            </a:r>
            <a:r>
              <a:rPr lang="fi-FI" dirty="0" err="1"/>
              <a:t>Euler-Lagrange</a:t>
            </a:r>
            <a:r>
              <a:rPr lang="fi-FI" dirty="0"/>
              <a:t> yhtälön kanssa: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B7F5E-F612-FE4A-A70A-848BD6340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838" y="2635250"/>
            <a:ext cx="5080000" cy="113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97560-0487-1D42-911C-49E63F740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838" y="3928567"/>
            <a:ext cx="1268412" cy="872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3F255E-962E-DF4A-8B9D-EA7F6F4B3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388" y="5599113"/>
            <a:ext cx="36449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98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1059"/>
          </a:xfrm>
        </p:spPr>
        <p:txBody>
          <a:bodyPr/>
          <a:lstStyle/>
          <a:p>
            <a:r>
              <a:rPr lang="en-US" dirty="0" err="1"/>
              <a:t>Variaatiot+rajoitteet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4508"/>
            <a:ext cx="8552329" cy="5217047"/>
          </a:xfrm>
        </p:spPr>
        <p:txBody>
          <a:bodyPr/>
          <a:lstStyle/>
          <a:p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haemme</a:t>
            </a:r>
            <a:r>
              <a:rPr lang="en-US" dirty="0"/>
              <a:t> </a:t>
            </a:r>
            <a:r>
              <a:rPr lang="en-US" dirty="0" err="1"/>
              <a:t>jonkun</a:t>
            </a:r>
            <a:r>
              <a:rPr lang="en-US" dirty="0"/>
              <a:t> </a:t>
            </a:r>
            <a:r>
              <a:rPr lang="en-US" dirty="0" err="1"/>
              <a:t>funktionaalin</a:t>
            </a:r>
            <a:r>
              <a:rPr lang="en-US" dirty="0"/>
              <a:t> </a:t>
            </a:r>
            <a:r>
              <a:rPr lang="en-US" dirty="0" err="1"/>
              <a:t>ääriarvoa</a:t>
            </a:r>
            <a:r>
              <a:rPr lang="en-US" dirty="0"/>
              <a:t>, </a:t>
            </a:r>
            <a:r>
              <a:rPr lang="en-US" dirty="0" err="1"/>
              <a:t>tyypillisesti</a:t>
            </a:r>
            <a:r>
              <a:rPr lang="en-US" dirty="0"/>
              <a:t> vain </a:t>
            </a:r>
            <a:r>
              <a:rPr lang="en-US" dirty="0" err="1"/>
              <a:t>osa</a:t>
            </a:r>
            <a:r>
              <a:rPr lang="en-US" dirty="0"/>
              <a:t> </a:t>
            </a:r>
            <a:r>
              <a:rPr lang="en-US" dirty="0" err="1"/>
              <a:t>ratkaisusta</a:t>
            </a:r>
            <a:r>
              <a:rPr lang="en-US" dirty="0"/>
              <a:t> on </a:t>
            </a:r>
            <a:r>
              <a:rPr lang="en-US" dirty="0" err="1"/>
              <a:t>hyväksyttäviä</a:t>
            </a:r>
            <a:endParaRPr lang="en-US" dirty="0"/>
          </a:p>
          <a:p>
            <a:r>
              <a:rPr lang="en-US" b="1" dirty="0" err="1"/>
              <a:t>Rajoitteita</a:t>
            </a:r>
            <a:r>
              <a:rPr lang="en-US" b="1" dirty="0"/>
              <a:t> </a:t>
            </a:r>
            <a:r>
              <a:rPr lang="en-US" b="1" dirty="0" err="1"/>
              <a:t>esimerkiksi</a:t>
            </a:r>
            <a:r>
              <a:rPr lang="en-US" b="1" dirty="0"/>
              <a:t>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err="1"/>
              <a:t>Tietty</a:t>
            </a:r>
            <a:r>
              <a:rPr lang="en-US" sz="2000" dirty="0"/>
              <a:t> </a:t>
            </a:r>
            <a:r>
              <a:rPr lang="en-US" sz="2000" dirty="0" err="1"/>
              <a:t>tilavuus</a:t>
            </a:r>
            <a:r>
              <a:rPr lang="en-US" sz="2000" dirty="0"/>
              <a:t> tai </a:t>
            </a:r>
            <a:r>
              <a:rPr lang="en-US" sz="2000" dirty="0" err="1"/>
              <a:t>massa</a:t>
            </a:r>
            <a:endParaRPr lang="en-US" sz="2000" dirty="0"/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err="1"/>
              <a:t>Vakio</a:t>
            </a:r>
            <a:r>
              <a:rPr lang="en-US" sz="2000" dirty="0"/>
              <a:t> </a:t>
            </a:r>
            <a:r>
              <a:rPr lang="en-US" sz="2000" dirty="0" err="1"/>
              <a:t>pituus</a:t>
            </a:r>
            <a:r>
              <a:rPr lang="en-US" sz="2000" dirty="0"/>
              <a:t> (</a:t>
            </a:r>
            <a:r>
              <a:rPr lang="en-US" sz="2000" dirty="0" err="1"/>
              <a:t>ketju</a:t>
            </a:r>
            <a:r>
              <a:rPr lang="en-US" sz="2000" dirty="0"/>
              <a:t> </a:t>
            </a:r>
            <a:r>
              <a:rPr lang="en-US" sz="2000" dirty="0" err="1"/>
              <a:t>esimerkiksi</a:t>
            </a:r>
            <a:r>
              <a:rPr lang="en-US" sz="2000" dirty="0"/>
              <a:t>)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err="1"/>
              <a:t>Kvanttimekaniikassa</a:t>
            </a:r>
            <a:r>
              <a:rPr lang="en-US" sz="2000" dirty="0"/>
              <a:t> </a:t>
            </a:r>
            <a:r>
              <a:rPr lang="en-US" sz="2000" dirty="0" err="1"/>
              <a:t>aaltofunktion</a:t>
            </a:r>
            <a:r>
              <a:rPr lang="en-US" sz="2000" dirty="0"/>
              <a:t> </a:t>
            </a:r>
            <a:r>
              <a:rPr lang="en-US" sz="2000" dirty="0" err="1"/>
              <a:t>normitus</a:t>
            </a:r>
            <a:endParaRPr lang="en-US" sz="2000" dirty="0"/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err="1"/>
              <a:t>Kvanttimekaniikassa</a:t>
            </a:r>
            <a:r>
              <a:rPr lang="en-US" sz="2000" dirty="0"/>
              <a:t> </a:t>
            </a:r>
            <a:r>
              <a:rPr lang="en-US" sz="2000" dirty="0" err="1"/>
              <a:t>aaltofunktiolla</a:t>
            </a:r>
            <a:r>
              <a:rPr lang="en-US" sz="2000" dirty="0"/>
              <a:t> </a:t>
            </a:r>
            <a:r>
              <a:rPr lang="en-US" sz="2000" dirty="0" err="1"/>
              <a:t>täytyy</a:t>
            </a:r>
            <a:r>
              <a:rPr lang="en-US" sz="2000" dirty="0"/>
              <a:t> olla </a:t>
            </a:r>
            <a:r>
              <a:rPr lang="en-US" sz="2000" dirty="0" err="1"/>
              <a:t>oikeat</a:t>
            </a:r>
            <a:r>
              <a:rPr lang="en-US" sz="2000" dirty="0"/>
              <a:t> </a:t>
            </a:r>
            <a:r>
              <a:rPr lang="en-US" sz="2000" dirty="0" err="1"/>
              <a:t>symmetriat</a:t>
            </a:r>
            <a:r>
              <a:rPr lang="en-US" sz="2000" dirty="0"/>
              <a:t> (</a:t>
            </a:r>
            <a:r>
              <a:rPr lang="en-US" sz="2000" dirty="0" err="1"/>
              <a:t>bosonit</a:t>
            </a:r>
            <a:r>
              <a:rPr lang="en-US" sz="2000" dirty="0"/>
              <a:t>/</a:t>
            </a:r>
            <a:r>
              <a:rPr lang="en-US" sz="2000" dirty="0" err="1"/>
              <a:t>fermionit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538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1059"/>
          </a:xfrm>
        </p:spPr>
        <p:txBody>
          <a:bodyPr/>
          <a:lstStyle/>
          <a:p>
            <a:r>
              <a:rPr lang="en-US" dirty="0" err="1"/>
              <a:t>Variaatiot+rajoitteet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03071"/>
            <a:ext cx="8552329" cy="5217047"/>
          </a:xfrm>
        </p:spPr>
        <p:txBody>
          <a:bodyPr/>
          <a:lstStyle/>
          <a:p>
            <a:r>
              <a:rPr lang="en-US" dirty="0" err="1"/>
              <a:t>Sanotaan</a:t>
            </a:r>
            <a:r>
              <a:rPr lang="en-US" dirty="0"/>
              <a:t>,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meillä</a:t>
            </a:r>
            <a:r>
              <a:rPr lang="en-US" dirty="0"/>
              <a:t> on </a:t>
            </a:r>
            <a:r>
              <a:rPr lang="en-US" dirty="0" err="1"/>
              <a:t>funktionaali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rajoitteella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Euler-Lagrange </a:t>
            </a:r>
            <a:r>
              <a:rPr lang="en-US" dirty="0" err="1"/>
              <a:t>yhtälö</a:t>
            </a:r>
            <a:r>
              <a:rPr lang="en-US" dirty="0"/>
              <a:t> </a:t>
            </a:r>
            <a:r>
              <a:rPr lang="en-US" dirty="0" err="1"/>
              <a:t>funktionaalilla</a:t>
            </a:r>
            <a:r>
              <a:rPr lang="en-US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λ</a:t>
            </a:r>
            <a:r>
              <a:rPr lang="en-US" sz="2000" dirty="0"/>
              <a:t>= </a:t>
            </a:r>
            <a:r>
              <a:rPr lang="en-US" sz="2000" dirty="0" err="1"/>
              <a:t>Lagrangen</a:t>
            </a:r>
            <a:r>
              <a:rPr lang="en-US" sz="2000" dirty="0"/>
              <a:t> </a:t>
            </a:r>
            <a:r>
              <a:rPr lang="en-US" sz="2000" dirty="0" err="1"/>
              <a:t>kerroin</a:t>
            </a:r>
            <a:r>
              <a:rPr lang="en-US" sz="2000" dirty="0"/>
              <a:t>, </a:t>
            </a:r>
            <a:r>
              <a:rPr lang="en-US" sz="2000" dirty="0" err="1"/>
              <a:t>joka</a:t>
            </a:r>
            <a:r>
              <a:rPr lang="en-US" sz="2000" dirty="0"/>
              <a:t> </a:t>
            </a:r>
            <a:r>
              <a:rPr lang="en-US" sz="2000" dirty="0" err="1"/>
              <a:t>määritetään</a:t>
            </a:r>
            <a:r>
              <a:rPr lang="en-US" sz="2000" dirty="0"/>
              <a:t> </a:t>
            </a:r>
            <a:r>
              <a:rPr lang="en-US" sz="2000" dirty="0" err="1"/>
              <a:t>lopulta</a:t>
            </a:r>
            <a:r>
              <a:rPr lang="en-US" sz="2000" dirty="0"/>
              <a:t> </a:t>
            </a:r>
            <a:r>
              <a:rPr lang="en-US" sz="2000" dirty="0" err="1"/>
              <a:t>niin</a:t>
            </a:r>
            <a:r>
              <a:rPr lang="en-US" sz="2000" dirty="0"/>
              <a:t>, </a:t>
            </a:r>
            <a:r>
              <a:rPr lang="en-US" sz="2000" dirty="0" err="1"/>
              <a:t>että</a:t>
            </a:r>
            <a:r>
              <a:rPr lang="en-US" sz="2000" dirty="0"/>
              <a:t> </a:t>
            </a:r>
            <a:r>
              <a:rPr lang="en-US" sz="2000" dirty="0" err="1"/>
              <a:t>rajoite</a:t>
            </a:r>
            <a:r>
              <a:rPr lang="en-US" sz="2000" dirty="0"/>
              <a:t> </a:t>
            </a:r>
            <a:r>
              <a:rPr lang="en-US" sz="2000" dirty="0" err="1"/>
              <a:t>toteutuu</a:t>
            </a:r>
            <a:r>
              <a:rPr lang="en-US" sz="2000" dirty="0"/>
              <a:t>)</a:t>
            </a:r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58" y="1773173"/>
            <a:ext cx="4245651" cy="891186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97" y="3297761"/>
            <a:ext cx="6489071" cy="92701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2963" y="5502049"/>
            <a:ext cx="1043998" cy="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97" y="5094700"/>
            <a:ext cx="7336117" cy="8693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6961" y="6135452"/>
            <a:ext cx="5974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Muistiinpanoissa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luonnosta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sille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miksi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tässä</a:t>
            </a:r>
            <a:r>
              <a:rPr lang="en-US" b="1" dirty="0">
                <a:solidFill>
                  <a:srgbClr val="0000FF"/>
                </a:solidFill>
              </a:rPr>
              <a:t> on </a:t>
            </a:r>
            <a:r>
              <a:rPr lang="en-US" b="1" dirty="0" err="1">
                <a:solidFill>
                  <a:srgbClr val="0000FF"/>
                </a:solidFill>
              </a:rPr>
              <a:t>järkeä</a:t>
            </a:r>
            <a:r>
              <a:rPr lang="en-US" b="1" dirty="0">
                <a:solidFill>
                  <a:srgbClr val="0000FF"/>
                </a:solidFill>
              </a:rPr>
              <a:t>.</a:t>
            </a:r>
          </a:p>
          <a:p>
            <a:r>
              <a:rPr lang="en-US" b="1" dirty="0" err="1">
                <a:solidFill>
                  <a:srgbClr val="0000FF"/>
                </a:solidFill>
              </a:rPr>
              <a:t>Täydennä</a:t>
            </a:r>
            <a:r>
              <a:rPr lang="en-US" b="1" dirty="0">
                <a:solidFill>
                  <a:srgbClr val="0000FF"/>
                </a:solidFill>
              </a:rPr>
              <a:t>/</a:t>
            </a:r>
            <a:r>
              <a:rPr lang="en-US" b="1" dirty="0" err="1">
                <a:solidFill>
                  <a:srgbClr val="0000FF"/>
                </a:solidFill>
              </a:rPr>
              <a:t>lue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detaljit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toisaalta</a:t>
            </a:r>
            <a:r>
              <a:rPr lang="en-US" b="1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991199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1774</TotalTime>
  <Words>400</Words>
  <Application>Microsoft Macintosh PowerPoint</Application>
  <PresentationFormat>On-screen Show (4:3)</PresentationFormat>
  <Paragraphs>84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Century Gothic</vt:lpstr>
      <vt:lpstr>Courier New</vt:lpstr>
      <vt:lpstr>Georgia</vt:lpstr>
      <vt:lpstr>Lucida Grande</vt:lpstr>
      <vt:lpstr>Palatino Linotype</vt:lpstr>
      <vt:lpstr>Wingdings</vt:lpstr>
      <vt:lpstr>SCI_EN</vt:lpstr>
      <vt:lpstr>Executive</vt:lpstr>
      <vt:lpstr>Klassinen dynamiikka:   Variaatiolaskenta ja Hamiltonin periaate 1/2</vt:lpstr>
      <vt:lpstr>Viime viikolla</vt:lpstr>
      <vt:lpstr>Oppimistavoitteet tälle viikolle</vt:lpstr>
      <vt:lpstr>Fysiikan standardimalli: huomaa tuo “L”</vt:lpstr>
      <vt:lpstr>Variaatiolaskenta</vt:lpstr>
      <vt:lpstr>Variaatiolaskenta: jatkuu</vt:lpstr>
      <vt:lpstr>Beltramin identiteetti</vt:lpstr>
      <vt:lpstr>Variaatiot+rajoitteet</vt:lpstr>
      <vt:lpstr>Variaatiot+rajoitteet</vt:lpstr>
      <vt:lpstr>Esimerkkejä</vt:lpstr>
      <vt:lpstr>Brakistokroni-ongelma</vt:lpstr>
      <vt:lpstr>PowerPoint Presentation</vt:lpstr>
      <vt:lpstr>FFS!</vt:lpstr>
      <vt:lpstr>Sykloidi pyörätie</vt:lpstr>
      <vt:lpstr>Esimerkkejä</vt:lpstr>
      <vt:lpstr>Yhteenveto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Kvanttimekaniikka: Luento 1</dc:title>
  <dc:creator>Jani-Petri Martikainen</dc:creator>
  <cp:lastModifiedBy>Martikainen Jani-Petri</cp:lastModifiedBy>
  <cp:revision>192</cp:revision>
  <cp:lastPrinted>2017-09-25T08:54:28Z</cp:lastPrinted>
  <dcterms:created xsi:type="dcterms:W3CDTF">2013-10-21T06:22:51Z</dcterms:created>
  <dcterms:modified xsi:type="dcterms:W3CDTF">2024-05-06T07:09:48Z</dcterms:modified>
</cp:coreProperties>
</file>