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4793" r:id="rId2"/>
  </p:sldMasterIdLst>
  <p:notesMasterIdLst>
    <p:notesMasterId r:id="rId21"/>
  </p:notesMasterIdLst>
  <p:sldIdLst>
    <p:sldId id="256" r:id="rId3"/>
    <p:sldId id="287" r:id="rId4"/>
    <p:sldId id="260" r:id="rId5"/>
    <p:sldId id="288" r:id="rId6"/>
    <p:sldId id="269" r:id="rId7"/>
    <p:sldId id="270" r:id="rId8"/>
    <p:sldId id="291" r:id="rId9"/>
    <p:sldId id="259" r:id="rId10"/>
    <p:sldId id="261" r:id="rId11"/>
    <p:sldId id="258" r:id="rId12"/>
    <p:sldId id="280" r:id="rId13"/>
    <p:sldId id="284" r:id="rId14"/>
    <p:sldId id="283" r:id="rId15"/>
    <p:sldId id="285" r:id="rId16"/>
    <p:sldId id="289" r:id="rId17"/>
    <p:sldId id="263" r:id="rId18"/>
    <p:sldId id="265" r:id="rId19"/>
    <p:sldId id="26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7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 showGuides="1">
      <p:cViewPr varScale="1">
        <p:scale>
          <a:sx n="102" d="100"/>
          <a:sy n="102" d="100"/>
        </p:scale>
        <p:origin x="1920" y="168"/>
      </p:cViewPr>
      <p:guideLst>
        <p:guide orient="horz" pos="2169"/>
        <p:guide pos="27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7D86-E95B-2D40-835E-8E10C86D254F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86EA6-752E-CB4B-A968-F93ADF32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700810"/>
            <a:ext cx="8207375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3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5654880"/>
            <a:ext cx="2248911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6021288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6180039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6365777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7B613C-1AD7-49D3-885D-F654C5CDBAA6}" type="datetime1">
              <a:rPr lang="en-US" smtClean="0"/>
              <a:pPr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://physwiki.ucdavis.edu/Quantum_Mechanics/1-D_Quantum_Mechanics/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n.wikipedia.org/wiki/William_Wordsworth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onis.nl/physics/phys256/least_action.php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209" y="1074672"/>
            <a:ext cx="8020275" cy="2782294"/>
          </a:xfrm>
        </p:spPr>
        <p:txBody>
          <a:bodyPr/>
          <a:lstStyle/>
          <a:p>
            <a:r>
              <a:rPr lang="en-US" sz="4400" dirty="0" err="1"/>
              <a:t>Klassinen</a:t>
            </a:r>
            <a:r>
              <a:rPr lang="en-US" sz="4400" dirty="0"/>
              <a:t> </a:t>
            </a:r>
            <a:r>
              <a:rPr lang="en-US" sz="4400" dirty="0" err="1"/>
              <a:t>dynamiikka</a:t>
            </a:r>
            <a:r>
              <a:rPr lang="en-US" sz="4400" dirty="0"/>
              <a:t>:  </a:t>
            </a:r>
            <a:br>
              <a:rPr lang="en-US" sz="4400" dirty="0"/>
            </a:br>
            <a:r>
              <a:rPr lang="en-US" sz="4400" dirty="0" err="1"/>
              <a:t>Variaatiolaskenta</a:t>
            </a:r>
            <a:r>
              <a:rPr lang="en-US" sz="4400" dirty="0"/>
              <a:t> ja </a:t>
            </a:r>
            <a:r>
              <a:rPr lang="en-US" sz="4400" dirty="0" err="1"/>
              <a:t>Hamiltonin</a:t>
            </a:r>
            <a:r>
              <a:rPr lang="en-US" sz="4400" dirty="0"/>
              <a:t> </a:t>
            </a:r>
            <a:r>
              <a:rPr lang="en-US" sz="4400" dirty="0" err="1"/>
              <a:t>periaate</a:t>
            </a:r>
            <a:r>
              <a:rPr lang="en-US" sz="4400" dirty="0"/>
              <a:t> 2/2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Martikainen</a:t>
            </a:r>
            <a:r>
              <a:rPr lang="en-US" dirty="0"/>
              <a:t> </a:t>
            </a:r>
            <a:r>
              <a:rPr lang="en-US" dirty="0" err="1"/>
              <a:t>Jani</a:t>
            </a:r>
            <a:r>
              <a:rPr lang="en-US" dirty="0"/>
              <a:t>-Petri</a:t>
            </a:r>
          </a:p>
        </p:txBody>
      </p:sp>
    </p:spTree>
    <p:extLst>
      <p:ext uri="{BB962C8B-B14F-4D97-AF65-F5344CB8AC3E}">
        <p14:creationId xmlns:p14="http://schemas.microsoft.com/office/powerpoint/2010/main" val="106395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r>
              <a:rPr lang="en-US" dirty="0"/>
              <a:t>: </a:t>
            </a:r>
            <a:r>
              <a:rPr lang="en-US" dirty="0" err="1"/>
              <a:t>noituutta</a:t>
            </a:r>
            <a:r>
              <a:rPr lang="en-US" dirty="0"/>
              <a:t>?</a:t>
            </a:r>
          </a:p>
        </p:txBody>
      </p:sp>
      <p:pic>
        <p:nvPicPr>
          <p:cNvPr id="6" name="Content Placeholder 5" descr="Psychic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5" r="-18185"/>
          <a:stretch>
            <a:fillRect/>
          </a:stretch>
        </p:blipFill>
        <p:spPr/>
      </p:pic>
      <p:pic>
        <p:nvPicPr>
          <p:cNvPr id="5" name="Content Placeholder 4" descr="Psychic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r="13122"/>
          <a:stretch>
            <a:fillRect/>
          </a:stretch>
        </p:blipFill>
        <p:spPr>
          <a:xfrm>
            <a:off x="365125" y="1600200"/>
            <a:ext cx="4041775" cy="4525963"/>
          </a:xfrm>
        </p:spPr>
      </p:pic>
      <p:sp>
        <p:nvSpPr>
          <p:cNvPr id="3" name="TextBox 2"/>
          <p:cNvSpPr txBox="1"/>
          <p:nvPr/>
        </p:nvSpPr>
        <p:spPr>
          <a:xfrm>
            <a:off x="665163" y="6336548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Mistä</a:t>
            </a:r>
            <a:r>
              <a:rPr lang="en-US" b="1" dirty="0"/>
              <a:t> </a:t>
            </a:r>
            <a:r>
              <a:rPr lang="en-US" b="1" dirty="0" err="1"/>
              <a:t>kappale</a:t>
            </a:r>
            <a:r>
              <a:rPr lang="en-US" b="1" dirty="0"/>
              <a:t> </a:t>
            </a:r>
            <a:r>
              <a:rPr lang="en-US" b="1" dirty="0" err="1"/>
              <a:t>tietää</a:t>
            </a:r>
            <a:r>
              <a:rPr lang="en-US" b="1" dirty="0"/>
              <a:t> </a:t>
            </a:r>
            <a:r>
              <a:rPr lang="en-US" b="1" dirty="0" err="1"/>
              <a:t>etukäteen</a:t>
            </a:r>
            <a:r>
              <a:rPr lang="en-US" b="1" dirty="0"/>
              <a:t> </a:t>
            </a:r>
            <a:r>
              <a:rPr lang="en-US" b="1" dirty="0" err="1"/>
              <a:t>minne</a:t>
            </a:r>
            <a:r>
              <a:rPr lang="en-US" b="1" dirty="0"/>
              <a:t> </a:t>
            </a:r>
            <a:r>
              <a:rPr lang="en-US" b="1" dirty="0" err="1"/>
              <a:t>mennä</a:t>
            </a:r>
            <a:r>
              <a:rPr lang="en-US" b="1" dirty="0"/>
              <a:t>?</a:t>
            </a:r>
            <a:r>
              <a:rPr lang="en-US" dirty="0"/>
              <a:t> </a:t>
            </a:r>
            <a:r>
              <a:rPr lang="en-US" dirty="0" err="1"/>
              <a:t>Muistiinpanot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1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00BD-8552-7940-823B-A0DBDC78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Hamiltonin periaate kenttäteorioissa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DE60-BA84-A041-B6E5-A1AE11E5B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Mitä kenttäteoria oikeastaan tarkoittaa?</a:t>
            </a:r>
            <a:endParaRPr lang="fi-FI" dirty="0"/>
          </a:p>
          <a:p>
            <a:r>
              <a:rPr lang="fi-FI" dirty="0"/>
              <a:t>Mitä eroa aiempaan hiukkasen dynamiikan tarkasteluun?</a:t>
            </a:r>
          </a:p>
          <a:p>
            <a:r>
              <a:rPr lang="fi-FI" dirty="0"/>
              <a:t>Jokaisessa avaruuden pisteessä joku ajasta riippuva suure</a:t>
            </a:r>
          </a:p>
          <a:p>
            <a:r>
              <a:rPr lang="fi-FI" dirty="0"/>
              <a:t>Yhtälöt tuolle aikariippuvuudelle kaikkialla avaruudessa</a:t>
            </a:r>
          </a:p>
          <a:p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CDD10-E801-0B42-86F3-FD1A0EA8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4619227"/>
            <a:ext cx="2717800" cy="469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8BC68C-3E53-5C45-9CBB-74E5FF138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5372695"/>
            <a:ext cx="2781300" cy="469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F525A7-03BB-F748-AD1D-B6D0B907F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781">
            <a:off x="5471567" y="4219425"/>
            <a:ext cx="3458120" cy="23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00BD-8552-7940-823B-A0DBDC78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Hamiltonin periaate kenttäteorioissa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DE60-BA84-A041-B6E5-A1AE11E5B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Kuinka siirtymä voidaan tehdä? 1D hiukkasjono esimerkki muistiinpanoissa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A22E7-A70D-CE42-94EB-FD969865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432300"/>
            <a:ext cx="2806700" cy="73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3C24A-0B06-8547-A285-024A1378B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5321300"/>
            <a:ext cx="7912100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0C3E5-8196-3B4E-AFEE-A36D2468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2400300"/>
            <a:ext cx="5245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00BD-8552-7940-823B-A0DBDC78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Hamiltonin periaate kenttäteorioissa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DE60-BA84-A041-B6E5-A1AE11E5B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Hamiltonin periaate siis implikoi kenttäteorian osittaisdifferentiaaliyhtälöitä!!! </a:t>
            </a:r>
          </a:p>
          <a:p>
            <a:r>
              <a:rPr lang="fi-FI" dirty="0"/>
              <a:t>Esimerkiksi </a:t>
            </a:r>
            <a:r>
              <a:rPr lang="fi-FI" dirty="0" err="1"/>
              <a:t>Maxwellin</a:t>
            </a:r>
            <a:r>
              <a:rPr lang="fi-FI" dirty="0"/>
              <a:t> lait voidaan johtaa  sopivasta </a:t>
            </a:r>
            <a:r>
              <a:rPr lang="fi-FI" dirty="0" err="1"/>
              <a:t>Lagrangen</a:t>
            </a:r>
            <a:r>
              <a:rPr lang="fi-FI" dirty="0"/>
              <a:t> tiheydestä. 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F7070-2239-0B45-A328-D8306752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7" y="4187031"/>
            <a:ext cx="2500313" cy="1406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58CBDC-A513-5B47-8057-345F36041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7" y="3539331"/>
            <a:ext cx="6921500" cy="647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9E38FB-8155-354A-B535-993F22497085}"/>
              </a:ext>
            </a:extLst>
          </p:cNvPr>
          <p:cNvSpPr txBox="1"/>
          <p:nvPr/>
        </p:nvSpPr>
        <p:spPr>
          <a:xfrm>
            <a:off x="3656514" y="4377054"/>
            <a:ext cx="436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Suhteellisuusteoriassa tulee lopulta näin </a:t>
            </a:r>
          </a:p>
          <a:p>
            <a:r>
              <a:rPr lang="fi-FI" dirty="0"/>
              <a:t>tiiviiseen muotoon (ovat siis sama asia)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4163E-FC23-9B44-B06A-95955068C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980">
            <a:off x="5697892" y="5093218"/>
            <a:ext cx="2846034" cy="16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9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A0E4-BF44-B148-A124-387EC53E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Hamiltonin periaate kenttäteorioissa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E873-F628-2149-A5C9-F6D6E5DB6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Vaikutus integraali ajan yli korvautuu usea ulotteisella integraalilla </a:t>
            </a:r>
            <a:r>
              <a:rPr lang="fi-FI" b="1" dirty="0" err="1"/>
              <a:t>Lagrangen</a:t>
            </a:r>
            <a:r>
              <a:rPr lang="fi-FI" b="1" dirty="0"/>
              <a:t> tiheyden </a:t>
            </a:r>
            <a:r>
              <a:rPr lang="fi-FI" dirty="0"/>
              <a:t>ylitse</a:t>
            </a:r>
          </a:p>
          <a:p>
            <a:r>
              <a:rPr lang="fi-FI" dirty="0"/>
              <a:t>Ks. </a:t>
            </a:r>
            <a:r>
              <a:rPr lang="fi-FI" b="1" dirty="0"/>
              <a:t>Kukan raportti </a:t>
            </a:r>
            <a:r>
              <a:rPr lang="fi-FI" dirty="0"/>
              <a:t>(</a:t>
            </a:r>
            <a:r>
              <a:rPr lang="fi-FI" dirty="0" err="1"/>
              <a:t>MyCourses</a:t>
            </a:r>
            <a:r>
              <a:rPr lang="fi-FI" dirty="0"/>
              <a:t>)</a:t>
            </a:r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DF124-0584-E943-B647-265E9C20D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944844"/>
            <a:ext cx="7629525" cy="2405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98A97-DB72-1743-9BFF-935F0302A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980">
            <a:off x="5729266" y="5070403"/>
            <a:ext cx="2619727" cy="1559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3E7D86-FDBC-414C-816A-88AC1F7C85AE}"/>
              </a:ext>
            </a:extLst>
          </p:cNvPr>
          <p:cNvSpPr txBox="1"/>
          <p:nvPr/>
        </p:nvSpPr>
        <p:spPr>
          <a:xfrm>
            <a:off x="757237" y="5849989"/>
            <a:ext cx="481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Huom</a:t>
            </a:r>
            <a:r>
              <a:rPr lang="fi-FI" dirty="0"/>
              <a:t>: tarkkana koordinaattien, kenttien</a:t>
            </a:r>
          </a:p>
          <a:p>
            <a:r>
              <a:rPr lang="fi-FI" dirty="0"/>
              <a:t>ja funktionaalin </a:t>
            </a:r>
            <a:r>
              <a:rPr lang="fi-FI" dirty="0" err="1"/>
              <a:t>integrandin</a:t>
            </a:r>
            <a:r>
              <a:rPr lang="fi-FI" dirty="0"/>
              <a:t> kanssa! </a:t>
            </a:r>
            <a:r>
              <a:rPr lang="fi-FI" dirty="0" err="1"/>
              <a:t>Laskarit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40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0CEF-E4AC-B24E-A550-D3970163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A4540-E1A0-764D-929C-6C64A0F34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Tällä viikolla variaatiolaskennan perusteet</a:t>
            </a:r>
          </a:p>
          <a:p>
            <a:r>
              <a:rPr lang="fi-FI" dirty="0"/>
              <a:t>Tällä viikolla sovellus Hamiltonin periaatteen kautta fysiikkaan</a:t>
            </a:r>
          </a:p>
          <a:p>
            <a:pPr lvl="1"/>
            <a:r>
              <a:rPr lang="fi-FI" dirty="0"/>
              <a:t>Vaikutusintegraali</a:t>
            </a:r>
          </a:p>
          <a:p>
            <a:pPr lvl="1"/>
            <a:r>
              <a:rPr lang="fi-FI" dirty="0" err="1"/>
              <a:t>Lagrangen</a:t>
            </a:r>
            <a:r>
              <a:rPr lang="fi-FI" dirty="0"/>
              <a:t> yhtälöt </a:t>
            </a:r>
          </a:p>
          <a:p>
            <a:pPr lvl="1"/>
            <a:r>
              <a:rPr lang="fi-FI" dirty="0" err="1"/>
              <a:t>Lagrangen</a:t>
            </a:r>
            <a:r>
              <a:rPr lang="fi-FI" dirty="0"/>
              <a:t> tiheyden kautta kenttäteorioihin ja niiden lakeihin</a:t>
            </a:r>
          </a:p>
          <a:p>
            <a:r>
              <a:rPr lang="fi-FI" dirty="0"/>
              <a:t>(Ensi viikolla: Rajoitteiden laskeminen, jos niitä tarvitaan)  ehkä ei</a:t>
            </a:r>
          </a:p>
          <a:p>
            <a:r>
              <a:rPr lang="fi-FI" dirty="0"/>
              <a:t>Ensi viikolla: Hamiltonin dynamiikan perusteet</a:t>
            </a:r>
          </a:p>
          <a:p>
            <a:r>
              <a:rPr lang="fi-FI" dirty="0"/>
              <a:t>Ensi viikolla: </a:t>
            </a:r>
            <a:r>
              <a:rPr lang="fi-FI"/>
              <a:t>Kanoniset muunnokset.</a:t>
            </a:r>
            <a:endParaRPr lang="fi-FI" dirty="0"/>
          </a:p>
          <a:p>
            <a:r>
              <a:rPr lang="fi-FI" dirty="0"/>
              <a:t>Ensi viikolla: Symmetrioiden ja säilymislakien yhteys</a:t>
            </a:r>
          </a:p>
        </p:txBody>
      </p:sp>
    </p:spTree>
    <p:extLst>
      <p:ext uri="{BB962C8B-B14F-4D97-AF65-F5344CB8AC3E}">
        <p14:creationId xmlns:p14="http://schemas.microsoft.com/office/powerpoint/2010/main" val="261506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r>
              <a:rPr lang="en-US" dirty="0"/>
              <a:t> ja </a:t>
            </a:r>
            <a:r>
              <a:rPr lang="en-US" dirty="0" err="1"/>
              <a:t>kvanttimekaniikka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Kvanttimekaniikka</a:t>
            </a:r>
            <a:r>
              <a:rPr lang="en-US" dirty="0"/>
              <a:t> </a:t>
            </a:r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hiukan</a:t>
            </a:r>
            <a:r>
              <a:rPr lang="en-US" dirty="0"/>
              <a:t> </a:t>
            </a:r>
            <a:r>
              <a:rPr lang="en-US" dirty="0" err="1"/>
              <a:t>rationalisointia</a:t>
            </a:r>
            <a:r>
              <a:rPr lang="en-US" dirty="0"/>
              <a:t> </a:t>
            </a:r>
            <a:r>
              <a:rPr lang="en-US" dirty="0" err="1"/>
              <a:t>sille</a:t>
            </a:r>
            <a:r>
              <a:rPr lang="en-US" dirty="0"/>
              <a:t> </a:t>
            </a:r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tietyt</a:t>
            </a:r>
            <a:r>
              <a:rPr lang="en-US" dirty="0"/>
              <a:t> </a:t>
            </a:r>
            <a:r>
              <a:rPr lang="en-US" dirty="0" err="1"/>
              <a:t>polut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erityisiä</a:t>
            </a:r>
            <a:r>
              <a:rPr lang="en-US" dirty="0"/>
              <a:t>!</a:t>
            </a:r>
          </a:p>
          <a:p>
            <a:r>
              <a:rPr lang="en-US" dirty="0"/>
              <a:t>Lue </a:t>
            </a:r>
            <a:r>
              <a:rPr lang="en-US" dirty="0" err="1"/>
              <a:t>Feynmania</a:t>
            </a:r>
            <a:r>
              <a:rPr lang="en-US" dirty="0"/>
              <a:t> ja </a:t>
            </a:r>
            <a:r>
              <a:rPr lang="en-US" dirty="0">
                <a:hlinkClick r:id="rId2"/>
              </a:rPr>
              <a:t>muita tästä…</a:t>
            </a:r>
            <a:endParaRPr lang="en-US" dirty="0"/>
          </a:p>
          <a:p>
            <a:r>
              <a:rPr lang="en-US" dirty="0"/>
              <a:t>Idea on,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kvanttimekaniikassa</a:t>
            </a:r>
            <a:r>
              <a:rPr lang="en-US" dirty="0"/>
              <a:t> </a:t>
            </a:r>
            <a:r>
              <a:rPr lang="en-US" dirty="0" err="1"/>
              <a:t>amplitudi</a:t>
            </a:r>
            <a:r>
              <a:rPr lang="en-US" dirty="0"/>
              <a:t> </a:t>
            </a:r>
            <a:r>
              <a:rPr lang="en-US" dirty="0" err="1"/>
              <a:t>aikakehitykselle</a:t>
            </a:r>
            <a:r>
              <a:rPr lang="en-US" dirty="0"/>
              <a:t> (x’,0):</a:t>
            </a:r>
            <a:r>
              <a:rPr lang="en-US" dirty="0" err="1"/>
              <a:t>sta</a:t>
            </a:r>
            <a:r>
              <a:rPr lang="en-US" dirty="0"/>
              <a:t>  </a:t>
            </a:r>
            <a:r>
              <a:rPr lang="en-US" dirty="0" err="1"/>
              <a:t>pisteeseen</a:t>
            </a:r>
            <a:r>
              <a:rPr lang="en-US" dirty="0"/>
              <a:t> (</a:t>
            </a:r>
            <a:r>
              <a:rPr lang="en-US" dirty="0" err="1"/>
              <a:t>x,t</a:t>
            </a:r>
            <a:r>
              <a:rPr lang="en-US" dirty="0"/>
              <a:t>)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esittää</a:t>
            </a:r>
            <a:r>
              <a:rPr lang="en-US" dirty="0"/>
              <a:t> </a:t>
            </a:r>
            <a:r>
              <a:rPr lang="en-US" dirty="0" err="1"/>
              <a:t>summana</a:t>
            </a:r>
            <a:r>
              <a:rPr lang="en-US" dirty="0"/>
              <a:t> </a:t>
            </a:r>
            <a:r>
              <a:rPr lang="en-US" dirty="0" err="1"/>
              <a:t>polkujen</a:t>
            </a:r>
            <a:r>
              <a:rPr lang="en-US" dirty="0"/>
              <a:t> </a:t>
            </a:r>
            <a:r>
              <a:rPr lang="en-US" dirty="0" err="1"/>
              <a:t>ylitse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0" y="4383330"/>
            <a:ext cx="7011765" cy="10349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28" y="5772220"/>
            <a:ext cx="910217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 haittaa, jos et oikein tajua kaikkea! </a:t>
            </a:r>
          </a:p>
        </p:txBody>
      </p:sp>
    </p:spTree>
    <p:extLst>
      <p:ext uri="{BB962C8B-B14F-4D97-AF65-F5344CB8AC3E}">
        <p14:creationId xmlns:p14="http://schemas.microsoft.com/office/powerpoint/2010/main" val="334327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r>
              <a:rPr lang="en-US" dirty="0"/>
              <a:t> ja </a:t>
            </a:r>
            <a:r>
              <a:rPr lang="en-US" dirty="0" err="1"/>
              <a:t>kvanttimekaniikka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Jokaisella</a:t>
            </a:r>
            <a:r>
              <a:rPr lang="en-US" dirty="0"/>
              <a:t> </a:t>
            </a:r>
            <a:r>
              <a:rPr lang="en-US" dirty="0" err="1"/>
              <a:t>polulla</a:t>
            </a:r>
            <a:r>
              <a:rPr lang="en-US" dirty="0"/>
              <a:t> </a:t>
            </a:r>
            <a:r>
              <a:rPr lang="en-US" dirty="0" err="1"/>
              <a:t>amplitudiin</a:t>
            </a:r>
            <a:r>
              <a:rPr lang="en-US" dirty="0"/>
              <a:t> </a:t>
            </a:r>
            <a:r>
              <a:rPr lang="en-US" dirty="0" err="1"/>
              <a:t>liittyy</a:t>
            </a:r>
            <a:r>
              <a:rPr lang="en-US" dirty="0"/>
              <a:t> </a:t>
            </a:r>
            <a:r>
              <a:rPr lang="en-US" dirty="0" err="1"/>
              <a:t>vaihetekijä</a:t>
            </a:r>
            <a:endParaRPr lang="en-US" dirty="0"/>
          </a:p>
          <a:p>
            <a:endParaRPr lang="en-US" dirty="0"/>
          </a:p>
          <a:p>
            <a:r>
              <a:rPr lang="en-US" dirty="0"/>
              <a:t>Jos </a:t>
            </a:r>
            <a:r>
              <a:rPr lang="en-US" dirty="0" err="1"/>
              <a:t>vaikutus</a:t>
            </a:r>
            <a:r>
              <a:rPr lang="en-US" dirty="0"/>
              <a:t> </a:t>
            </a:r>
            <a:r>
              <a:rPr lang="en-US" dirty="0" err="1"/>
              <a:t>muuttuu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Planckin</a:t>
            </a:r>
            <a:r>
              <a:rPr lang="en-US" dirty="0"/>
              <a:t> </a:t>
            </a:r>
            <a:r>
              <a:rPr lang="en-US" dirty="0" err="1"/>
              <a:t>vakioon</a:t>
            </a:r>
            <a:r>
              <a:rPr lang="en-US" dirty="0"/>
              <a:t>  </a:t>
            </a:r>
            <a:r>
              <a:rPr lang="en-US" dirty="0" err="1"/>
              <a:t>verrattuna</a:t>
            </a:r>
            <a:r>
              <a:rPr lang="en-US" dirty="0"/>
              <a:t> </a:t>
            </a:r>
            <a:r>
              <a:rPr lang="en-US" dirty="0" err="1"/>
              <a:t>läheisillä</a:t>
            </a:r>
            <a:r>
              <a:rPr lang="en-US" dirty="0"/>
              <a:t> </a:t>
            </a:r>
            <a:r>
              <a:rPr lang="en-US" dirty="0" err="1"/>
              <a:t>poluilla</a:t>
            </a:r>
            <a:r>
              <a:rPr lang="en-US" dirty="0"/>
              <a:t>, </a:t>
            </a:r>
            <a:r>
              <a:rPr lang="en-US" dirty="0" err="1"/>
              <a:t>vaiheet</a:t>
            </a:r>
            <a:r>
              <a:rPr lang="en-US" dirty="0"/>
              <a:t> </a:t>
            </a:r>
            <a:r>
              <a:rPr lang="en-US" dirty="0" err="1"/>
              <a:t>alkavat</a:t>
            </a:r>
            <a:r>
              <a:rPr lang="en-US" dirty="0"/>
              <a:t> </a:t>
            </a:r>
            <a:r>
              <a:rPr lang="en-US" dirty="0" err="1"/>
              <a:t>summautua</a:t>
            </a:r>
            <a:r>
              <a:rPr lang="en-US" dirty="0"/>
              <a:t> </a:t>
            </a:r>
            <a:r>
              <a:rPr lang="en-US" dirty="0" err="1"/>
              <a:t>toisiaan</a:t>
            </a:r>
            <a:r>
              <a:rPr lang="en-US" dirty="0"/>
              <a:t> </a:t>
            </a:r>
            <a:r>
              <a:rPr lang="en-US" dirty="0" err="1"/>
              <a:t>kumoten</a:t>
            </a:r>
            <a:endParaRPr lang="en-US" dirty="0"/>
          </a:p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periaatteen</a:t>
            </a:r>
            <a:r>
              <a:rPr lang="en-US" dirty="0"/>
              <a:t> </a:t>
            </a:r>
            <a:r>
              <a:rPr lang="en-US" dirty="0" err="1"/>
              <a:t>mukaiset</a:t>
            </a:r>
            <a:r>
              <a:rPr lang="en-US" dirty="0"/>
              <a:t> </a:t>
            </a:r>
            <a:r>
              <a:rPr lang="en-US" dirty="0" err="1"/>
              <a:t>radat</a:t>
            </a:r>
            <a:r>
              <a:rPr lang="en-US" dirty="0"/>
              <a:t> </a:t>
            </a:r>
            <a:r>
              <a:rPr lang="en-US" dirty="0" err="1"/>
              <a:t>kestävät</a:t>
            </a:r>
            <a:r>
              <a:rPr lang="en-US" dirty="0"/>
              <a:t> </a:t>
            </a:r>
            <a:r>
              <a:rPr lang="en-US" dirty="0" err="1"/>
              <a:t>tätä</a:t>
            </a:r>
            <a:r>
              <a:rPr lang="en-US" dirty="0"/>
              <a:t> </a:t>
            </a:r>
            <a:r>
              <a:rPr lang="en-US" dirty="0" err="1"/>
              <a:t>paremmin</a:t>
            </a:r>
            <a:r>
              <a:rPr lang="en-US" dirty="0"/>
              <a:t> ja </a:t>
            </a:r>
            <a:r>
              <a:rPr lang="en-US" dirty="0" err="1"/>
              <a:t>siksi</a:t>
            </a:r>
            <a:r>
              <a:rPr lang="en-US" dirty="0"/>
              <a:t> </a:t>
            </a:r>
            <a:r>
              <a:rPr lang="en-US" dirty="0" err="1"/>
              <a:t>päätyvät</a:t>
            </a:r>
            <a:r>
              <a:rPr lang="en-US" dirty="0"/>
              <a:t> “</a:t>
            </a:r>
            <a:r>
              <a:rPr lang="en-US" dirty="0" err="1"/>
              <a:t>valituksi</a:t>
            </a:r>
            <a:r>
              <a:rPr lang="en-US" dirty="0"/>
              <a:t>” </a:t>
            </a:r>
            <a:r>
              <a:rPr lang="en-US" dirty="0" err="1"/>
              <a:t>kaikkien</a:t>
            </a:r>
            <a:r>
              <a:rPr lang="en-US" dirty="0"/>
              <a:t> </a:t>
            </a:r>
            <a:r>
              <a:rPr lang="en-US" dirty="0" err="1"/>
              <a:t>polkujen</a:t>
            </a:r>
            <a:r>
              <a:rPr lang="en-US" dirty="0"/>
              <a:t> </a:t>
            </a:r>
            <a:r>
              <a:rPr lang="en-US" dirty="0" err="1"/>
              <a:t>joukosta</a:t>
            </a:r>
            <a:r>
              <a:rPr lang="en-US" dirty="0"/>
              <a:t>.</a:t>
            </a:r>
          </a:p>
          <a:p>
            <a:r>
              <a:rPr lang="en-US" b="1" dirty="0" err="1"/>
              <a:t>Hiukkanen</a:t>
            </a:r>
            <a:r>
              <a:rPr lang="en-US" b="1" dirty="0"/>
              <a:t> “</a:t>
            </a:r>
            <a:r>
              <a:rPr lang="en-US" b="1" dirty="0" err="1"/>
              <a:t>kulkee</a:t>
            </a:r>
            <a:r>
              <a:rPr lang="en-US" b="1" dirty="0"/>
              <a:t> KAIKKIA </a:t>
            </a:r>
            <a:r>
              <a:rPr lang="en-US" b="1" dirty="0" err="1"/>
              <a:t>polkuja</a:t>
            </a:r>
            <a:r>
              <a:rPr lang="en-US" b="1" dirty="0"/>
              <a:t> </a:t>
            </a:r>
            <a:r>
              <a:rPr lang="en-US" b="1" dirty="0" err="1"/>
              <a:t>samaan</a:t>
            </a:r>
            <a:r>
              <a:rPr lang="en-US" b="1" dirty="0"/>
              <a:t> </a:t>
            </a:r>
            <a:r>
              <a:rPr lang="en-US" b="1" dirty="0" err="1"/>
              <a:t>aikaan</a:t>
            </a:r>
            <a:r>
              <a:rPr lang="en-US" b="1" dirty="0"/>
              <a:t>”, </a:t>
            </a:r>
            <a:r>
              <a:rPr lang="en-US" b="1" dirty="0" err="1"/>
              <a:t>mutta</a:t>
            </a:r>
            <a:r>
              <a:rPr lang="en-US" b="1" dirty="0"/>
              <a:t> </a:t>
            </a:r>
            <a:r>
              <a:rPr lang="en-US" b="1" dirty="0" err="1"/>
              <a:t>toiset</a:t>
            </a:r>
            <a:r>
              <a:rPr lang="en-US" b="1" dirty="0"/>
              <a:t> </a:t>
            </a:r>
            <a:r>
              <a:rPr lang="en-US" b="1" dirty="0" err="1"/>
              <a:t>polut</a:t>
            </a:r>
            <a:r>
              <a:rPr lang="en-US" b="1" dirty="0"/>
              <a:t> </a:t>
            </a:r>
            <a:r>
              <a:rPr lang="en-US" b="1" dirty="0" err="1"/>
              <a:t>ovat</a:t>
            </a:r>
            <a:r>
              <a:rPr lang="en-US" b="1" dirty="0"/>
              <a:t> </a:t>
            </a:r>
            <a:r>
              <a:rPr lang="en-US" b="1" dirty="0" err="1"/>
              <a:t>todennäköisempiä</a:t>
            </a:r>
            <a:r>
              <a:rPr lang="en-US" b="1" dirty="0"/>
              <a:t>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82" y="2141740"/>
            <a:ext cx="574265" cy="3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42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r>
              <a:rPr lang="en-US" dirty="0"/>
              <a:t> ja </a:t>
            </a:r>
            <a:r>
              <a:rPr lang="en-US" dirty="0" err="1"/>
              <a:t>kvanttimekaniikka</a:t>
            </a:r>
            <a:endParaRPr lang="en-US" dirty="0"/>
          </a:p>
        </p:txBody>
      </p:sp>
      <p:pic>
        <p:nvPicPr>
          <p:cNvPr id="4" name="Content Placeholder 3" descr="2slit_phas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13284"/>
          <a:stretch>
            <a:fillRect/>
          </a:stretch>
        </p:blipFill>
        <p:spPr>
          <a:xfrm>
            <a:off x="1132809" y="1600200"/>
            <a:ext cx="4584657" cy="2521385"/>
          </a:xfr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11" y="1600200"/>
            <a:ext cx="2879223" cy="99464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66" y="2571551"/>
            <a:ext cx="3239662" cy="91055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" y="4121585"/>
            <a:ext cx="8686800" cy="89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5352" y="5594515"/>
            <a:ext cx="7811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tulos</a:t>
            </a:r>
            <a:r>
              <a:rPr lang="en-US" sz="2000" dirty="0"/>
              <a:t> </a:t>
            </a:r>
            <a:r>
              <a:rPr lang="en-US" sz="2000" dirty="0" err="1"/>
              <a:t>kuin</a:t>
            </a:r>
            <a:r>
              <a:rPr lang="en-US" sz="2000" dirty="0"/>
              <a:t> </a:t>
            </a:r>
            <a:r>
              <a:rPr lang="en-US" sz="2000" dirty="0" err="1"/>
              <a:t>vaihe-ero</a:t>
            </a:r>
            <a:r>
              <a:rPr lang="en-US" sz="2000" dirty="0"/>
              <a:t> </a:t>
            </a:r>
            <a:r>
              <a:rPr lang="en-US" sz="2000" dirty="0" err="1"/>
              <a:t>kaksoisrakokokeessa</a:t>
            </a:r>
            <a:r>
              <a:rPr lang="en-US" sz="2000" dirty="0"/>
              <a:t>… </a:t>
            </a:r>
            <a:r>
              <a:rPr lang="en-US" sz="2000" dirty="0" err="1"/>
              <a:t>kaavat</a:t>
            </a:r>
            <a:r>
              <a:rPr lang="en-US" sz="2000" dirty="0"/>
              <a:t> </a:t>
            </a:r>
            <a:r>
              <a:rPr lang="en-US" sz="2000" dirty="0" err="1"/>
              <a:t>eivät</a:t>
            </a:r>
            <a:endParaRPr lang="en-US" sz="2000" dirty="0"/>
          </a:p>
          <a:p>
            <a:r>
              <a:rPr lang="en-US" sz="2000" dirty="0" err="1"/>
              <a:t>ehkä</a:t>
            </a:r>
            <a:r>
              <a:rPr lang="en-US" sz="2000" dirty="0"/>
              <a:t> ole </a:t>
            </a:r>
            <a:r>
              <a:rPr lang="en-US" sz="2000" dirty="0" err="1"/>
              <a:t>hulluja</a:t>
            </a:r>
            <a:r>
              <a:rPr lang="en-US" sz="2000" dirty="0"/>
              <a:t> (</a:t>
            </a:r>
            <a:r>
              <a:rPr lang="en-US" sz="2000" dirty="0" err="1"/>
              <a:t>huom</a:t>
            </a:r>
            <a:r>
              <a:rPr lang="en-US" sz="2000" dirty="0"/>
              <a:t>: </a:t>
            </a:r>
            <a:r>
              <a:rPr lang="en-US" sz="2000" dirty="0" err="1"/>
              <a:t>usein</a:t>
            </a:r>
            <a:r>
              <a:rPr lang="en-US" sz="2000" dirty="0"/>
              <a:t> d-&gt; d sin </a:t>
            </a:r>
            <a:r>
              <a:rPr lang="en-US" sz="2000" dirty="0" err="1"/>
              <a:t>θ</a:t>
            </a:r>
            <a:r>
              <a:rPr lang="en-US" sz="2000" dirty="0"/>
              <a:t>, where d=</a:t>
            </a:r>
            <a:r>
              <a:rPr lang="en-US" sz="2000" dirty="0" err="1"/>
              <a:t>rakojen</a:t>
            </a:r>
            <a:r>
              <a:rPr lang="en-US" sz="2000" dirty="0"/>
              <a:t> </a:t>
            </a:r>
            <a:r>
              <a:rPr lang="en-US" sz="2000" dirty="0" err="1"/>
              <a:t>välinen</a:t>
            </a:r>
            <a:r>
              <a:rPr lang="en-US" sz="2000" dirty="0"/>
              <a:t> </a:t>
            </a:r>
            <a:r>
              <a:rPr lang="en-US" sz="2000" dirty="0" err="1"/>
              <a:t>etäisyys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103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1A8D-C2C8-124E-8998-691BB09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5900"/>
          </a:xfrm>
        </p:spPr>
        <p:txBody>
          <a:bodyPr/>
          <a:lstStyle/>
          <a:p>
            <a:r>
              <a:rPr lang="fi-FI" dirty="0"/>
              <a:t>Fysiikkaan!!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D0948-3383-4A41-A3E4-FCC509F21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Viimeksi yleistä ja lähinnä matematiikkaa…</a:t>
            </a:r>
          </a:p>
        </p:txBody>
      </p:sp>
    </p:spTree>
    <p:extLst>
      <p:ext uri="{BB962C8B-B14F-4D97-AF65-F5344CB8AC3E}">
        <p14:creationId xmlns:p14="http://schemas.microsoft.com/office/powerpoint/2010/main" val="393486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670"/>
            <a:ext cx="6843713" cy="1235598"/>
          </a:xfrm>
        </p:spPr>
        <p:txBody>
          <a:bodyPr/>
          <a:lstStyle/>
          <a:p>
            <a:r>
              <a:rPr lang="en-US" dirty="0" err="1"/>
              <a:t>Nopein</a:t>
            </a:r>
            <a:r>
              <a:rPr lang="en-US" dirty="0"/>
              <a:t> </a:t>
            </a:r>
            <a:r>
              <a:rPr lang="en-US" dirty="0" err="1"/>
              <a:t>rautatietunneli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Tunneli</a:t>
            </a:r>
            <a:r>
              <a:rPr lang="en-US" dirty="0"/>
              <a:t> </a:t>
            </a:r>
            <a:r>
              <a:rPr lang="en-US" dirty="0" err="1"/>
              <a:t>kahden</a:t>
            </a:r>
            <a:r>
              <a:rPr lang="en-US" dirty="0"/>
              <a:t> </a:t>
            </a:r>
            <a:r>
              <a:rPr lang="en-US" dirty="0" err="1"/>
              <a:t>kaupungin</a:t>
            </a:r>
            <a:r>
              <a:rPr lang="en-US" dirty="0"/>
              <a:t> </a:t>
            </a:r>
            <a:r>
              <a:rPr lang="en-US" dirty="0" err="1"/>
              <a:t>välille</a:t>
            </a:r>
            <a:r>
              <a:rPr lang="en-US" dirty="0"/>
              <a:t>.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kitkaa</a:t>
            </a:r>
            <a:r>
              <a:rPr lang="en-US" dirty="0"/>
              <a:t>)</a:t>
            </a:r>
          </a:p>
          <a:p>
            <a:r>
              <a:rPr lang="en-US" dirty="0" err="1"/>
              <a:t>Juna</a:t>
            </a:r>
            <a:r>
              <a:rPr lang="en-US" dirty="0"/>
              <a:t> </a:t>
            </a:r>
            <a:r>
              <a:rPr lang="en-US" dirty="0" err="1"/>
              <a:t>kiihdyttää</a:t>
            </a:r>
            <a:r>
              <a:rPr lang="en-US" dirty="0"/>
              <a:t> </a:t>
            </a:r>
            <a:r>
              <a:rPr lang="en-US" dirty="0" err="1"/>
              <a:t>pudotessaan</a:t>
            </a:r>
            <a:r>
              <a:rPr lang="en-US" dirty="0"/>
              <a:t> </a:t>
            </a:r>
            <a:r>
              <a:rPr lang="en-US" dirty="0" err="1"/>
              <a:t>tunneliin</a:t>
            </a:r>
            <a:endParaRPr lang="en-US" dirty="0"/>
          </a:p>
          <a:p>
            <a:r>
              <a:rPr lang="en-US" dirty="0" err="1"/>
              <a:t>Lopulta</a:t>
            </a:r>
            <a:r>
              <a:rPr lang="en-US" dirty="0"/>
              <a:t> </a:t>
            </a:r>
            <a:r>
              <a:rPr lang="en-US" dirty="0" err="1"/>
              <a:t>kiipeää</a:t>
            </a:r>
            <a:r>
              <a:rPr lang="en-US" dirty="0"/>
              <a:t> </a:t>
            </a:r>
            <a:r>
              <a:rPr lang="en-US" dirty="0" err="1"/>
              <a:t>toiseen</a:t>
            </a:r>
            <a:r>
              <a:rPr lang="en-US" dirty="0"/>
              <a:t> </a:t>
            </a:r>
            <a:r>
              <a:rPr lang="en-US" dirty="0" err="1"/>
              <a:t>kaupunkiin</a:t>
            </a:r>
            <a:endParaRPr lang="en-US" dirty="0"/>
          </a:p>
          <a:p>
            <a:r>
              <a:rPr lang="en-US" b="1" dirty="0" err="1"/>
              <a:t>Kysymys</a:t>
            </a:r>
            <a:r>
              <a:rPr lang="en-US" b="1" dirty="0"/>
              <a:t>: </a:t>
            </a:r>
            <a:r>
              <a:rPr lang="en-US" b="1" dirty="0" err="1"/>
              <a:t>minkä</a:t>
            </a:r>
            <a:r>
              <a:rPr lang="en-US" b="1" dirty="0"/>
              <a:t> </a:t>
            </a:r>
            <a:r>
              <a:rPr lang="en-US" b="1" dirty="0" err="1"/>
              <a:t>muotoinen</a:t>
            </a:r>
            <a:r>
              <a:rPr lang="en-US" b="1" dirty="0"/>
              <a:t> </a:t>
            </a:r>
            <a:r>
              <a:rPr lang="en-US" b="1" dirty="0" err="1"/>
              <a:t>tunnelin</a:t>
            </a:r>
            <a:r>
              <a:rPr lang="en-US" b="1" dirty="0"/>
              <a:t> </a:t>
            </a:r>
            <a:r>
              <a:rPr lang="en-US" b="1" dirty="0" err="1"/>
              <a:t>reitin</a:t>
            </a:r>
            <a:r>
              <a:rPr lang="en-US" b="1" dirty="0"/>
              <a:t> on </a:t>
            </a:r>
            <a:r>
              <a:rPr lang="en-US" b="1" dirty="0" err="1"/>
              <a:t>oltava</a:t>
            </a:r>
            <a:r>
              <a:rPr lang="en-US" b="1" dirty="0"/>
              <a:t> </a:t>
            </a:r>
            <a:r>
              <a:rPr lang="en-US" b="1" dirty="0" err="1"/>
              <a:t>jotta</a:t>
            </a:r>
            <a:r>
              <a:rPr lang="en-US" b="1" dirty="0"/>
              <a:t> </a:t>
            </a:r>
            <a:r>
              <a:rPr lang="en-US" b="1" dirty="0" err="1"/>
              <a:t>reitti</a:t>
            </a:r>
            <a:r>
              <a:rPr lang="en-US" b="1" dirty="0"/>
              <a:t> on </a:t>
            </a:r>
            <a:r>
              <a:rPr lang="en-US" b="1" dirty="0" err="1"/>
              <a:t>mahdollisimman</a:t>
            </a:r>
            <a:r>
              <a:rPr lang="en-US" b="1" dirty="0"/>
              <a:t> </a:t>
            </a:r>
            <a:r>
              <a:rPr lang="en-US" b="1" dirty="0" err="1"/>
              <a:t>nopea</a:t>
            </a:r>
            <a:r>
              <a:rPr lang="en-US" b="1" dirty="0"/>
              <a:t>?</a:t>
            </a:r>
          </a:p>
          <a:p>
            <a:r>
              <a:rPr lang="en-US" dirty="0"/>
              <a:t>Lue </a:t>
            </a:r>
            <a:r>
              <a:rPr lang="en-US" dirty="0" err="1"/>
              <a:t>muualta</a:t>
            </a:r>
            <a:r>
              <a:rPr lang="en-US" dirty="0"/>
              <a:t>…</a:t>
            </a:r>
            <a:r>
              <a:rPr lang="en-US" b="1" dirty="0" err="1"/>
              <a:t>vastaus</a:t>
            </a:r>
            <a:r>
              <a:rPr lang="en-US" b="1" dirty="0"/>
              <a:t>: </a:t>
            </a:r>
            <a:r>
              <a:rPr lang="en-US" b="1" i="1" dirty="0"/>
              <a:t>hypocycloid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56" y="189121"/>
            <a:ext cx="2508584" cy="1411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70" y="4798760"/>
            <a:ext cx="6092659" cy="15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5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24EE-3D04-7E48-AF36-50361FB8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William Hamilton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DE48-3CF1-6A48-A567-1239145DE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i="1" dirty="0"/>
              <a:t>”</a:t>
            </a:r>
            <a:r>
              <a:rPr lang="fi-FI" sz="1600" i="1" dirty="0" err="1"/>
              <a:t>You</a:t>
            </a:r>
            <a:r>
              <a:rPr lang="fi-FI" sz="1600" i="1" dirty="0"/>
              <a:t> </a:t>
            </a:r>
            <a:r>
              <a:rPr lang="fi-FI" sz="1600" i="1" dirty="0" err="1"/>
              <a:t>send</a:t>
            </a:r>
            <a:r>
              <a:rPr lang="fi-FI" sz="1600" i="1" dirty="0"/>
              <a:t> me </a:t>
            </a:r>
            <a:r>
              <a:rPr lang="fi-FI" sz="1600" i="1" dirty="0" err="1"/>
              <a:t>showers</a:t>
            </a:r>
            <a:r>
              <a:rPr lang="fi-FI" sz="1600" i="1" dirty="0"/>
              <a:t> of </a:t>
            </a:r>
            <a:r>
              <a:rPr lang="fi-FI" sz="1600" i="1" dirty="0" err="1"/>
              <a:t>verses</a:t>
            </a:r>
            <a:r>
              <a:rPr lang="fi-FI" sz="1600" i="1" dirty="0"/>
              <a:t> </a:t>
            </a:r>
            <a:r>
              <a:rPr lang="fi-FI" sz="1600" i="1" dirty="0" err="1"/>
              <a:t>which</a:t>
            </a:r>
            <a:r>
              <a:rPr lang="fi-FI" sz="1600" i="1" dirty="0"/>
              <a:t> I </a:t>
            </a:r>
            <a:r>
              <a:rPr lang="fi-FI" sz="1600" i="1" dirty="0" err="1"/>
              <a:t>receive</a:t>
            </a:r>
            <a:r>
              <a:rPr lang="fi-FI" sz="1600" i="1" dirty="0"/>
              <a:t> </a:t>
            </a:r>
            <a:r>
              <a:rPr lang="fi-FI" sz="1600" i="1" dirty="0" err="1"/>
              <a:t>with</a:t>
            </a:r>
            <a:r>
              <a:rPr lang="fi-FI" sz="1600" i="1" dirty="0"/>
              <a:t> </a:t>
            </a:r>
            <a:r>
              <a:rPr lang="fi-FI" sz="1600" i="1" dirty="0" err="1"/>
              <a:t>much</a:t>
            </a:r>
            <a:r>
              <a:rPr lang="fi-FI" sz="1600" i="1" dirty="0"/>
              <a:t> </a:t>
            </a:r>
            <a:r>
              <a:rPr lang="fi-FI" sz="1600" i="1" dirty="0" err="1"/>
              <a:t>pleasure</a:t>
            </a:r>
            <a:r>
              <a:rPr lang="fi-FI" sz="1600" i="1" dirty="0"/>
              <a:t> ... </a:t>
            </a:r>
            <a:r>
              <a:rPr lang="fi-FI" sz="1600" i="1" dirty="0" err="1"/>
              <a:t>yet</a:t>
            </a:r>
            <a:r>
              <a:rPr lang="fi-FI" sz="1600" i="1" dirty="0"/>
              <a:t> </a:t>
            </a:r>
            <a:r>
              <a:rPr lang="fi-FI" sz="1600" i="1" dirty="0" err="1"/>
              <a:t>have</a:t>
            </a:r>
            <a:r>
              <a:rPr lang="fi-FI" sz="1600" i="1" dirty="0"/>
              <a:t> </a:t>
            </a:r>
            <a:r>
              <a:rPr lang="fi-FI" sz="1600" i="1" dirty="0" err="1"/>
              <a:t>we</a:t>
            </a:r>
            <a:r>
              <a:rPr lang="fi-FI" sz="1600" i="1" dirty="0"/>
              <a:t> </a:t>
            </a:r>
            <a:r>
              <a:rPr lang="fi-FI" sz="1600" i="1" dirty="0" err="1"/>
              <a:t>fears</a:t>
            </a:r>
            <a:r>
              <a:rPr lang="fi-FI" sz="1600" i="1" dirty="0"/>
              <a:t> </a:t>
            </a:r>
            <a:r>
              <a:rPr lang="fi-FI" sz="1600" i="1" dirty="0" err="1"/>
              <a:t>that</a:t>
            </a:r>
            <a:r>
              <a:rPr lang="fi-FI" sz="1600" i="1" dirty="0"/>
              <a:t> </a:t>
            </a:r>
            <a:r>
              <a:rPr lang="fi-FI" sz="1600" i="1" dirty="0" err="1"/>
              <a:t>this</a:t>
            </a:r>
            <a:r>
              <a:rPr lang="fi-FI" sz="1600" i="1" dirty="0"/>
              <a:t> </a:t>
            </a:r>
            <a:r>
              <a:rPr lang="fi-FI" sz="1600" i="1" dirty="0" err="1"/>
              <a:t>employment</a:t>
            </a:r>
            <a:r>
              <a:rPr lang="fi-FI" sz="1600" i="1" dirty="0"/>
              <a:t> </a:t>
            </a:r>
            <a:r>
              <a:rPr lang="fi-FI" sz="1600" i="1" dirty="0" err="1"/>
              <a:t>may</a:t>
            </a:r>
            <a:r>
              <a:rPr lang="fi-FI" sz="1600" i="1" dirty="0"/>
              <a:t> </a:t>
            </a:r>
            <a:r>
              <a:rPr lang="fi-FI" sz="1600" i="1" dirty="0" err="1"/>
              <a:t>seduce</a:t>
            </a:r>
            <a:r>
              <a:rPr lang="fi-FI" sz="1600" i="1" dirty="0"/>
              <a:t> </a:t>
            </a:r>
            <a:r>
              <a:rPr lang="fi-FI" sz="1600" i="1" dirty="0" err="1"/>
              <a:t>you</a:t>
            </a:r>
            <a:r>
              <a:rPr lang="fi-FI" sz="1600" i="1" dirty="0"/>
              <a:t> </a:t>
            </a:r>
            <a:r>
              <a:rPr lang="fi-FI" sz="1600" i="1" dirty="0" err="1"/>
              <a:t>from</a:t>
            </a:r>
            <a:r>
              <a:rPr lang="fi-FI" sz="1600" i="1" dirty="0"/>
              <a:t> </a:t>
            </a:r>
            <a:r>
              <a:rPr lang="fi-FI" sz="1600" i="1" dirty="0" err="1"/>
              <a:t>the</a:t>
            </a:r>
            <a:r>
              <a:rPr lang="fi-FI" sz="1600" i="1" dirty="0"/>
              <a:t> </a:t>
            </a:r>
            <a:r>
              <a:rPr lang="fi-FI" sz="1600" i="1" dirty="0" err="1"/>
              <a:t>path</a:t>
            </a:r>
            <a:r>
              <a:rPr lang="fi-FI" sz="1600" i="1" dirty="0"/>
              <a:t> of science. ... </a:t>
            </a:r>
            <a:r>
              <a:rPr lang="fi-FI" sz="1600" i="1" dirty="0" err="1"/>
              <a:t>Again</a:t>
            </a:r>
            <a:r>
              <a:rPr lang="fi-FI" sz="1600" i="1" dirty="0"/>
              <a:t> I </a:t>
            </a:r>
            <a:r>
              <a:rPr lang="fi-FI" sz="1600" i="1" dirty="0" err="1"/>
              <a:t>do</a:t>
            </a:r>
            <a:r>
              <a:rPr lang="fi-FI" sz="1600" i="1" dirty="0"/>
              <a:t> </a:t>
            </a:r>
            <a:r>
              <a:rPr lang="fi-FI" sz="1600" i="1" dirty="0" err="1"/>
              <a:t>venture</a:t>
            </a:r>
            <a:r>
              <a:rPr lang="fi-FI" sz="1600" i="1" dirty="0"/>
              <a:t> to </a:t>
            </a:r>
            <a:r>
              <a:rPr lang="fi-FI" sz="1600" i="1" dirty="0" err="1"/>
              <a:t>submit</a:t>
            </a:r>
            <a:r>
              <a:rPr lang="fi-FI" sz="1600" i="1" dirty="0"/>
              <a:t> to </a:t>
            </a:r>
            <a:r>
              <a:rPr lang="fi-FI" sz="1600" i="1" dirty="0" err="1"/>
              <a:t>your</a:t>
            </a:r>
            <a:r>
              <a:rPr lang="fi-FI" sz="1600" i="1" dirty="0"/>
              <a:t> </a:t>
            </a:r>
            <a:r>
              <a:rPr lang="fi-FI" sz="1600" i="1" dirty="0" err="1"/>
              <a:t>consideration</a:t>
            </a:r>
            <a:r>
              <a:rPr lang="fi-FI" sz="1600" i="1" dirty="0"/>
              <a:t>, </a:t>
            </a:r>
            <a:r>
              <a:rPr lang="fi-FI" sz="1600" i="1" dirty="0" err="1"/>
              <a:t>whether</a:t>
            </a:r>
            <a:r>
              <a:rPr lang="fi-FI" sz="1600" i="1" dirty="0"/>
              <a:t> </a:t>
            </a:r>
            <a:r>
              <a:rPr lang="fi-FI" sz="1600" i="1" dirty="0" err="1"/>
              <a:t>the</a:t>
            </a:r>
            <a:r>
              <a:rPr lang="fi-FI" sz="1600" i="1" dirty="0"/>
              <a:t> </a:t>
            </a:r>
            <a:r>
              <a:rPr lang="fi-FI" sz="1600" i="1" dirty="0" err="1"/>
              <a:t>poetical</a:t>
            </a:r>
            <a:r>
              <a:rPr lang="fi-FI" sz="1600" i="1" dirty="0"/>
              <a:t> </a:t>
            </a:r>
            <a:r>
              <a:rPr lang="fi-FI" sz="1600" i="1" dirty="0" err="1"/>
              <a:t>parts</a:t>
            </a:r>
            <a:r>
              <a:rPr lang="fi-FI" sz="1600" i="1" dirty="0"/>
              <a:t> of </a:t>
            </a:r>
            <a:r>
              <a:rPr lang="fi-FI" sz="1600" i="1" dirty="0" err="1"/>
              <a:t>your</a:t>
            </a:r>
            <a:r>
              <a:rPr lang="fi-FI" sz="1600" i="1" dirty="0"/>
              <a:t> </a:t>
            </a:r>
            <a:r>
              <a:rPr lang="fi-FI" sz="1600" i="1" dirty="0" err="1"/>
              <a:t>nature</a:t>
            </a:r>
            <a:r>
              <a:rPr lang="fi-FI" sz="1600" i="1" dirty="0"/>
              <a:t> </a:t>
            </a:r>
            <a:r>
              <a:rPr lang="fi-FI" sz="1600" i="1" dirty="0" err="1"/>
              <a:t>would</a:t>
            </a:r>
            <a:r>
              <a:rPr lang="fi-FI" sz="1600" i="1" dirty="0"/>
              <a:t> </a:t>
            </a:r>
            <a:r>
              <a:rPr lang="fi-FI" sz="1600" i="1" dirty="0" err="1"/>
              <a:t>not</a:t>
            </a:r>
            <a:r>
              <a:rPr lang="fi-FI" sz="1600" i="1" dirty="0"/>
              <a:t> </a:t>
            </a:r>
            <a:r>
              <a:rPr lang="fi-FI" sz="1600" i="1" dirty="0" err="1"/>
              <a:t>find</a:t>
            </a:r>
            <a:r>
              <a:rPr lang="fi-FI" sz="1600" i="1" dirty="0"/>
              <a:t> a </a:t>
            </a:r>
            <a:r>
              <a:rPr lang="fi-FI" sz="1600" i="1" dirty="0" err="1"/>
              <a:t>field</a:t>
            </a:r>
            <a:r>
              <a:rPr lang="fi-FI" sz="1600" i="1" dirty="0"/>
              <a:t> </a:t>
            </a:r>
            <a:r>
              <a:rPr lang="fi-FI" sz="1600" i="1" dirty="0" err="1"/>
              <a:t>more</a:t>
            </a:r>
            <a:r>
              <a:rPr lang="fi-FI" sz="1600" i="1" dirty="0"/>
              <a:t> </a:t>
            </a:r>
            <a:r>
              <a:rPr lang="fi-FI" sz="1600" i="1" dirty="0" err="1"/>
              <a:t>favourable</a:t>
            </a:r>
            <a:r>
              <a:rPr lang="fi-FI" sz="1600" i="1" dirty="0"/>
              <a:t> to </a:t>
            </a:r>
            <a:r>
              <a:rPr lang="fi-FI" sz="1600" i="1" dirty="0" err="1"/>
              <a:t>their</a:t>
            </a:r>
            <a:r>
              <a:rPr lang="fi-FI" sz="1600" i="1" dirty="0"/>
              <a:t> </a:t>
            </a:r>
            <a:r>
              <a:rPr lang="fi-FI" sz="1600" i="1" dirty="0" err="1"/>
              <a:t>nature</a:t>
            </a:r>
            <a:r>
              <a:rPr lang="fi-FI" sz="1600" i="1" dirty="0"/>
              <a:t> in </a:t>
            </a:r>
            <a:r>
              <a:rPr lang="fi-FI" sz="1600" i="1" dirty="0" err="1"/>
              <a:t>the</a:t>
            </a:r>
            <a:r>
              <a:rPr lang="fi-FI" sz="1600" i="1" dirty="0"/>
              <a:t> </a:t>
            </a:r>
            <a:r>
              <a:rPr lang="fi-FI" sz="1600" i="1" dirty="0" err="1"/>
              <a:t>regions</a:t>
            </a:r>
            <a:r>
              <a:rPr lang="fi-FI" sz="1600" i="1" dirty="0"/>
              <a:t> of </a:t>
            </a:r>
            <a:r>
              <a:rPr lang="fi-FI" sz="1600" i="1" dirty="0" err="1"/>
              <a:t>prose</a:t>
            </a:r>
            <a:r>
              <a:rPr lang="fi-FI" sz="1600" i="1" dirty="0"/>
              <a:t>, </a:t>
            </a:r>
            <a:r>
              <a:rPr lang="fi-FI" sz="1600" i="1" dirty="0" err="1"/>
              <a:t>not</a:t>
            </a:r>
            <a:r>
              <a:rPr lang="fi-FI" sz="1600" i="1" dirty="0"/>
              <a:t> </a:t>
            </a:r>
            <a:r>
              <a:rPr lang="fi-FI" sz="1600" i="1" dirty="0" err="1"/>
              <a:t>because</a:t>
            </a:r>
            <a:r>
              <a:rPr lang="fi-FI" sz="1600" i="1" dirty="0"/>
              <a:t> </a:t>
            </a:r>
            <a:r>
              <a:rPr lang="fi-FI" sz="1600" i="1" dirty="0" err="1"/>
              <a:t>those</a:t>
            </a:r>
            <a:r>
              <a:rPr lang="fi-FI" sz="1600" i="1" dirty="0"/>
              <a:t> </a:t>
            </a:r>
            <a:r>
              <a:rPr lang="fi-FI" sz="1600" i="1" dirty="0" err="1"/>
              <a:t>regions</a:t>
            </a:r>
            <a:r>
              <a:rPr lang="fi-FI" sz="1600" i="1" dirty="0"/>
              <a:t> </a:t>
            </a:r>
            <a:r>
              <a:rPr lang="fi-FI" sz="1600" i="1" dirty="0" err="1"/>
              <a:t>are</a:t>
            </a:r>
            <a:r>
              <a:rPr lang="fi-FI" sz="1600" i="1" dirty="0"/>
              <a:t> </a:t>
            </a:r>
            <a:r>
              <a:rPr lang="fi-FI" sz="1600" i="1" dirty="0" err="1"/>
              <a:t>humbler</a:t>
            </a:r>
            <a:r>
              <a:rPr lang="fi-FI" sz="1600" i="1" dirty="0"/>
              <a:t>, </a:t>
            </a:r>
            <a:r>
              <a:rPr lang="fi-FI" sz="1600" i="1" dirty="0" err="1"/>
              <a:t>but</a:t>
            </a:r>
            <a:r>
              <a:rPr lang="fi-FI" sz="1600" i="1" dirty="0"/>
              <a:t> </a:t>
            </a:r>
            <a:r>
              <a:rPr lang="fi-FI" sz="1600" i="1" dirty="0" err="1"/>
              <a:t>because</a:t>
            </a:r>
            <a:r>
              <a:rPr lang="fi-FI" sz="1600" i="1" dirty="0"/>
              <a:t> </a:t>
            </a:r>
            <a:r>
              <a:rPr lang="fi-FI" sz="1600" i="1" dirty="0" err="1"/>
              <a:t>they</a:t>
            </a:r>
            <a:r>
              <a:rPr lang="fi-FI" sz="1600" i="1" dirty="0"/>
              <a:t> </a:t>
            </a:r>
            <a:r>
              <a:rPr lang="fi-FI" sz="1600" i="1" dirty="0" err="1"/>
              <a:t>may</a:t>
            </a:r>
            <a:r>
              <a:rPr lang="fi-FI" sz="1600" i="1" dirty="0"/>
              <a:t> </a:t>
            </a:r>
            <a:r>
              <a:rPr lang="fi-FI" sz="1600" i="1" dirty="0" err="1"/>
              <a:t>be</a:t>
            </a:r>
            <a:r>
              <a:rPr lang="fi-FI" sz="1600" i="1" dirty="0"/>
              <a:t> </a:t>
            </a:r>
            <a:r>
              <a:rPr lang="fi-FI" sz="1600" i="1" dirty="0" err="1"/>
              <a:t>gracefully</a:t>
            </a:r>
            <a:r>
              <a:rPr lang="fi-FI" sz="1600" i="1" dirty="0"/>
              <a:t> and </a:t>
            </a:r>
            <a:r>
              <a:rPr lang="fi-FI" sz="1600" i="1" dirty="0" err="1"/>
              <a:t>profitably</a:t>
            </a:r>
            <a:r>
              <a:rPr lang="fi-FI" sz="1600" i="1" dirty="0"/>
              <a:t> </a:t>
            </a:r>
            <a:r>
              <a:rPr lang="fi-FI" sz="1600" i="1" dirty="0" err="1"/>
              <a:t>trod</a:t>
            </a:r>
            <a:r>
              <a:rPr lang="fi-FI" sz="1600" i="1" dirty="0"/>
              <a:t>, </a:t>
            </a:r>
            <a:r>
              <a:rPr lang="fi-FI" sz="1600" i="1" dirty="0" err="1"/>
              <a:t>with</a:t>
            </a:r>
            <a:r>
              <a:rPr lang="fi-FI" sz="1600" i="1" dirty="0"/>
              <a:t> </a:t>
            </a:r>
            <a:r>
              <a:rPr lang="fi-FI" sz="1600" i="1" dirty="0" err="1"/>
              <a:t>footsteps</a:t>
            </a:r>
            <a:r>
              <a:rPr lang="fi-FI" sz="1600" i="1" dirty="0"/>
              <a:t> </a:t>
            </a:r>
            <a:r>
              <a:rPr lang="fi-FI" sz="1600" i="1" dirty="0" err="1"/>
              <a:t>less</a:t>
            </a:r>
            <a:r>
              <a:rPr lang="fi-FI" sz="1600" i="1" dirty="0"/>
              <a:t> </a:t>
            </a:r>
            <a:r>
              <a:rPr lang="fi-FI" sz="1600" i="1" dirty="0" err="1"/>
              <a:t>careful</a:t>
            </a:r>
            <a:r>
              <a:rPr lang="fi-FI" sz="1600" i="1" dirty="0"/>
              <a:t> and in </a:t>
            </a:r>
            <a:r>
              <a:rPr lang="fi-FI" sz="1600" i="1" dirty="0" err="1"/>
              <a:t>measures</a:t>
            </a:r>
            <a:r>
              <a:rPr lang="fi-FI" sz="1600" i="1" dirty="0"/>
              <a:t> </a:t>
            </a:r>
            <a:r>
              <a:rPr lang="fi-FI" sz="1600" i="1" dirty="0" err="1"/>
              <a:t>less</a:t>
            </a:r>
            <a:r>
              <a:rPr lang="fi-FI" sz="1600" i="1" dirty="0"/>
              <a:t> </a:t>
            </a:r>
            <a:r>
              <a:rPr lang="fi-FI" sz="1600" i="1" dirty="0" err="1"/>
              <a:t>elaborate</a:t>
            </a:r>
            <a:r>
              <a:rPr lang="fi-FI" sz="1600" i="1" dirty="0"/>
              <a:t>.” </a:t>
            </a:r>
            <a:r>
              <a:rPr lang="fi-FI" sz="1800" u="sng" dirty="0">
                <a:hlinkClick r:id="rId2"/>
              </a:rPr>
              <a:t>William Wordsworth (runoilija)</a:t>
            </a:r>
          </a:p>
          <a:p>
            <a:endParaRPr lang="fi-FI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7928D-3B7F-2944-9281-B80A7B32E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629025"/>
            <a:ext cx="2487613" cy="3025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4872CB-459B-1B42-B891-C6F2BE7B60DB}"/>
              </a:ext>
            </a:extLst>
          </p:cNvPr>
          <p:cNvSpPr txBox="1"/>
          <p:nvPr/>
        </p:nvSpPr>
        <p:spPr>
          <a:xfrm>
            <a:off x="3630613" y="5744251"/>
            <a:ext cx="383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Hyvä varmaan, että </a:t>
            </a:r>
            <a:r>
              <a:rPr lang="fi-FI" dirty="0" err="1"/>
              <a:t>Wordsworth</a:t>
            </a:r>
            <a:r>
              <a:rPr lang="fi-FI" dirty="0"/>
              <a:t> ei </a:t>
            </a:r>
          </a:p>
          <a:p>
            <a:r>
              <a:rPr lang="fi-FI" dirty="0"/>
              <a:t>yllyttänyt runouteen</a:t>
            </a:r>
          </a:p>
        </p:txBody>
      </p:sp>
    </p:spTree>
    <p:extLst>
      <p:ext uri="{BB962C8B-B14F-4D97-AF65-F5344CB8AC3E}">
        <p14:creationId xmlns:p14="http://schemas.microsoft.com/office/powerpoint/2010/main" val="61393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5598"/>
          </a:xfrm>
        </p:spPr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A.k.a</a:t>
            </a:r>
            <a:r>
              <a:rPr lang="en-US" dirty="0"/>
              <a:t> principle of least action.”</a:t>
            </a:r>
          </a:p>
          <a:p>
            <a:r>
              <a:rPr lang="en-US" dirty="0"/>
              <a:t>Euler-Lagrange </a:t>
            </a:r>
            <a:r>
              <a:rPr lang="en-US" dirty="0" err="1"/>
              <a:t>yhtälöt</a:t>
            </a:r>
            <a:r>
              <a:rPr lang="en-US" dirty="0"/>
              <a:t> </a:t>
            </a:r>
            <a:r>
              <a:rPr lang="en-US" dirty="0" err="1"/>
              <a:t>näyttivät</a:t>
            </a:r>
            <a:r>
              <a:rPr lang="en-US" dirty="0"/>
              <a:t> </a:t>
            </a:r>
            <a:r>
              <a:rPr lang="en-US" dirty="0" err="1"/>
              <a:t>samanlaisilta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Lagrangen</a:t>
            </a:r>
            <a:r>
              <a:rPr lang="en-US" dirty="0"/>
              <a:t> </a:t>
            </a:r>
            <a:r>
              <a:rPr lang="en-US" dirty="0" err="1"/>
              <a:t>yhtälöt</a:t>
            </a:r>
            <a:r>
              <a:rPr lang="en-US" dirty="0"/>
              <a:t>!</a:t>
            </a:r>
          </a:p>
          <a:p>
            <a:r>
              <a:rPr lang="en-US" dirty="0" err="1"/>
              <a:t>Määrittele</a:t>
            </a:r>
            <a:r>
              <a:rPr lang="en-US" dirty="0"/>
              <a:t> </a:t>
            </a:r>
            <a:r>
              <a:rPr lang="en-US" b="1" dirty="0" err="1"/>
              <a:t>vaikutus</a:t>
            </a:r>
            <a:r>
              <a:rPr lang="en-US" b="1" dirty="0"/>
              <a:t> (action):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varioi</a:t>
            </a:r>
            <a:r>
              <a:rPr lang="en-US" dirty="0"/>
              <a:t> </a:t>
            </a:r>
            <a:r>
              <a:rPr lang="en-US" dirty="0" err="1"/>
              <a:t>kutakin</a:t>
            </a:r>
            <a:r>
              <a:rPr lang="en-US" dirty="0"/>
              <a:t> </a:t>
            </a:r>
            <a:r>
              <a:rPr lang="en-US" dirty="0" err="1"/>
              <a:t>yleistettyä</a:t>
            </a:r>
            <a:r>
              <a:rPr lang="en-US" dirty="0"/>
              <a:t> </a:t>
            </a:r>
            <a:r>
              <a:rPr lang="en-US" dirty="0" err="1"/>
              <a:t>koordinaattia</a:t>
            </a:r>
            <a:endParaRPr lang="en-US" dirty="0"/>
          </a:p>
          <a:p>
            <a:r>
              <a:rPr lang="en-US" b="1" dirty="0" err="1"/>
              <a:t>Hamiltonin</a:t>
            </a:r>
            <a:r>
              <a:rPr lang="en-US" b="1" dirty="0"/>
              <a:t> </a:t>
            </a:r>
            <a:r>
              <a:rPr lang="en-US" b="1" dirty="0" err="1"/>
              <a:t>periaate</a:t>
            </a:r>
            <a:r>
              <a:rPr lang="en-US" b="1" dirty="0"/>
              <a:t>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95" y="3319163"/>
            <a:ext cx="6438900" cy="1181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25" y="5175576"/>
            <a:ext cx="38227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1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5726"/>
          </a:xfrm>
        </p:spPr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Tästä</a:t>
            </a:r>
            <a:r>
              <a:rPr lang="en-US" dirty="0"/>
              <a:t> </a:t>
            </a:r>
            <a:r>
              <a:rPr lang="en-US" dirty="0" err="1"/>
              <a:t>voimme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aiempaa</a:t>
            </a:r>
            <a:r>
              <a:rPr lang="en-US" dirty="0"/>
              <a:t> </a:t>
            </a:r>
            <a:r>
              <a:rPr lang="en-US" dirty="0" err="1"/>
              <a:t>seuraten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 Euler-Lagrange </a:t>
            </a:r>
            <a:r>
              <a:rPr lang="en-US" dirty="0" err="1"/>
              <a:t>yhtälöt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tässä</a:t>
            </a:r>
            <a:r>
              <a:rPr lang="en-US" dirty="0"/>
              <a:t> </a:t>
            </a:r>
            <a:r>
              <a:rPr lang="en-US" dirty="0" err="1"/>
              <a:t>samoja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b="1" dirty="0" err="1"/>
              <a:t>Lagrangen</a:t>
            </a:r>
            <a:r>
              <a:rPr lang="en-US" b="1" dirty="0"/>
              <a:t> </a:t>
            </a:r>
            <a:r>
              <a:rPr lang="en-US" b="1" dirty="0" err="1"/>
              <a:t>yhtälöt</a:t>
            </a:r>
            <a:r>
              <a:rPr lang="en-US" dirty="0"/>
              <a:t>!</a:t>
            </a:r>
          </a:p>
          <a:p>
            <a:r>
              <a:rPr lang="en-US" dirty="0"/>
              <a:t>Hyvin </a:t>
            </a:r>
            <a:r>
              <a:rPr lang="en-US" dirty="0" err="1"/>
              <a:t>yleinen</a:t>
            </a:r>
            <a:r>
              <a:rPr lang="en-US" dirty="0"/>
              <a:t> </a:t>
            </a:r>
            <a:r>
              <a:rPr lang="en-US" dirty="0" err="1"/>
              <a:t>periaate</a:t>
            </a:r>
            <a:r>
              <a:rPr lang="en-US" dirty="0"/>
              <a:t> ja </a:t>
            </a:r>
            <a:r>
              <a:rPr lang="en-US" dirty="0" err="1"/>
              <a:t>toimii</a:t>
            </a:r>
            <a:r>
              <a:rPr lang="en-US" dirty="0"/>
              <a:t> </a:t>
            </a:r>
            <a:r>
              <a:rPr lang="en-US" dirty="0" err="1"/>
              <a:t>kaikissa</a:t>
            </a:r>
            <a:r>
              <a:rPr lang="en-US" dirty="0"/>
              <a:t> </a:t>
            </a:r>
            <a:r>
              <a:rPr lang="en-US" dirty="0" err="1"/>
              <a:t>koordinaatti</a:t>
            </a:r>
            <a:r>
              <a:rPr lang="en-US" dirty="0"/>
              <a:t> </a:t>
            </a:r>
            <a:r>
              <a:rPr lang="en-US" dirty="0" err="1"/>
              <a:t>systeemeissä</a:t>
            </a:r>
            <a:r>
              <a:rPr lang="en-US" dirty="0"/>
              <a:t> </a:t>
            </a:r>
          </a:p>
          <a:p>
            <a:r>
              <a:rPr lang="en-US" dirty="0" err="1"/>
              <a:t>Aiemmin</a:t>
            </a:r>
            <a:r>
              <a:rPr lang="en-US" dirty="0"/>
              <a:t> </a:t>
            </a:r>
            <a:r>
              <a:rPr lang="en-US" dirty="0" err="1"/>
              <a:t>meillä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“x”,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“t”.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muu</a:t>
            </a:r>
            <a:r>
              <a:rPr lang="en-US" dirty="0"/>
              <a:t> </a:t>
            </a:r>
            <a:r>
              <a:rPr lang="en-US" dirty="0" err="1"/>
              <a:t>ennallaan</a:t>
            </a:r>
            <a:r>
              <a:rPr lang="en-US" dirty="0"/>
              <a:t>.</a:t>
            </a:r>
          </a:p>
          <a:p>
            <a:r>
              <a:rPr lang="en-US" dirty="0" err="1"/>
              <a:t>Esimerkkejä</a:t>
            </a:r>
            <a:r>
              <a:rPr lang="en-US" dirty="0"/>
              <a:t> </a:t>
            </a:r>
            <a:r>
              <a:rPr lang="en-US" dirty="0" err="1"/>
              <a:t>muistiinpanoissa</a:t>
            </a:r>
            <a:r>
              <a:rPr lang="en-US" dirty="0"/>
              <a:t>…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31" y="2623344"/>
            <a:ext cx="34925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3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57DF-DFFE-7342-9866-3F46EC3D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4324"/>
            <a:ext cx="8229600" cy="1271588"/>
          </a:xfrm>
        </p:spPr>
        <p:txBody>
          <a:bodyPr/>
          <a:lstStyle/>
          <a:p>
            <a:r>
              <a:rPr lang="fi-FI" dirty="0"/>
              <a:t>Kanoniset muunnokset: </a:t>
            </a:r>
            <a:r>
              <a:rPr lang="fi-FI" dirty="0" err="1"/>
              <a:t>teaser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1C87-2D0C-2F4D-9969-AB136AD5B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/>
              <a:t>Lagrangen</a:t>
            </a:r>
            <a:r>
              <a:rPr lang="fi-FI" dirty="0"/>
              <a:t> funktiota voi muuttaa ilman, että </a:t>
            </a:r>
            <a:r>
              <a:rPr lang="fi-FI" dirty="0" err="1"/>
              <a:t>Lagrangen</a:t>
            </a:r>
            <a:r>
              <a:rPr lang="fi-FI" dirty="0"/>
              <a:t> yhtälöt muuttuvat</a:t>
            </a:r>
          </a:p>
          <a:p>
            <a:r>
              <a:rPr lang="fi-FI" dirty="0"/>
              <a:t>Kuinka? Miksi?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Hamiltonin periaatteesta suoraan!</a:t>
            </a:r>
          </a:p>
          <a:p>
            <a:r>
              <a:rPr lang="fi-FI" dirty="0"/>
              <a:t>Palataan näihin ensi viikon keskiviikkona lisää</a:t>
            </a:r>
          </a:p>
          <a:p>
            <a:r>
              <a:rPr lang="fi-FI" dirty="0"/>
              <a:t>Liittyy: </a:t>
            </a:r>
            <a:r>
              <a:rPr lang="fi-FI" b="1" dirty="0" err="1"/>
              <a:t>gauge</a:t>
            </a:r>
            <a:r>
              <a:rPr lang="fi-FI" b="1" dirty="0"/>
              <a:t> </a:t>
            </a:r>
            <a:r>
              <a:rPr lang="fi-FI" b="1" dirty="0" err="1"/>
              <a:t>invariance</a:t>
            </a:r>
            <a:r>
              <a:rPr lang="fi-FI" dirty="0"/>
              <a:t>. </a:t>
            </a:r>
            <a:r>
              <a:rPr lang="fi-FI" dirty="0" err="1"/>
              <a:t>Observaabelit</a:t>
            </a:r>
            <a:r>
              <a:rPr lang="fi-FI" dirty="0"/>
              <a:t> voivat olla</a:t>
            </a:r>
          </a:p>
          <a:p>
            <a:pPr marL="0" indent="0">
              <a:buNone/>
            </a:pPr>
            <a:r>
              <a:rPr lang="fi-FI" dirty="0"/>
              <a:t>samoja vaikka esim. kentän potentiaalia muutetaan sopivasti.</a:t>
            </a:r>
          </a:p>
          <a:p>
            <a:r>
              <a:rPr lang="fi-FI" dirty="0"/>
              <a:t>Esim. sähkömagnetismissa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1BB3A-6FAD-AF4D-BF02-0006AC4F7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2742406"/>
            <a:ext cx="7061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858250" cy="1600200"/>
          </a:xfrm>
        </p:spPr>
        <p:txBody>
          <a:bodyPr/>
          <a:lstStyle/>
          <a:p>
            <a:r>
              <a:rPr lang="en-US" dirty="0" err="1"/>
              <a:t>Nestemäinen</a:t>
            </a:r>
            <a:r>
              <a:rPr lang="en-US" dirty="0"/>
              <a:t> </a:t>
            </a:r>
            <a:r>
              <a:rPr lang="en-US" dirty="0" err="1"/>
              <a:t>kaukoputken</a:t>
            </a:r>
            <a:r>
              <a:rPr lang="en-US" dirty="0"/>
              <a:t> </a:t>
            </a:r>
            <a:r>
              <a:rPr lang="en-US" dirty="0" err="1"/>
              <a:t>peili</a:t>
            </a:r>
            <a:r>
              <a:rPr lang="en-US" dirty="0"/>
              <a:t>: </a:t>
            </a:r>
            <a:r>
              <a:rPr lang="en-US" dirty="0" err="1"/>
              <a:t>esimerkki</a:t>
            </a:r>
            <a:endParaRPr lang="en-US" dirty="0"/>
          </a:p>
        </p:txBody>
      </p:sp>
      <p:pic>
        <p:nvPicPr>
          <p:cNvPr id="4" name="Content Placeholder 3" descr="liquidmirr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82580" y="2647028"/>
            <a:ext cx="4704159" cy="2587106"/>
          </a:xfrm>
        </p:spPr>
      </p:pic>
      <p:pic>
        <p:nvPicPr>
          <p:cNvPr id="5" name="Picture 4" descr="liquidmirro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59" y="2080993"/>
            <a:ext cx="3830420" cy="4264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69748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Pinnan</a:t>
            </a:r>
            <a:r>
              <a:rPr lang="en-US" dirty="0"/>
              <a:t> </a:t>
            </a:r>
            <a:r>
              <a:rPr lang="en-US" dirty="0" err="1"/>
              <a:t>muoto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9183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9793"/>
          </a:xfrm>
        </p:spPr>
        <p:txBody>
          <a:bodyPr/>
          <a:lstStyle/>
          <a:p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demo </a:t>
            </a:r>
            <a:r>
              <a:rPr lang="en-US" dirty="0">
                <a:hlinkClick r:id="rId2"/>
              </a:rPr>
              <a:t>http://www.cleonis.nl/physics/phys256/least_action.php</a:t>
            </a:r>
            <a:endParaRPr lang="en-US" dirty="0"/>
          </a:p>
          <a:p>
            <a:r>
              <a:rPr lang="en-US" dirty="0" err="1"/>
              <a:t>Huomaa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staattisessa</a:t>
            </a:r>
            <a:r>
              <a:rPr lang="en-US" dirty="0"/>
              <a:t> </a:t>
            </a:r>
            <a:r>
              <a:rPr lang="en-US" dirty="0" err="1"/>
              <a:t>ongelmassa</a:t>
            </a:r>
            <a:r>
              <a:rPr lang="en-US" dirty="0"/>
              <a:t> </a:t>
            </a:r>
            <a:r>
              <a:rPr lang="en-US" dirty="0" err="1"/>
              <a:t>liike-energa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anna </a:t>
            </a:r>
            <a:r>
              <a:rPr lang="en-US" dirty="0" err="1"/>
              <a:t>kontribuutiota</a:t>
            </a:r>
            <a:endParaRPr lang="en-US" dirty="0"/>
          </a:p>
          <a:p>
            <a:r>
              <a:rPr lang="en-US" dirty="0"/>
              <a:t>…</a:t>
            </a:r>
            <a:r>
              <a:rPr lang="en-US" dirty="0" err="1"/>
              <a:t>silloin</a:t>
            </a:r>
            <a:r>
              <a:rPr lang="en-US" dirty="0"/>
              <a:t> </a:t>
            </a:r>
            <a:r>
              <a:rPr lang="en-US" dirty="0" err="1"/>
              <a:t>Hamiltonin</a:t>
            </a:r>
            <a:r>
              <a:rPr lang="en-US" dirty="0"/>
              <a:t> </a:t>
            </a:r>
            <a:r>
              <a:rPr lang="en-US" dirty="0" err="1"/>
              <a:t>periaate</a:t>
            </a:r>
            <a:r>
              <a:rPr lang="en-US" dirty="0"/>
              <a:t> </a:t>
            </a:r>
            <a:r>
              <a:rPr lang="en-US" dirty="0" err="1"/>
              <a:t>implikoi</a:t>
            </a:r>
            <a:r>
              <a:rPr lang="en-US" dirty="0"/>
              <a:t> </a:t>
            </a:r>
            <a:r>
              <a:rPr lang="en-US" dirty="0" err="1"/>
              <a:t>potentiaalin</a:t>
            </a:r>
            <a:r>
              <a:rPr lang="en-US" dirty="0"/>
              <a:t> </a:t>
            </a:r>
            <a:r>
              <a:rPr lang="en-US" dirty="0" err="1"/>
              <a:t>minimointia</a:t>
            </a:r>
            <a:r>
              <a:rPr lang="en-US" dirty="0"/>
              <a:t> </a:t>
            </a:r>
          </a:p>
          <a:p>
            <a:r>
              <a:rPr lang="en-US" dirty="0" err="1"/>
              <a:t>Huomaa</a:t>
            </a:r>
            <a:r>
              <a:rPr lang="en-US" dirty="0"/>
              <a:t> </a:t>
            </a:r>
            <a:r>
              <a:rPr lang="en-US" dirty="0" err="1"/>
              <a:t>kuitenkin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pyörivässä</a:t>
            </a:r>
            <a:r>
              <a:rPr lang="en-US" dirty="0"/>
              <a:t> </a:t>
            </a:r>
            <a:r>
              <a:rPr lang="en-US" dirty="0" err="1"/>
              <a:t>systeemissä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kontribuutioita</a:t>
            </a:r>
            <a:r>
              <a:rPr lang="en-US" dirty="0"/>
              <a:t> </a:t>
            </a:r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lisätä</a:t>
            </a:r>
            <a:r>
              <a:rPr lang="en-US" dirty="0"/>
              <a:t> </a:t>
            </a:r>
            <a:r>
              <a:rPr lang="en-US" dirty="0" err="1"/>
              <a:t>potentiaaliin</a:t>
            </a:r>
            <a:endParaRPr lang="en-US" dirty="0"/>
          </a:p>
          <a:p>
            <a:r>
              <a:rPr lang="en-US" dirty="0" err="1"/>
              <a:t>Relaksaatio</a:t>
            </a:r>
            <a:r>
              <a:rPr lang="en-US" dirty="0"/>
              <a:t> (</a:t>
            </a:r>
            <a:r>
              <a:rPr lang="en-US" dirty="0" err="1"/>
              <a:t>kun</a:t>
            </a:r>
            <a:r>
              <a:rPr lang="en-US" dirty="0"/>
              <a:t> on </a:t>
            </a:r>
            <a:r>
              <a:rPr lang="en-US" dirty="0" err="1"/>
              <a:t>kitkaa</a:t>
            </a:r>
            <a:r>
              <a:rPr lang="en-US" dirty="0"/>
              <a:t>) </a:t>
            </a:r>
            <a:r>
              <a:rPr lang="en-US" dirty="0" err="1"/>
              <a:t>pyörivään</a:t>
            </a:r>
            <a:r>
              <a:rPr lang="en-US" dirty="0"/>
              <a:t> </a:t>
            </a:r>
            <a:r>
              <a:rPr lang="en-US" dirty="0" err="1"/>
              <a:t>koordinaatistoon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79803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CI_EN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B389219C-6823-42A2-9133-E226F9211E1D}" vid="{27918E5D-F28B-4F67-B053-4B0F6DE3126E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669</Words>
  <Application>Microsoft Macintosh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Georgia</vt:lpstr>
      <vt:lpstr>Lucida Grande</vt:lpstr>
      <vt:lpstr>Palatino Linotype</vt:lpstr>
      <vt:lpstr>SCI_EN</vt:lpstr>
      <vt:lpstr>Executive</vt:lpstr>
      <vt:lpstr>Klassinen dynamiikka:   Variaatiolaskenta ja Hamiltonin periaate 2/2</vt:lpstr>
      <vt:lpstr>Fysiikkaan!!</vt:lpstr>
      <vt:lpstr>Nopein rautatietunneli?</vt:lpstr>
      <vt:lpstr>William Hamilton</vt:lpstr>
      <vt:lpstr>Hamiltonin periaate</vt:lpstr>
      <vt:lpstr>Hamiltonin periaate </vt:lpstr>
      <vt:lpstr>Kanoniset muunnokset: teaser</vt:lpstr>
      <vt:lpstr>Nestemäinen kaukoputken peili: esimerkki</vt:lpstr>
      <vt:lpstr>Hamiltonin periaate</vt:lpstr>
      <vt:lpstr>Hamiltonin periaate: noituutta?</vt:lpstr>
      <vt:lpstr>Hamiltonin periaate kenttäteorioissa</vt:lpstr>
      <vt:lpstr>Hamiltonin periaate kenttäteorioissa</vt:lpstr>
      <vt:lpstr>Hamiltonin periaate kenttäteorioissa</vt:lpstr>
      <vt:lpstr>Hamiltonin periaate kenttäteorioissa</vt:lpstr>
      <vt:lpstr>Yhteenveto</vt:lpstr>
      <vt:lpstr>Hamiltonin periaate ja kvanttimekaniikka</vt:lpstr>
      <vt:lpstr>Hamiltonin periaate ja kvanttimekaniikka</vt:lpstr>
      <vt:lpstr>Hamiltonin periaate ja kvanttimekaniikka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Kvanttimekaniikka: Luento 1</dc:title>
  <dc:creator>Jani-Petri Martikainen</dc:creator>
  <cp:lastModifiedBy>Martikainen Jani-Petri</cp:lastModifiedBy>
  <cp:revision>167</cp:revision>
  <cp:lastPrinted>2022-05-04T09:06:33Z</cp:lastPrinted>
  <dcterms:created xsi:type="dcterms:W3CDTF">2013-10-21T06:22:51Z</dcterms:created>
  <dcterms:modified xsi:type="dcterms:W3CDTF">2024-05-02T09:15:32Z</dcterms:modified>
</cp:coreProperties>
</file>