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4793" r:id="rId2"/>
  </p:sldMasterIdLst>
  <p:notesMasterIdLst>
    <p:notesMasterId r:id="rId39"/>
  </p:notesMasterIdLst>
  <p:sldIdLst>
    <p:sldId id="256" r:id="rId3"/>
    <p:sldId id="257" r:id="rId4"/>
    <p:sldId id="297" r:id="rId5"/>
    <p:sldId id="287" r:id="rId6"/>
    <p:sldId id="289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62" r:id="rId15"/>
    <p:sldId id="261" r:id="rId16"/>
    <p:sldId id="296" r:id="rId17"/>
    <p:sldId id="285" r:id="rId18"/>
    <p:sldId id="266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83" r:id="rId27"/>
    <p:sldId id="282" r:id="rId28"/>
    <p:sldId id="275" r:id="rId29"/>
    <p:sldId id="268" r:id="rId30"/>
    <p:sldId id="265" r:id="rId31"/>
    <p:sldId id="286" r:id="rId32"/>
    <p:sldId id="258" r:id="rId33"/>
    <p:sldId id="284" r:id="rId34"/>
    <p:sldId id="278" r:id="rId35"/>
    <p:sldId id="280" r:id="rId36"/>
    <p:sldId id="281" r:id="rId37"/>
    <p:sldId id="259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7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44" autoAdjust="0"/>
    <p:restoredTop sz="87440" autoAdjust="0"/>
  </p:normalViewPr>
  <p:slideViewPr>
    <p:cSldViewPr snapToGrid="0" snapToObjects="1" showGuides="1">
      <p:cViewPr varScale="1">
        <p:scale>
          <a:sx n="93" d="100"/>
          <a:sy n="93" d="100"/>
        </p:scale>
        <p:origin x="1232" y="208"/>
      </p:cViewPr>
      <p:guideLst>
        <p:guide orient="horz" pos="2169"/>
        <p:guide pos="2714"/>
      </p:guideLst>
    </p:cSldViewPr>
  </p:slideViewPr>
  <p:outlineViewPr>
    <p:cViewPr>
      <p:scale>
        <a:sx n="33" d="100"/>
        <a:sy n="33" d="100"/>
      </p:scale>
      <p:origin x="0" y="12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D7FAD-B27E-BD4D-A017-7494969BA4AD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65F1D-30C3-D247-9EBF-65B184C87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138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65F1D-30C3-D247-9EBF-65B184C87AA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470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65F1D-30C3-D247-9EBF-65B184C87AA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60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700810"/>
            <a:ext cx="8207375" cy="35427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5/9/24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3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5654880"/>
            <a:ext cx="2248911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27B613C-1AD7-49D3-885D-F654C5CDBAA6}" type="datetime1">
              <a:rPr lang="en-US" smtClean="0"/>
              <a:pPr/>
              <a:t>5/9/24</a:t>
            </a:fld>
            <a:endParaRPr lang="en-US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27B613C-1AD7-49D3-885D-F654C5CDBAA6}" type="datetime1">
              <a:rPr lang="en-US" smtClean="0"/>
              <a:pPr/>
              <a:t>5/9/24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6021288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6180039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5/9/24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6365777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7B613C-1AD7-49D3-885D-F654C5CDBAA6}" type="datetime1">
              <a:rPr lang="en-US" smtClean="0"/>
              <a:pPr/>
              <a:t>5/9/24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fj7n5aSwY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em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209" y="1074672"/>
            <a:ext cx="8020275" cy="2782294"/>
          </a:xfrm>
        </p:spPr>
        <p:txBody>
          <a:bodyPr/>
          <a:lstStyle/>
          <a:p>
            <a:r>
              <a:rPr lang="en-US" sz="4400" dirty="0" err="1"/>
              <a:t>Klassinen</a:t>
            </a:r>
            <a:r>
              <a:rPr lang="en-US" sz="4400" dirty="0"/>
              <a:t> </a:t>
            </a:r>
            <a:r>
              <a:rPr lang="en-US" sz="4400" dirty="0" err="1"/>
              <a:t>dynamiikka</a:t>
            </a:r>
            <a:r>
              <a:rPr lang="en-US" sz="4400" dirty="0"/>
              <a:t>: </a:t>
            </a:r>
            <a:br>
              <a:rPr lang="en-US" sz="4400" dirty="0"/>
            </a:br>
            <a:r>
              <a:rPr lang="en-US" sz="4400" dirty="0" err="1"/>
              <a:t>Hamiltonin</a:t>
            </a:r>
            <a:r>
              <a:rPr lang="en-US" sz="4400" dirty="0"/>
              <a:t> </a:t>
            </a:r>
            <a:r>
              <a:rPr lang="en-US" sz="4400" dirty="0" err="1"/>
              <a:t>dynamiikka</a:t>
            </a:r>
            <a:r>
              <a:rPr lang="en-US" sz="4400" dirty="0"/>
              <a:t>, </a:t>
            </a:r>
            <a:r>
              <a:rPr lang="en-US" sz="4400" dirty="0" err="1"/>
              <a:t>säilymislait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Martikainen</a:t>
            </a:r>
            <a:r>
              <a:rPr lang="en-US" dirty="0"/>
              <a:t> </a:t>
            </a:r>
            <a:r>
              <a:rPr lang="en-US" dirty="0" err="1"/>
              <a:t>Jani</a:t>
            </a:r>
            <a:r>
              <a:rPr lang="en-US" dirty="0"/>
              <a:t>-Petri</a:t>
            </a:r>
          </a:p>
        </p:txBody>
      </p:sp>
    </p:spTree>
    <p:extLst>
      <p:ext uri="{BB962C8B-B14F-4D97-AF65-F5344CB8AC3E}">
        <p14:creationId xmlns:p14="http://schemas.microsoft.com/office/powerpoint/2010/main" val="15218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Mikä</a:t>
            </a:r>
            <a:r>
              <a:rPr lang="en-US" sz="4800" dirty="0"/>
              <a:t> </a:t>
            </a:r>
            <a:r>
              <a:rPr lang="en-US" sz="4800" dirty="0" err="1"/>
              <a:t>Hamiltonin</a:t>
            </a:r>
            <a:r>
              <a:rPr lang="en-US" sz="4800" dirty="0"/>
              <a:t> </a:t>
            </a:r>
            <a:r>
              <a:rPr lang="en-US" sz="4800" dirty="0" err="1"/>
              <a:t>funktio</a:t>
            </a:r>
            <a:r>
              <a:rPr lang="en-US" sz="4800" dirty="0"/>
              <a:t> on?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73724" y="1737218"/>
          <a:ext cx="7913076" cy="26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508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H conserved</a:t>
                      </a:r>
                    </a:p>
                    <a:p>
                      <a:r>
                        <a:rPr lang="en-US" dirty="0"/>
                        <a:t>H=Energy</a:t>
                      </a:r>
                    </a:p>
                  </a:txBody>
                  <a:tcPr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822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H=K+V(q), x=x(q)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Potentiaali</a:t>
                      </a:r>
                      <a:r>
                        <a:rPr lang="en-US" dirty="0"/>
                        <a:t> K+V(</a:t>
                      </a:r>
                      <a:r>
                        <a:rPr lang="en-US" dirty="0" err="1"/>
                        <a:t>q,t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22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x=x(</a:t>
                      </a:r>
                      <a:r>
                        <a:rPr lang="en-US" dirty="0" err="1"/>
                        <a:t>q,t</a:t>
                      </a:r>
                      <a:r>
                        <a:rPr lang="en-US" dirty="0"/>
                        <a:t>),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mutta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eksplisiittistä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t:ä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L:ssä</a:t>
                      </a:r>
                      <a:r>
                        <a:rPr lang="en-US" baseline="0" dirty="0"/>
                        <a:t> tai </a:t>
                      </a:r>
                      <a:r>
                        <a:rPr lang="en-US" baseline="0" dirty="0" err="1"/>
                        <a:t>H:ssa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x=x(</a:t>
                      </a:r>
                      <a:r>
                        <a:rPr lang="en-US" dirty="0" err="1"/>
                        <a:t>q,t</a:t>
                      </a:r>
                      <a:r>
                        <a:rPr lang="en-US" dirty="0"/>
                        <a:t>)+</a:t>
                      </a:r>
                      <a:r>
                        <a:rPr lang="en-US" dirty="0" err="1"/>
                        <a:t>explisiittinen</a:t>
                      </a:r>
                      <a:r>
                        <a:rPr lang="en-US" baseline="0" dirty="0"/>
                        <a:t> t </a:t>
                      </a:r>
                      <a:r>
                        <a:rPr lang="en-US" baseline="0" dirty="0" err="1"/>
                        <a:t>riippuvuus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 descr="Whatis 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21" y="4502539"/>
            <a:ext cx="3625279" cy="2129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B5DF04-8B7D-D947-AF24-EB51711A0FA2}"/>
              </a:ext>
            </a:extLst>
          </p:cNvPr>
          <p:cNvSpPr txBox="1"/>
          <p:nvPr/>
        </p:nvSpPr>
        <p:spPr>
          <a:xfrm>
            <a:off x="983724" y="5244299"/>
            <a:ext cx="37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Katso esimerkit </a:t>
            </a:r>
            <a:r>
              <a:rPr lang="fi-FI" dirty="0" err="1"/>
              <a:t>käsinkirjoitettuista</a:t>
            </a:r>
            <a:endParaRPr lang="fi-FI" dirty="0"/>
          </a:p>
          <a:p>
            <a:r>
              <a:rPr lang="fi-FI" dirty="0"/>
              <a:t>muistiinpanoista</a:t>
            </a:r>
          </a:p>
        </p:txBody>
      </p:sp>
    </p:spTree>
    <p:extLst>
      <p:ext uri="{BB962C8B-B14F-4D97-AF65-F5344CB8AC3E}">
        <p14:creationId xmlns:p14="http://schemas.microsoft.com/office/powerpoint/2010/main" val="20993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22492" cy="1133231"/>
          </a:xfrm>
        </p:spPr>
        <p:txBody>
          <a:bodyPr/>
          <a:lstStyle/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yhtälöt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600200"/>
            <a:ext cx="8788400" cy="4525963"/>
          </a:xfrm>
        </p:spPr>
        <p:txBody>
          <a:bodyPr>
            <a:normAutofit/>
          </a:bodyPr>
          <a:lstStyle/>
          <a:p>
            <a:r>
              <a:rPr lang="en-US" dirty="0" err="1"/>
              <a:t>Derivoidaan</a:t>
            </a:r>
            <a:r>
              <a:rPr lang="en-US" dirty="0"/>
              <a:t> </a:t>
            </a:r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funktiota</a:t>
            </a:r>
            <a:r>
              <a:rPr lang="en-US" dirty="0"/>
              <a:t> H(</a:t>
            </a:r>
            <a:r>
              <a:rPr lang="en-US" dirty="0" err="1"/>
              <a:t>q,p</a:t>
            </a:r>
            <a:r>
              <a:rPr lang="en-US" dirty="0"/>
              <a:t>)</a:t>
            </a:r>
          </a:p>
          <a:p>
            <a:r>
              <a:rPr lang="en-US" dirty="0" err="1"/>
              <a:t>Mustiinpanot</a:t>
            </a:r>
            <a:r>
              <a:rPr lang="en-US" dirty="0"/>
              <a:t>… F&amp;W </a:t>
            </a:r>
            <a:r>
              <a:rPr lang="en-US" dirty="0" err="1"/>
              <a:t>johto</a:t>
            </a:r>
            <a:r>
              <a:rPr lang="en-US" dirty="0"/>
              <a:t> </a:t>
            </a:r>
            <a:r>
              <a:rPr lang="en-US" dirty="0" err="1"/>
              <a:t>vähän</a:t>
            </a:r>
            <a:r>
              <a:rPr lang="en-US" dirty="0"/>
              <a:t> </a:t>
            </a:r>
            <a:r>
              <a:rPr lang="en-US" dirty="0" err="1"/>
              <a:t>erilainen</a:t>
            </a:r>
            <a:r>
              <a:rPr lang="en-US" dirty="0"/>
              <a:t> (</a:t>
            </a:r>
            <a:r>
              <a:rPr lang="en-US" dirty="0" err="1"/>
              <a:t>lue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!)</a:t>
            </a:r>
          </a:p>
          <a:p>
            <a:r>
              <a:rPr lang="en-US" dirty="0" err="1"/>
              <a:t>Saamme</a:t>
            </a:r>
            <a:r>
              <a:rPr lang="en-US" dirty="0"/>
              <a:t> </a:t>
            </a:r>
            <a:r>
              <a:rPr lang="en-US" b="1" dirty="0" err="1"/>
              <a:t>joukon</a:t>
            </a:r>
            <a:r>
              <a:rPr lang="en-US" b="1" dirty="0"/>
              <a:t> 1. </a:t>
            </a:r>
            <a:r>
              <a:rPr lang="en-US" b="1" dirty="0" err="1"/>
              <a:t>kertaluvun</a:t>
            </a:r>
            <a:r>
              <a:rPr lang="en-US" b="1" dirty="0"/>
              <a:t> </a:t>
            </a:r>
            <a:r>
              <a:rPr lang="en-US" b="1" dirty="0" err="1"/>
              <a:t>differentiaaliyhtälöitä</a:t>
            </a:r>
            <a:r>
              <a:rPr lang="en-US" b="1" dirty="0"/>
              <a:t>!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 err="1"/>
              <a:t>Kivan</a:t>
            </a:r>
            <a:r>
              <a:rPr lang="en-US" dirty="0"/>
              <a:t> </a:t>
            </a:r>
            <a:r>
              <a:rPr lang="en-US" dirty="0" err="1"/>
              <a:t>symmetrisiä</a:t>
            </a:r>
            <a:r>
              <a:rPr lang="en-US" dirty="0"/>
              <a:t>, </a:t>
            </a:r>
            <a:r>
              <a:rPr lang="en-US" dirty="0" err="1"/>
              <a:t>vertaa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 </a:t>
            </a:r>
            <a:r>
              <a:rPr lang="en-US" dirty="0" err="1"/>
              <a:t>näihin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73" y="3336131"/>
            <a:ext cx="5600700" cy="1054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96" y="5412979"/>
            <a:ext cx="51435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2769"/>
          </a:xfrm>
        </p:spPr>
        <p:txBody>
          <a:bodyPr/>
          <a:lstStyle/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yhtälöt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Huomaa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yhtälöissä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melkein</a:t>
            </a:r>
            <a:r>
              <a:rPr lang="en-US" dirty="0"/>
              <a:t> </a:t>
            </a:r>
            <a:r>
              <a:rPr lang="en-US" dirty="0" err="1"/>
              <a:t>vaihtaa</a:t>
            </a:r>
            <a:r>
              <a:rPr lang="en-US" dirty="0"/>
              <a:t> </a:t>
            </a:r>
            <a:r>
              <a:rPr lang="en-US" dirty="0" err="1"/>
              <a:t>liikemäärän</a:t>
            </a:r>
            <a:r>
              <a:rPr lang="en-US" dirty="0"/>
              <a:t> ja </a:t>
            </a:r>
            <a:r>
              <a:rPr lang="en-US" dirty="0" err="1"/>
              <a:t>paikan</a:t>
            </a:r>
            <a:r>
              <a:rPr lang="en-US" dirty="0"/>
              <a:t> </a:t>
            </a:r>
            <a:r>
              <a:rPr lang="en-US" dirty="0" err="1"/>
              <a:t>koordinaatteja</a:t>
            </a:r>
            <a:r>
              <a:rPr lang="en-US" dirty="0"/>
              <a:t> </a:t>
            </a:r>
            <a:r>
              <a:rPr lang="en-US" dirty="0" err="1"/>
              <a:t>ristiin</a:t>
            </a:r>
            <a:r>
              <a:rPr lang="en-US" dirty="0"/>
              <a:t>.. (</a:t>
            </a:r>
            <a:r>
              <a:rPr lang="en-US" dirty="0" err="1"/>
              <a:t>miinusmerkki</a:t>
            </a:r>
            <a:r>
              <a:rPr lang="en-US" dirty="0"/>
              <a:t> on </a:t>
            </a:r>
            <a:r>
              <a:rPr lang="en-US" dirty="0" err="1"/>
              <a:t>tosin</a:t>
            </a:r>
            <a:r>
              <a:rPr lang="en-US" dirty="0"/>
              <a:t> </a:t>
            </a:r>
            <a:r>
              <a:rPr lang="en-US" dirty="0" err="1"/>
              <a:t>huomattava</a:t>
            </a:r>
            <a:r>
              <a:rPr lang="en-US" dirty="0"/>
              <a:t>)</a:t>
            </a:r>
          </a:p>
          <a:p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kvanttimekaniikassa</a:t>
            </a:r>
            <a:r>
              <a:rPr lang="en-US" dirty="0"/>
              <a:t> </a:t>
            </a:r>
            <a:r>
              <a:rPr lang="en-US" dirty="0" err="1"/>
              <a:t>tämä</a:t>
            </a:r>
            <a:r>
              <a:rPr lang="en-US" dirty="0"/>
              <a:t> on 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asia</a:t>
            </a:r>
            <a:r>
              <a:rPr lang="en-US" dirty="0"/>
              <a:t>, </a:t>
            </a:r>
            <a:r>
              <a:rPr lang="en-US" dirty="0" err="1"/>
              <a:t>koska</a:t>
            </a:r>
            <a:r>
              <a:rPr lang="en-US" dirty="0"/>
              <a:t> </a:t>
            </a:r>
            <a:r>
              <a:rPr lang="en-US" dirty="0" err="1"/>
              <a:t>emme</a:t>
            </a:r>
            <a:r>
              <a:rPr lang="en-US" dirty="0"/>
              <a:t> </a:t>
            </a:r>
            <a:r>
              <a:rPr lang="en-US" dirty="0" err="1"/>
              <a:t>halua</a:t>
            </a:r>
            <a:r>
              <a:rPr lang="en-US" dirty="0"/>
              <a:t> </a:t>
            </a:r>
            <a:r>
              <a:rPr lang="en-US" dirty="0" err="1"/>
              <a:t>mitään</a:t>
            </a:r>
            <a:r>
              <a:rPr lang="en-US" dirty="0"/>
              <a:t> </a:t>
            </a:r>
            <a:r>
              <a:rPr lang="en-US" dirty="0" err="1"/>
              <a:t>erityistä</a:t>
            </a:r>
            <a:r>
              <a:rPr lang="en-US" dirty="0"/>
              <a:t> </a:t>
            </a:r>
            <a:r>
              <a:rPr lang="en-US" dirty="0" err="1"/>
              <a:t>fetissiä</a:t>
            </a:r>
            <a:r>
              <a:rPr lang="en-US" dirty="0"/>
              <a:t> </a:t>
            </a:r>
            <a:r>
              <a:rPr lang="en-US" dirty="0" err="1"/>
              <a:t>tiettyyn</a:t>
            </a:r>
            <a:r>
              <a:rPr lang="en-US" dirty="0"/>
              <a:t> </a:t>
            </a:r>
            <a:r>
              <a:rPr lang="en-US" dirty="0" err="1"/>
              <a:t>kantaan</a:t>
            </a:r>
            <a:r>
              <a:rPr lang="en-US" dirty="0"/>
              <a:t>…</a:t>
            </a:r>
            <a:r>
              <a:rPr lang="en-US" dirty="0" err="1"/>
              <a:t>vaikkapa</a:t>
            </a:r>
            <a:r>
              <a:rPr lang="en-US" dirty="0"/>
              <a:t> </a:t>
            </a:r>
            <a:r>
              <a:rPr lang="en-US" dirty="0" err="1"/>
              <a:t>paikkaoperaattorin</a:t>
            </a:r>
            <a:r>
              <a:rPr lang="en-US" dirty="0"/>
              <a:t> x </a:t>
            </a:r>
            <a:r>
              <a:rPr lang="en-US" dirty="0" err="1"/>
              <a:t>ominaistilojen</a:t>
            </a:r>
            <a:r>
              <a:rPr lang="en-US" dirty="0"/>
              <a:t> </a:t>
            </a:r>
            <a:r>
              <a:rPr lang="en-US" dirty="0" err="1"/>
              <a:t>kantaan</a:t>
            </a:r>
            <a:r>
              <a:rPr lang="en-US" dirty="0"/>
              <a:t>. x ja p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toisilleen</a:t>
            </a:r>
            <a:r>
              <a:rPr lang="en-US" dirty="0"/>
              <a:t> </a:t>
            </a:r>
            <a:r>
              <a:rPr lang="en-US" dirty="0" err="1"/>
              <a:t>vaihtoehtoisia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691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35"/>
            <a:ext cx="8229600" cy="1600200"/>
          </a:xfrm>
        </p:spPr>
        <p:txBody>
          <a:bodyPr/>
          <a:lstStyle/>
          <a:p>
            <a:r>
              <a:rPr lang="en-US" dirty="0" err="1"/>
              <a:t>Muokattu</a:t>
            </a:r>
            <a:r>
              <a:rPr lang="en-US" dirty="0"/>
              <a:t> </a:t>
            </a:r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545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Voimmeko</a:t>
            </a:r>
            <a:r>
              <a:rPr lang="en-US" dirty="0"/>
              <a:t> </a:t>
            </a:r>
            <a:r>
              <a:rPr lang="en-US" dirty="0" err="1"/>
              <a:t>soveltaa</a:t>
            </a:r>
            <a:r>
              <a:rPr lang="en-US" dirty="0"/>
              <a:t> </a:t>
            </a:r>
            <a:r>
              <a:rPr lang="en-US" dirty="0" err="1"/>
              <a:t>edelleen</a:t>
            </a:r>
            <a:r>
              <a:rPr lang="en-US" dirty="0"/>
              <a:t> </a:t>
            </a:r>
            <a:r>
              <a:rPr lang="en-US" dirty="0" err="1"/>
              <a:t>Hamltonin</a:t>
            </a:r>
            <a:r>
              <a:rPr lang="en-US" dirty="0"/>
              <a:t> </a:t>
            </a:r>
            <a:r>
              <a:rPr lang="en-US" dirty="0" err="1"/>
              <a:t>periaatetta</a:t>
            </a:r>
            <a:r>
              <a:rPr lang="en-US" dirty="0"/>
              <a:t>  </a:t>
            </a:r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mekaniikassa</a:t>
            </a:r>
            <a:r>
              <a:rPr lang="en-US" dirty="0"/>
              <a:t>?</a:t>
            </a:r>
          </a:p>
          <a:p>
            <a:r>
              <a:rPr lang="en-US" dirty="0" err="1"/>
              <a:t>Kyllä</a:t>
            </a:r>
            <a:r>
              <a:rPr lang="en-US" dirty="0"/>
              <a:t>, </a:t>
            </a:r>
            <a:r>
              <a:rPr lang="en-US" dirty="0" err="1"/>
              <a:t>muodosta</a:t>
            </a:r>
            <a:r>
              <a:rPr lang="en-US" dirty="0"/>
              <a:t> </a:t>
            </a:r>
            <a:r>
              <a:rPr lang="en-US" dirty="0" err="1"/>
              <a:t>vaikutus</a:t>
            </a:r>
            <a:r>
              <a:rPr lang="en-US" dirty="0"/>
              <a:t> ja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kohtele</a:t>
            </a:r>
            <a:r>
              <a:rPr lang="en-US" dirty="0"/>
              <a:t> </a:t>
            </a:r>
            <a:r>
              <a:rPr lang="en-US" dirty="0" err="1"/>
              <a:t>yleistettyjä</a:t>
            </a:r>
            <a:r>
              <a:rPr lang="en-US" dirty="0"/>
              <a:t> </a:t>
            </a:r>
            <a:r>
              <a:rPr lang="en-US" dirty="0" err="1"/>
              <a:t>koordinaatteja</a:t>
            </a:r>
            <a:r>
              <a:rPr lang="en-US" dirty="0"/>
              <a:t> JA </a:t>
            </a:r>
            <a:r>
              <a:rPr lang="en-US" dirty="0" err="1"/>
              <a:t>liikemääriä</a:t>
            </a:r>
            <a:r>
              <a:rPr lang="en-US" dirty="0"/>
              <a:t> </a:t>
            </a:r>
            <a:r>
              <a:rPr lang="en-US" dirty="0" err="1"/>
              <a:t>riippumattomina</a:t>
            </a:r>
            <a:r>
              <a:rPr lang="en-US" dirty="0"/>
              <a:t> </a:t>
            </a:r>
            <a:r>
              <a:rPr lang="en-US" dirty="0" err="1"/>
              <a:t>variaatioina</a:t>
            </a:r>
            <a:r>
              <a:rPr lang="en-US" dirty="0"/>
              <a:t>. </a:t>
            </a:r>
          </a:p>
          <a:p>
            <a:r>
              <a:rPr lang="en-US" dirty="0" err="1"/>
              <a:t>Sijoita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funktioksi</a:t>
            </a:r>
            <a:r>
              <a:rPr lang="en-US" dirty="0"/>
              <a:t> </a:t>
            </a:r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periaatteessa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Muistiinpanoissa</a:t>
            </a:r>
            <a:r>
              <a:rPr lang="en-US" dirty="0"/>
              <a:t>, </a:t>
            </a:r>
            <a:r>
              <a:rPr lang="en-US" dirty="0" err="1"/>
              <a:t>kirjoissa</a:t>
            </a:r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4A901-2CE3-9243-8F04-8212DA6EF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93" y="4612393"/>
            <a:ext cx="4622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58"/>
            <a:ext cx="8229600" cy="1341460"/>
          </a:xfrm>
        </p:spPr>
        <p:txBody>
          <a:bodyPr/>
          <a:lstStyle/>
          <a:p>
            <a:r>
              <a:rPr lang="en-US" sz="4800" dirty="0" err="1"/>
              <a:t>Resepti</a:t>
            </a:r>
            <a:r>
              <a:rPr lang="en-US" sz="4800" dirty="0"/>
              <a:t>: </a:t>
            </a:r>
            <a:r>
              <a:rPr lang="en-US" sz="4800" dirty="0" err="1"/>
              <a:t>Hamiltonin</a:t>
            </a:r>
            <a:r>
              <a:rPr lang="en-US" sz="4800" dirty="0"/>
              <a:t> </a:t>
            </a:r>
            <a:r>
              <a:rPr lang="en-US" sz="4800" dirty="0" err="1"/>
              <a:t>yhtälöt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4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Muodosta</a:t>
            </a:r>
            <a:r>
              <a:rPr lang="en-US" dirty="0"/>
              <a:t> </a:t>
            </a:r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funktio</a:t>
            </a:r>
            <a:r>
              <a:rPr lang="en-US" dirty="0"/>
              <a:t> ja </a:t>
            </a:r>
            <a:r>
              <a:rPr lang="en-US" dirty="0" err="1"/>
              <a:t>laske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yleistetyt</a:t>
            </a:r>
            <a:r>
              <a:rPr lang="en-US" dirty="0"/>
              <a:t> </a:t>
            </a:r>
            <a:r>
              <a:rPr lang="en-US" dirty="0" err="1"/>
              <a:t>liikemäärät</a:t>
            </a:r>
            <a:r>
              <a:rPr lang="en-US" dirty="0"/>
              <a:t>. </a:t>
            </a:r>
            <a:r>
              <a:rPr lang="en-US" dirty="0" err="1"/>
              <a:t>Johda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funktio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Lausu</a:t>
            </a:r>
            <a:r>
              <a:rPr lang="en-US" dirty="0"/>
              <a:t> </a:t>
            </a:r>
            <a:r>
              <a:rPr lang="en-US" dirty="0" err="1"/>
              <a:t>yleistetty</a:t>
            </a:r>
            <a:r>
              <a:rPr lang="en-US" dirty="0"/>
              <a:t> </a:t>
            </a:r>
            <a:r>
              <a:rPr lang="en-US" dirty="0" err="1"/>
              <a:t>nopeus</a:t>
            </a:r>
            <a:r>
              <a:rPr lang="en-US" dirty="0"/>
              <a:t>                         </a:t>
            </a:r>
            <a:r>
              <a:rPr lang="en-US" dirty="0" err="1"/>
              <a:t>avulla</a:t>
            </a:r>
            <a:r>
              <a:rPr lang="en-US" dirty="0"/>
              <a:t> </a:t>
            </a:r>
            <a:r>
              <a:rPr lang="en-US" dirty="0" err="1"/>
              <a:t>niin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b="1" dirty="0" err="1"/>
              <a:t>Hamiltonin</a:t>
            </a:r>
            <a:r>
              <a:rPr lang="en-US" b="1" dirty="0"/>
              <a:t> </a:t>
            </a:r>
            <a:r>
              <a:rPr lang="en-US" b="1" dirty="0" err="1"/>
              <a:t>funktion</a:t>
            </a:r>
            <a:r>
              <a:rPr lang="en-US" b="1" dirty="0"/>
              <a:t> </a:t>
            </a:r>
            <a:r>
              <a:rPr lang="en-US" b="1" dirty="0" err="1"/>
              <a:t>koordinaattien</a:t>
            </a:r>
            <a:r>
              <a:rPr lang="en-US" b="1" dirty="0"/>
              <a:t> </a:t>
            </a:r>
            <a:r>
              <a:rPr lang="en-US" b="1" dirty="0" err="1"/>
              <a:t>liikemäärien</a:t>
            </a:r>
            <a:r>
              <a:rPr lang="en-US" b="1" dirty="0"/>
              <a:t> </a:t>
            </a:r>
            <a:r>
              <a:rPr lang="en-US" b="1" dirty="0" err="1"/>
              <a:t>funktiona</a:t>
            </a:r>
            <a:r>
              <a:rPr lang="en-US" b="1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käytä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Nauti!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38" y="2489544"/>
            <a:ext cx="3795225" cy="105119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7" y="2391851"/>
            <a:ext cx="1879600" cy="10541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008923" y="2564698"/>
            <a:ext cx="1387230" cy="6930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88" y="4787411"/>
            <a:ext cx="5600700" cy="1054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436D82-A8D5-7A4A-A562-2651DA317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25721"/>
            <a:ext cx="16891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4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F5FC-18E8-4546-B817-B8A83631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0861"/>
          </a:xfrm>
        </p:spPr>
        <p:txBody>
          <a:bodyPr/>
          <a:lstStyle/>
          <a:p>
            <a:r>
              <a:rPr lang="fi-FI" dirty="0" err="1"/>
              <a:t>Listen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0141-0813-0D48-A216-625F0FF80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Hamiltonin funktion muodostaminen annetulle systeemille pitää osata</a:t>
            </a:r>
          </a:p>
          <a:p>
            <a:r>
              <a:rPr lang="fi-FI" dirty="0"/>
              <a:t>Hamiltonin yhtälöt pitää myös pystyä johtamaan ja ymmärtämään mitä ne ovat.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35E7E-24E2-9244-8537-95653603B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93" y="3472481"/>
            <a:ext cx="5099588" cy="28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9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5049"/>
          </a:xfrm>
        </p:spPr>
        <p:txBody>
          <a:bodyPr/>
          <a:lstStyle/>
          <a:p>
            <a:r>
              <a:rPr lang="en-US" dirty="0" err="1"/>
              <a:t>Syklinen</a:t>
            </a:r>
            <a:r>
              <a:rPr lang="en-US" dirty="0"/>
              <a:t> </a:t>
            </a:r>
            <a:r>
              <a:rPr lang="en-US" dirty="0" err="1"/>
              <a:t>koordinaatti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5587" cy="50185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Jos </a:t>
            </a:r>
            <a:r>
              <a:rPr lang="en-US" dirty="0" err="1"/>
              <a:t>koordinaatti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σ</a:t>
            </a:r>
            <a:r>
              <a:rPr lang="en-US" baseline="-25000" dirty="0"/>
              <a:t> </a:t>
            </a:r>
            <a:r>
              <a:rPr lang="en-US" dirty="0"/>
              <a:t>  </a:t>
            </a:r>
            <a:r>
              <a:rPr lang="fi-FI" dirty="0"/>
              <a:t>ei esiinny eksplisiittisesti </a:t>
            </a:r>
            <a:r>
              <a:rPr lang="fi-FI" dirty="0" err="1"/>
              <a:t>Lagrangen</a:t>
            </a:r>
            <a:r>
              <a:rPr lang="fi-FI" dirty="0"/>
              <a:t> funktiossa, se on </a:t>
            </a:r>
            <a:r>
              <a:rPr lang="en-US" b="1" dirty="0" err="1"/>
              <a:t>syklinen</a:t>
            </a:r>
            <a:r>
              <a:rPr lang="en-US" b="1" dirty="0"/>
              <a:t> </a:t>
            </a:r>
            <a:r>
              <a:rPr lang="en-US" b="1" dirty="0" err="1"/>
              <a:t>koordinaatti</a:t>
            </a:r>
            <a:endParaRPr lang="en-US" b="1" dirty="0"/>
          </a:p>
          <a:p>
            <a:r>
              <a:rPr lang="en-US" dirty="0" err="1"/>
              <a:t>Silloin</a:t>
            </a:r>
            <a:r>
              <a:rPr lang="en-US" dirty="0"/>
              <a:t> (</a:t>
            </a:r>
            <a:r>
              <a:rPr lang="en-US" dirty="0" err="1"/>
              <a:t>tietenkin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ja…</a:t>
            </a:r>
            <a:r>
              <a:rPr lang="en-US" dirty="0" err="1"/>
              <a:t>rummun</a:t>
            </a:r>
            <a:r>
              <a:rPr lang="en-US" dirty="0"/>
              <a:t> </a:t>
            </a:r>
            <a:r>
              <a:rPr lang="en-US" dirty="0" err="1"/>
              <a:t>pärinää</a:t>
            </a:r>
            <a:r>
              <a:rPr lang="en-US" dirty="0"/>
              <a:t>…</a:t>
            </a:r>
            <a:r>
              <a:rPr lang="en-US" dirty="0" err="1"/>
              <a:t>vastaava</a:t>
            </a:r>
            <a:r>
              <a:rPr lang="en-US" dirty="0"/>
              <a:t> </a:t>
            </a:r>
            <a:r>
              <a:rPr lang="en-US" dirty="0" err="1"/>
              <a:t>yleistetty</a:t>
            </a:r>
            <a:r>
              <a:rPr lang="en-US" dirty="0"/>
              <a:t> </a:t>
            </a:r>
            <a:r>
              <a:rPr lang="en-US" dirty="0" err="1"/>
              <a:t>liikemäärä</a:t>
            </a:r>
            <a:r>
              <a:rPr lang="en-US" dirty="0"/>
              <a:t> on </a:t>
            </a:r>
            <a:r>
              <a:rPr lang="en-US" dirty="0" err="1"/>
              <a:t>liikevakio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Näitä</a:t>
            </a:r>
            <a:r>
              <a:rPr lang="en-US" dirty="0"/>
              <a:t> </a:t>
            </a:r>
            <a:r>
              <a:rPr lang="en-US" dirty="0" err="1"/>
              <a:t>olisi</a:t>
            </a:r>
            <a:r>
              <a:rPr lang="en-US" dirty="0"/>
              <a:t> kiva olla </a:t>
            </a:r>
            <a:r>
              <a:rPr lang="en-US" dirty="0" err="1"/>
              <a:t>paljon</a:t>
            </a:r>
            <a:r>
              <a:rPr lang="en-US" dirty="0"/>
              <a:t>. </a:t>
            </a:r>
            <a:r>
              <a:rPr lang="en-US" dirty="0" err="1"/>
              <a:t>Tässä</a:t>
            </a:r>
            <a:r>
              <a:rPr lang="en-US" dirty="0"/>
              <a:t> se </a:t>
            </a:r>
            <a:r>
              <a:rPr lang="en-US" dirty="0" err="1"/>
              <a:t>koordinaattien</a:t>
            </a:r>
            <a:r>
              <a:rPr lang="en-US" dirty="0"/>
              <a:t> </a:t>
            </a:r>
            <a:r>
              <a:rPr lang="en-US" dirty="0" err="1"/>
              <a:t>fiksu</a:t>
            </a:r>
            <a:r>
              <a:rPr lang="en-US" dirty="0"/>
              <a:t> </a:t>
            </a:r>
            <a:r>
              <a:rPr lang="en-US" dirty="0" err="1"/>
              <a:t>valinta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 </a:t>
            </a:r>
            <a:r>
              <a:rPr lang="en-US" dirty="0" err="1"/>
              <a:t>kuvioihin</a:t>
            </a:r>
            <a:r>
              <a:rPr lang="en-US" dirty="0"/>
              <a:t>. </a:t>
            </a:r>
          </a:p>
          <a:p>
            <a:r>
              <a:rPr lang="en-US" dirty="0"/>
              <a:t>Hmmm…                                       </a:t>
            </a:r>
            <a:r>
              <a:rPr lang="en-US" dirty="0" err="1"/>
              <a:t>jättää</a:t>
            </a:r>
            <a:r>
              <a:rPr lang="en-US" dirty="0"/>
              <a:t> </a:t>
            </a:r>
            <a:r>
              <a:rPr lang="en-US" dirty="0" err="1"/>
              <a:t>L:n</a:t>
            </a:r>
            <a:r>
              <a:rPr lang="en-US" dirty="0"/>
              <a:t> </a:t>
            </a:r>
            <a:r>
              <a:rPr lang="en-US" dirty="0" err="1"/>
              <a:t>ennalleen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1" y="2461942"/>
            <a:ext cx="1356652" cy="89366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47" y="4079719"/>
            <a:ext cx="1608608" cy="95750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17" y="5761334"/>
            <a:ext cx="2933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29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26"/>
            <a:ext cx="8229600" cy="1110895"/>
          </a:xfrm>
        </p:spPr>
        <p:txBody>
          <a:bodyPr/>
          <a:lstStyle/>
          <a:p>
            <a:r>
              <a:rPr lang="en-US" dirty="0" err="1"/>
              <a:t>Noetherin</a:t>
            </a:r>
            <a:r>
              <a:rPr lang="en-US" dirty="0"/>
              <a:t> </a:t>
            </a:r>
            <a:r>
              <a:rPr lang="en-US" dirty="0" err="1"/>
              <a:t>teoreema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5" y="1269921"/>
            <a:ext cx="8229600" cy="4525963"/>
          </a:xfrm>
        </p:spPr>
        <p:txBody>
          <a:bodyPr/>
          <a:lstStyle/>
          <a:p>
            <a:r>
              <a:rPr lang="en-US" dirty="0" err="1"/>
              <a:t>Huom</a:t>
            </a:r>
            <a:r>
              <a:rPr lang="en-US" dirty="0"/>
              <a:t>: F&amp;W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oikein</a:t>
            </a:r>
            <a:r>
              <a:rPr lang="en-US" dirty="0"/>
              <a:t> </a:t>
            </a:r>
            <a:r>
              <a:rPr lang="en-US" dirty="0" err="1"/>
              <a:t>sisällä</a:t>
            </a:r>
            <a:r>
              <a:rPr lang="en-US" dirty="0"/>
              <a:t> </a:t>
            </a:r>
            <a:r>
              <a:rPr lang="en-US" dirty="0" err="1"/>
              <a:t>tätä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minusta</a:t>
            </a:r>
            <a:r>
              <a:rPr lang="en-US" dirty="0"/>
              <a:t> </a:t>
            </a:r>
            <a:r>
              <a:rPr lang="en-US" dirty="0" err="1"/>
              <a:t>tämä</a:t>
            </a:r>
            <a:r>
              <a:rPr lang="en-US" dirty="0"/>
              <a:t> on </a:t>
            </a:r>
            <a:r>
              <a:rPr lang="en-US" dirty="0" err="1"/>
              <a:t>tärkeää</a:t>
            </a:r>
            <a:r>
              <a:rPr lang="en-US" dirty="0"/>
              <a:t>!</a:t>
            </a:r>
          </a:p>
          <a:p>
            <a:r>
              <a:rPr lang="en-US" dirty="0" err="1"/>
              <a:t>Syklinen</a:t>
            </a:r>
            <a:r>
              <a:rPr lang="en-US" dirty="0"/>
              <a:t> </a:t>
            </a:r>
            <a:r>
              <a:rPr lang="en-US" dirty="0" err="1"/>
              <a:t>koordinaatti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indikoi</a:t>
            </a:r>
            <a:r>
              <a:rPr lang="en-US" dirty="0"/>
              <a:t> </a:t>
            </a:r>
            <a:r>
              <a:rPr lang="en-US" dirty="0" err="1"/>
              <a:t>säilyvää</a:t>
            </a:r>
            <a:r>
              <a:rPr lang="en-US" dirty="0"/>
              <a:t>  </a:t>
            </a:r>
            <a:r>
              <a:rPr lang="en-US" dirty="0" err="1"/>
              <a:t>suuretta</a:t>
            </a:r>
            <a:endParaRPr lang="en-US" dirty="0"/>
          </a:p>
          <a:p>
            <a:r>
              <a:rPr lang="en-US" dirty="0" err="1"/>
              <a:t>Energian</a:t>
            </a:r>
            <a:r>
              <a:rPr lang="en-US" dirty="0"/>
              <a:t> </a:t>
            </a:r>
            <a:r>
              <a:rPr lang="en-US" dirty="0" err="1"/>
              <a:t>säilyminen</a:t>
            </a:r>
            <a:r>
              <a:rPr lang="en-US" dirty="0"/>
              <a:t> </a:t>
            </a:r>
            <a:r>
              <a:rPr lang="en-US" dirty="0" err="1"/>
              <a:t>toinen</a:t>
            </a:r>
            <a:endParaRPr lang="en-US" dirty="0"/>
          </a:p>
        </p:txBody>
      </p:sp>
      <p:pic>
        <p:nvPicPr>
          <p:cNvPr id="4" name="Picture 3" descr="biognoet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15" y="2840940"/>
            <a:ext cx="2529785" cy="3712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159" y="3982758"/>
            <a:ext cx="5508565" cy="206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Yleisesti jokaista (jatkuvaa)</a:t>
            </a:r>
          </a:p>
          <a:p>
            <a:pPr algn="ctr"/>
            <a:r>
              <a:rPr lang="fi-FI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Lagrangen</a:t>
            </a:r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funktion symmetriaa vastaa säilyvä suure!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19D89-F6B8-1641-9628-1C33C4D0C146}"/>
              </a:ext>
            </a:extLst>
          </p:cNvPr>
          <p:cNvSpPr txBox="1"/>
          <p:nvPr/>
        </p:nvSpPr>
        <p:spPr>
          <a:xfrm>
            <a:off x="475233" y="6488668"/>
            <a:ext cx="731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hlinkClick r:id="rId3"/>
              </a:rPr>
              <a:t>Extra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viewing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here</a:t>
            </a:r>
            <a:r>
              <a:rPr lang="fi-FI" dirty="0">
                <a:hlinkClick r:id="rId3"/>
              </a:rPr>
              <a:t>! </a:t>
            </a:r>
            <a:r>
              <a:rPr lang="fi-FI" dirty="0" err="1">
                <a:hlinkClick r:id="rId3"/>
              </a:rPr>
              <a:t>https</a:t>
            </a:r>
            <a:r>
              <a:rPr lang="fi-FI" dirty="0">
                <a:hlinkClick r:id="rId3"/>
              </a:rPr>
              <a:t>://</a:t>
            </a:r>
            <a:r>
              <a:rPr lang="fi-FI" dirty="0" err="1">
                <a:hlinkClick r:id="rId3"/>
              </a:rPr>
              <a:t>www.youtube.com</a:t>
            </a:r>
            <a:r>
              <a:rPr lang="fi-FI" dirty="0">
                <a:hlinkClick r:id="rId3"/>
              </a:rPr>
              <a:t>/</a:t>
            </a:r>
            <a:r>
              <a:rPr lang="fi-FI" dirty="0" err="1">
                <a:hlinkClick r:id="rId3"/>
              </a:rPr>
              <a:t>watch?v</a:t>
            </a:r>
            <a:r>
              <a:rPr lang="fi-FI" dirty="0">
                <a:hlinkClick r:id="rId3"/>
              </a:rPr>
              <a:t>=Rqfj7n5aSwY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2779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8437"/>
          </a:xfrm>
        </p:spPr>
        <p:txBody>
          <a:bodyPr/>
          <a:lstStyle/>
          <a:p>
            <a:r>
              <a:rPr lang="en-US" dirty="0" err="1"/>
              <a:t>Noetherin</a:t>
            </a:r>
            <a:r>
              <a:rPr lang="en-US" dirty="0"/>
              <a:t> </a:t>
            </a:r>
            <a:r>
              <a:rPr lang="en-US" dirty="0" err="1"/>
              <a:t>teoreema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Mitä</a:t>
            </a:r>
            <a:r>
              <a:rPr lang="en-US" dirty="0"/>
              <a:t>???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Kysymys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Mikä</a:t>
            </a:r>
            <a:r>
              <a:rPr lang="en-US" dirty="0"/>
              <a:t> on </a:t>
            </a:r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symmetria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Kysymys</a:t>
            </a:r>
            <a:r>
              <a:rPr lang="en-US" dirty="0"/>
              <a:t>: </a:t>
            </a:r>
            <a:r>
              <a:rPr lang="en-US" dirty="0" err="1"/>
              <a:t>Mikä</a:t>
            </a:r>
            <a:r>
              <a:rPr lang="en-US" dirty="0"/>
              <a:t> se </a:t>
            </a:r>
            <a:r>
              <a:rPr lang="en-US" dirty="0" err="1"/>
              <a:t>säilyvä</a:t>
            </a:r>
            <a:r>
              <a:rPr lang="en-US" dirty="0"/>
              <a:t> </a:t>
            </a:r>
            <a:r>
              <a:rPr lang="en-US" dirty="0" err="1"/>
              <a:t>suure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on?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Kysymys</a:t>
            </a:r>
            <a:r>
              <a:rPr lang="en-US" dirty="0"/>
              <a:t> </a:t>
            </a:r>
            <a:r>
              <a:rPr lang="en-US" dirty="0" err="1"/>
              <a:t>ensin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2447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094"/>
            <a:ext cx="8686800" cy="1218437"/>
          </a:xfrm>
        </p:spPr>
        <p:txBody>
          <a:bodyPr/>
          <a:lstStyle/>
          <a:p>
            <a:r>
              <a:rPr lang="en-US" dirty="0" err="1"/>
              <a:t>Symmetria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Esimerkkejä</a:t>
            </a:r>
            <a:r>
              <a:rPr lang="en-US" dirty="0"/>
              <a:t>? </a:t>
            </a:r>
          </a:p>
          <a:p>
            <a:r>
              <a:rPr lang="en-US" dirty="0" err="1"/>
              <a:t>Ts</a:t>
            </a:r>
            <a:r>
              <a:rPr lang="en-US" dirty="0"/>
              <a:t>. </a:t>
            </a:r>
            <a:r>
              <a:rPr lang="en-US" dirty="0" err="1"/>
              <a:t>Jotain</a:t>
            </a:r>
            <a:r>
              <a:rPr lang="en-US" dirty="0"/>
              <a:t> </a:t>
            </a:r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jättää</a:t>
            </a:r>
            <a:r>
              <a:rPr lang="en-US" dirty="0"/>
              <a:t> </a:t>
            </a:r>
            <a:r>
              <a:rPr lang="en-US" dirty="0" err="1"/>
              <a:t>systeemin</a:t>
            </a:r>
            <a:r>
              <a:rPr lang="en-US" dirty="0"/>
              <a:t> </a:t>
            </a:r>
            <a:r>
              <a:rPr lang="en-US" dirty="0" err="1"/>
              <a:t>ennalleen</a:t>
            </a:r>
            <a:endParaRPr lang="en-US" dirty="0"/>
          </a:p>
          <a:p>
            <a:r>
              <a:rPr lang="en-US" dirty="0" err="1"/>
              <a:t>Fysiikassa</a:t>
            </a:r>
            <a:r>
              <a:rPr lang="en-US" dirty="0"/>
              <a:t> </a:t>
            </a:r>
            <a:r>
              <a:rPr lang="en-US" dirty="0" err="1"/>
              <a:t>systeemi</a:t>
            </a:r>
            <a:r>
              <a:rPr lang="en-US" dirty="0"/>
              <a:t> “on” </a:t>
            </a:r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funktio</a:t>
            </a:r>
            <a:r>
              <a:rPr lang="en-US" dirty="0"/>
              <a:t> ja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vapausasteet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yleistettyjä</a:t>
            </a:r>
            <a:r>
              <a:rPr lang="en-US" dirty="0"/>
              <a:t> </a:t>
            </a:r>
            <a:r>
              <a:rPr lang="en-US" dirty="0" err="1"/>
              <a:t>koordinaatteja</a:t>
            </a:r>
            <a:r>
              <a:rPr lang="en-US" dirty="0"/>
              <a:t> </a:t>
            </a:r>
          </a:p>
          <a:p>
            <a:r>
              <a:rPr lang="en-US" b="1" dirty="0"/>
              <a:t>Eli </a:t>
            </a:r>
            <a:r>
              <a:rPr lang="en-US" b="1" dirty="0" err="1"/>
              <a:t>symmetria</a:t>
            </a:r>
            <a:r>
              <a:rPr lang="en-US" b="1" dirty="0"/>
              <a:t> (</a:t>
            </a:r>
            <a:r>
              <a:rPr lang="en-US" b="1" dirty="0" err="1"/>
              <a:t>muunnos</a:t>
            </a:r>
            <a:r>
              <a:rPr lang="en-US" b="1" dirty="0"/>
              <a:t>) on </a:t>
            </a:r>
            <a:r>
              <a:rPr lang="en-US" b="1" dirty="0" err="1"/>
              <a:t>jotain</a:t>
            </a:r>
            <a:r>
              <a:rPr lang="en-US" b="1" dirty="0"/>
              <a:t> </a:t>
            </a:r>
            <a:r>
              <a:rPr lang="en-US" b="1" dirty="0" err="1"/>
              <a:t>mikä</a:t>
            </a:r>
            <a:r>
              <a:rPr lang="en-US" b="1" dirty="0"/>
              <a:t> </a:t>
            </a:r>
            <a:r>
              <a:rPr lang="en-US" b="1" dirty="0" err="1"/>
              <a:t>jättää</a:t>
            </a:r>
            <a:r>
              <a:rPr lang="en-US" b="1" dirty="0"/>
              <a:t> </a:t>
            </a:r>
            <a:r>
              <a:rPr lang="en-US" b="1" dirty="0" err="1"/>
              <a:t>Lagrangen</a:t>
            </a:r>
            <a:r>
              <a:rPr lang="en-US" b="1" dirty="0"/>
              <a:t> </a:t>
            </a:r>
            <a:r>
              <a:rPr lang="en-US" b="1" dirty="0" err="1"/>
              <a:t>funktion</a:t>
            </a:r>
            <a:r>
              <a:rPr lang="en-US" b="1" dirty="0"/>
              <a:t> </a:t>
            </a:r>
            <a:r>
              <a:rPr lang="en-US" b="1" dirty="0" err="1"/>
              <a:t>ennalleen</a:t>
            </a:r>
            <a:r>
              <a:rPr lang="en-US" b="1" dirty="0"/>
              <a:t>, kun </a:t>
            </a:r>
            <a:r>
              <a:rPr lang="en-US" b="1" dirty="0" err="1"/>
              <a:t>jotenkin</a:t>
            </a:r>
            <a:r>
              <a:rPr lang="en-US" b="1" dirty="0"/>
              <a:t> </a:t>
            </a:r>
            <a:r>
              <a:rPr lang="en-US" b="1" dirty="0" err="1"/>
              <a:t>muutat</a:t>
            </a:r>
            <a:r>
              <a:rPr lang="en-US" b="1" dirty="0"/>
              <a:t> </a:t>
            </a:r>
            <a:r>
              <a:rPr lang="en-US" b="1" dirty="0" err="1"/>
              <a:t>yleistettyjä</a:t>
            </a:r>
            <a:r>
              <a:rPr lang="en-US" b="1" dirty="0"/>
              <a:t> </a:t>
            </a:r>
            <a:r>
              <a:rPr lang="en-US" b="1" dirty="0" err="1"/>
              <a:t>koordinaatteja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20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134"/>
            <a:ext cx="8229600" cy="1139627"/>
          </a:xfrm>
        </p:spPr>
        <p:txBody>
          <a:bodyPr/>
          <a:lstStyle/>
          <a:p>
            <a:r>
              <a:rPr lang="en-US" dirty="0" err="1"/>
              <a:t>Oppimistavoitteita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059478" cy="4525963"/>
          </a:xfrm>
        </p:spPr>
        <p:txBody>
          <a:bodyPr>
            <a:normAutofit/>
          </a:bodyPr>
          <a:lstStyle/>
          <a:p>
            <a:r>
              <a:rPr lang="en-US" dirty="0" err="1"/>
              <a:t>Viime</a:t>
            </a:r>
            <a:r>
              <a:rPr lang="en-US" dirty="0"/>
              <a:t> </a:t>
            </a:r>
            <a:r>
              <a:rPr lang="en-US" dirty="0" err="1"/>
              <a:t>viikolla</a:t>
            </a:r>
            <a:r>
              <a:rPr lang="en-US" dirty="0"/>
              <a:t>: </a:t>
            </a:r>
            <a:r>
              <a:rPr lang="en-US" dirty="0" err="1"/>
              <a:t>variaatiolaskenta</a:t>
            </a:r>
            <a:r>
              <a:rPr lang="en-US" dirty="0"/>
              <a:t>, </a:t>
            </a:r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periaate</a:t>
            </a:r>
            <a:r>
              <a:rPr lang="en-US" dirty="0"/>
              <a:t> (</a:t>
            </a:r>
            <a:r>
              <a:rPr lang="en-US" dirty="0" err="1"/>
              <a:t>hiukkaset+kentät</a:t>
            </a:r>
            <a:r>
              <a:rPr lang="en-US" dirty="0"/>
              <a:t>)</a:t>
            </a:r>
          </a:p>
          <a:p>
            <a:r>
              <a:rPr lang="en-US" sz="1600" dirty="0" err="1"/>
              <a:t>Viime</a:t>
            </a:r>
            <a:r>
              <a:rPr lang="en-US" sz="1600" dirty="0"/>
              <a:t> </a:t>
            </a:r>
            <a:r>
              <a:rPr lang="en-US" sz="1600" dirty="0" err="1"/>
              <a:t>viikolla</a:t>
            </a:r>
            <a:r>
              <a:rPr lang="en-US" sz="1600" dirty="0"/>
              <a:t>: </a:t>
            </a:r>
            <a:r>
              <a:rPr lang="en-US" sz="1600" dirty="0" err="1"/>
              <a:t>rajoitevoimat</a:t>
            </a:r>
            <a:r>
              <a:rPr lang="en-US" sz="1600" dirty="0"/>
              <a:t>, </a:t>
            </a:r>
            <a:r>
              <a:rPr lang="en-US" sz="1600" dirty="0" err="1"/>
              <a:t>jos</a:t>
            </a:r>
            <a:r>
              <a:rPr lang="en-US" sz="1600" dirty="0"/>
              <a:t> </a:t>
            </a:r>
            <a:r>
              <a:rPr lang="en-US" sz="1600" dirty="0" err="1"/>
              <a:t>tarvitaan</a:t>
            </a:r>
            <a:endParaRPr lang="en-US" sz="1600" dirty="0"/>
          </a:p>
          <a:p>
            <a:r>
              <a:rPr lang="en-US" dirty="0" err="1"/>
              <a:t>Konseptit</a:t>
            </a:r>
            <a:r>
              <a:rPr lang="en-US" dirty="0"/>
              <a:t>: </a:t>
            </a:r>
            <a:r>
              <a:rPr lang="en-US" b="1" dirty="0" err="1"/>
              <a:t>kanoninen</a:t>
            </a:r>
            <a:r>
              <a:rPr lang="en-US" b="1" dirty="0"/>
              <a:t> </a:t>
            </a:r>
            <a:r>
              <a:rPr lang="en-US" b="1" dirty="0" err="1"/>
              <a:t>liikemäärä</a:t>
            </a:r>
            <a:r>
              <a:rPr lang="en-US" b="1" dirty="0"/>
              <a:t>/</a:t>
            </a:r>
            <a:r>
              <a:rPr lang="en-US" b="1" dirty="0" err="1"/>
              <a:t>yleistetty</a:t>
            </a:r>
            <a:r>
              <a:rPr lang="en-US" b="1" dirty="0"/>
              <a:t> </a:t>
            </a:r>
            <a:r>
              <a:rPr lang="en-US" b="1" dirty="0" err="1"/>
              <a:t>liikemäärä</a:t>
            </a:r>
            <a:r>
              <a:rPr lang="en-US" b="1" dirty="0"/>
              <a:t>, </a:t>
            </a:r>
            <a:r>
              <a:rPr lang="en-US" b="1" dirty="0" err="1"/>
              <a:t>syklinen</a:t>
            </a:r>
            <a:r>
              <a:rPr lang="en-US" b="1" dirty="0"/>
              <a:t> </a:t>
            </a:r>
            <a:r>
              <a:rPr lang="en-US" b="1" dirty="0" err="1"/>
              <a:t>koordinaatti</a:t>
            </a:r>
            <a:r>
              <a:rPr lang="en-US" b="1" dirty="0"/>
              <a:t>, </a:t>
            </a:r>
            <a:r>
              <a:rPr lang="en-US" b="1" dirty="0" err="1"/>
              <a:t>faasiavaruus</a:t>
            </a:r>
            <a:endParaRPr lang="en-US" b="1" dirty="0"/>
          </a:p>
          <a:p>
            <a:r>
              <a:rPr lang="en-US" b="1" dirty="0" err="1"/>
              <a:t>Hamiltonin</a:t>
            </a:r>
            <a:r>
              <a:rPr lang="en-US" b="1" dirty="0"/>
              <a:t> </a:t>
            </a:r>
            <a:r>
              <a:rPr lang="en-US" b="1" dirty="0" err="1"/>
              <a:t>funktio</a:t>
            </a:r>
            <a:r>
              <a:rPr lang="en-US" b="1" dirty="0"/>
              <a:t> ja </a:t>
            </a:r>
            <a:r>
              <a:rPr lang="en-US" b="1" dirty="0" err="1"/>
              <a:t>yhtälöt</a:t>
            </a:r>
            <a:endParaRPr lang="en-US" b="1" dirty="0"/>
          </a:p>
          <a:p>
            <a:r>
              <a:rPr lang="en-US" b="1" dirty="0" err="1"/>
              <a:t>Säilymislait</a:t>
            </a:r>
            <a:r>
              <a:rPr lang="en-US" b="1" dirty="0"/>
              <a:t> ja </a:t>
            </a:r>
            <a:r>
              <a:rPr lang="en-US" b="1" dirty="0" err="1"/>
              <a:t>symmetriat</a:t>
            </a:r>
            <a:r>
              <a:rPr lang="en-US" b="1" dirty="0"/>
              <a:t>: </a:t>
            </a:r>
            <a:r>
              <a:rPr lang="en-US" dirty="0" err="1"/>
              <a:t>ymmärrä</a:t>
            </a:r>
            <a:r>
              <a:rPr lang="en-US" dirty="0"/>
              <a:t>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symmetria</a:t>
            </a:r>
            <a:r>
              <a:rPr lang="en-US" dirty="0"/>
              <a:t> </a:t>
            </a:r>
            <a:r>
              <a:rPr lang="en-US" dirty="0" err="1"/>
              <a:t>tarkoittaa</a:t>
            </a:r>
            <a:r>
              <a:rPr lang="en-US" dirty="0"/>
              <a:t> ja </a:t>
            </a:r>
            <a:r>
              <a:rPr lang="en-US" dirty="0" err="1"/>
              <a:t>konseptuaalisella</a:t>
            </a:r>
            <a:r>
              <a:rPr lang="en-US" dirty="0"/>
              <a:t> </a:t>
            </a:r>
            <a:r>
              <a:rPr lang="en-US" dirty="0" err="1"/>
              <a:t>tasolla</a:t>
            </a:r>
            <a:r>
              <a:rPr lang="en-US" dirty="0"/>
              <a:t> </a:t>
            </a:r>
            <a:r>
              <a:rPr lang="en-US" dirty="0" err="1"/>
              <a:t>yhteys</a:t>
            </a:r>
            <a:r>
              <a:rPr lang="en-US" dirty="0"/>
              <a:t> </a:t>
            </a:r>
            <a:r>
              <a:rPr lang="en-US" dirty="0" err="1"/>
              <a:t>säilymislakeihin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132">
            <a:off x="6982009" y="3932018"/>
            <a:ext cx="2162949" cy="26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4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8565"/>
          </a:xfrm>
        </p:spPr>
        <p:txBody>
          <a:bodyPr/>
          <a:lstStyle/>
          <a:p>
            <a:r>
              <a:rPr lang="en-US" dirty="0" err="1"/>
              <a:t>Symmetria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/>
              <a:t>aiemmin</a:t>
            </a:r>
            <a:r>
              <a:rPr lang="en-US" dirty="0"/>
              <a:t> </a:t>
            </a:r>
            <a:r>
              <a:rPr lang="en-US" dirty="0" err="1"/>
              <a:t>esiintynyt</a:t>
            </a:r>
            <a:r>
              <a:rPr lang="en-US" dirty="0"/>
              <a:t> </a:t>
            </a:r>
            <a:r>
              <a:rPr lang="en-US" dirty="0" err="1"/>
              <a:t>hiukkanen</a:t>
            </a:r>
            <a:r>
              <a:rPr lang="en-US" dirty="0"/>
              <a:t> </a:t>
            </a:r>
            <a:r>
              <a:rPr lang="en-US" dirty="0" err="1"/>
              <a:t>keskeispotentiaalissa</a:t>
            </a:r>
            <a:r>
              <a:rPr lang="en-US" dirty="0"/>
              <a:t> V(r). </a:t>
            </a:r>
            <a:r>
              <a:rPr lang="en-US" dirty="0" err="1"/>
              <a:t>Polaarikoordinaateissa</a:t>
            </a:r>
            <a:r>
              <a:rPr lang="en-US" dirty="0"/>
              <a:t> </a:t>
            </a:r>
            <a:r>
              <a:rPr lang="en-US" dirty="0" err="1"/>
              <a:t>kulma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syklinen</a:t>
            </a:r>
            <a:r>
              <a:rPr lang="en-US" dirty="0"/>
              <a:t> </a:t>
            </a:r>
            <a:r>
              <a:rPr lang="en-US" dirty="0" err="1"/>
              <a:t>koordinaatti</a:t>
            </a:r>
            <a:r>
              <a:rPr lang="en-US" dirty="0" err="1">
                <a:sym typeface="Wingdings"/>
              </a:rPr>
              <a:t>kulmaliikemäärä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säilyi</a:t>
            </a:r>
            <a:endParaRPr lang="en-US" dirty="0">
              <a:sym typeface="Wingdings"/>
            </a:endParaRPr>
          </a:p>
          <a:p>
            <a:r>
              <a:rPr lang="en-US" dirty="0" err="1">
                <a:sym typeface="Wingdings"/>
              </a:rPr>
              <a:t>Karteesisissa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koordinaateissa</a:t>
            </a:r>
            <a:endParaRPr lang="en-US" dirty="0">
              <a:sym typeface="Wingdings"/>
            </a:endParaRPr>
          </a:p>
          <a:p>
            <a:r>
              <a:rPr lang="en-US" dirty="0" err="1">
                <a:sym typeface="Wingdings"/>
              </a:rPr>
              <a:t>Kierrä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hiukan</a:t>
            </a:r>
            <a:r>
              <a:rPr lang="en-US" dirty="0">
                <a:sym typeface="Wingdings"/>
              </a:rPr>
              <a:t>…</a:t>
            </a:r>
            <a:endParaRPr lang="en-US" dirty="0"/>
          </a:p>
        </p:txBody>
      </p:sp>
      <p:pic>
        <p:nvPicPr>
          <p:cNvPr id="4" name="Picture 3" descr="250px-Polar_to_cartesia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94" y="2763738"/>
            <a:ext cx="2690421" cy="266889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" y="4276936"/>
            <a:ext cx="51054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00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1404"/>
          </a:xfrm>
        </p:spPr>
        <p:txBody>
          <a:bodyPr/>
          <a:lstStyle/>
          <a:p>
            <a:r>
              <a:rPr lang="en-US" dirty="0" err="1"/>
              <a:t>Symmetria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tahansa</a:t>
            </a:r>
            <a:r>
              <a:rPr lang="en-US" dirty="0"/>
              <a:t> </a:t>
            </a:r>
            <a:r>
              <a:rPr lang="en-US" dirty="0" err="1"/>
              <a:t>funktio</a:t>
            </a:r>
            <a:r>
              <a:rPr lang="en-US" dirty="0"/>
              <a:t>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riippuu</a:t>
            </a:r>
            <a:r>
              <a:rPr lang="en-US" dirty="0"/>
              <a:t> vain </a:t>
            </a:r>
            <a:r>
              <a:rPr lang="en-US" dirty="0" err="1"/>
              <a:t>r:stä</a:t>
            </a:r>
            <a:r>
              <a:rPr lang="en-US" dirty="0"/>
              <a:t> </a:t>
            </a:r>
            <a:r>
              <a:rPr lang="en-US" dirty="0" err="1"/>
              <a:t>kuten</a:t>
            </a:r>
            <a:r>
              <a:rPr lang="en-US" dirty="0"/>
              <a:t> V(r) on </a:t>
            </a:r>
            <a:r>
              <a:rPr lang="en-US" dirty="0" err="1"/>
              <a:t>invariantti</a:t>
            </a:r>
            <a:r>
              <a:rPr lang="en-US" dirty="0"/>
              <a:t> (</a:t>
            </a:r>
            <a:r>
              <a:rPr lang="en-US" dirty="0" err="1"/>
              <a:t>ts</a:t>
            </a:r>
            <a:r>
              <a:rPr lang="en-US" dirty="0"/>
              <a:t>. </a:t>
            </a:r>
            <a:r>
              <a:rPr lang="en-US" dirty="0" err="1"/>
              <a:t>ε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esiinny</a:t>
            </a:r>
            <a:r>
              <a:rPr lang="en-US" dirty="0"/>
              <a:t> </a:t>
            </a:r>
            <a:r>
              <a:rPr lang="en-US" dirty="0" err="1"/>
              <a:t>ensimmäisessä</a:t>
            </a:r>
            <a:r>
              <a:rPr lang="en-US" dirty="0"/>
              <a:t> </a:t>
            </a:r>
            <a:r>
              <a:rPr lang="en-US" dirty="0" err="1"/>
              <a:t>kertaluvussa</a:t>
            </a:r>
            <a:r>
              <a:rPr lang="en-US" dirty="0"/>
              <a:t>) </a:t>
            </a:r>
            <a:r>
              <a:rPr lang="en-US" dirty="0" err="1"/>
              <a:t>koska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Liike-energia</a:t>
            </a:r>
            <a:r>
              <a:rPr lang="en-US" dirty="0"/>
              <a:t> on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invariantti</a:t>
            </a:r>
            <a:r>
              <a:rPr lang="en-US" dirty="0"/>
              <a:t>, </a:t>
            </a:r>
            <a:r>
              <a:rPr lang="en-US" dirty="0" err="1"/>
              <a:t>koska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1" y="2745733"/>
            <a:ext cx="7315200" cy="1270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256"/>
            <a:ext cx="9144000" cy="176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2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8437"/>
          </a:xfrm>
        </p:spPr>
        <p:txBody>
          <a:bodyPr/>
          <a:lstStyle/>
          <a:p>
            <a:r>
              <a:rPr lang="en-US" dirty="0" err="1"/>
              <a:t>Symmetria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funktio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</a:t>
            </a:r>
            <a:r>
              <a:rPr lang="en-US" dirty="0" err="1"/>
              <a:t>invariantti</a:t>
            </a:r>
            <a:r>
              <a:rPr lang="en-US" dirty="0"/>
              <a:t> </a:t>
            </a:r>
            <a:r>
              <a:rPr lang="en-US" dirty="0" err="1"/>
              <a:t>kierron</a:t>
            </a:r>
            <a:r>
              <a:rPr lang="en-US" dirty="0"/>
              <a:t> </a:t>
            </a:r>
            <a:r>
              <a:rPr lang="en-US" dirty="0" err="1"/>
              <a:t>suhteen</a:t>
            </a:r>
            <a:r>
              <a:rPr lang="en-US" dirty="0"/>
              <a:t> (</a:t>
            </a:r>
            <a:r>
              <a:rPr lang="en-US" dirty="0" err="1"/>
              <a:t>tässä</a:t>
            </a:r>
            <a:r>
              <a:rPr lang="en-US" dirty="0"/>
              <a:t> z-</a:t>
            </a:r>
            <a:r>
              <a:rPr lang="en-US" dirty="0" err="1"/>
              <a:t>akselin</a:t>
            </a:r>
            <a:r>
              <a:rPr lang="en-US" dirty="0"/>
              <a:t> </a:t>
            </a:r>
            <a:r>
              <a:rPr lang="en-US" dirty="0" err="1"/>
              <a:t>ympäri</a:t>
            </a:r>
            <a:r>
              <a:rPr lang="en-US" dirty="0"/>
              <a:t>)</a:t>
            </a:r>
          </a:p>
          <a:p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funktiolla</a:t>
            </a:r>
            <a:r>
              <a:rPr lang="en-US" dirty="0"/>
              <a:t> on </a:t>
            </a:r>
            <a:r>
              <a:rPr lang="en-US" b="1" dirty="0" err="1"/>
              <a:t>symmetria</a:t>
            </a:r>
            <a:r>
              <a:rPr lang="en-US" dirty="0"/>
              <a:t> </a:t>
            </a:r>
          </a:p>
          <a:p>
            <a:r>
              <a:rPr lang="en-US" dirty="0" err="1"/>
              <a:t>Mitä</a:t>
            </a:r>
            <a:r>
              <a:rPr lang="en-US" dirty="0"/>
              <a:t> se </a:t>
            </a:r>
            <a:r>
              <a:rPr lang="en-US" dirty="0" err="1"/>
              <a:t>implikoi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ε</a:t>
            </a:r>
            <a:r>
              <a:rPr lang="en-US" dirty="0"/>
              <a:t> </a:t>
            </a:r>
            <a:r>
              <a:rPr lang="en-US" dirty="0" err="1"/>
              <a:t>riippuvuutta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ole?</a:t>
            </a:r>
          </a:p>
          <a:p>
            <a:r>
              <a:rPr lang="en-US" dirty="0" err="1"/>
              <a:t>Matemaattisesti</a:t>
            </a:r>
            <a:r>
              <a:rPr lang="en-US" dirty="0"/>
              <a:t> </a:t>
            </a:r>
            <a:r>
              <a:rPr lang="en-US" dirty="0" err="1"/>
              <a:t>sitä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…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62" y="2120742"/>
            <a:ext cx="4597400" cy="838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092" y="4989289"/>
            <a:ext cx="2107816" cy="13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51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59"/>
          </a:xfrm>
        </p:spPr>
        <p:txBody>
          <a:bodyPr/>
          <a:lstStyle/>
          <a:p>
            <a:r>
              <a:rPr lang="en-US" dirty="0" err="1"/>
              <a:t>Symmetria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yleisempi</a:t>
            </a:r>
            <a:r>
              <a:rPr lang="en-US" dirty="0"/>
              <a:t> </a:t>
            </a:r>
            <a:r>
              <a:rPr lang="en-US" dirty="0" err="1"/>
              <a:t>symmetriamuunnos</a:t>
            </a:r>
            <a:r>
              <a:rPr lang="en-US" dirty="0"/>
              <a:t> (</a:t>
            </a:r>
            <a:r>
              <a:rPr lang="en-US" dirty="0" err="1"/>
              <a:t>yksi</a:t>
            </a:r>
            <a:r>
              <a:rPr lang="en-US" dirty="0"/>
              <a:t> </a:t>
            </a:r>
            <a:r>
              <a:rPr lang="en-US" dirty="0" err="1"/>
              <a:t>kullekin</a:t>
            </a:r>
            <a:r>
              <a:rPr lang="en-US" dirty="0"/>
              <a:t> </a:t>
            </a:r>
            <a:r>
              <a:rPr lang="en-US" dirty="0" err="1"/>
              <a:t>yleistetylle</a:t>
            </a:r>
            <a:r>
              <a:rPr lang="en-US" dirty="0"/>
              <a:t> </a:t>
            </a:r>
            <a:r>
              <a:rPr lang="en-US" dirty="0" err="1"/>
              <a:t>koordinaatille</a:t>
            </a:r>
            <a:r>
              <a:rPr lang="en-US" dirty="0"/>
              <a:t> …</a:t>
            </a:r>
            <a:r>
              <a:rPr lang="en-US" dirty="0" err="1"/>
              <a:t>toki</a:t>
            </a:r>
            <a:r>
              <a:rPr lang="en-US" dirty="0"/>
              <a:t> K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nolla</a:t>
            </a:r>
            <a:r>
              <a:rPr lang="en-US" dirty="0"/>
              <a:t> </a:t>
            </a:r>
            <a:r>
              <a:rPr lang="en-US" dirty="0" err="1"/>
              <a:t>joillekin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Sovelletaan</a:t>
            </a:r>
            <a:r>
              <a:rPr lang="en-US" dirty="0"/>
              <a:t> </a:t>
            </a:r>
            <a:r>
              <a:rPr lang="en-US" dirty="0" err="1"/>
              <a:t>ketjusääntöä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71" y="2946402"/>
            <a:ext cx="48260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4164213"/>
            <a:ext cx="6934200" cy="1206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31" y="5377655"/>
            <a:ext cx="6159500" cy="120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332164">
            <a:off x="6636302" y="2745976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K:a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kutsutaan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muuten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generaattoriksi</a:t>
            </a:r>
            <a:r>
              <a:rPr lang="en-US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016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7082"/>
          </a:xfrm>
        </p:spPr>
        <p:txBody>
          <a:bodyPr/>
          <a:lstStyle/>
          <a:p>
            <a:r>
              <a:rPr lang="en-US" dirty="0" err="1"/>
              <a:t>Säilyvä</a:t>
            </a:r>
            <a:r>
              <a:rPr lang="en-US" dirty="0"/>
              <a:t> </a:t>
            </a:r>
            <a:r>
              <a:rPr lang="en-US" dirty="0" err="1"/>
              <a:t>suure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yhtälöä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Ja </a:t>
            </a:r>
            <a:r>
              <a:rPr lang="en-US" dirty="0" err="1"/>
              <a:t>löysit</a:t>
            </a:r>
            <a:r>
              <a:rPr lang="en-US" dirty="0"/>
              <a:t> </a:t>
            </a:r>
            <a:r>
              <a:rPr lang="en-US" dirty="0" err="1"/>
              <a:t>säilyvän</a:t>
            </a:r>
            <a:r>
              <a:rPr lang="en-US" dirty="0"/>
              <a:t> </a:t>
            </a:r>
            <a:r>
              <a:rPr lang="en-US" dirty="0" err="1"/>
              <a:t>suureen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Säilyvä</a:t>
            </a:r>
            <a:r>
              <a:rPr lang="en-US" dirty="0"/>
              <a:t> </a:t>
            </a:r>
            <a:r>
              <a:rPr lang="en-US" dirty="0" err="1"/>
              <a:t>liikemäärä</a:t>
            </a:r>
            <a:r>
              <a:rPr lang="en-US" dirty="0"/>
              <a:t>”,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tarvitse</a:t>
            </a:r>
            <a:r>
              <a:rPr lang="en-US" dirty="0"/>
              <a:t> olla </a:t>
            </a:r>
            <a:r>
              <a:rPr lang="en-US" dirty="0" err="1"/>
              <a:t>lineaarinen</a:t>
            </a:r>
            <a:r>
              <a:rPr lang="en-US" dirty="0"/>
              <a:t> </a:t>
            </a:r>
            <a:r>
              <a:rPr lang="en-US" dirty="0" err="1"/>
              <a:t>liiikemäärä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9" y="2223786"/>
            <a:ext cx="8375921" cy="105060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9" y="3863181"/>
            <a:ext cx="67437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08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49">
            <a:off x="1107895" y="942322"/>
            <a:ext cx="6743700" cy="116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0" y="2225261"/>
            <a:ext cx="4720535" cy="44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1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78" y="134474"/>
            <a:ext cx="8229600" cy="1150467"/>
          </a:xfrm>
        </p:spPr>
        <p:txBody>
          <a:bodyPr/>
          <a:lstStyle/>
          <a:p>
            <a:r>
              <a:rPr lang="en-US" dirty="0" err="1"/>
              <a:t>Huom</a:t>
            </a:r>
            <a:r>
              <a:rPr lang="en-US" dirty="0"/>
              <a:t>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Teimme</a:t>
            </a:r>
            <a:r>
              <a:rPr lang="en-US" dirty="0"/>
              <a:t> vain </a:t>
            </a:r>
            <a:r>
              <a:rPr lang="en-US" dirty="0" err="1"/>
              <a:t>koordinaattien</a:t>
            </a:r>
            <a:r>
              <a:rPr lang="en-US" dirty="0"/>
              <a:t> </a:t>
            </a:r>
            <a:r>
              <a:rPr lang="en-US" dirty="0" err="1"/>
              <a:t>muunnoksia</a:t>
            </a:r>
            <a:r>
              <a:rPr lang="en-US" dirty="0"/>
              <a:t>!</a:t>
            </a:r>
          </a:p>
          <a:p>
            <a:r>
              <a:rPr lang="en-US" dirty="0" err="1"/>
              <a:t>Voisimme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samaa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ajalle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85" y="4679074"/>
            <a:ext cx="6445997" cy="134858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8" y="2920721"/>
            <a:ext cx="3810000" cy="368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2285" y="3567362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Säilyvä suure silloin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580" y="6210589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Käytännössä</a:t>
            </a:r>
            <a:r>
              <a:rPr lang="en-US" sz="24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1059" y="6127955"/>
            <a:ext cx="3741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Esim</a:t>
            </a:r>
            <a:r>
              <a:rPr lang="en-US" dirty="0"/>
              <a:t>.  </a:t>
            </a:r>
            <a:r>
              <a:rPr lang="en-US" dirty="0" err="1"/>
              <a:t>Energian</a:t>
            </a:r>
            <a:r>
              <a:rPr lang="en-US" dirty="0"/>
              <a:t> </a:t>
            </a:r>
            <a:r>
              <a:rPr lang="en-US" dirty="0" err="1"/>
              <a:t>säilyminen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L </a:t>
            </a:r>
          </a:p>
          <a:p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riipu</a:t>
            </a:r>
            <a:r>
              <a:rPr lang="en-US" dirty="0"/>
              <a:t> </a:t>
            </a:r>
            <a:r>
              <a:rPr lang="en-US" dirty="0" err="1"/>
              <a:t>ajasta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5598"/>
          </a:xfrm>
        </p:spPr>
        <p:txBody>
          <a:bodyPr/>
          <a:lstStyle/>
          <a:p>
            <a:r>
              <a:rPr lang="en-US" dirty="0" err="1"/>
              <a:t>Esim</a:t>
            </a:r>
            <a:r>
              <a:rPr lang="en-US" dirty="0"/>
              <a:t>: V(r) </a:t>
            </a:r>
            <a:r>
              <a:rPr lang="en-US" dirty="0" err="1"/>
              <a:t>tapaus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Tässä</a:t>
            </a:r>
            <a:r>
              <a:rPr lang="en-US" dirty="0"/>
              <a:t> </a:t>
            </a:r>
            <a:r>
              <a:rPr lang="en-US" dirty="0" err="1"/>
              <a:t>ongelmassa</a:t>
            </a:r>
            <a:r>
              <a:rPr lang="en-US" dirty="0"/>
              <a:t> </a:t>
            </a:r>
            <a:r>
              <a:rPr lang="en-US" dirty="0" err="1"/>
              <a:t>kierrolle</a:t>
            </a:r>
            <a:r>
              <a:rPr lang="en-US" dirty="0"/>
              <a:t> </a:t>
            </a:r>
            <a:r>
              <a:rPr lang="en-US" dirty="0" err="1"/>
              <a:t>meillä</a:t>
            </a:r>
            <a:r>
              <a:rPr lang="en-US" dirty="0"/>
              <a:t> on…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Säilyvä</a:t>
            </a:r>
            <a:r>
              <a:rPr lang="en-US" dirty="0"/>
              <a:t> </a:t>
            </a:r>
            <a:r>
              <a:rPr lang="en-US" dirty="0" err="1"/>
              <a:t>liikemäärä</a:t>
            </a:r>
            <a:r>
              <a:rPr lang="en-US" dirty="0"/>
              <a:t> </a:t>
            </a:r>
            <a:r>
              <a:rPr lang="en-US" dirty="0" err="1"/>
              <a:t>siis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Ts</a:t>
            </a:r>
            <a:r>
              <a:rPr lang="en-US" dirty="0"/>
              <a:t>. </a:t>
            </a:r>
            <a:r>
              <a:rPr lang="en-US" dirty="0" err="1"/>
              <a:t>Kulmaliikemäärä</a:t>
            </a:r>
            <a:r>
              <a:rPr lang="en-US" dirty="0"/>
              <a:t>. Makes sense!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3" y="2219086"/>
            <a:ext cx="44577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1" y="3440194"/>
            <a:ext cx="74041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61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Noetherin</a:t>
            </a:r>
            <a:r>
              <a:rPr lang="en-US" dirty="0"/>
              <a:t> </a:t>
            </a:r>
            <a:r>
              <a:rPr lang="en-US" dirty="0" err="1"/>
              <a:t>teoreema</a:t>
            </a:r>
            <a:r>
              <a:rPr lang="en-US" dirty="0"/>
              <a:t>: </a:t>
            </a:r>
            <a:r>
              <a:rPr lang="en-US" dirty="0" err="1"/>
              <a:t>esimerkkejä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Syklinen</a:t>
            </a:r>
            <a:r>
              <a:rPr lang="en-US" dirty="0"/>
              <a:t> </a:t>
            </a:r>
            <a:r>
              <a:rPr lang="en-US" dirty="0" err="1"/>
              <a:t>koordinaatti</a:t>
            </a:r>
            <a:r>
              <a:rPr lang="en-US" dirty="0"/>
              <a:t> </a:t>
            </a:r>
            <a:r>
              <a:rPr lang="en-US" dirty="0" err="1"/>
              <a:t>erikoistapaus</a:t>
            </a:r>
            <a:endParaRPr lang="en-US" dirty="0"/>
          </a:p>
          <a:p>
            <a:r>
              <a:rPr lang="en-US" dirty="0" err="1"/>
              <a:t>Muistiinpanot</a:t>
            </a:r>
            <a:r>
              <a:rPr lang="en-US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490" y="498619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Huom</a:t>
            </a:r>
            <a:r>
              <a:rPr lang="en-US" sz="2400" dirty="0"/>
              <a:t>: </a:t>
            </a:r>
            <a:r>
              <a:rPr lang="en-US" sz="2400" dirty="0" err="1"/>
              <a:t>Ei</a:t>
            </a:r>
            <a:r>
              <a:rPr lang="en-US" sz="2400" dirty="0"/>
              <a:t> ole </a:t>
            </a:r>
            <a:r>
              <a:rPr lang="en-US" sz="2400" dirty="0" err="1"/>
              <a:t>aina</a:t>
            </a:r>
            <a:r>
              <a:rPr lang="en-US" sz="2400" dirty="0"/>
              <a:t> </a:t>
            </a:r>
            <a:r>
              <a:rPr lang="en-US" sz="2400" dirty="0" err="1"/>
              <a:t>helppoa</a:t>
            </a:r>
            <a:r>
              <a:rPr lang="en-US" sz="2400" dirty="0"/>
              <a:t> </a:t>
            </a:r>
            <a:r>
              <a:rPr lang="en-US" sz="2400" dirty="0" err="1"/>
              <a:t>nähdä</a:t>
            </a:r>
            <a:r>
              <a:rPr lang="en-US" sz="2400" dirty="0"/>
              <a:t> </a:t>
            </a:r>
            <a:r>
              <a:rPr lang="en-US" sz="2400" dirty="0" err="1"/>
              <a:t>sitä</a:t>
            </a:r>
            <a:r>
              <a:rPr lang="en-US" sz="2400" dirty="0"/>
              <a:t> </a:t>
            </a:r>
            <a:r>
              <a:rPr lang="en-US" sz="2400" dirty="0" err="1"/>
              <a:t>mikä</a:t>
            </a:r>
            <a:r>
              <a:rPr lang="en-US" sz="2400" dirty="0"/>
              <a:t> </a:t>
            </a:r>
            <a:r>
              <a:rPr lang="en-US" sz="2400" dirty="0" err="1"/>
              <a:t>muunnos</a:t>
            </a:r>
            <a:r>
              <a:rPr lang="en-US" sz="2400" dirty="0"/>
              <a:t> </a:t>
            </a:r>
            <a:r>
              <a:rPr lang="en-US" sz="2400" dirty="0" err="1"/>
              <a:t>jättää</a:t>
            </a:r>
            <a:r>
              <a:rPr lang="en-US" sz="2400" dirty="0"/>
              <a:t> </a:t>
            </a:r>
            <a:r>
              <a:rPr lang="en-US" sz="2400" dirty="0" err="1"/>
              <a:t>Lagrangen</a:t>
            </a:r>
            <a:r>
              <a:rPr lang="en-US" sz="2400" dirty="0"/>
              <a:t> </a:t>
            </a:r>
            <a:r>
              <a:rPr lang="en-US" sz="2400" dirty="0" err="1"/>
              <a:t>funktion</a:t>
            </a:r>
            <a:r>
              <a:rPr lang="en-US" sz="2400" dirty="0"/>
              <a:t> </a:t>
            </a:r>
            <a:r>
              <a:rPr lang="en-US" sz="2400" dirty="0" err="1"/>
              <a:t>invariantiksi</a:t>
            </a:r>
            <a:r>
              <a:rPr lang="en-US" sz="2400" dirty="0"/>
              <a:t>. </a:t>
            </a:r>
            <a:r>
              <a:rPr lang="en-US" sz="2400" dirty="0" err="1"/>
              <a:t>Toisaalta</a:t>
            </a:r>
            <a:r>
              <a:rPr lang="en-US" sz="2400" dirty="0"/>
              <a:t> JOS </a:t>
            </a:r>
            <a:r>
              <a:rPr lang="en-US" sz="2400" dirty="0" err="1"/>
              <a:t>löydät</a:t>
            </a:r>
            <a:r>
              <a:rPr lang="en-US" sz="2400" dirty="0"/>
              <a:t> </a:t>
            </a:r>
            <a:r>
              <a:rPr lang="en-US" sz="2400" dirty="0" err="1"/>
              <a:t>sen</a:t>
            </a:r>
            <a:r>
              <a:rPr lang="en-US" sz="2400" dirty="0"/>
              <a:t> on </a:t>
            </a:r>
            <a:r>
              <a:rPr lang="en-US" sz="2400" dirty="0" err="1"/>
              <a:t>säilyvän</a:t>
            </a:r>
            <a:r>
              <a:rPr lang="en-US" sz="2400" dirty="0"/>
              <a:t> </a:t>
            </a:r>
            <a:r>
              <a:rPr lang="en-US" sz="2400" dirty="0" err="1"/>
              <a:t>suureen</a:t>
            </a:r>
            <a:r>
              <a:rPr lang="en-US" sz="2400" dirty="0"/>
              <a:t> </a:t>
            </a:r>
            <a:r>
              <a:rPr lang="en-US" sz="2400" dirty="0" err="1"/>
              <a:t>laskeminen</a:t>
            </a:r>
            <a:r>
              <a:rPr lang="en-US" sz="2400" dirty="0"/>
              <a:t> </a:t>
            </a:r>
            <a:r>
              <a:rPr lang="en-US" sz="2400" dirty="0" err="1"/>
              <a:t>mekaanista</a:t>
            </a:r>
            <a:r>
              <a:rPr lang="en-US" sz="2400" dirty="0"/>
              <a:t> ja </a:t>
            </a:r>
            <a:r>
              <a:rPr lang="en-US" sz="2400" dirty="0" err="1"/>
              <a:t>helppoa</a:t>
            </a:r>
            <a:r>
              <a:rPr lang="en-US" sz="2400" dirty="0"/>
              <a:t>.</a:t>
            </a:r>
          </a:p>
        </p:txBody>
      </p:sp>
      <p:pic>
        <p:nvPicPr>
          <p:cNvPr id="7" name="Picture 6" descr="emma-watson-you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42" y="2117901"/>
            <a:ext cx="3582938" cy="268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230" y="0"/>
            <a:ext cx="8206352" cy="1115878"/>
          </a:xfrm>
        </p:spPr>
        <p:txBody>
          <a:bodyPr/>
          <a:lstStyle/>
          <a:p>
            <a:r>
              <a:rPr lang="en-US" dirty="0" err="1"/>
              <a:t>Johtopäätöksiä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22" y="135172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/>
              <a:t>Tänään</a:t>
            </a:r>
            <a:r>
              <a:rPr lang="en-US" sz="2800" dirty="0"/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err="1"/>
              <a:t>Hamiltonin</a:t>
            </a:r>
            <a:r>
              <a:rPr lang="en-US" sz="2800" dirty="0"/>
              <a:t> </a:t>
            </a:r>
            <a:r>
              <a:rPr lang="en-US" sz="2800" dirty="0" err="1"/>
              <a:t>mekaniikka</a:t>
            </a:r>
            <a:endParaRPr lang="en-US" sz="2800" dirty="0"/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err="1"/>
              <a:t>Säilyvät</a:t>
            </a:r>
            <a:r>
              <a:rPr lang="en-US" sz="2800" dirty="0"/>
              <a:t> </a:t>
            </a:r>
            <a:r>
              <a:rPr lang="en-US" sz="2800" dirty="0" err="1"/>
              <a:t>suureet</a:t>
            </a:r>
            <a:r>
              <a:rPr lang="en-US" sz="2800" dirty="0"/>
              <a:t>/</a:t>
            </a:r>
            <a:r>
              <a:rPr lang="en-US" sz="2800" dirty="0" err="1"/>
              <a:t>symmetriat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251E9-3150-3A47-82BE-62F9B09451C1}"/>
              </a:ext>
            </a:extLst>
          </p:cNvPr>
          <p:cNvSpPr txBox="1"/>
          <p:nvPr/>
        </p:nvSpPr>
        <p:spPr>
          <a:xfrm>
            <a:off x="1348353" y="4122549"/>
            <a:ext cx="6781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Keskiviikkona: Hamiltonin mekaniikka</a:t>
            </a:r>
          </a:p>
          <a:p>
            <a:r>
              <a:rPr lang="fi-FI" sz="2800" b="1" dirty="0"/>
              <a:t>Kanoniset muunnokset</a:t>
            </a:r>
          </a:p>
        </p:txBody>
      </p:sp>
    </p:spTree>
    <p:extLst>
      <p:ext uri="{BB962C8B-B14F-4D97-AF65-F5344CB8AC3E}">
        <p14:creationId xmlns:p14="http://schemas.microsoft.com/office/powerpoint/2010/main" val="182495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7713-A14F-2444-89BD-5A705D59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Lagrangen</a:t>
            </a:r>
            <a:r>
              <a:rPr lang="fi-FI" dirty="0"/>
              <a:t> säilymislaki?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FD7D-7006-AF46-9D7F-53D541D8C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Ei ole olemassa!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1A04C-2119-1C44-B231-0EA590953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34" y="5751513"/>
            <a:ext cx="2641600" cy="9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D96495-6425-F148-BE86-64B8C7678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148681"/>
            <a:ext cx="63246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D4DC4F-FFD8-244D-A874-EF0E1BB613A1}"/>
              </a:ext>
            </a:extLst>
          </p:cNvPr>
          <p:cNvSpPr txBox="1"/>
          <p:nvPr/>
        </p:nvSpPr>
        <p:spPr>
          <a:xfrm>
            <a:off x="6168325" y="6126163"/>
            <a:ext cx="99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Tarkista</a:t>
            </a:r>
          </a:p>
        </p:txBody>
      </p:sp>
    </p:spTree>
    <p:extLst>
      <p:ext uri="{BB962C8B-B14F-4D97-AF65-F5344CB8AC3E}">
        <p14:creationId xmlns:p14="http://schemas.microsoft.com/office/powerpoint/2010/main" val="3824289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6B07-F523-D64D-85E1-26CAB0CE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98" y="2014780"/>
            <a:ext cx="8229600" cy="1600200"/>
          </a:xfrm>
        </p:spPr>
        <p:txBody>
          <a:bodyPr/>
          <a:lstStyle/>
          <a:p>
            <a:r>
              <a:rPr lang="fi-FI" dirty="0"/>
              <a:t>Muutama vanha kalvo rajoitevoimista tänne loppuun</a:t>
            </a:r>
          </a:p>
        </p:txBody>
      </p:sp>
    </p:spTree>
    <p:extLst>
      <p:ext uri="{BB962C8B-B14F-4D97-AF65-F5344CB8AC3E}">
        <p14:creationId xmlns:p14="http://schemas.microsoft.com/office/powerpoint/2010/main" val="3548532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9921"/>
          </a:xfrm>
        </p:spPr>
        <p:txBody>
          <a:bodyPr/>
          <a:lstStyle/>
          <a:p>
            <a:r>
              <a:rPr lang="en-US" dirty="0" err="1"/>
              <a:t>Rajoitevoimat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21"/>
            <a:ext cx="8229600" cy="4525963"/>
          </a:xfrm>
        </p:spPr>
        <p:txBody>
          <a:bodyPr/>
          <a:lstStyle/>
          <a:p>
            <a:r>
              <a:rPr lang="en-US" dirty="0" err="1"/>
              <a:t>Johdimme</a:t>
            </a:r>
            <a:r>
              <a:rPr lang="en-US" dirty="0"/>
              <a:t> </a:t>
            </a:r>
            <a:r>
              <a:rPr lang="en-US" dirty="0" err="1"/>
              <a:t>liikeyhtälöt</a:t>
            </a:r>
            <a:r>
              <a:rPr lang="en-US" dirty="0"/>
              <a:t> </a:t>
            </a:r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funktiosta</a:t>
            </a:r>
            <a:r>
              <a:rPr lang="en-US" dirty="0"/>
              <a:t> </a:t>
            </a:r>
            <a:r>
              <a:rPr lang="en-US" dirty="0" err="1"/>
              <a:t>käyttäen</a:t>
            </a:r>
            <a:r>
              <a:rPr lang="en-US" dirty="0"/>
              <a:t> vain </a:t>
            </a:r>
            <a:r>
              <a:rPr lang="en-US" dirty="0" err="1"/>
              <a:t>yleistettyjä</a:t>
            </a:r>
            <a:r>
              <a:rPr lang="en-US" dirty="0"/>
              <a:t> </a:t>
            </a:r>
            <a:r>
              <a:rPr lang="en-US" dirty="0" err="1"/>
              <a:t>koordinaatteja</a:t>
            </a:r>
            <a:endParaRPr lang="en-US" dirty="0"/>
          </a:p>
          <a:p>
            <a:r>
              <a:rPr lang="en-US" dirty="0" err="1"/>
              <a:t>Joskus</a:t>
            </a:r>
            <a:r>
              <a:rPr lang="en-US" dirty="0"/>
              <a:t> </a:t>
            </a:r>
            <a:r>
              <a:rPr lang="en-US" dirty="0" err="1"/>
              <a:t>rajoitevoimia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kuitenkin</a:t>
            </a:r>
            <a:r>
              <a:rPr lang="en-US" dirty="0"/>
              <a:t> </a:t>
            </a:r>
            <a:r>
              <a:rPr lang="en-US" dirty="0" err="1"/>
              <a:t>tarvita</a:t>
            </a:r>
            <a:endParaRPr lang="en-US" dirty="0"/>
          </a:p>
          <a:p>
            <a:r>
              <a:rPr lang="en-US" dirty="0" err="1"/>
              <a:t>Esim</a:t>
            </a:r>
            <a:r>
              <a:rPr lang="en-US" dirty="0"/>
              <a:t>., </a:t>
            </a:r>
            <a:r>
              <a:rPr lang="en-US" dirty="0" err="1"/>
              <a:t>tukirakenne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romahtaa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voimat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liian</a:t>
            </a:r>
            <a:r>
              <a:rPr lang="en-US" dirty="0"/>
              <a:t> </a:t>
            </a:r>
            <a:r>
              <a:rPr lang="en-US" dirty="0" err="1"/>
              <a:t>suuria</a:t>
            </a:r>
            <a:endParaRPr lang="en-US" dirty="0"/>
          </a:p>
          <a:p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ehkä</a:t>
            </a:r>
            <a:r>
              <a:rPr lang="en-US" dirty="0"/>
              <a:t> </a:t>
            </a:r>
            <a:r>
              <a:rPr lang="en-US" dirty="0" err="1"/>
              <a:t>päätellä</a:t>
            </a:r>
            <a:r>
              <a:rPr lang="en-US" dirty="0"/>
              <a:t> </a:t>
            </a:r>
            <a:r>
              <a:rPr lang="en-US" dirty="0" err="1"/>
              <a:t>niistä</a:t>
            </a:r>
            <a:r>
              <a:rPr lang="en-US" dirty="0"/>
              <a:t> million </a:t>
            </a:r>
            <a:r>
              <a:rPr lang="en-US" dirty="0" err="1"/>
              <a:t>holonominen</a:t>
            </a:r>
            <a:r>
              <a:rPr lang="en-US" dirty="0"/>
              <a:t> </a:t>
            </a:r>
            <a:r>
              <a:rPr lang="en-US" dirty="0" err="1"/>
              <a:t>rajoite</a:t>
            </a:r>
            <a:r>
              <a:rPr lang="en-US" dirty="0"/>
              <a:t> </a:t>
            </a:r>
            <a:r>
              <a:rPr lang="en-US" dirty="0" err="1"/>
              <a:t>lakkaa</a:t>
            </a:r>
            <a:r>
              <a:rPr lang="en-US" dirty="0"/>
              <a:t> </a:t>
            </a:r>
            <a:r>
              <a:rPr lang="en-US" dirty="0" err="1"/>
              <a:t>toimimasta</a:t>
            </a:r>
            <a:endParaRPr lang="en-US" dirty="0"/>
          </a:p>
        </p:txBody>
      </p:sp>
      <p:pic>
        <p:nvPicPr>
          <p:cNvPr id="4" name="Picture 3" descr="IJ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45" y="4370251"/>
            <a:ext cx="5464109" cy="232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81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8ADB-0199-554D-958E-0AA2CDB8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18" y="1868556"/>
            <a:ext cx="8229600" cy="1600200"/>
          </a:xfrm>
        </p:spPr>
        <p:txBody>
          <a:bodyPr/>
          <a:lstStyle/>
          <a:p>
            <a:r>
              <a:rPr lang="fi-FI" sz="3600" dirty="0"/>
              <a:t>Emme kumoa nyt mitään aikaisempaa!!! Lisäämme vain </a:t>
            </a:r>
            <a:r>
              <a:rPr lang="fi-FI" sz="3600" dirty="0" err="1"/>
              <a:t>pluginin</a:t>
            </a:r>
            <a:r>
              <a:rPr lang="fi-FI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953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Rajoitevoimat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Howto</a:t>
            </a:r>
            <a:endParaRPr lang="en-US" dirty="0"/>
          </a:p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Holonomiset</a:t>
            </a:r>
            <a:r>
              <a:rPr lang="en-US" dirty="0"/>
              <a:t> </a:t>
            </a:r>
            <a:r>
              <a:rPr lang="en-US" dirty="0" err="1"/>
              <a:t>rajoitteet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Varioidaan</a:t>
            </a:r>
            <a:r>
              <a:rPr lang="en-US" dirty="0"/>
              <a:t> </a:t>
            </a:r>
            <a:r>
              <a:rPr lang="en-US" dirty="0" err="1"/>
              <a:t>niitä</a:t>
            </a:r>
            <a:r>
              <a:rPr lang="en-US" dirty="0"/>
              <a:t>…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57" y="4786432"/>
            <a:ext cx="5765800" cy="482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60" y="5321955"/>
            <a:ext cx="4305300" cy="1257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2" y="2518541"/>
            <a:ext cx="7556500" cy="1384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663425"/>
            <a:ext cx="4192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huom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ei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tarvitse</a:t>
            </a:r>
            <a:r>
              <a:rPr lang="en-US" b="1" dirty="0">
                <a:solidFill>
                  <a:srgbClr val="FF0000"/>
                </a:solidFill>
              </a:rPr>
              <a:t> olla </a:t>
            </a:r>
            <a:r>
              <a:rPr lang="en-US" b="1" dirty="0" err="1">
                <a:solidFill>
                  <a:srgbClr val="FF0000"/>
                </a:solidFill>
              </a:rPr>
              <a:t>riippumattomia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Summan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tulee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hävitä</a:t>
            </a:r>
            <a:r>
              <a:rPr lang="en-US" b="1" dirty="0">
                <a:solidFill>
                  <a:srgbClr val="FF0000"/>
                </a:solidFill>
              </a:rPr>
              <a:t> 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80522" y="2309756"/>
            <a:ext cx="2716695" cy="751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9599"/>
          </a:xfrm>
        </p:spPr>
        <p:txBody>
          <a:bodyPr/>
          <a:lstStyle/>
          <a:p>
            <a:r>
              <a:rPr lang="en-US" dirty="0" err="1"/>
              <a:t>Rajoitevoimat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84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Kerro</a:t>
            </a:r>
            <a:r>
              <a:rPr lang="en-US" dirty="0"/>
              <a:t> </a:t>
            </a:r>
            <a:r>
              <a:rPr lang="en-US" dirty="0" err="1"/>
              <a:t>näitä</a:t>
            </a:r>
            <a:r>
              <a:rPr lang="en-US" dirty="0"/>
              <a:t> </a:t>
            </a:r>
            <a:r>
              <a:rPr lang="en-US" dirty="0" err="1"/>
              <a:t>jollain</a:t>
            </a:r>
            <a:endParaRPr lang="en-US" dirty="0"/>
          </a:p>
          <a:p>
            <a:r>
              <a:rPr lang="en-US" dirty="0" err="1"/>
              <a:t>Nämä</a:t>
            </a:r>
            <a:r>
              <a:rPr lang="en-US" dirty="0"/>
              <a:t> </a:t>
            </a:r>
            <a:r>
              <a:rPr lang="en-US" b="1" dirty="0" err="1"/>
              <a:t>ovat</a:t>
            </a:r>
            <a:r>
              <a:rPr lang="en-US" b="1" dirty="0"/>
              <a:t> </a:t>
            </a:r>
            <a:r>
              <a:rPr lang="en-US" b="1" dirty="0" err="1"/>
              <a:t>Lagrangen</a:t>
            </a:r>
            <a:r>
              <a:rPr lang="en-US" b="1" dirty="0"/>
              <a:t> </a:t>
            </a:r>
            <a:r>
              <a:rPr lang="en-US" b="1" dirty="0" err="1"/>
              <a:t>kertoimia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funktioita</a:t>
            </a:r>
            <a:r>
              <a:rPr lang="en-US" dirty="0"/>
              <a:t>)</a:t>
            </a:r>
          </a:p>
          <a:p>
            <a:r>
              <a:rPr lang="en-US" dirty="0" err="1"/>
              <a:t>Summaa</a:t>
            </a:r>
            <a:r>
              <a:rPr lang="en-US" dirty="0"/>
              <a:t> </a:t>
            </a:r>
            <a:r>
              <a:rPr lang="en-US" dirty="0" err="1"/>
              <a:t>j:den</a:t>
            </a:r>
            <a:r>
              <a:rPr lang="en-US" dirty="0"/>
              <a:t> </a:t>
            </a:r>
            <a:r>
              <a:rPr lang="en-US" dirty="0" err="1"/>
              <a:t>yli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Riippumattomat</a:t>
            </a:r>
            <a:r>
              <a:rPr lang="en-US" dirty="0"/>
              <a:t> </a:t>
            </a:r>
            <a:r>
              <a:rPr lang="en-US" dirty="0" err="1"/>
              <a:t>variaatiot</a:t>
            </a:r>
            <a:endParaRPr lang="en-US" dirty="0"/>
          </a:p>
          <a:p>
            <a:r>
              <a:rPr lang="en-US" dirty="0" err="1"/>
              <a:t>Ei-riippumattomat</a:t>
            </a:r>
            <a:endParaRPr lang="en-US" dirty="0"/>
          </a:p>
          <a:p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λ:t</a:t>
            </a:r>
            <a:r>
              <a:rPr lang="en-US" dirty="0"/>
              <a:t> </a:t>
            </a:r>
            <a:r>
              <a:rPr lang="en-US" dirty="0" err="1"/>
              <a:t>niin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viimeiset</a:t>
            </a:r>
            <a:r>
              <a:rPr lang="en-US" dirty="0"/>
              <a:t> </a:t>
            </a:r>
            <a:r>
              <a:rPr lang="en-US" dirty="0" err="1"/>
              <a:t>häviävät</a:t>
            </a:r>
            <a:r>
              <a:rPr lang="en-US" dirty="0"/>
              <a:t> </a:t>
            </a:r>
            <a:r>
              <a:rPr lang="en-US" dirty="0" err="1"/>
              <a:t>identtisesti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70" y="1617841"/>
            <a:ext cx="2298700" cy="482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59" y="4737644"/>
            <a:ext cx="2857500" cy="330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59" y="5130003"/>
            <a:ext cx="3695700" cy="36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53" y="3022362"/>
            <a:ext cx="9144000" cy="14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97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51"/>
            <a:ext cx="8229600" cy="1287805"/>
          </a:xfrm>
        </p:spPr>
        <p:txBody>
          <a:bodyPr/>
          <a:lstStyle/>
          <a:p>
            <a:r>
              <a:rPr lang="en-US" dirty="0" err="1"/>
              <a:t>Rajoitevoimat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periate</a:t>
            </a:r>
            <a:r>
              <a:rPr lang="en-US" dirty="0"/>
              <a:t>+ </a:t>
            </a:r>
            <a:r>
              <a:rPr lang="en-US" dirty="0" err="1"/>
              <a:t>rajoitteet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n+k</a:t>
            </a:r>
            <a:r>
              <a:rPr lang="en-US" dirty="0"/>
              <a:t> </a:t>
            </a:r>
            <a:r>
              <a:rPr lang="en-US" dirty="0" err="1"/>
              <a:t>tuntematonta</a:t>
            </a:r>
            <a:r>
              <a:rPr lang="en-US" dirty="0"/>
              <a:t>, </a:t>
            </a:r>
            <a:r>
              <a:rPr lang="en-US" dirty="0" err="1"/>
              <a:t>n+k</a:t>
            </a:r>
            <a:r>
              <a:rPr lang="en-US" dirty="0"/>
              <a:t> </a:t>
            </a:r>
            <a:r>
              <a:rPr lang="en-US" dirty="0" err="1"/>
              <a:t>yhtälöä</a:t>
            </a:r>
            <a:endParaRPr lang="en-US" dirty="0"/>
          </a:p>
          <a:p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kertoimet</a:t>
            </a:r>
            <a:r>
              <a:rPr lang="en-US" dirty="0"/>
              <a:t> </a:t>
            </a:r>
            <a:r>
              <a:rPr lang="en-US" dirty="0" err="1"/>
              <a:t>määrittelevät</a:t>
            </a:r>
            <a:r>
              <a:rPr lang="en-US" dirty="0"/>
              <a:t> </a:t>
            </a:r>
            <a:r>
              <a:rPr lang="en-US" dirty="0" err="1"/>
              <a:t>reaktiovoimat</a:t>
            </a:r>
            <a:r>
              <a:rPr lang="en-US" dirty="0"/>
              <a:t> </a:t>
            </a:r>
            <a:r>
              <a:rPr lang="en-US" dirty="0" err="1"/>
              <a:t>kuten</a:t>
            </a:r>
            <a:r>
              <a:rPr lang="en-US" dirty="0"/>
              <a:t> </a:t>
            </a:r>
            <a:r>
              <a:rPr lang="en-US" dirty="0" err="1"/>
              <a:t>langan</a:t>
            </a:r>
            <a:r>
              <a:rPr lang="en-US" dirty="0"/>
              <a:t> </a:t>
            </a:r>
            <a:r>
              <a:rPr lang="en-US" dirty="0" err="1"/>
              <a:t>jännityksen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langan</a:t>
            </a:r>
            <a:r>
              <a:rPr lang="en-US" dirty="0"/>
              <a:t> </a:t>
            </a:r>
            <a:r>
              <a:rPr lang="en-US" dirty="0" err="1"/>
              <a:t>pituus</a:t>
            </a:r>
            <a:r>
              <a:rPr lang="en-US" dirty="0"/>
              <a:t> on </a:t>
            </a:r>
            <a:r>
              <a:rPr lang="en-US" dirty="0" err="1"/>
              <a:t>määrätty</a:t>
            </a:r>
            <a:r>
              <a:rPr lang="en-US" dirty="0"/>
              <a:t> </a:t>
            </a:r>
            <a:r>
              <a:rPr lang="en-US" dirty="0" err="1"/>
              <a:t>vakioksi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" y="2341414"/>
            <a:ext cx="5245100" cy="1244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73" y="3844628"/>
            <a:ext cx="57658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16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5888"/>
          </a:xfrm>
        </p:spPr>
        <p:txBody>
          <a:bodyPr/>
          <a:lstStyle/>
          <a:p>
            <a:r>
              <a:rPr lang="en-US" dirty="0" err="1"/>
              <a:t>Atwoodin</a:t>
            </a:r>
            <a:r>
              <a:rPr lang="en-US" dirty="0"/>
              <a:t> </a:t>
            </a:r>
            <a:r>
              <a:rPr lang="en-US" dirty="0" err="1"/>
              <a:t>kone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Esimerkki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8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10" y="2163795"/>
            <a:ext cx="4876761" cy="39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9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EEEB-F9F2-D841-996F-6E948B17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3044"/>
            <a:ext cx="8229600" cy="1255363"/>
          </a:xfrm>
        </p:spPr>
        <p:txBody>
          <a:bodyPr/>
          <a:lstStyle/>
          <a:p>
            <a:r>
              <a:rPr lang="fi-FI" dirty="0"/>
              <a:t>Yleistetty liikemäärä eli kanoninen liikemäärä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052A6-317A-6641-BA9A-03C40232A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Yleistetty liikemäärä eli ”</a:t>
            </a:r>
            <a:r>
              <a:rPr lang="fi-FI" dirty="0" err="1"/>
              <a:t>generalized</a:t>
            </a:r>
            <a:r>
              <a:rPr lang="fi-FI" dirty="0"/>
              <a:t> </a:t>
            </a:r>
            <a:r>
              <a:rPr lang="fi-FI" dirty="0" err="1"/>
              <a:t>momentum</a:t>
            </a:r>
            <a:r>
              <a:rPr lang="fi-FI" dirty="0"/>
              <a:t>” tai kanoninen liikemäärä </a:t>
            </a:r>
            <a:r>
              <a:rPr lang="fi-FI" b="1" dirty="0"/>
              <a:t>määritelmä</a:t>
            </a:r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r>
              <a:rPr lang="fi-FI" b="1" dirty="0" err="1"/>
              <a:t>Lagrangen</a:t>
            </a:r>
            <a:r>
              <a:rPr lang="fi-FI" b="1" dirty="0"/>
              <a:t> yhtälö siis…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59AF3-6062-3C42-A0CB-35DB15D8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976" y="2514490"/>
            <a:ext cx="1879600" cy="105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88C5A9-A598-4644-B7BD-09A0E546E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52" y="2108522"/>
            <a:ext cx="3099648" cy="3106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707BF-5B96-3047-A29F-1CF91B033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350" y="4495355"/>
            <a:ext cx="4055733" cy="14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21478"/>
            <a:ext cx="8229600" cy="1235598"/>
          </a:xfrm>
        </p:spPr>
        <p:txBody>
          <a:bodyPr/>
          <a:lstStyle/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funktio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Yleistetyt</a:t>
            </a:r>
            <a:r>
              <a:rPr lang="en-US" dirty="0"/>
              <a:t> </a:t>
            </a:r>
            <a:r>
              <a:rPr lang="en-US" dirty="0" err="1"/>
              <a:t>liikemäärät</a:t>
            </a:r>
            <a:r>
              <a:rPr lang="en-US" dirty="0"/>
              <a:t> </a:t>
            </a:r>
            <a:r>
              <a:rPr lang="en-US" dirty="0" err="1"/>
              <a:t>määritellään</a:t>
            </a:r>
            <a:r>
              <a:rPr lang="en-US" dirty="0"/>
              <a:t> (generalized momentum/ canonical momentum)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Josta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johtaa</a:t>
            </a:r>
            <a:r>
              <a:rPr lang="en-US" dirty="0"/>
              <a:t> </a:t>
            </a:r>
            <a:r>
              <a:rPr lang="en-US" b="1" dirty="0" err="1"/>
              <a:t>Hamiltonin</a:t>
            </a:r>
            <a:r>
              <a:rPr lang="en-US" b="1" dirty="0"/>
              <a:t> </a:t>
            </a:r>
            <a:r>
              <a:rPr lang="en-US" b="1" dirty="0" err="1"/>
              <a:t>funktion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Jos </a:t>
            </a:r>
            <a:r>
              <a:rPr lang="en-US" b="1" dirty="0" err="1"/>
              <a:t>Lagrangen</a:t>
            </a:r>
            <a:r>
              <a:rPr lang="en-US" b="1" dirty="0"/>
              <a:t> </a:t>
            </a:r>
            <a:r>
              <a:rPr lang="en-US" b="1" dirty="0" err="1"/>
              <a:t>funktio</a:t>
            </a:r>
            <a:r>
              <a:rPr lang="en-US" b="1" dirty="0"/>
              <a:t> </a:t>
            </a:r>
            <a:r>
              <a:rPr lang="en-US" b="1" dirty="0" err="1"/>
              <a:t>ei</a:t>
            </a:r>
            <a:r>
              <a:rPr lang="en-US" b="1" dirty="0"/>
              <a:t> </a:t>
            </a:r>
            <a:r>
              <a:rPr lang="en-US" b="1" dirty="0" err="1"/>
              <a:t>riipu</a:t>
            </a:r>
            <a:r>
              <a:rPr lang="en-US" b="1" dirty="0"/>
              <a:t> </a:t>
            </a:r>
            <a:r>
              <a:rPr lang="en-US" b="1" dirty="0" err="1"/>
              <a:t>eksplisiittisesti</a:t>
            </a:r>
            <a:r>
              <a:rPr lang="en-US" b="1" dirty="0"/>
              <a:t> </a:t>
            </a:r>
            <a:r>
              <a:rPr lang="en-US" b="1" dirty="0" err="1"/>
              <a:t>ajasta</a:t>
            </a:r>
            <a:r>
              <a:rPr lang="en-US" b="1" dirty="0"/>
              <a:t> </a:t>
            </a:r>
            <a:r>
              <a:rPr lang="en-US" b="1" dirty="0" err="1"/>
              <a:t>tämä</a:t>
            </a:r>
            <a:r>
              <a:rPr lang="en-US" b="1" dirty="0"/>
              <a:t> on </a:t>
            </a:r>
            <a:r>
              <a:rPr lang="en-US" b="1" dirty="0" err="1"/>
              <a:t>liikevakio</a:t>
            </a:r>
            <a:r>
              <a:rPr lang="en-US" b="1" dirty="0"/>
              <a:t>!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92" y="2346325"/>
            <a:ext cx="1879600" cy="1054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88" y="4247381"/>
            <a:ext cx="3530600" cy="9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4DD04B-BB4B-7841-B5C1-C336CF572798}"/>
              </a:ext>
            </a:extLst>
          </p:cNvPr>
          <p:cNvSpPr txBox="1"/>
          <p:nvPr/>
        </p:nvSpPr>
        <p:spPr>
          <a:xfrm>
            <a:off x="6772275" y="3400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66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21432-DC2B-D542-B275-0C498657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Tarkistetaan onko järkeä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D82C-1990-CA49-BACC-E994B19D8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88" y="1600200"/>
            <a:ext cx="8229600" cy="4525963"/>
          </a:xfrm>
        </p:spPr>
        <p:txBody>
          <a:bodyPr/>
          <a:lstStyle/>
          <a:p>
            <a:r>
              <a:rPr lang="fi-FI" dirty="0"/>
              <a:t>Vapaa hiukkanen…</a:t>
            </a:r>
          </a:p>
          <a:p>
            <a:r>
              <a:rPr lang="fi-FI" dirty="0"/>
              <a:t>Keskeispotentiaali…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AF004-95D1-8C4E-A230-D6B41FF0C0E9}"/>
              </a:ext>
            </a:extLst>
          </p:cNvPr>
          <p:cNvSpPr txBox="1"/>
          <p:nvPr/>
        </p:nvSpPr>
        <p:spPr>
          <a:xfrm rot="20639468">
            <a:off x="912484" y="2938789"/>
            <a:ext cx="331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Muistiinpanot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99D90-B564-7148-BFF5-03BC596E5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125">
            <a:off x="4186895" y="3454399"/>
            <a:ext cx="4499905" cy="25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2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9419"/>
          </a:xfrm>
        </p:spPr>
        <p:txBody>
          <a:bodyPr/>
          <a:lstStyle/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funktio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1. ja </a:t>
            </a:r>
            <a:r>
              <a:rPr lang="en-US" dirty="0" err="1"/>
              <a:t>viimeinen</a:t>
            </a:r>
            <a:r>
              <a:rPr lang="en-US" dirty="0"/>
              <a:t> </a:t>
            </a:r>
            <a:r>
              <a:rPr lang="en-US" dirty="0" err="1"/>
              <a:t>termi</a:t>
            </a:r>
            <a:r>
              <a:rPr lang="en-US" dirty="0"/>
              <a:t> </a:t>
            </a:r>
            <a:r>
              <a:rPr lang="en-US" dirty="0" err="1"/>
              <a:t>sulkeissa</a:t>
            </a:r>
            <a:r>
              <a:rPr lang="en-US" dirty="0"/>
              <a:t> </a:t>
            </a:r>
            <a:r>
              <a:rPr lang="en-US" dirty="0" err="1"/>
              <a:t>kumoavat</a:t>
            </a:r>
            <a:r>
              <a:rPr lang="en-US" dirty="0"/>
              <a:t> </a:t>
            </a:r>
            <a:r>
              <a:rPr lang="en-US" dirty="0" err="1"/>
              <a:t>toisensa</a:t>
            </a:r>
            <a:r>
              <a:rPr lang="en-US" dirty="0"/>
              <a:t> (</a:t>
            </a:r>
            <a:r>
              <a:rPr lang="en-US" dirty="0" err="1"/>
              <a:t>määritelmä</a:t>
            </a:r>
            <a:r>
              <a:rPr lang="en-US" dirty="0"/>
              <a:t>)…</a:t>
            </a:r>
            <a:r>
              <a:rPr lang="en-US" dirty="0" err="1"/>
              <a:t>niinpä</a:t>
            </a:r>
            <a:r>
              <a:rPr lang="en-US" dirty="0"/>
              <a:t> (</a:t>
            </a:r>
            <a:r>
              <a:rPr lang="en-US" dirty="0" err="1"/>
              <a:t>miksi</a:t>
            </a:r>
            <a:r>
              <a:rPr lang="en-US" dirty="0"/>
              <a:t>?)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Lagrangen</a:t>
            </a:r>
            <a:r>
              <a:rPr lang="en-US" b="1" dirty="0"/>
              <a:t> </a:t>
            </a:r>
            <a:r>
              <a:rPr lang="en-US" b="1" dirty="0" err="1"/>
              <a:t>yhtälö</a:t>
            </a:r>
            <a:r>
              <a:rPr lang="en-US" b="1" dirty="0"/>
              <a:t>….duh!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3" y="2258751"/>
            <a:ext cx="8686800" cy="930367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09" y="4215180"/>
            <a:ext cx="6286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7E27-36DF-AC48-B17B-02B38021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7351"/>
            <a:ext cx="8202162" cy="1000125"/>
          </a:xfrm>
        </p:spPr>
        <p:txBody>
          <a:bodyPr/>
          <a:lstStyle/>
          <a:p>
            <a:r>
              <a:rPr lang="fi-FI" dirty="0"/>
              <a:t>Harjoitus: yhdessä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D35E-B47C-5E4A-A189-08D0322CB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Sanotaan, että kappaleen liike-energia on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Laske tätä vastaava Hamiltonin funktio (take your time, voi kysyä ja höpöttää samalla)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383DA-BA3A-DD4B-A592-BF2CFE4B9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2300175"/>
            <a:ext cx="3276600" cy="838200"/>
          </a:xfrm>
          <a:prstGeom prst="rect">
            <a:avLst/>
          </a:prstGeom>
        </p:spPr>
      </p:pic>
      <p:pic>
        <p:nvPicPr>
          <p:cNvPr id="5" name="Picture 4" descr="latex-image-1.pdf">
            <a:extLst>
              <a:ext uri="{FF2B5EF4-FFF2-40B4-BE49-F238E27FC236}">
                <a16:creationId xmlns:a16="http://schemas.microsoft.com/office/drawing/2014/main" id="{E2312FC0-F8E3-CA44-82C4-963A0525F7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92" y="4451866"/>
            <a:ext cx="4570865" cy="1266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91A62C-B8AB-9542-BFE5-20E3119247D1}"/>
              </a:ext>
            </a:extLst>
          </p:cNvPr>
          <p:cNvSpPr txBox="1"/>
          <p:nvPr/>
        </p:nvSpPr>
        <p:spPr>
          <a:xfrm rot="20971324">
            <a:off x="5792339" y="5533231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/>
              <a:t>Huom</a:t>
            </a:r>
            <a:r>
              <a:rPr lang="fi-FI" b="1" dirty="0"/>
              <a:t>:  p:n ja x:n funktio!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97833-0C02-AD47-AE93-8F09AE78B59D}"/>
              </a:ext>
            </a:extLst>
          </p:cNvPr>
          <p:cNvSpPr txBox="1"/>
          <p:nvPr/>
        </p:nvSpPr>
        <p:spPr>
          <a:xfrm>
            <a:off x="600075" y="58435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514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385"/>
            <a:ext cx="8229600" cy="1133231"/>
          </a:xfrm>
        </p:spPr>
        <p:txBody>
          <a:bodyPr/>
          <a:lstStyle/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funktio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HUOM: </a:t>
            </a:r>
            <a:r>
              <a:rPr lang="en-US" b="1" dirty="0" err="1"/>
              <a:t>Hamiltonin</a:t>
            </a:r>
            <a:r>
              <a:rPr lang="en-US" b="1" dirty="0"/>
              <a:t> </a:t>
            </a:r>
            <a:r>
              <a:rPr lang="en-US" b="1" dirty="0" err="1"/>
              <a:t>funktiossa</a:t>
            </a:r>
            <a:r>
              <a:rPr lang="en-US" b="1" dirty="0"/>
              <a:t> </a:t>
            </a:r>
            <a:r>
              <a:rPr lang="en-US" b="1" dirty="0" err="1"/>
              <a:t>lausu</a:t>
            </a:r>
            <a:r>
              <a:rPr lang="en-US" b="1" dirty="0"/>
              <a:t>        </a:t>
            </a:r>
            <a:r>
              <a:rPr lang="en-US" b="1" dirty="0" err="1"/>
              <a:t>yleistetyn</a:t>
            </a:r>
            <a:r>
              <a:rPr lang="en-US" b="1" dirty="0"/>
              <a:t> </a:t>
            </a:r>
            <a:r>
              <a:rPr lang="en-US" b="1" dirty="0" err="1"/>
              <a:t>liikemäärän</a:t>
            </a:r>
            <a:r>
              <a:rPr lang="en-US" b="1" dirty="0"/>
              <a:t> </a:t>
            </a:r>
            <a:r>
              <a:rPr lang="en-US" b="1" dirty="0" err="1"/>
              <a:t>avulla</a:t>
            </a:r>
            <a:endParaRPr lang="en-US" b="1" dirty="0"/>
          </a:p>
          <a:p>
            <a:r>
              <a:rPr lang="en-US" b="1" dirty="0" err="1"/>
              <a:t>Hamiltonin</a:t>
            </a:r>
            <a:r>
              <a:rPr lang="en-US" b="1" dirty="0"/>
              <a:t> </a:t>
            </a:r>
            <a:r>
              <a:rPr lang="en-US" b="1" dirty="0" err="1"/>
              <a:t>funktio</a:t>
            </a:r>
            <a:r>
              <a:rPr lang="en-US" b="1" dirty="0"/>
              <a:t> on </a:t>
            </a:r>
            <a:r>
              <a:rPr lang="en-US" b="1" dirty="0" err="1"/>
              <a:t>funktio</a:t>
            </a:r>
            <a:r>
              <a:rPr lang="en-US" b="1" dirty="0"/>
              <a:t> </a:t>
            </a:r>
            <a:r>
              <a:rPr lang="en-US" b="1" dirty="0" err="1"/>
              <a:t>muuttujista</a:t>
            </a:r>
            <a:r>
              <a:rPr lang="en-US" b="1" dirty="0"/>
              <a:t>  </a:t>
            </a:r>
            <a:r>
              <a:rPr lang="en-US" dirty="0"/>
              <a:t>                            </a:t>
            </a:r>
          </a:p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muunnella</a:t>
            </a:r>
            <a:r>
              <a:rPr lang="en-US" dirty="0"/>
              <a:t>!??!!?!</a:t>
            </a:r>
          </a:p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mekaniikka</a:t>
            </a:r>
            <a:r>
              <a:rPr lang="en-US" dirty="0"/>
              <a:t> </a:t>
            </a:r>
            <a:r>
              <a:rPr lang="en-US" dirty="0" err="1"/>
              <a:t>suhteessa</a:t>
            </a:r>
            <a:r>
              <a:rPr lang="en-US" dirty="0"/>
              <a:t> </a:t>
            </a:r>
            <a:r>
              <a:rPr lang="en-US" dirty="0" err="1"/>
              <a:t>tehokkaampi</a:t>
            </a:r>
            <a:r>
              <a:rPr lang="en-US" dirty="0"/>
              <a:t> </a:t>
            </a:r>
            <a:r>
              <a:rPr lang="en-US" dirty="0" err="1"/>
              <a:t>työkalu</a:t>
            </a:r>
            <a:r>
              <a:rPr lang="en-US" dirty="0"/>
              <a:t> </a:t>
            </a:r>
            <a:r>
              <a:rPr lang="en-US" dirty="0" err="1"/>
              <a:t>statistisessa</a:t>
            </a:r>
            <a:r>
              <a:rPr lang="en-US" dirty="0"/>
              <a:t> </a:t>
            </a:r>
            <a:r>
              <a:rPr lang="en-US" dirty="0" err="1"/>
              <a:t>fysiikassa</a:t>
            </a:r>
            <a:r>
              <a:rPr lang="en-US" dirty="0"/>
              <a:t> ja </a:t>
            </a:r>
            <a:r>
              <a:rPr lang="en-US" dirty="0" err="1"/>
              <a:t>kvanttimekaniikassa</a:t>
            </a:r>
            <a:endParaRPr lang="en-US" dirty="0"/>
          </a:p>
          <a:p>
            <a:r>
              <a:rPr lang="en-US" dirty="0" err="1"/>
              <a:t>Yksinkertaisissa</a:t>
            </a:r>
            <a:r>
              <a:rPr lang="en-US" dirty="0"/>
              <a:t> </a:t>
            </a:r>
            <a:r>
              <a:rPr lang="en-US" dirty="0" err="1"/>
              <a:t>mekaniikan</a:t>
            </a:r>
            <a:r>
              <a:rPr lang="en-US" dirty="0"/>
              <a:t> </a:t>
            </a:r>
            <a:r>
              <a:rPr lang="en-US" dirty="0" err="1"/>
              <a:t>ongelmissa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välttämätön</a:t>
            </a:r>
            <a:r>
              <a:rPr lang="en-US" dirty="0"/>
              <a:t> </a:t>
            </a:r>
            <a:r>
              <a:rPr lang="en-US" dirty="0" err="1"/>
              <a:t>verrattuna</a:t>
            </a:r>
            <a:r>
              <a:rPr lang="en-US" dirty="0"/>
              <a:t> </a:t>
            </a:r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mekaniikkaan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Kyse</a:t>
            </a:r>
            <a:r>
              <a:rPr lang="en-US" dirty="0"/>
              <a:t> on </a:t>
            </a:r>
            <a:r>
              <a:rPr lang="en-US" dirty="0" err="1"/>
              <a:t>kuitenkin</a:t>
            </a:r>
            <a:r>
              <a:rPr lang="en-US" dirty="0"/>
              <a:t> </a:t>
            </a:r>
            <a:r>
              <a:rPr lang="en-US" dirty="0" err="1"/>
              <a:t>samasta</a:t>
            </a:r>
            <a:r>
              <a:rPr lang="en-US" dirty="0"/>
              <a:t> </a:t>
            </a:r>
            <a:r>
              <a:rPr lang="en-US" dirty="0" err="1"/>
              <a:t>fysiikasta</a:t>
            </a:r>
            <a:r>
              <a:rPr lang="en-US" dirty="0"/>
              <a:t>)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19" y="1600200"/>
            <a:ext cx="3937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54DF1-84A4-A340-A49C-004A8CD96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2411412"/>
            <a:ext cx="1625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450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CI_EN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0" id="{B389219C-6823-42A2-9133-E226F9211E1D}" vid="{27918E5D-F28B-4F67-B053-4B0F6DE3126E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3431</TotalTime>
  <Words>1032</Words>
  <Application>Microsoft Macintosh PowerPoint</Application>
  <PresentationFormat>On-screen Show (4:3)</PresentationFormat>
  <Paragraphs>238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Century Gothic</vt:lpstr>
      <vt:lpstr>Courier New</vt:lpstr>
      <vt:lpstr>Georgia</vt:lpstr>
      <vt:lpstr>Lucida Grande</vt:lpstr>
      <vt:lpstr>Palatino Linotype</vt:lpstr>
      <vt:lpstr>Wingdings</vt:lpstr>
      <vt:lpstr>SCI_EN</vt:lpstr>
      <vt:lpstr>Executive</vt:lpstr>
      <vt:lpstr>Klassinen dynamiikka:  Hamiltonin dynamiikka, säilymislait</vt:lpstr>
      <vt:lpstr>Oppimistavoitteita</vt:lpstr>
      <vt:lpstr>Lagrangen säilymislaki?</vt:lpstr>
      <vt:lpstr>Yleistetty liikemäärä eli kanoninen liikemäärä</vt:lpstr>
      <vt:lpstr>Hamiltonin funktio</vt:lpstr>
      <vt:lpstr>Tarkistetaan onko järkeä</vt:lpstr>
      <vt:lpstr>Hamiltonin funktio</vt:lpstr>
      <vt:lpstr>Harjoitus: yhdessä</vt:lpstr>
      <vt:lpstr>Hamiltonin funktio</vt:lpstr>
      <vt:lpstr>Mikä Hamiltonin funktio on?</vt:lpstr>
      <vt:lpstr>Hamiltonin yhtälöt</vt:lpstr>
      <vt:lpstr>Hamiltonin yhtälöt</vt:lpstr>
      <vt:lpstr>Muokattu Hamiltonin periaate</vt:lpstr>
      <vt:lpstr>Resepti: Hamiltonin yhtälöt</vt:lpstr>
      <vt:lpstr>Listen up!</vt:lpstr>
      <vt:lpstr>Syklinen koordinaatti</vt:lpstr>
      <vt:lpstr>Noetherin teoreema</vt:lpstr>
      <vt:lpstr>Noetherin teoreema</vt:lpstr>
      <vt:lpstr>Symmetria</vt:lpstr>
      <vt:lpstr>Symmetria</vt:lpstr>
      <vt:lpstr>Symmetria</vt:lpstr>
      <vt:lpstr>Symmetria</vt:lpstr>
      <vt:lpstr>Symmetria</vt:lpstr>
      <vt:lpstr>Säilyvä suure</vt:lpstr>
      <vt:lpstr>PowerPoint Presentation</vt:lpstr>
      <vt:lpstr>Huom! </vt:lpstr>
      <vt:lpstr>Esim: V(r) tapaus</vt:lpstr>
      <vt:lpstr>Noetherin teoreema: esimerkkejä</vt:lpstr>
      <vt:lpstr>Johtopäätöksiä</vt:lpstr>
      <vt:lpstr>Muutama vanha kalvo rajoitevoimista tänne loppuun</vt:lpstr>
      <vt:lpstr>Rajoitevoimat</vt:lpstr>
      <vt:lpstr>Emme kumoa nyt mitään aikaisempaa!!! Lisäämme vain pluginin.</vt:lpstr>
      <vt:lpstr>Rajoitevoimat</vt:lpstr>
      <vt:lpstr>Rajoitevoimat</vt:lpstr>
      <vt:lpstr>Rajoitevoimat</vt:lpstr>
      <vt:lpstr>Atwoodin kone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Kvanttimekaniikka: Luento 1</dc:title>
  <dc:creator>Jani-Petri Martikainen</dc:creator>
  <cp:lastModifiedBy>Martikainen Jani-Petri</cp:lastModifiedBy>
  <cp:revision>206</cp:revision>
  <cp:lastPrinted>2022-05-08T07:49:17Z</cp:lastPrinted>
  <dcterms:created xsi:type="dcterms:W3CDTF">2013-10-21T06:22:51Z</dcterms:created>
  <dcterms:modified xsi:type="dcterms:W3CDTF">2024-05-09T11:26:49Z</dcterms:modified>
</cp:coreProperties>
</file>