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4793" r:id="rId2"/>
  </p:sldMasterIdLst>
  <p:sldIdLst>
    <p:sldId id="256" r:id="rId3"/>
    <p:sldId id="293" r:id="rId4"/>
    <p:sldId id="257" r:id="rId5"/>
    <p:sldId id="298" r:id="rId6"/>
    <p:sldId id="299" r:id="rId7"/>
    <p:sldId id="274" r:id="rId8"/>
    <p:sldId id="276" r:id="rId9"/>
    <p:sldId id="300" r:id="rId10"/>
    <p:sldId id="287" r:id="rId11"/>
    <p:sldId id="277" r:id="rId12"/>
    <p:sldId id="284" r:id="rId13"/>
    <p:sldId id="285" r:id="rId14"/>
    <p:sldId id="288" r:id="rId15"/>
    <p:sldId id="289" r:id="rId16"/>
    <p:sldId id="290" r:id="rId17"/>
    <p:sldId id="291" r:id="rId18"/>
    <p:sldId id="26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/>
    <p:restoredTop sz="94640"/>
  </p:normalViewPr>
  <p:slideViewPr>
    <p:cSldViewPr snapToGrid="0" snapToObjects="1" showGuides="1">
      <p:cViewPr varScale="1">
        <p:scale>
          <a:sx n="102" d="100"/>
          <a:sy n="102" d="100"/>
        </p:scale>
        <p:origin x="1776" y="168"/>
      </p:cViewPr>
      <p:guideLst>
        <p:guide orient="horz" pos="2169"/>
        <p:guide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10"/>
            <a:ext cx="8207375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48911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B613C-1AD7-49D3-885D-F654C5CDBAA6}" type="datetime1">
              <a:rPr lang="en-US" smtClean="0"/>
              <a:pPr/>
              <a:t>5/15/24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7010/CM_07_Poisson_Brackets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gi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pweb.ucsd.edu/ph110b/110b_notes/node93.html" TargetMode="External"/><Relationship Id="rId2" Type="http://schemas.openxmlformats.org/officeDocument/2006/relationships/hyperlink" Target="https://en.wikipedia.org/wiki/Liouville's_theorem_(Hamiltonian)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336" y="1074672"/>
            <a:ext cx="8020275" cy="2782294"/>
          </a:xfrm>
        </p:spPr>
        <p:txBody>
          <a:bodyPr/>
          <a:lstStyle/>
          <a:p>
            <a:r>
              <a:rPr lang="en-US" sz="4400" dirty="0" err="1"/>
              <a:t>Klassinen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 err="1"/>
              <a:t>Hamiltonin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Martikainen</a:t>
            </a:r>
            <a:r>
              <a:rPr lang="en-US" dirty="0"/>
              <a:t> </a:t>
            </a:r>
            <a:r>
              <a:rPr lang="en-US" dirty="0" err="1"/>
              <a:t>Jani</a:t>
            </a:r>
            <a:r>
              <a:rPr lang="en-US" dirty="0"/>
              <a:t>-Petri</a:t>
            </a:r>
          </a:p>
        </p:txBody>
      </p:sp>
    </p:spTree>
    <p:extLst>
      <p:ext uri="{BB962C8B-B14F-4D97-AF65-F5344CB8AC3E}">
        <p14:creationId xmlns:p14="http://schemas.microsoft.com/office/powerpoint/2010/main" val="1521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4588"/>
          </a:xfrm>
        </p:spPr>
        <p:txBody>
          <a:bodyPr/>
          <a:lstStyle/>
          <a:p>
            <a:r>
              <a:rPr lang="en-US" dirty="0" err="1"/>
              <a:t>Poissonin</a:t>
            </a:r>
            <a:r>
              <a:rPr lang="en-US" dirty="0"/>
              <a:t> </a:t>
            </a:r>
            <a:r>
              <a:rPr lang="en-US" dirty="0" err="1"/>
              <a:t>sulut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023"/>
            <a:ext cx="8229600" cy="4525963"/>
          </a:xfrm>
        </p:spPr>
        <p:txBody>
          <a:bodyPr/>
          <a:lstStyle/>
          <a:p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tosi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kvanttimekaniikalta</a:t>
            </a:r>
            <a:r>
              <a:rPr lang="en-US" dirty="0"/>
              <a:t>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220px-William_Rowan_Hamilton_portrait_oval_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746"/>
            <a:ext cx="2255822" cy="3096628"/>
          </a:xfrm>
          <a:prstGeom prst="rect">
            <a:avLst/>
          </a:prstGeom>
        </p:spPr>
      </p:pic>
      <p:pic>
        <p:nvPicPr>
          <p:cNvPr id="5" name="Picture 4" descr="Dirac_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29" y="2754746"/>
            <a:ext cx="1995471" cy="2945315"/>
          </a:xfrm>
          <a:prstGeom prst="rect">
            <a:avLst/>
          </a:prstGeom>
        </p:spPr>
      </p:pic>
      <p:pic>
        <p:nvPicPr>
          <p:cNvPr id="6" name="Picture 5" descr="Heisenber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93" y="2069984"/>
            <a:ext cx="1812924" cy="2382487"/>
          </a:xfrm>
          <a:prstGeom prst="rect">
            <a:avLst/>
          </a:prstGeom>
        </p:spPr>
      </p:pic>
      <p:pic>
        <p:nvPicPr>
          <p:cNvPr id="7" name="Picture 6" descr="Schr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93" y="4603785"/>
            <a:ext cx="1812924" cy="20905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602941" y="3107765"/>
            <a:ext cx="1088388" cy="791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02941" y="4603785"/>
            <a:ext cx="1088388" cy="70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68706" y="3227294"/>
            <a:ext cx="597647" cy="493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13022" y="5242861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6000" y="2250746"/>
            <a:ext cx="116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</a:t>
            </a:r>
          </a:p>
        </p:txBody>
      </p:sp>
    </p:spTree>
    <p:extLst>
      <p:ext uri="{BB962C8B-B14F-4D97-AF65-F5344CB8AC3E}">
        <p14:creationId xmlns:p14="http://schemas.microsoft.com/office/powerpoint/2010/main" val="95212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D186-0092-FD42-8B64-3D3ECDE4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257300"/>
          </a:xfrm>
        </p:spPr>
        <p:txBody>
          <a:bodyPr/>
          <a:lstStyle/>
          <a:p>
            <a:r>
              <a:rPr lang="fi-FI" dirty="0" err="1"/>
              <a:t>Poissonin</a:t>
            </a:r>
            <a:r>
              <a:rPr lang="fi-FI" dirty="0"/>
              <a:t> sulut…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6023F8-1272-EF49-AF02-EF4423D78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665"/>
            <a:ext cx="8229600" cy="38790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1F829-645F-DC48-B484-04F6C221F098}"/>
              </a:ext>
            </a:extLst>
          </p:cNvPr>
          <p:cNvSpPr txBox="1"/>
          <p:nvPr/>
        </p:nvSpPr>
        <p:spPr>
          <a:xfrm>
            <a:off x="599417" y="5864553"/>
            <a:ext cx="657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Michael </a:t>
            </a:r>
            <a:r>
              <a:rPr lang="fi-FI" sz="1400" dirty="0" err="1"/>
              <a:t>Fowler</a:t>
            </a:r>
            <a:r>
              <a:rPr lang="fi-FI" sz="1400" dirty="0"/>
              <a:t> </a:t>
            </a:r>
          </a:p>
          <a:p>
            <a:r>
              <a:rPr lang="fi-FI" sz="1400" dirty="0" err="1">
                <a:hlinkClick r:id="rId3"/>
              </a:rPr>
              <a:t>https</a:t>
            </a:r>
            <a:r>
              <a:rPr lang="fi-FI" sz="1400" dirty="0">
                <a:hlinkClick r:id="rId3"/>
              </a:rPr>
              <a:t>://</a:t>
            </a:r>
            <a:r>
              <a:rPr lang="fi-FI" sz="1400" dirty="0" err="1">
                <a:hlinkClick r:id="rId3"/>
              </a:rPr>
              <a:t>galileoandeinstein.phys.virginia.edu</a:t>
            </a:r>
            <a:r>
              <a:rPr lang="fi-FI" sz="1400" dirty="0">
                <a:hlinkClick r:id="rId3"/>
              </a:rPr>
              <a:t>/7010/CM_07_Poisson_Brackets.html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58340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7C62-C886-A543-A05D-A3E088E4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Muunnokset koordinaateille ja liikemäärille...generoivat funktiot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8FA1-BE2B-EE43-9FFF-E28DF3BF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Aiemmin opimme, että </a:t>
            </a:r>
            <a:r>
              <a:rPr lang="fi-FI" dirty="0" err="1"/>
              <a:t>Lagrangen</a:t>
            </a:r>
            <a:r>
              <a:rPr lang="fi-FI" dirty="0"/>
              <a:t> yhtälöt pysyvät samoina vaikka </a:t>
            </a:r>
            <a:r>
              <a:rPr lang="fi-FI" dirty="0" err="1"/>
              <a:t>Lagrangen</a:t>
            </a:r>
            <a:r>
              <a:rPr lang="fi-FI" dirty="0"/>
              <a:t> funktioon lisätään kokonaisaikaderivaatta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Lähdetään </a:t>
            </a:r>
            <a:r>
              <a:rPr lang="fi-FI"/>
              <a:t>syventämään tästä</a:t>
            </a:r>
            <a:r>
              <a:rPr lang="fi-FI" dirty="0"/>
              <a:t>: millaisia muunnoksia voimme tehdä koordinaateille ja liikemäärille niin, että Hamiltonin yhtälöt pysyvät ennallaan?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43364-8068-584E-A91B-E02D2EEC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885281"/>
            <a:ext cx="706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5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58C-AFF9-404C-82FF-04835604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Generoivat funktiot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1572-E0B3-E34F-B40D-6389A9D1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Voimme valita lisätä Hamiltonin periaatteeseen aikaderivaatan esimerkiksi tästä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Sitä kutsutaan ensimmäisen tyypin generoivaksi funktioksi</a:t>
            </a:r>
          </a:p>
          <a:p>
            <a:r>
              <a:rPr lang="fi-FI" dirty="0"/>
              <a:t>Hamiltonin periaatteesta saamme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DF800-1B13-D24A-89DE-2BD652F7A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49" y="2577421"/>
            <a:ext cx="19431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1A057-3BDE-8A42-8C7F-1304CFA0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9" y="4805362"/>
            <a:ext cx="8216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58C-AFF9-404C-82FF-04835604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Generoivat funktiot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1572-E0B3-E34F-B40D-6389A9D1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Laskemalle aikaderivaatan ja vertaamalla kertoimia saamme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Tuntemalla generoivan funktion voimme siis tietää mikä muunnos vie alkuperäisistä muuttujista uusiin.</a:t>
            </a:r>
          </a:p>
          <a:p>
            <a:r>
              <a:rPr lang="fi-FI" dirty="0"/>
              <a:t>Samaan tapaan esim.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A6769-13BA-D847-BF74-9FA0A51E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63" y="2673350"/>
            <a:ext cx="4940300" cy="105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6CED2-44F6-BF41-98A6-EDA3192BD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62" y="5430124"/>
            <a:ext cx="1892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32B246-31C3-2F4B-B6C5-B07D82552E5F}"/>
              </a:ext>
            </a:extLst>
          </p:cNvPr>
          <p:cNvSpPr txBox="1"/>
          <p:nvPr/>
        </p:nvSpPr>
        <p:spPr>
          <a:xfrm>
            <a:off x="2257326" y="6096874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Muistiinpanot…</a:t>
            </a:r>
          </a:p>
        </p:txBody>
      </p:sp>
    </p:spTree>
    <p:extLst>
      <p:ext uri="{BB962C8B-B14F-4D97-AF65-F5344CB8AC3E}">
        <p14:creationId xmlns:p14="http://schemas.microsoft.com/office/powerpoint/2010/main" val="363849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58C-AFF9-404C-82FF-04835604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356"/>
          </a:xfrm>
        </p:spPr>
        <p:txBody>
          <a:bodyPr/>
          <a:lstStyle/>
          <a:p>
            <a:r>
              <a:rPr lang="fi-FI" dirty="0"/>
              <a:t>Generoivat funktiot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1572-E0B3-E34F-B40D-6389A9D1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Yhdessä esimerkki harmoniselle oskillaattorille</a:t>
            </a:r>
          </a:p>
          <a:p>
            <a:r>
              <a:rPr lang="fi-FI" dirty="0"/>
              <a:t>Muistiinpanot…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ADADF-DF4B-AF4E-B796-75C8F00D1333}"/>
              </a:ext>
            </a:extLst>
          </p:cNvPr>
          <p:cNvSpPr txBox="1"/>
          <p:nvPr/>
        </p:nvSpPr>
        <p:spPr>
          <a:xfrm>
            <a:off x="728662" y="2957512"/>
            <a:ext cx="7289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Onko kurssilla muuten esiintynyt keskeinen funktio</a:t>
            </a:r>
          </a:p>
          <a:p>
            <a:r>
              <a:rPr lang="fi-FI" sz="2400" dirty="0"/>
              <a:t>mikä on kokonaisaikaderivaatta jostain? </a:t>
            </a:r>
          </a:p>
          <a:p>
            <a:r>
              <a:rPr lang="fi-FI" sz="2400" dirty="0"/>
              <a:t>Vihje: on…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47DF7D-9F60-2B47-8BAD-560CD22C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53" y="4523739"/>
            <a:ext cx="1498600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1D13C2-F5C8-2B49-BCC0-15FC4BC7B33B}"/>
              </a:ext>
            </a:extLst>
          </p:cNvPr>
          <p:cNvSpPr txBox="1"/>
          <p:nvPr/>
        </p:nvSpPr>
        <p:spPr>
          <a:xfrm>
            <a:off x="1071563" y="5802997"/>
            <a:ext cx="340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Vaikutus on generoiva funktio </a:t>
            </a:r>
          </a:p>
          <a:p>
            <a:r>
              <a:rPr lang="fi-FI" dirty="0"/>
              <a:t>kanoniselle muunnokselle!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3542EA-4003-BC40-89B6-DBD8C3820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702">
            <a:off x="5537661" y="4243744"/>
            <a:ext cx="2794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C517-F421-084C-9D91-A14C7361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Vaikutus generoivana funktiona?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D9FA-50E4-0F4F-8188-86721F43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Muistiinpanot</a:t>
            </a:r>
          </a:p>
          <a:p>
            <a:r>
              <a:rPr lang="fi-FI" dirty="0"/>
              <a:t>Lähde hakemaan sellaista muunnosta mille uusi Hamiltonin funktio häviää</a:t>
            </a:r>
          </a:p>
          <a:p>
            <a:r>
              <a:rPr lang="fi-FI" dirty="0"/>
              <a:t>…jos se häviää niin myös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Implikaatio: Hamilton-</a:t>
            </a:r>
            <a:r>
              <a:rPr lang="fi-FI" dirty="0" err="1"/>
              <a:t>Jacobi</a:t>
            </a:r>
            <a:r>
              <a:rPr lang="fi-FI" dirty="0"/>
              <a:t> yhtälö generoivalle funktiolle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85004-55FA-2D4A-8CA1-A0089208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3" y="3348037"/>
            <a:ext cx="33274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D1705-A835-7349-A8C4-3542402E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3" y="4595019"/>
            <a:ext cx="2687637" cy="337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A8CF8-618D-BB48-BDA8-119A9E47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425" y="5142038"/>
            <a:ext cx="42926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B1C7B-D4EF-BE45-9564-2AF916CD7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454">
            <a:off x="6476362" y="2663225"/>
            <a:ext cx="2429976" cy="13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3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9077"/>
          </a:xfrm>
        </p:spPr>
        <p:txBody>
          <a:bodyPr/>
          <a:lstStyle/>
          <a:p>
            <a:r>
              <a:rPr lang="en-US" dirty="0" err="1"/>
              <a:t>Yhteenveto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0" y="1600199"/>
            <a:ext cx="8474529" cy="4523016"/>
          </a:xfrm>
        </p:spPr>
        <p:txBody>
          <a:bodyPr/>
          <a:lstStyle/>
          <a:p>
            <a:r>
              <a:rPr lang="en-US" b="1" dirty="0" err="1"/>
              <a:t>Kanoninen</a:t>
            </a:r>
            <a:r>
              <a:rPr lang="en-US" b="1" dirty="0"/>
              <a:t> </a:t>
            </a:r>
            <a:r>
              <a:rPr lang="en-US" b="1" dirty="0" err="1"/>
              <a:t>muunnos</a:t>
            </a:r>
            <a:r>
              <a:rPr lang="en-US" b="1" dirty="0"/>
              <a:t> ja </a:t>
            </a:r>
            <a:r>
              <a:rPr lang="en-US" b="1" dirty="0" err="1"/>
              <a:t>Poissonin</a:t>
            </a:r>
            <a:r>
              <a:rPr lang="en-US" b="1" dirty="0"/>
              <a:t> </a:t>
            </a:r>
            <a:r>
              <a:rPr lang="en-US" b="1" dirty="0" err="1"/>
              <a:t>sulut</a:t>
            </a:r>
            <a:endParaRPr lang="en-US" b="1" dirty="0"/>
          </a:p>
          <a:p>
            <a:r>
              <a:rPr lang="en-US" b="1" dirty="0" err="1"/>
              <a:t>Generoivat</a:t>
            </a:r>
            <a:r>
              <a:rPr lang="en-US" b="1" dirty="0"/>
              <a:t> </a:t>
            </a:r>
            <a:r>
              <a:rPr lang="en-US" b="1"/>
              <a:t>funktiot</a:t>
            </a:r>
            <a:endParaRPr lang="en-US" b="1" dirty="0"/>
          </a:p>
          <a:p>
            <a:r>
              <a:rPr lang="en-US" dirty="0" err="1"/>
              <a:t>Muistiinpanoissa</a:t>
            </a:r>
            <a:r>
              <a:rPr lang="en-US" dirty="0"/>
              <a:t> </a:t>
            </a:r>
            <a:r>
              <a:rPr lang="en-US" dirty="0" err="1"/>
              <a:t>lyhyesti</a:t>
            </a:r>
            <a:r>
              <a:rPr lang="en-US" dirty="0"/>
              <a:t> 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voimme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-Jacobin (</a:t>
            </a:r>
            <a:r>
              <a:rPr lang="en-US" dirty="0" err="1"/>
              <a:t>osittaisdifferentiaaliyhtälö</a:t>
            </a:r>
            <a:r>
              <a:rPr lang="en-US" dirty="0"/>
              <a:t>) </a:t>
            </a:r>
            <a:r>
              <a:rPr lang="en-US" dirty="0" err="1"/>
              <a:t>yhtälön</a:t>
            </a:r>
            <a:r>
              <a:rPr lang="en-US" dirty="0"/>
              <a:t> </a:t>
            </a:r>
            <a:r>
              <a:rPr lang="en-US" dirty="0" err="1"/>
              <a:t>vaikutukselle</a:t>
            </a:r>
            <a:r>
              <a:rPr lang="en-US" dirty="0"/>
              <a:t>…</a:t>
            </a:r>
            <a:r>
              <a:rPr lang="en-US" dirty="0" err="1"/>
              <a:t>melkein</a:t>
            </a:r>
            <a:r>
              <a:rPr lang="en-US" dirty="0"/>
              <a:t> </a:t>
            </a:r>
            <a:r>
              <a:rPr lang="en-US" dirty="0" err="1"/>
              <a:t>kvanttia</a:t>
            </a:r>
            <a:r>
              <a:rPr lang="en-US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54C9D-6589-6843-A47A-1825A03C9070}"/>
              </a:ext>
            </a:extLst>
          </p:cNvPr>
          <p:cNvSpPr txBox="1"/>
          <p:nvPr/>
        </p:nvSpPr>
        <p:spPr>
          <a:xfrm rot="21332350">
            <a:off x="923528" y="4489440"/>
            <a:ext cx="3826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Ensi viikolla </a:t>
            </a:r>
          </a:p>
          <a:p>
            <a:r>
              <a:rPr lang="fi-FI" sz="3200" dirty="0"/>
              <a:t>suhteellisuusteoriaa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FE61F-F7D2-F240-815D-01875EC19F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102">
            <a:off x="6754309" y="3923237"/>
            <a:ext cx="2123483" cy="2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FF79-D9F0-9043-9419-66BBBBEC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072438" cy="1014413"/>
          </a:xfrm>
        </p:spPr>
        <p:txBody>
          <a:bodyPr/>
          <a:lstStyle/>
          <a:p>
            <a:r>
              <a:rPr lang="fi-FI" dirty="0"/>
              <a:t>Kiinnittäkää turvavyöt!</a:t>
            </a:r>
          </a:p>
        </p:txBody>
      </p:sp>
      <p:pic>
        <p:nvPicPr>
          <p:cNvPr id="4" name="Safety">
            <a:hlinkClick r:id="" action="ppaction://media"/>
            <a:extLst>
              <a:ext uri="{FF2B5EF4-FFF2-40B4-BE49-F238E27FC236}">
                <a16:creationId xmlns:a16="http://schemas.microsoft.com/office/drawing/2014/main" id="{8B486390-2536-414E-991B-815CD23560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6888" y="1214438"/>
            <a:ext cx="3077607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134"/>
            <a:ext cx="8229600" cy="1139627"/>
          </a:xfrm>
        </p:spPr>
        <p:txBody>
          <a:bodyPr/>
          <a:lstStyle/>
          <a:p>
            <a:r>
              <a:rPr lang="en-US" dirty="0" err="1"/>
              <a:t>Oppimistavoitteet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Viimeksi</a:t>
            </a:r>
            <a:r>
              <a:rPr lang="en-US" dirty="0"/>
              <a:t>: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funktio</a:t>
            </a:r>
            <a:r>
              <a:rPr lang="en-US" dirty="0"/>
              <a:t>, </a:t>
            </a:r>
            <a:r>
              <a:rPr lang="en-US" dirty="0" err="1"/>
              <a:t>kanoninen</a:t>
            </a:r>
            <a:r>
              <a:rPr lang="en-US" dirty="0"/>
              <a:t> </a:t>
            </a:r>
            <a:r>
              <a:rPr lang="en-US" dirty="0" err="1"/>
              <a:t>liikemäärä</a:t>
            </a:r>
            <a:r>
              <a:rPr lang="en-US" dirty="0"/>
              <a:t>, </a:t>
            </a:r>
            <a:r>
              <a:rPr lang="en-US" dirty="0" err="1"/>
              <a:t>syklinen</a:t>
            </a:r>
            <a:r>
              <a:rPr lang="en-US" dirty="0"/>
              <a:t> </a:t>
            </a:r>
            <a:r>
              <a:rPr lang="en-US" dirty="0" err="1"/>
              <a:t>koordinaatti</a:t>
            </a:r>
            <a:r>
              <a:rPr lang="en-US" dirty="0"/>
              <a:t>, </a:t>
            </a:r>
            <a:r>
              <a:rPr lang="en-US" dirty="0" err="1"/>
              <a:t>symmetriat</a:t>
            </a:r>
            <a:r>
              <a:rPr lang="en-US" dirty="0"/>
              <a:t> ja </a:t>
            </a:r>
            <a:r>
              <a:rPr lang="en-US" dirty="0" err="1"/>
              <a:t>säilymislait</a:t>
            </a:r>
            <a:endParaRPr lang="en-US" dirty="0"/>
          </a:p>
          <a:p>
            <a:r>
              <a:rPr lang="en-US" b="1" dirty="0" err="1"/>
              <a:t>Tavoite</a:t>
            </a:r>
            <a:r>
              <a:rPr lang="en-US" b="1" dirty="0"/>
              <a:t> 1: </a:t>
            </a:r>
            <a:r>
              <a:rPr lang="en-US" b="1" dirty="0" err="1"/>
              <a:t>Käsitteet</a:t>
            </a:r>
            <a:r>
              <a:rPr lang="en-US" b="1" dirty="0"/>
              <a:t> </a:t>
            </a:r>
            <a:r>
              <a:rPr lang="en-US" b="1" dirty="0" err="1"/>
              <a:t>faasiavaruus,Poissonin</a:t>
            </a:r>
            <a:r>
              <a:rPr lang="en-US" b="1" dirty="0"/>
              <a:t> </a:t>
            </a:r>
            <a:r>
              <a:rPr lang="en-US" b="1" dirty="0" err="1"/>
              <a:t>sulut</a:t>
            </a:r>
            <a:r>
              <a:rPr lang="en-US" b="1" dirty="0"/>
              <a:t> ja </a:t>
            </a:r>
            <a:r>
              <a:rPr lang="en-US" b="1" dirty="0" err="1"/>
              <a:t>kanoninen</a:t>
            </a:r>
            <a:r>
              <a:rPr lang="en-US" b="1" dirty="0"/>
              <a:t> </a:t>
            </a:r>
            <a:r>
              <a:rPr lang="en-US" b="1" dirty="0" err="1"/>
              <a:t>muunnos</a:t>
            </a:r>
            <a:r>
              <a:rPr lang="en-US" b="1" dirty="0"/>
              <a:t> </a:t>
            </a:r>
          </a:p>
          <a:p>
            <a:r>
              <a:rPr lang="en-US" b="1" dirty="0" err="1"/>
              <a:t>Tavoite</a:t>
            </a:r>
            <a:r>
              <a:rPr lang="en-US" b="1" dirty="0"/>
              <a:t> 2: </a:t>
            </a:r>
            <a:r>
              <a:rPr lang="en-US" b="1" dirty="0" err="1"/>
              <a:t>Käsite</a:t>
            </a:r>
            <a:r>
              <a:rPr lang="en-US" b="1" dirty="0"/>
              <a:t>: </a:t>
            </a:r>
            <a:r>
              <a:rPr lang="en-US" b="1" dirty="0" err="1"/>
              <a:t>generoivat</a:t>
            </a:r>
            <a:r>
              <a:rPr lang="en-US" b="1" dirty="0"/>
              <a:t> </a:t>
            </a:r>
            <a:r>
              <a:rPr lang="en-US" b="1" dirty="0" err="1"/>
              <a:t>funktiot</a:t>
            </a:r>
            <a:endParaRPr lang="en-US" b="1" dirty="0"/>
          </a:p>
          <a:p>
            <a:r>
              <a:rPr lang="en-US" dirty="0" err="1"/>
              <a:t>Tavoite</a:t>
            </a:r>
            <a:r>
              <a:rPr lang="en-US" dirty="0"/>
              <a:t> 3: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yhteys</a:t>
            </a:r>
            <a:r>
              <a:rPr lang="en-US" dirty="0"/>
              <a:t> </a:t>
            </a:r>
            <a:r>
              <a:rPr lang="en-US" dirty="0" err="1"/>
              <a:t>vaikutuksen</a:t>
            </a:r>
            <a:r>
              <a:rPr lang="en-US" dirty="0"/>
              <a:t> ja </a:t>
            </a:r>
            <a:r>
              <a:rPr lang="en-US" dirty="0" err="1"/>
              <a:t>generoivien</a:t>
            </a:r>
            <a:r>
              <a:rPr lang="en-US" dirty="0"/>
              <a:t> </a:t>
            </a:r>
            <a:r>
              <a:rPr lang="en-US" dirty="0" err="1"/>
              <a:t>funktioiden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avain</a:t>
            </a:r>
            <a:r>
              <a:rPr lang="en-US" dirty="0"/>
              <a:t> </a:t>
            </a:r>
            <a:r>
              <a:rPr lang="en-US" dirty="0" err="1"/>
              <a:t>asiaa</a:t>
            </a:r>
            <a:r>
              <a:rPr lang="en-US" dirty="0"/>
              <a:t>)</a:t>
            </a:r>
          </a:p>
          <a:p>
            <a:r>
              <a:rPr lang="en-US" dirty="0" err="1"/>
              <a:t>Tavoite</a:t>
            </a:r>
            <a:r>
              <a:rPr lang="en-US" dirty="0"/>
              <a:t> 4: Hamilton-Jacobi </a:t>
            </a:r>
            <a:r>
              <a:rPr lang="en-US" dirty="0" err="1"/>
              <a:t>yhtälö</a:t>
            </a:r>
            <a:r>
              <a:rPr lang="en-US" dirty="0"/>
              <a:t> </a:t>
            </a:r>
            <a:r>
              <a:rPr lang="en-US" dirty="0" err="1"/>
              <a:t>generoivalle</a:t>
            </a:r>
            <a:r>
              <a:rPr lang="en-US" dirty="0"/>
              <a:t> </a:t>
            </a:r>
            <a:r>
              <a:rPr lang="en-US" dirty="0" err="1"/>
              <a:t>funktiolle</a:t>
            </a:r>
            <a:r>
              <a:rPr lang="en-US" dirty="0"/>
              <a:t>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avainasiaa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354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248"/>
          </a:xfrm>
        </p:spPr>
        <p:txBody>
          <a:bodyPr/>
          <a:lstStyle/>
          <a:p>
            <a:r>
              <a:rPr lang="en-US" dirty="0" err="1"/>
              <a:t>Faasiavaruus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368"/>
            <a:ext cx="8229600" cy="4525963"/>
          </a:xfrm>
        </p:spPr>
        <p:txBody>
          <a:bodyPr/>
          <a:lstStyle/>
          <a:p>
            <a:r>
              <a:rPr lang="en-US" dirty="0" err="1"/>
              <a:t>Jokaista</a:t>
            </a:r>
            <a:r>
              <a:rPr lang="en-US" dirty="0"/>
              <a:t> </a:t>
            </a:r>
            <a:r>
              <a:rPr lang="en-US" dirty="0" err="1"/>
              <a:t>tilaa</a:t>
            </a:r>
            <a:r>
              <a:rPr lang="en-US" dirty="0"/>
              <a:t> </a:t>
            </a:r>
            <a:r>
              <a:rPr lang="en-US" dirty="0" err="1"/>
              <a:t>kuvaa</a:t>
            </a:r>
            <a:r>
              <a:rPr lang="en-US" dirty="0"/>
              <a:t> </a:t>
            </a:r>
            <a:r>
              <a:rPr lang="en-US" dirty="0" err="1"/>
              <a:t>piste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1D </a:t>
            </a:r>
            <a:r>
              <a:rPr lang="en-US" dirty="0" err="1"/>
              <a:t>systeemi</a:t>
            </a:r>
            <a:r>
              <a:rPr lang="en-US" dirty="0"/>
              <a:t>:              </a:t>
            </a:r>
            <a:r>
              <a:rPr lang="en-US" dirty="0" err="1"/>
              <a:t>selkeyden</a:t>
            </a:r>
            <a:r>
              <a:rPr lang="en-US" dirty="0"/>
              <a:t> </a:t>
            </a:r>
            <a:r>
              <a:rPr lang="en-US" dirty="0" err="1"/>
              <a:t>vuoksi</a:t>
            </a:r>
            <a:endParaRPr lang="en-US" dirty="0"/>
          </a:p>
          <a:p>
            <a:r>
              <a:rPr lang="en-US" dirty="0"/>
              <a:t> q ja p </a:t>
            </a:r>
            <a:r>
              <a:rPr lang="en-US" dirty="0" err="1"/>
              <a:t>virittämä</a:t>
            </a:r>
            <a:r>
              <a:rPr lang="en-US" dirty="0"/>
              <a:t> </a:t>
            </a:r>
            <a:r>
              <a:rPr lang="en-US" dirty="0" err="1"/>
              <a:t>avaruus</a:t>
            </a:r>
            <a:r>
              <a:rPr lang="en-US" dirty="0"/>
              <a:t> on </a:t>
            </a:r>
            <a:r>
              <a:rPr lang="en-US" b="1" dirty="0" err="1"/>
              <a:t>faasiavaruus</a:t>
            </a:r>
            <a:r>
              <a:rPr lang="en-US" b="1" dirty="0"/>
              <a:t> </a:t>
            </a:r>
          </a:p>
          <a:p>
            <a:r>
              <a:rPr lang="en-US" dirty="0" err="1"/>
              <a:t>Dynamiikka</a:t>
            </a:r>
            <a:r>
              <a:rPr lang="en-US" dirty="0"/>
              <a:t> </a:t>
            </a:r>
            <a:r>
              <a:rPr lang="en-US" dirty="0" err="1"/>
              <a:t>faasiavaruudessa</a:t>
            </a:r>
            <a:r>
              <a:rPr lang="en-US" dirty="0"/>
              <a:t>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30716"/>
            <a:ext cx="36195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3" y="2350702"/>
            <a:ext cx="927100" cy="469900"/>
          </a:xfrm>
          <a:prstGeom prst="rect">
            <a:avLst/>
          </a:prstGeom>
        </p:spPr>
      </p:pic>
      <p:pic>
        <p:nvPicPr>
          <p:cNvPr id="6" name="Picture 5" descr="Pendulum_Phase_Portra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0" y="4138380"/>
            <a:ext cx="7789039" cy="23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248"/>
          </a:xfrm>
        </p:spPr>
        <p:txBody>
          <a:bodyPr/>
          <a:lstStyle/>
          <a:p>
            <a:r>
              <a:rPr lang="en-US" dirty="0" err="1"/>
              <a:t>Faasiavaruus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 err="1"/>
              <a:t>Luonteva</a:t>
            </a:r>
            <a:r>
              <a:rPr lang="en-US" dirty="0"/>
              <a:t> tapa </a:t>
            </a:r>
            <a:r>
              <a:rPr lang="en-US" dirty="0" err="1"/>
              <a:t>esittää</a:t>
            </a:r>
            <a:r>
              <a:rPr lang="en-US" dirty="0"/>
              <a:t> systemin </a:t>
            </a:r>
            <a:r>
              <a:rPr lang="en-US" dirty="0" err="1"/>
              <a:t>dynamiikan</a:t>
            </a:r>
            <a:r>
              <a:rPr lang="en-US" dirty="0"/>
              <a:t> </a:t>
            </a:r>
            <a:r>
              <a:rPr lang="en-US" dirty="0" err="1"/>
              <a:t>yleisiä</a:t>
            </a:r>
            <a:r>
              <a:rPr lang="en-US" dirty="0"/>
              <a:t> </a:t>
            </a:r>
            <a:r>
              <a:rPr lang="en-US" dirty="0" err="1"/>
              <a:t>ominaisuuksia</a:t>
            </a:r>
            <a:r>
              <a:rPr lang="en-US" dirty="0"/>
              <a:t>. Jos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säilyy</a:t>
            </a:r>
            <a:r>
              <a:rPr lang="en-US" dirty="0"/>
              <a:t> ja </a:t>
            </a:r>
            <a:r>
              <a:rPr lang="en-US" dirty="0" err="1"/>
              <a:t>moni</a:t>
            </a:r>
            <a:r>
              <a:rPr lang="en-US" dirty="0"/>
              <a:t> </a:t>
            </a:r>
            <a:r>
              <a:rPr lang="en-US" dirty="0" err="1"/>
              <a:t>liikemääräkin</a:t>
            </a:r>
            <a:r>
              <a:rPr lang="en-US" dirty="0"/>
              <a:t> </a:t>
            </a:r>
            <a:r>
              <a:rPr lang="en-US" dirty="0" err="1"/>
              <a:t>vakio</a:t>
            </a:r>
            <a:r>
              <a:rPr lang="en-US" dirty="0"/>
              <a:t>…</a:t>
            </a:r>
            <a:r>
              <a:rPr lang="en-US" dirty="0" err="1"/>
              <a:t>helppoa</a:t>
            </a:r>
            <a:r>
              <a:rPr lang="en-US" dirty="0"/>
              <a:t>!</a:t>
            </a:r>
          </a:p>
          <a:p>
            <a:r>
              <a:rPr lang="en-US" dirty="0" err="1"/>
              <a:t>Faasiavaruuden</a:t>
            </a:r>
            <a:r>
              <a:rPr lang="en-US" dirty="0"/>
              <a:t> </a:t>
            </a:r>
            <a:r>
              <a:rPr lang="en-US" dirty="0" err="1"/>
              <a:t>polut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ristiin</a:t>
            </a:r>
            <a:r>
              <a:rPr lang="en-US" dirty="0"/>
              <a:t>. </a:t>
            </a: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?</a:t>
            </a:r>
          </a:p>
          <a:p>
            <a:r>
              <a:rPr lang="en-US" dirty="0" err="1"/>
              <a:t>Nopeus</a:t>
            </a:r>
            <a:r>
              <a:rPr lang="en-US" dirty="0"/>
              <a:t> </a:t>
            </a:r>
            <a:r>
              <a:rPr lang="en-US" dirty="0" err="1"/>
              <a:t>vektorin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olla </a:t>
            </a:r>
            <a:r>
              <a:rPr lang="en-US" dirty="0" err="1"/>
              <a:t>kaikissa</a:t>
            </a:r>
            <a:r>
              <a:rPr lang="en-US" dirty="0"/>
              <a:t> </a:t>
            </a:r>
            <a:r>
              <a:rPr lang="en-US" dirty="0" err="1"/>
              <a:t>pisteissä</a:t>
            </a:r>
            <a:r>
              <a:rPr lang="en-US" dirty="0"/>
              <a:t> </a:t>
            </a:r>
            <a:r>
              <a:rPr lang="en-US" dirty="0" err="1"/>
              <a:t>yksikäsitteisesti</a:t>
            </a:r>
            <a:r>
              <a:rPr lang="en-US" dirty="0"/>
              <a:t> </a:t>
            </a:r>
            <a:r>
              <a:rPr lang="en-US" dirty="0" err="1"/>
              <a:t>määritelty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yhtälöiden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.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risteämistä</a:t>
            </a:r>
            <a:r>
              <a:rPr lang="en-US" dirty="0"/>
              <a:t>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C1C11-DCE9-315B-66A1-C26B7F997EE0}"/>
              </a:ext>
            </a:extLst>
          </p:cNvPr>
          <p:cNvSpPr txBox="1"/>
          <p:nvPr/>
        </p:nvSpPr>
        <p:spPr>
          <a:xfrm>
            <a:off x="183814" y="5541231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Kaaosteoriassa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…</a:t>
            </a:r>
          </a:p>
          <a:p>
            <a:r>
              <a:rPr lang="en-US" sz="1600" dirty="0" err="1"/>
              <a:t>Tuplaheilurin</a:t>
            </a:r>
            <a:r>
              <a:rPr lang="en-US" sz="1600" dirty="0"/>
              <a:t> </a:t>
            </a:r>
            <a:r>
              <a:rPr lang="en-US" sz="1600" dirty="0" err="1"/>
              <a:t>Poincaren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leikkaus</a:t>
            </a:r>
            <a:r>
              <a:rPr lang="en-US" sz="1600" dirty="0"/>
              <a:t> </a:t>
            </a:r>
            <a:r>
              <a:rPr lang="en-US" sz="1600" dirty="0" err="1"/>
              <a:t>jollain</a:t>
            </a:r>
            <a:r>
              <a:rPr lang="en-US" sz="1600" dirty="0"/>
              <a:t> </a:t>
            </a:r>
            <a:r>
              <a:rPr lang="en-US" sz="1600" dirty="0" err="1"/>
              <a:t>energialla</a:t>
            </a:r>
            <a:r>
              <a:rPr lang="en-US" sz="1600" dirty="0"/>
              <a:t>…</a:t>
            </a:r>
          </a:p>
        </p:txBody>
      </p:sp>
      <p:pic>
        <p:nvPicPr>
          <p:cNvPr id="8" name="Picture 7" descr="A colorful circle shape with lines&#10;&#10;Description automatically generated with medium confidence">
            <a:extLst>
              <a:ext uri="{FF2B5EF4-FFF2-40B4-BE49-F238E27FC236}">
                <a16:creationId xmlns:a16="http://schemas.microsoft.com/office/drawing/2014/main" id="{82029D97-5CD4-91B2-1A9D-0D0B968D3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12" y="4520360"/>
            <a:ext cx="6400800" cy="20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Faasiavaruus</a:t>
            </a:r>
            <a:r>
              <a:rPr lang="en-US" dirty="0"/>
              <a:t>: </a:t>
            </a:r>
            <a:r>
              <a:rPr lang="en-US" dirty="0" err="1"/>
              <a:t>Liouvillen</a:t>
            </a:r>
            <a:r>
              <a:rPr lang="en-US" dirty="0"/>
              <a:t> </a:t>
            </a:r>
            <a:r>
              <a:rPr lang="en-US" dirty="0" err="1"/>
              <a:t>teoreema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543"/>
            <a:ext cx="6045334" cy="4525963"/>
          </a:xfrm>
        </p:spPr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Faasiavaruuden</a:t>
            </a:r>
            <a:r>
              <a:rPr lang="en-US" b="1" dirty="0"/>
              <a:t> </a:t>
            </a:r>
            <a:r>
              <a:rPr lang="en-US" b="1" dirty="0" err="1"/>
              <a:t>alue</a:t>
            </a:r>
            <a:r>
              <a:rPr lang="en-US" b="1" dirty="0"/>
              <a:t> </a:t>
            </a:r>
            <a:r>
              <a:rPr lang="en-US" b="1" dirty="0" err="1"/>
              <a:t>säilyttää</a:t>
            </a:r>
            <a:r>
              <a:rPr lang="en-US" b="1" dirty="0"/>
              <a:t> </a:t>
            </a:r>
            <a:r>
              <a:rPr lang="en-US" b="1" dirty="0" err="1"/>
              <a:t>pinta-alansa</a:t>
            </a:r>
            <a:r>
              <a:rPr lang="en-US" b="1" dirty="0"/>
              <a:t> </a:t>
            </a:r>
            <a:r>
              <a:rPr lang="en-US" b="1" dirty="0" err="1"/>
              <a:t>aikakehityksessä</a:t>
            </a:r>
            <a:r>
              <a:rPr lang="en-US" b="1" dirty="0"/>
              <a:t> (</a:t>
            </a:r>
            <a:r>
              <a:rPr lang="en-US" b="1" dirty="0" err="1"/>
              <a:t>Hamiltonin</a:t>
            </a:r>
            <a:r>
              <a:rPr lang="en-US" b="1" dirty="0"/>
              <a:t> </a:t>
            </a:r>
            <a:r>
              <a:rPr lang="en-US" b="1" dirty="0" err="1"/>
              <a:t>dynamiikassa</a:t>
            </a:r>
            <a:r>
              <a:rPr lang="en-US" b="1" dirty="0"/>
              <a:t>)</a:t>
            </a:r>
          </a:p>
          <a:p>
            <a:r>
              <a:rPr lang="en-US" dirty="0" err="1"/>
              <a:t>yksinkertainen</a:t>
            </a:r>
            <a:r>
              <a:rPr lang="en-US" dirty="0"/>
              <a:t> </a:t>
            </a:r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vakio</a:t>
            </a:r>
            <a:r>
              <a:rPr lang="en-US" dirty="0"/>
              <a:t> </a:t>
            </a:r>
            <a:r>
              <a:rPr lang="en-US" dirty="0" err="1"/>
              <a:t>liikemäärällä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voimia</a:t>
            </a:r>
            <a:r>
              <a:rPr lang="en-US" dirty="0"/>
              <a:t> … not perhaps crazy.</a:t>
            </a:r>
          </a:p>
          <a:p>
            <a:r>
              <a:rPr lang="en-US" dirty="0">
                <a:hlinkClick r:id="rId2"/>
              </a:rPr>
              <a:t>Lue lisämateriaalia</a:t>
            </a:r>
            <a:r>
              <a:rPr lang="en-US" dirty="0"/>
              <a:t>… ja </a:t>
            </a:r>
            <a:r>
              <a:rPr lang="en-US" dirty="0" err="1">
                <a:hlinkClick r:id="rId3"/>
              </a:rPr>
              <a:t>todistus</a:t>
            </a:r>
            <a:endParaRPr lang="en-US" dirty="0"/>
          </a:p>
          <a:p>
            <a:r>
              <a:rPr lang="en-US" dirty="0" err="1"/>
              <a:t>Alue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vääristyä</a:t>
            </a:r>
            <a:r>
              <a:rPr lang="en-US" dirty="0"/>
              <a:t> </a:t>
            </a:r>
            <a:r>
              <a:rPr lang="en-US" dirty="0" err="1"/>
              <a:t>paljon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Toinen</a:t>
            </a:r>
            <a:r>
              <a:rPr lang="en-US" dirty="0"/>
              <a:t> tapa </a:t>
            </a:r>
            <a:r>
              <a:rPr lang="en-US" dirty="0" err="1"/>
              <a:t>sanoa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: </a:t>
            </a:r>
            <a:r>
              <a:rPr lang="en-US" dirty="0" err="1"/>
              <a:t>hiukkasjoukon</a:t>
            </a:r>
            <a:r>
              <a:rPr lang="en-US" dirty="0"/>
              <a:t> </a:t>
            </a:r>
            <a:r>
              <a:rPr lang="en-US" dirty="0" err="1"/>
              <a:t>tiheys</a:t>
            </a:r>
            <a:r>
              <a:rPr lang="en-US" dirty="0"/>
              <a:t> </a:t>
            </a:r>
            <a:r>
              <a:rPr lang="en-US" dirty="0" err="1"/>
              <a:t>faasiavaruudessa</a:t>
            </a:r>
            <a:r>
              <a:rPr lang="en-US" dirty="0"/>
              <a:t> on </a:t>
            </a:r>
            <a:r>
              <a:rPr lang="en-US" dirty="0" err="1"/>
              <a:t>vakio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 descr="Hamiltonian_flow_classica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34" y="1600200"/>
            <a:ext cx="24765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913" y="6483096"/>
            <a:ext cx="28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39534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682"/>
            <a:ext cx="8334189" cy="947902"/>
          </a:xfrm>
        </p:spPr>
        <p:txBody>
          <a:bodyPr/>
          <a:lstStyle/>
          <a:p>
            <a:r>
              <a:rPr lang="en-US" sz="4400" dirty="0" err="1"/>
              <a:t>Poissonin</a:t>
            </a:r>
            <a:r>
              <a:rPr lang="en-US" sz="4400" dirty="0"/>
              <a:t> </a:t>
            </a:r>
            <a:r>
              <a:rPr lang="en-US" sz="4400" dirty="0" err="1"/>
              <a:t>sulkeet</a:t>
            </a:r>
            <a:r>
              <a:rPr lang="en-US" sz="4400" dirty="0"/>
              <a:t> ja </a:t>
            </a:r>
            <a:r>
              <a:rPr lang="en-US" sz="4400" dirty="0" err="1"/>
              <a:t>dynamiikka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7378"/>
            <a:ext cx="8686801" cy="4525963"/>
          </a:xfrm>
        </p:spPr>
        <p:txBody>
          <a:bodyPr/>
          <a:lstStyle/>
          <a:p>
            <a:r>
              <a:rPr lang="en-US" dirty="0" err="1"/>
              <a:t>Kirja</a:t>
            </a:r>
            <a:r>
              <a:rPr lang="en-US" dirty="0"/>
              <a:t>, </a:t>
            </a:r>
            <a:r>
              <a:rPr lang="en-US" dirty="0" err="1"/>
              <a:t>muistiinpanot</a:t>
            </a:r>
            <a:r>
              <a:rPr lang="en-US" dirty="0"/>
              <a:t>…</a:t>
            </a:r>
          </a:p>
          <a:p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funktiota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b="1" dirty="0" err="1"/>
              <a:t>Käsite</a:t>
            </a:r>
            <a:r>
              <a:rPr lang="en-US" dirty="0"/>
              <a:t>: </a:t>
            </a:r>
            <a:r>
              <a:rPr lang="en-US" b="1" dirty="0" err="1"/>
              <a:t>Poissonin</a:t>
            </a:r>
            <a:r>
              <a:rPr lang="en-US" b="1" dirty="0"/>
              <a:t> </a:t>
            </a:r>
            <a:r>
              <a:rPr lang="en-US" b="1" dirty="0" err="1"/>
              <a:t>sulku</a:t>
            </a:r>
            <a:r>
              <a:rPr lang="en-US" b="1" dirty="0"/>
              <a:t> </a:t>
            </a:r>
            <a:r>
              <a:rPr lang="en-US" dirty="0"/>
              <a:t>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Voit</a:t>
            </a:r>
            <a:r>
              <a:rPr lang="en-US" dirty="0"/>
              <a:t>  </a:t>
            </a:r>
            <a:r>
              <a:rPr lang="en-US" dirty="0" err="1"/>
              <a:t>näyttää</a:t>
            </a:r>
            <a:r>
              <a:rPr lang="en-US" dirty="0"/>
              <a:t> (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yhtälöistä</a:t>
            </a:r>
            <a:r>
              <a:rPr lang="en-US" dirty="0"/>
              <a:t>, </a:t>
            </a:r>
            <a:r>
              <a:rPr lang="en-US" dirty="0" err="1"/>
              <a:t>helppo</a:t>
            </a:r>
            <a:r>
              <a:rPr lang="en-US" dirty="0"/>
              <a:t> </a:t>
            </a:r>
            <a:r>
              <a:rPr lang="en-US" dirty="0" err="1"/>
              <a:t>johto</a:t>
            </a:r>
            <a:r>
              <a:rPr lang="en-US" dirty="0"/>
              <a:t>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2167413"/>
            <a:ext cx="3513790" cy="41803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24" y="2167413"/>
            <a:ext cx="3666564" cy="43903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1" y="3166978"/>
            <a:ext cx="6311900" cy="1168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06" y="5080235"/>
            <a:ext cx="4953000" cy="97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5E611-A0F6-C64D-9272-5D4BA8E66326}"/>
              </a:ext>
            </a:extLst>
          </p:cNvPr>
          <p:cNvSpPr txBox="1"/>
          <p:nvPr/>
        </p:nvSpPr>
        <p:spPr>
          <a:xfrm>
            <a:off x="3344913" y="6156661"/>
            <a:ext cx="460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Saatan kysyä tätä kokeessa. Helppo, mutta </a:t>
            </a:r>
          </a:p>
          <a:p>
            <a:r>
              <a:rPr lang="fi-FI" dirty="0"/>
              <a:t>testaa Hamiltonin yhtälöt</a:t>
            </a:r>
          </a:p>
        </p:txBody>
      </p:sp>
    </p:spTree>
    <p:extLst>
      <p:ext uri="{BB962C8B-B14F-4D97-AF65-F5344CB8AC3E}">
        <p14:creationId xmlns:p14="http://schemas.microsoft.com/office/powerpoint/2010/main" val="88689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7C62-C886-A543-A05D-A3E088E4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7300"/>
          </a:xfrm>
        </p:spPr>
        <p:txBody>
          <a:bodyPr/>
          <a:lstStyle/>
          <a:p>
            <a:r>
              <a:rPr lang="fi-FI" sz="3600" dirty="0"/>
              <a:t>Vaaditaan liikeyhtälöiden sama muoto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8FA1-BE2B-EE43-9FFF-E28DF3BF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Taululla…vaatimus siitä, että Hamiltonin yhtälöiden muoto säilyy implikoi, että </a:t>
            </a:r>
            <a:r>
              <a:rPr lang="fi-FI" b="1" dirty="0" err="1"/>
              <a:t>Poissonin</a:t>
            </a:r>
            <a:r>
              <a:rPr lang="fi-FI" b="1" dirty="0"/>
              <a:t> sulut säilyvät!</a:t>
            </a:r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dirty="0"/>
              <a:t>Ennen muunnosta oli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Muunnos on siis kanoninen, jos se säilyttää </a:t>
            </a:r>
          </a:p>
          <a:p>
            <a:pPr marL="0" indent="0">
              <a:buNone/>
            </a:pPr>
            <a:r>
              <a:rPr lang="fi-FI" dirty="0"/>
              <a:t>     </a:t>
            </a:r>
            <a:r>
              <a:rPr lang="fi-FI" dirty="0" err="1"/>
              <a:t>Poissonin</a:t>
            </a:r>
            <a:r>
              <a:rPr lang="fi-FI" dirty="0"/>
              <a:t> sulut</a:t>
            </a:r>
          </a:p>
          <a:p>
            <a:endParaRPr lang="fi-FI" b="1" dirty="0"/>
          </a:p>
          <a:p>
            <a:endParaRPr lang="fi-FI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E96B-BD3C-1342-AD39-C3EE8435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2411445"/>
            <a:ext cx="6126163" cy="1173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1A708-CE5A-E74F-B288-72DF6368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75" y="4320778"/>
            <a:ext cx="2984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Liouvillen</a:t>
            </a:r>
            <a:r>
              <a:rPr lang="en-US" dirty="0"/>
              <a:t> </a:t>
            </a:r>
            <a:r>
              <a:rPr lang="en-US" dirty="0" err="1"/>
              <a:t>teoreema</a:t>
            </a:r>
            <a:r>
              <a:rPr lang="en-US" dirty="0"/>
              <a:t> ja </a:t>
            </a:r>
            <a:r>
              <a:rPr lang="en-US" dirty="0" err="1"/>
              <a:t>kanoninen</a:t>
            </a:r>
            <a:r>
              <a:rPr lang="en-US" dirty="0"/>
              <a:t> </a:t>
            </a:r>
            <a:r>
              <a:rPr lang="en-US" dirty="0" err="1"/>
              <a:t>muunnos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600200"/>
            <a:ext cx="8443913" cy="4525963"/>
          </a:xfrm>
        </p:spPr>
        <p:txBody>
          <a:bodyPr>
            <a:normAutofit/>
          </a:bodyPr>
          <a:lstStyle/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teet</a:t>
            </a:r>
            <a:r>
              <a:rPr lang="en-US" dirty="0"/>
              <a:t> </a:t>
            </a:r>
            <a:r>
              <a:rPr lang="en-US" dirty="0" err="1"/>
              <a:t>muunnoksen</a:t>
            </a:r>
            <a:r>
              <a:rPr lang="en-US" dirty="0"/>
              <a:t> </a:t>
            </a:r>
            <a:r>
              <a:rPr lang="en-US" dirty="0" err="1"/>
              <a:t>uusiin</a:t>
            </a:r>
            <a:r>
              <a:rPr lang="en-US" dirty="0"/>
              <a:t> </a:t>
            </a:r>
            <a:r>
              <a:rPr lang="en-US" dirty="0" err="1"/>
              <a:t>paikkoihin</a:t>
            </a:r>
            <a:r>
              <a:rPr lang="en-US" dirty="0"/>
              <a:t> ja </a:t>
            </a:r>
            <a:r>
              <a:rPr lang="en-US" dirty="0" err="1"/>
              <a:t>liikemääriin</a:t>
            </a:r>
            <a:r>
              <a:rPr lang="en-US" dirty="0"/>
              <a:t>, </a:t>
            </a:r>
            <a:r>
              <a:rPr lang="en-US" dirty="0" err="1"/>
              <a:t>faasiavaruuden</a:t>
            </a:r>
            <a:r>
              <a:rPr lang="en-US" dirty="0"/>
              <a:t> </a:t>
            </a:r>
            <a:r>
              <a:rPr lang="en-US" dirty="0" err="1"/>
              <a:t>alueen</a:t>
            </a:r>
            <a:r>
              <a:rPr lang="en-US" dirty="0"/>
              <a:t> </a:t>
            </a:r>
            <a:r>
              <a:rPr lang="en-US" dirty="0" err="1"/>
              <a:t>pinta-alaelementti</a:t>
            </a:r>
            <a:r>
              <a:rPr lang="en-US" dirty="0"/>
              <a:t> </a:t>
            </a:r>
            <a:r>
              <a:rPr lang="en-US" dirty="0" err="1"/>
              <a:t>yleisesti</a:t>
            </a:r>
            <a:r>
              <a:rPr lang="en-US" dirty="0"/>
              <a:t> </a:t>
            </a:r>
            <a:r>
              <a:rPr lang="en-US" dirty="0" err="1"/>
              <a:t>muuttuu</a:t>
            </a:r>
            <a:endParaRPr lang="en-US" dirty="0"/>
          </a:p>
          <a:p>
            <a:r>
              <a:rPr lang="en-US" b="1" dirty="0"/>
              <a:t>JOS </a:t>
            </a:r>
            <a:r>
              <a:rPr lang="en-US" b="1" dirty="0" err="1"/>
              <a:t>muunnos</a:t>
            </a:r>
            <a:r>
              <a:rPr lang="en-US" b="1" dirty="0"/>
              <a:t> on </a:t>
            </a:r>
            <a:r>
              <a:rPr lang="en-US" b="1" dirty="0" err="1"/>
              <a:t>kanoninen</a:t>
            </a:r>
            <a:r>
              <a:rPr lang="en-US" b="1" dirty="0"/>
              <a:t>, </a:t>
            </a:r>
            <a:r>
              <a:rPr lang="en-US" b="1" dirty="0" err="1"/>
              <a:t>siihen</a:t>
            </a:r>
            <a:r>
              <a:rPr lang="en-US" b="1" dirty="0"/>
              <a:t> </a:t>
            </a:r>
            <a:r>
              <a:rPr lang="en-US" b="1" dirty="0" err="1"/>
              <a:t>liittyvä</a:t>
            </a:r>
            <a:r>
              <a:rPr lang="en-US" b="1" dirty="0"/>
              <a:t> Jacobin </a:t>
            </a:r>
            <a:r>
              <a:rPr lang="en-US" b="1" dirty="0" err="1"/>
              <a:t>determinantti</a:t>
            </a:r>
            <a:r>
              <a:rPr lang="en-US" b="1" dirty="0"/>
              <a:t> on </a:t>
            </a:r>
            <a:r>
              <a:rPr lang="en-US" b="1" dirty="0" err="1"/>
              <a:t>kuitenkin</a:t>
            </a:r>
            <a:r>
              <a:rPr lang="en-US" b="1" dirty="0"/>
              <a:t> </a:t>
            </a:r>
            <a:r>
              <a:rPr lang="en-US" b="1" dirty="0" err="1"/>
              <a:t>yksi</a:t>
            </a:r>
            <a:endParaRPr lang="en-US" b="1" dirty="0"/>
          </a:p>
          <a:p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siksi</a:t>
            </a:r>
            <a:r>
              <a:rPr lang="en-US" dirty="0"/>
              <a:t>, </a:t>
            </a:r>
            <a:r>
              <a:rPr lang="en-US" dirty="0" err="1"/>
              <a:t>koska</a:t>
            </a:r>
            <a:r>
              <a:rPr lang="en-US" dirty="0"/>
              <a:t> </a:t>
            </a:r>
            <a:r>
              <a:rPr lang="en-US" b="1" dirty="0"/>
              <a:t>Jacobin </a:t>
            </a:r>
            <a:r>
              <a:rPr lang="en-US" b="1" dirty="0" err="1"/>
              <a:t>determinantti</a:t>
            </a:r>
            <a:r>
              <a:rPr lang="en-US" b="1" dirty="0"/>
              <a:t> ON </a:t>
            </a:r>
            <a:r>
              <a:rPr lang="en-US" b="1" dirty="0" err="1"/>
              <a:t>Poissonin</a:t>
            </a:r>
            <a:r>
              <a:rPr lang="en-US" b="1" dirty="0"/>
              <a:t> </a:t>
            </a:r>
            <a:r>
              <a:rPr lang="en-US" b="1" dirty="0" err="1"/>
              <a:t>sulkeet</a:t>
            </a:r>
            <a:endParaRPr lang="en-US" b="1" dirty="0"/>
          </a:p>
          <a:p>
            <a:r>
              <a:rPr lang="en-US" dirty="0" err="1"/>
              <a:t>Tällöin</a:t>
            </a:r>
            <a:r>
              <a:rPr lang="en-US" dirty="0"/>
              <a:t> </a:t>
            </a:r>
            <a:r>
              <a:rPr lang="en-US" dirty="0" err="1"/>
              <a:t>pinta</a:t>
            </a:r>
            <a:r>
              <a:rPr lang="en-US" dirty="0"/>
              <a:t>-ala </a:t>
            </a:r>
            <a:r>
              <a:rPr lang="en-US" dirty="0" err="1"/>
              <a:t>pysyy</a:t>
            </a:r>
            <a:r>
              <a:rPr lang="en-US" dirty="0"/>
              <a:t> </a:t>
            </a:r>
            <a:r>
              <a:rPr lang="en-US" dirty="0" err="1"/>
              <a:t>samana</a:t>
            </a:r>
            <a:r>
              <a:rPr lang="en-US" dirty="0"/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6247B-87AD-8F4F-BE94-4FDD2EFCA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20889"/>
            <a:ext cx="3767277" cy="1671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B37D65-489E-6049-B4C7-708B9A347B3F}"/>
              </a:ext>
            </a:extLst>
          </p:cNvPr>
          <p:cNvSpPr txBox="1"/>
          <p:nvPr/>
        </p:nvSpPr>
        <p:spPr>
          <a:xfrm>
            <a:off x="4750858" y="537608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9281C-44D3-8B4D-97FE-CF85289440DC}"/>
              </a:ext>
            </a:extLst>
          </p:cNvPr>
          <p:cNvSpPr txBox="1"/>
          <p:nvPr/>
        </p:nvSpPr>
        <p:spPr>
          <a:xfrm>
            <a:off x="5693678" y="61799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42B76-8B99-4945-9BBA-3FC149F48035}"/>
              </a:ext>
            </a:extLst>
          </p:cNvPr>
          <p:cNvSpPr txBox="1"/>
          <p:nvPr/>
        </p:nvSpPr>
        <p:spPr>
          <a:xfrm>
            <a:off x="7191375" y="635850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6D111-EE68-FB4E-841A-B64D5601520E}"/>
              </a:ext>
            </a:extLst>
          </p:cNvPr>
          <p:cNvSpPr txBox="1"/>
          <p:nvPr/>
        </p:nvSpPr>
        <p:spPr>
          <a:xfrm>
            <a:off x="7029311" y="478843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43A4F-CE5F-8F49-9EC2-0ACBB486F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3" y="5435077"/>
            <a:ext cx="2137269" cy="660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5235E-DDEF-804B-9ECA-3E2EFBC7E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" y="4788434"/>
            <a:ext cx="4724943" cy="4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53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517</Words>
  <Application>Microsoft Macintosh PowerPoint</Application>
  <PresentationFormat>On-screen Show (4:3)</PresentationFormat>
  <Paragraphs>110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Century Gothic</vt:lpstr>
      <vt:lpstr>Courier New</vt:lpstr>
      <vt:lpstr>Georgia</vt:lpstr>
      <vt:lpstr>Lucida Grande</vt:lpstr>
      <vt:lpstr>Palatino Linotype</vt:lpstr>
      <vt:lpstr>SCI_EN</vt:lpstr>
      <vt:lpstr>Executive</vt:lpstr>
      <vt:lpstr>Klassinen dynamiikka: Hamiltonin dynamiikka</vt:lpstr>
      <vt:lpstr>Kiinnittäkää turvavyöt!</vt:lpstr>
      <vt:lpstr>Oppimistavoitteet</vt:lpstr>
      <vt:lpstr>Faasiavaruus</vt:lpstr>
      <vt:lpstr>Faasiavaruus</vt:lpstr>
      <vt:lpstr>Faasiavaruus: Liouvillen teoreema</vt:lpstr>
      <vt:lpstr>Poissonin sulkeet ja dynamiikka</vt:lpstr>
      <vt:lpstr>Vaaditaan liikeyhtälöiden sama muoto</vt:lpstr>
      <vt:lpstr>Liouvillen teoreema ja kanoninen muunnos</vt:lpstr>
      <vt:lpstr>Poissonin sulut</vt:lpstr>
      <vt:lpstr>Poissonin sulut…</vt:lpstr>
      <vt:lpstr>Muunnokset koordinaateille ja liikemäärille...generoivat funktiot</vt:lpstr>
      <vt:lpstr>Generoivat funktiot</vt:lpstr>
      <vt:lpstr>Generoivat funktiot</vt:lpstr>
      <vt:lpstr>Generoivat funktiot</vt:lpstr>
      <vt:lpstr>Vaikutus generoivana funktiona?</vt:lpstr>
      <vt:lpstr>Yhteenveto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Kvanttimekaniikka: Luento 1</dc:title>
  <dc:creator>Jani-Petri Martikainen</dc:creator>
  <cp:lastModifiedBy>Martikainen Jani-Petri</cp:lastModifiedBy>
  <cp:revision>302</cp:revision>
  <cp:lastPrinted>2022-05-11T10:05:51Z</cp:lastPrinted>
  <dcterms:created xsi:type="dcterms:W3CDTF">2013-10-21T06:22:51Z</dcterms:created>
  <dcterms:modified xsi:type="dcterms:W3CDTF">2024-05-15T08:39:14Z</dcterms:modified>
</cp:coreProperties>
</file>