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  <p:sldMasterId id="2147484793" r:id="rId2"/>
  </p:sldMasterIdLst>
  <p:notesMasterIdLst>
    <p:notesMasterId r:id="rId32"/>
  </p:notes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77" r:id="rId12"/>
    <p:sldId id="278" r:id="rId13"/>
    <p:sldId id="279" r:id="rId14"/>
    <p:sldId id="280" r:id="rId15"/>
    <p:sldId id="276" r:id="rId16"/>
    <p:sldId id="266" r:id="rId17"/>
    <p:sldId id="275" r:id="rId18"/>
    <p:sldId id="281" r:id="rId19"/>
    <p:sldId id="284" r:id="rId20"/>
    <p:sldId id="283" r:id="rId21"/>
    <p:sldId id="282" r:id="rId22"/>
    <p:sldId id="285" r:id="rId23"/>
    <p:sldId id="286" r:id="rId24"/>
    <p:sldId id="287" r:id="rId25"/>
    <p:sldId id="288" r:id="rId26"/>
    <p:sldId id="267" r:id="rId27"/>
    <p:sldId id="268" r:id="rId28"/>
    <p:sldId id="289" r:id="rId29"/>
    <p:sldId id="272" r:id="rId30"/>
    <p:sldId id="271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9">
          <p15:clr>
            <a:srgbClr val="A4A3A4"/>
          </p15:clr>
        </p15:guide>
        <p15:guide id="2" pos="271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67" autoAdjust="0"/>
    <p:restoredTop sz="87433" autoAdjust="0"/>
  </p:normalViewPr>
  <p:slideViewPr>
    <p:cSldViewPr snapToGrid="0" snapToObjects="1" showGuides="1">
      <p:cViewPr varScale="1">
        <p:scale>
          <a:sx n="82" d="100"/>
          <a:sy n="82" d="100"/>
        </p:scale>
        <p:origin x="1376" y="176"/>
      </p:cViewPr>
      <p:guideLst>
        <p:guide orient="horz" pos="2169"/>
        <p:guide pos="2714"/>
      </p:guideLst>
    </p:cSldViewPr>
  </p:slideViewPr>
  <p:outlineViewPr>
    <p:cViewPr>
      <p:scale>
        <a:sx n="33" d="100"/>
        <a:sy n="33" d="100"/>
      </p:scale>
      <p:origin x="0" y="122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D1646-60F1-3F40-8A95-1BEFAE59401C}" type="datetimeFigureOut">
              <a:rPr lang="fi-FI" smtClean="0"/>
              <a:t>16.5.2023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F1C1A-CD9F-794B-8D52-CC991F8835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4981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F1C1A-CD9F-794B-8D52-CC991F883535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4994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F1C1A-CD9F-794B-8D52-CC991F883535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301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F1C1A-CD9F-794B-8D52-CC991F883535}" type="slidenum">
              <a:rPr lang="fi-FI" smtClean="0"/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0517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F1C1A-CD9F-794B-8D52-CC991F883535}" type="slidenum">
              <a:rPr lang="fi-FI" smtClean="0"/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0750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4" y="1700810"/>
            <a:ext cx="8207375" cy="354279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5315698"/>
            <a:ext cx="5495420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763713" cy="192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0657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5/16/23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5/16/23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5/16/23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5/16/23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5/16/23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5/16/23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5/16/23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5/16/23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5/16/23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5/16/23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4" y="1701163"/>
            <a:ext cx="8207375" cy="354243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5315698"/>
            <a:ext cx="5495420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763713" cy="192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272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5/16/23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702080"/>
            <a:ext cx="8208000" cy="35424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tx2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5315698"/>
            <a:ext cx="5388448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763713" cy="192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7700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4" y="1989288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tx2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5438088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763713" cy="192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4598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4" y="1912267"/>
            <a:ext cx="820737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cxnSp>
        <p:nvCxnSpPr>
          <p:cNvPr id="7" name="Straight Connector 4"/>
          <p:cNvCxnSpPr/>
          <p:nvPr/>
        </p:nvCxnSpPr>
        <p:spPr>
          <a:xfrm>
            <a:off x="468314" y="5848350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1" y="5654880"/>
            <a:ext cx="2248911" cy="11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757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4" y="318135"/>
            <a:ext cx="8207375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513934"/>
            <a:ext cx="8207374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27B613C-1AD7-49D3-885D-F654C5CDBAA6}" type="datetime1">
              <a:rPr lang="en-US" smtClean="0"/>
              <a:pPr/>
              <a:t>5/16/23</a:t>
            </a:fld>
            <a:endParaRPr lang="en-US" dirty="0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4"/>
          <p:cNvCxnSpPr/>
          <p:nvPr/>
        </p:nvCxnSpPr>
        <p:spPr>
          <a:xfrm>
            <a:off x="468314" y="5847608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5654880"/>
            <a:ext cx="2248908" cy="11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0824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318135"/>
            <a:ext cx="8212380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09" y="1513934"/>
            <a:ext cx="3988079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10" y="1513934"/>
            <a:ext cx="3988079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27B613C-1AD7-49D3-885D-F654C5CDBAA6}" type="datetime1">
              <a:rPr lang="en-US" smtClean="0"/>
              <a:pPr/>
              <a:t>5/16/23</a:t>
            </a:fld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4"/>
          <p:cNvCxnSpPr/>
          <p:nvPr/>
        </p:nvCxnSpPr>
        <p:spPr>
          <a:xfrm>
            <a:off x="468314" y="5847608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5654880"/>
            <a:ext cx="2248908" cy="11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8202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  <a:prstGeom prst="rect">
            <a:avLst/>
          </a:prstGeo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5/16/23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5/16/23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6021288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6180039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5/16/23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6365777"/>
            <a:ext cx="3619500" cy="161926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</p:sldLayoutIdLst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27B613C-1AD7-49D3-885D-F654C5CDBAA6}" type="datetime1">
              <a:rPr lang="en-US" smtClean="0"/>
              <a:pPr/>
              <a:t>5/16/23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4" r:id="rId1"/>
    <p:sldLayoutId id="2147484795" r:id="rId2"/>
    <p:sldLayoutId id="2147484796" r:id="rId3"/>
    <p:sldLayoutId id="2147484797" r:id="rId4"/>
    <p:sldLayoutId id="2147484798" r:id="rId5"/>
    <p:sldLayoutId id="2147484799" r:id="rId6"/>
    <p:sldLayoutId id="2147484800" r:id="rId7"/>
    <p:sldLayoutId id="2147484801" r:id="rId8"/>
    <p:sldLayoutId id="2147484802" r:id="rId9"/>
    <p:sldLayoutId id="2147484803" r:id="rId10"/>
    <p:sldLayoutId id="2147484804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orentz_transformation" TargetMode="External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ime_dilatio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en.wikipedia.org/wiki/Twin_paradox" TargetMode="Externa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1.phys.vt.edu/~takeuchi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MaFB3jM2q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5209" y="1074672"/>
            <a:ext cx="8020275" cy="2782294"/>
          </a:xfrm>
        </p:spPr>
        <p:txBody>
          <a:bodyPr/>
          <a:lstStyle/>
          <a:p>
            <a:r>
              <a:rPr lang="en-US" sz="4400" dirty="0" err="1"/>
              <a:t>Klassinen</a:t>
            </a:r>
            <a:r>
              <a:rPr lang="en-US" sz="4400" dirty="0"/>
              <a:t> </a:t>
            </a:r>
            <a:r>
              <a:rPr lang="en-US" sz="4400" dirty="0" err="1"/>
              <a:t>dynamiikka</a:t>
            </a:r>
            <a:r>
              <a:rPr lang="en-US" sz="4400" dirty="0"/>
              <a:t>: :</a:t>
            </a:r>
            <a:br>
              <a:rPr lang="en-US" sz="4400" dirty="0"/>
            </a:br>
            <a:r>
              <a:rPr lang="en-US" sz="4400" dirty="0" err="1"/>
              <a:t>suppea</a:t>
            </a:r>
            <a:r>
              <a:rPr lang="en-US" sz="4400" dirty="0"/>
              <a:t> </a:t>
            </a:r>
            <a:r>
              <a:rPr lang="en-US" sz="4400" dirty="0" err="1"/>
              <a:t>suhteellisuusteoria</a:t>
            </a:r>
            <a:r>
              <a:rPr lang="en-US" sz="4400" dirty="0"/>
              <a:t> /</a:t>
            </a:r>
            <a:br>
              <a:rPr lang="en-US" sz="4400" dirty="0"/>
            </a:br>
            <a:r>
              <a:rPr lang="en-US" sz="4400" dirty="0" err="1"/>
              <a:t>erityinen</a:t>
            </a:r>
            <a:r>
              <a:rPr lang="en-US" sz="4400" dirty="0"/>
              <a:t> </a:t>
            </a:r>
            <a:r>
              <a:rPr lang="en-US" sz="4400" dirty="0" err="1"/>
              <a:t>suhteellisuusteoria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Martikainen</a:t>
            </a:r>
            <a:r>
              <a:rPr lang="en-US" dirty="0"/>
              <a:t> </a:t>
            </a:r>
            <a:r>
              <a:rPr lang="en-US" dirty="0" err="1"/>
              <a:t>Jani</a:t>
            </a:r>
            <a:r>
              <a:rPr lang="en-US" dirty="0"/>
              <a:t>-Petri</a:t>
            </a:r>
          </a:p>
        </p:txBody>
      </p:sp>
    </p:spTree>
    <p:extLst>
      <p:ext uri="{BB962C8B-B14F-4D97-AF65-F5344CB8AC3E}">
        <p14:creationId xmlns:p14="http://schemas.microsoft.com/office/powerpoint/2010/main" val="152188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2EC4C-57DF-A943-8F94-368AA9CDD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Tykillä vastakkaisiin suuntiin vaunussa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11D960-93F6-D54C-A89E-9B80FDBB88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CA7805-A8FC-B243-973A-8EC40D9321D9}"/>
              </a:ext>
            </a:extLst>
          </p:cNvPr>
          <p:cNvSpPr txBox="1"/>
          <p:nvPr/>
        </p:nvSpPr>
        <p:spPr>
          <a:xfrm>
            <a:off x="2293749" y="6126163"/>
            <a:ext cx="3948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Kumpaan seinään kuula osuu ensin?</a:t>
            </a:r>
          </a:p>
        </p:txBody>
      </p:sp>
      <p:sp>
        <p:nvSpPr>
          <p:cNvPr id="3" name="TextBox 2"/>
          <p:cNvSpPr txBox="1"/>
          <p:nvPr/>
        </p:nvSpPr>
        <p:spPr>
          <a:xfrm rot="21243139">
            <a:off x="7506668" y="6104744"/>
            <a:ext cx="118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yhtäaikaa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3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2EC4C-57DF-A943-8F94-368AA9CDD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Tykillä vastakkaisiin suuntiin vaunussa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CA7805-A8FC-B243-973A-8EC40D9321D9}"/>
              </a:ext>
            </a:extLst>
          </p:cNvPr>
          <p:cNvSpPr txBox="1"/>
          <p:nvPr/>
        </p:nvSpPr>
        <p:spPr>
          <a:xfrm>
            <a:off x="2293749" y="6126163"/>
            <a:ext cx="3948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Kumpaan seinään kuula osuu ensin?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FFC6EA8-B8A0-294B-AAE1-5EF2EFA3F4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3" name="TextBox 2"/>
          <p:cNvSpPr txBox="1"/>
          <p:nvPr/>
        </p:nvSpPr>
        <p:spPr>
          <a:xfrm>
            <a:off x="7693416" y="6106495"/>
            <a:ext cx="126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Yhtäaikaa!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68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2EC4C-57DF-A943-8F94-368AA9CDD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/>
              <a:t>Taskulampulla vastakkaisiin suuntiin vaunussa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CA7805-A8FC-B243-973A-8EC40D9321D9}"/>
              </a:ext>
            </a:extLst>
          </p:cNvPr>
          <p:cNvSpPr txBox="1"/>
          <p:nvPr/>
        </p:nvSpPr>
        <p:spPr>
          <a:xfrm>
            <a:off x="2293749" y="6126163"/>
            <a:ext cx="3791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Kumpaan seinään valo osuu ensin?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225BE58-54B4-B544-B022-800512D284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3" name="TextBox 2"/>
          <p:cNvSpPr txBox="1"/>
          <p:nvPr/>
        </p:nvSpPr>
        <p:spPr>
          <a:xfrm>
            <a:off x="7506668" y="6126163"/>
            <a:ext cx="118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yhtäaikaa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08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2EC4C-57DF-A943-8F94-368AA9CDD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/>
              <a:t>Taskulampulla vastakkaisiin suuntiin vaunussa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CA7805-A8FC-B243-973A-8EC40D9321D9}"/>
              </a:ext>
            </a:extLst>
          </p:cNvPr>
          <p:cNvSpPr txBox="1"/>
          <p:nvPr/>
        </p:nvSpPr>
        <p:spPr>
          <a:xfrm>
            <a:off x="2293749" y="6126163"/>
            <a:ext cx="3791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Kumpaan seinään valo osuu ensin?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05B9E1E-528F-464D-B13F-40A29B0422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3" name="TextBox 2"/>
          <p:cNvSpPr txBox="1"/>
          <p:nvPr/>
        </p:nvSpPr>
        <p:spPr>
          <a:xfrm>
            <a:off x="6548651" y="6310829"/>
            <a:ext cx="2595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Vasempaan ensin!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1188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5A096-4386-5848-AF80-D511B3A8B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Jos valon nopeus sama kaikille... korollaari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E6B98-C486-3A43-A832-6A953DF85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Asiat mitkä tapahtuvat samaan aikaan jossain koordinaatistossa…</a:t>
            </a:r>
          </a:p>
          <a:p>
            <a:r>
              <a:rPr lang="fi-FI" dirty="0"/>
              <a:t>Voivat tapahtua eriaikaan jossain toisessa</a:t>
            </a:r>
          </a:p>
          <a:p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E0BF91-4F8B-6F49-9C84-62A14192C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471" y="2892371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775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02671-6D1F-3E44-8F41-1C15C1727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Suppea suhteellisuusteoria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AD3BF-00B8-5B40-9900-982F285F1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39684"/>
            <a:ext cx="8229600" cy="4525963"/>
          </a:xfrm>
        </p:spPr>
        <p:txBody>
          <a:bodyPr/>
          <a:lstStyle/>
          <a:p>
            <a:r>
              <a:rPr lang="fi-FI" dirty="0"/>
              <a:t>Teoria sille mitä implikaatioita seuraa siitä, jos valonnopeus on sama kaikille ja fysiikan lait ovat</a:t>
            </a:r>
          </a:p>
          <a:p>
            <a:pPr marL="0" indent="0">
              <a:buNone/>
            </a:pPr>
            <a:r>
              <a:rPr lang="fi-FI" dirty="0"/>
              <a:t>    samat kaikissa </a:t>
            </a:r>
            <a:r>
              <a:rPr lang="fi-FI" dirty="0" err="1"/>
              <a:t>inertiaalikoordinaatistoissa</a:t>
            </a:r>
            <a:r>
              <a:rPr lang="fi-FI" dirty="0"/>
              <a:t>.</a:t>
            </a:r>
          </a:p>
          <a:p>
            <a:r>
              <a:rPr lang="fi-FI" dirty="0" err="1"/>
              <a:t>Maxwellin</a:t>
            </a:r>
            <a:r>
              <a:rPr lang="fi-FI" dirty="0"/>
              <a:t> lait eivät pysy samoina Galilei muunnoksessa</a:t>
            </a:r>
          </a:p>
          <a:p>
            <a:r>
              <a:rPr lang="fi-FI" dirty="0"/>
              <a:t>Vaadittu muunnos on </a:t>
            </a:r>
          </a:p>
          <a:p>
            <a:pPr marL="0" indent="0">
              <a:buNone/>
            </a:pPr>
            <a:r>
              <a:rPr lang="fi-FI" dirty="0"/>
              <a:t>     </a:t>
            </a:r>
            <a:r>
              <a:rPr lang="fi-FI" b="1" dirty="0"/>
              <a:t>LORENTZIN muunnos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DB8514-CEE3-404B-975A-DFC9633494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429" y="3558933"/>
            <a:ext cx="1796873" cy="31561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82D7E5-DC40-4B4C-BCC0-4EADB4C55BCF}"/>
              </a:ext>
            </a:extLst>
          </p:cNvPr>
          <p:cNvSpPr txBox="1"/>
          <p:nvPr/>
        </p:nvSpPr>
        <p:spPr>
          <a:xfrm>
            <a:off x="457200" y="5342317"/>
            <a:ext cx="56941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1D erikoistapaus tässä…</a:t>
            </a:r>
          </a:p>
          <a:p>
            <a:r>
              <a:rPr lang="fi-FI" dirty="0"/>
              <a:t>Yleisempi vaikka täällä</a:t>
            </a:r>
          </a:p>
          <a:p>
            <a:r>
              <a:rPr lang="fi-FI" dirty="0" err="1">
                <a:hlinkClick r:id="rId3"/>
              </a:rPr>
              <a:t>https</a:t>
            </a:r>
            <a:r>
              <a:rPr lang="fi-FI" dirty="0">
                <a:hlinkClick r:id="rId3"/>
              </a:rPr>
              <a:t>://</a:t>
            </a:r>
            <a:r>
              <a:rPr lang="fi-FI" dirty="0" err="1">
                <a:hlinkClick r:id="rId3"/>
              </a:rPr>
              <a:t>en.wikipedia.org</a:t>
            </a:r>
            <a:r>
              <a:rPr lang="fi-FI" dirty="0">
                <a:hlinkClick r:id="rId3"/>
              </a:rPr>
              <a:t>/wiki/</a:t>
            </a:r>
            <a:r>
              <a:rPr lang="fi-FI" dirty="0" err="1">
                <a:hlinkClick r:id="rId3"/>
              </a:rPr>
              <a:t>Lorentz_transformation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17729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9FE03-001C-0141-B89C-6F9769B74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5980"/>
            <a:ext cx="8229600" cy="1119752"/>
          </a:xfrm>
        </p:spPr>
        <p:txBody>
          <a:bodyPr/>
          <a:lstStyle/>
          <a:p>
            <a:r>
              <a:rPr lang="fi-FI" dirty="0" err="1"/>
              <a:t>Lorentzin</a:t>
            </a:r>
            <a:r>
              <a:rPr lang="fi-FI" dirty="0"/>
              <a:t> muunnos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6B6DA-D638-7C4D-82D1-999D8D8B4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Luonnostelua muistiinpanoissa</a:t>
            </a:r>
          </a:p>
        </p:txBody>
      </p:sp>
    </p:spTree>
    <p:extLst>
      <p:ext uri="{BB962C8B-B14F-4D97-AF65-F5344CB8AC3E}">
        <p14:creationId xmlns:p14="http://schemas.microsoft.com/office/powerpoint/2010/main" val="1619688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B6E34-3E0F-214A-9B7F-2AA7D97F9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946" y="0"/>
            <a:ext cx="8190854" cy="1255363"/>
          </a:xfrm>
        </p:spPr>
        <p:txBody>
          <a:bodyPr/>
          <a:lstStyle/>
          <a:p>
            <a:r>
              <a:rPr lang="fi-FI" dirty="0"/>
              <a:t>Aika-avaruusdiagrammi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4DACD3-EAD3-AA4D-B456-DD978EE8FE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8EE0D6-B7FA-394C-BD3B-60BDDCF4C184}"/>
              </a:ext>
            </a:extLst>
          </p:cNvPr>
          <p:cNvSpPr txBox="1"/>
          <p:nvPr/>
        </p:nvSpPr>
        <p:spPr>
          <a:xfrm>
            <a:off x="2216258" y="6286334"/>
            <a:ext cx="4902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Kumpi tapahtuu ensin lepokoordinaatistossa?</a:t>
            </a:r>
          </a:p>
        </p:txBody>
      </p:sp>
    </p:spTree>
    <p:extLst>
      <p:ext uri="{BB962C8B-B14F-4D97-AF65-F5344CB8AC3E}">
        <p14:creationId xmlns:p14="http://schemas.microsoft.com/office/powerpoint/2010/main" val="2819800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B6E34-3E0F-214A-9B7F-2AA7D97F9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946" y="0"/>
            <a:ext cx="8190854" cy="1255363"/>
          </a:xfrm>
        </p:spPr>
        <p:txBody>
          <a:bodyPr/>
          <a:lstStyle/>
          <a:p>
            <a:r>
              <a:rPr lang="fi-FI" dirty="0"/>
              <a:t>Aika-avaruusdiagrammi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8EE0D6-B7FA-394C-BD3B-60BDDCF4C184}"/>
              </a:ext>
            </a:extLst>
          </p:cNvPr>
          <p:cNvSpPr txBox="1"/>
          <p:nvPr/>
        </p:nvSpPr>
        <p:spPr>
          <a:xfrm>
            <a:off x="2216258" y="6286334"/>
            <a:ext cx="2168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Vastaus: </a:t>
            </a:r>
            <a:r>
              <a:rPr lang="fi-FI" dirty="0" err="1"/>
              <a:t>Yhtäaikaa</a:t>
            </a:r>
            <a:r>
              <a:rPr lang="fi-FI" dirty="0"/>
              <a:t>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F8A0B12-3246-BD4F-BDF1-85D8EAD48E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161083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B6E34-3E0F-214A-9B7F-2AA7D97F9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946" y="0"/>
            <a:ext cx="8190854" cy="1255363"/>
          </a:xfrm>
        </p:spPr>
        <p:txBody>
          <a:bodyPr/>
          <a:lstStyle/>
          <a:p>
            <a:r>
              <a:rPr lang="fi-FI" dirty="0"/>
              <a:t>Aika-avaruusdiagrammi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4DACD3-EAD3-AA4D-B456-DD978EE8FE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8EE0D6-B7FA-394C-BD3B-60BDDCF4C184}"/>
              </a:ext>
            </a:extLst>
          </p:cNvPr>
          <p:cNvSpPr txBox="1"/>
          <p:nvPr/>
        </p:nvSpPr>
        <p:spPr>
          <a:xfrm>
            <a:off x="2216258" y="6286334"/>
            <a:ext cx="5663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Kumpi tapahtuu ensin liikkuvassa koordinaatistossa?</a:t>
            </a:r>
          </a:p>
        </p:txBody>
      </p:sp>
    </p:spTree>
    <p:extLst>
      <p:ext uri="{BB962C8B-B14F-4D97-AF65-F5344CB8AC3E}">
        <p14:creationId xmlns:p14="http://schemas.microsoft.com/office/powerpoint/2010/main" val="182925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9134"/>
            <a:ext cx="8229600" cy="1139627"/>
          </a:xfrm>
        </p:spPr>
        <p:txBody>
          <a:bodyPr/>
          <a:lstStyle/>
          <a:p>
            <a:r>
              <a:rPr lang="en-US" dirty="0" err="1"/>
              <a:t>Oppimistavoitteita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Suhteellisuusteoria</a:t>
            </a:r>
            <a:r>
              <a:rPr lang="en-US" dirty="0"/>
              <a:t> </a:t>
            </a:r>
            <a:r>
              <a:rPr lang="en-US" dirty="0" err="1"/>
              <a:t>mistä</a:t>
            </a:r>
            <a:r>
              <a:rPr lang="en-US" dirty="0"/>
              <a:t> ja </a:t>
            </a:r>
            <a:r>
              <a:rPr lang="en-US" dirty="0" err="1"/>
              <a:t>miksi</a:t>
            </a:r>
            <a:r>
              <a:rPr lang="en-US" dirty="0"/>
              <a:t>? </a:t>
            </a:r>
          </a:p>
          <a:p>
            <a:r>
              <a:rPr lang="en-US" dirty="0"/>
              <a:t>Galilei vs. Lorentz </a:t>
            </a:r>
            <a:r>
              <a:rPr lang="en-US" dirty="0" err="1"/>
              <a:t>muunnos</a:t>
            </a:r>
            <a:endParaRPr lang="en-US" dirty="0"/>
          </a:p>
          <a:p>
            <a:r>
              <a:rPr lang="en-US" dirty="0" err="1"/>
              <a:t>Aika-avaruus</a:t>
            </a:r>
            <a:r>
              <a:rPr lang="en-US" dirty="0"/>
              <a:t> </a:t>
            </a:r>
            <a:r>
              <a:rPr lang="en-US" dirty="0" err="1"/>
              <a:t>diagrammi</a:t>
            </a:r>
            <a:endParaRPr lang="en-US" dirty="0"/>
          </a:p>
          <a:p>
            <a:r>
              <a:rPr lang="en-US" dirty="0" err="1"/>
              <a:t>Aikavenymä</a:t>
            </a:r>
            <a:r>
              <a:rPr lang="en-US" dirty="0"/>
              <a:t>/</a:t>
            </a:r>
            <a:r>
              <a:rPr lang="en-US" dirty="0" err="1"/>
              <a:t>aikadilataatio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6D8D63-2E1C-8840-86F8-8DF3A902BA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4368">
            <a:off x="6312778" y="2990517"/>
            <a:ext cx="2397567" cy="330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49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B6E34-3E0F-214A-9B7F-2AA7D97F9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946" y="0"/>
            <a:ext cx="8190854" cy="1255363"/>
          </a:xfrm>
        </p:spPr>
        <p:txBody>
          <a:bodyPr/>
          <a:lstStyle/>
          <a:p>
            <a:r>
              <a:rPr lang="fi-FI" dirty="0"/>
              <a:t>Aika-avaruusdiagrammi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8EE0D6-B7FA-394C-BD3B-60BDDCF4C184}"/>
              </a:ext>
            </a:extLst>
          </p:cNvPr>
          <p:cNvSpPr txBox="1"/>
          <p:nvPr/>
        </p:nvSpPr>
        <p:spPr>
          <a:xfrm>
            <a:off x="2216258" y="6286334"/>
            <a:ext cx="281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Vastaus: B-ensin, sitten A.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FEE080E2-D03C-024B-B660-0F5D17C5A2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146253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B6E34-3E0F-214A-9B7F-2AA7D97F9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946" y="0"/>
            <a:ext cx="8190854" cy="1255363"/>
          </a:xfrm>
        </p:spPr>
        <p:txBody>
          <a:bodyPr/>
          <a:lstStyle/>
          <a:p>
            <a:r>
              <a:rPr lang="fi-FI" dirty="0"/>
              <a:t>Valon liike diagrammissa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8EE0D6-B7FA-394C-BD3B-60BDDCF4C184}"/>
              </a:ext>
            </a:extLst>
          </p:cNvPr>
          <p:cNvSpPr txBox="1"/>
          <p:nvPr/>
        </p:nvSpPr>
        <p:spPr>
          <a:xfrm>
            <a:off x="1554691" y="6286334"/>
            <a:ext cx="5469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Kummasta lähtenyt valo saapuu ensin origoon x=0?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2E85FF5-1FD1-F644-9589-8D59F062C1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1426113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B6E34-3E0F-214A-9B7F-2AA7D97F9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946" y="0"/>
            <a:ext cx="8190854" cy="1255363"/>
          </a:xfrm>
        </p:spPr>
        <p:txBody>
          <a:bodyPr/>
          <a:lstStyle/>
          <a:p>
            <a:r>
              <a:rPr lang="fi-FI" dirty="0"/>
              <a:t>Valon liike diagrammissa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8EE0D6-B7FA-394C-BD3B-60BDDCF4C184}"/>
              </a:ext>
            </a:extLst>
          </p:cNvPr>
          <p:cNvSpPr txBox="1"/>
          <p:nvPr/>
        </p:nvSpPr>
        <p:spPr>
          <a:xfrm>
            <a:off x="1554691" y="6286334"/>
            <a:ext cx="160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Vastaus: A:sta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8C1F447-224F-7E47-B2E0-588CA9BA3B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0243437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B6E34-3E0F-214A-9B7F-2AA7D97F9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946" y="0"/>
            <a:ext cx="8190854" cy="1255363"/>
          </a:xfrm>
        </p:spPr>
        <p:txBody>
          <a:bodyPr/>
          <a:lstStyle/>
          <a:p>
            <a:r>
              <a:rPr lang="fi-FI" dirty="0"/>
              <a:t>Valon liike diagrammissa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8EE0D6-B7FA-394C-BD3B-60BDDCF4C184}"/>
              </a:ext>
            </a:extLst>
          </p:cNvPr>
          <p:cNvSpPr txBox="1"/>
          <p:nvPr/>
        </p:nvSpPr>
        <p:spPr>
          <a:xfrm>
            <a:off x="1554691" y="6286334"/>
            <a:ext cx="5534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Kummasta lähtenyt valo saapuu ensin origoon x’=0?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2E85FF5-1FD1-F644-9589-8D59F062C1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1448280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B6E34-3E0F-214A-9B7F-2AA7D97F9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946" y="0"/>
            <a:ext cx="8190854" cy="1255363"/>
          </a:xfrm>
        </p:spPr>
        <p:txBody>
          <a:bodyPr/>
          <a:lstStyle/>
          <a:p>
            <a:r>
              <a:rPr lang="fi-FI" dirty="0"/>
              <a:t>Valon liike diagrammissa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8EE0D6-B7FA-394C-BD3B-60BDDCF4C184}"/>
              </a:ext>
            </a:extLst>
          </p:cNvPr>
          <p:cNvSpPr txBox="1"/>
          <p:nvPr/>
        </p:nvSpPr>
        <p:spPr>
          <a:xfrm>
            <a:off x="1554691" y="6286334"/>
            <a:ext cx="160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Vastaus: A:sta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4E4C9E2-2092-D541-B4C0-41B608FD86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895793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875A2-69E8-684D-B260-B77AF0A95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Ilmiöitä: aika suhteellista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51694-41DB-6647-8207-C169EB5D8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Aika riippuu nyt koordinaatistosta</a:t>
            </a:r>
          </a:p>
          <a:p>
            <a:r>
              <a:rPr lang="fi-FI" dirty="0"/>
              <a:t>Asiat, jotka tapahtuivat samaan aikaan jossain koordinaatistossa voivat tapahtua eri aikaan toisessa!</a:t>
            </a:r>
          </a:p>
          <a:p>
            <a:r>
              <a:rPr lang="fi-FI" dirty="0"/>
              <a:t>Kausaalisuus (eli seuraukset syiden jälkeen) taataan sillä, että tieto ei siirry valoa nopeammin</a:t>
            </a:r>
          </a:p>
          <a:p>
            <a:r>
              <a:rPr lang="fi-FI" dirty="0"/>
              <a:t>Aika-avaruus jakautuu osiin missä</a:t>
            </a:r>
          </a:p>
          <a:p>
            <a:pPr marL="0" indent="0">
              <a:buNone/>
            </a:pPr>
            <a:r>
              <a:rPr lang="fi-FI" dirty="0"/>
              <a:t>  osa voi olla kausaalisessa yhteydessä</a:t>
            </a:r>
          </a:p>
          <a:p>
            <a:pPr marL="0" indent="0">
              <a:buNone/>
            </a:pPr>
            <a:r>
              <a:rPr lang="fi-FI" dirty="0"/>
              <a:t>   ja osa ei.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D56F42-E550-6D49-BF72-E661A187FF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183" y="4089615"/>
            <a:ext cx="2554562" cy="26056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43DFB4-C843-B04B-8FFF-A3B56FE6444E}"/>
              </a:ext>
            </a:extLst>
          </p:cNvPr>
          <p:cNvSpPr/>
          <p:nvPr/>
        </p:nvSpPr>
        <p:spPr>
          <a:xfrm>
            <a:off x="1742699" y="6325936"/>
            <a:ext cx="4387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en.wikipedia.org</a:t>
            </a:r>
            <a:r>
              <a:rPr lang="fi-FI" dirty="0"/>
              <a:t>/wiki/</a:t>
            </a:r>
            <a:r>
              <a:rPr lang="fi-FI" dirty="0" err="1"/>
              <a:t>Light_cone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62717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8F2E4-61C6-D342-BE88-59BD2955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Ilmiöitä: ajan venyminen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3E486-7788-B74A-9CE0-A0303E651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Time </a:t>
            </a:r>
            <a:r>
              <a:rPr lang="fi-FI" dirty="0" err="1"/>
              <a:t>dilation</a:t>
            </a:r>
            <a:endParaRPr lang="fi-FI" dirty="0"/>
          </a:p>
          <a:p>
            <a:r>
              <a:rPr lang="fi-FI" dirty="0"/>
              <a:t>Aika kulkee hitaammin liikkuvassa kappaleessa</a:t>
            </a:r>
          </a:p>
          <a:p>
            <a:r>
              <a:rPr lang="fi-FI" dirty="0"/>
              <a:t>Muistiinpanot </a:t>
            </a:r>
            <a:r>
              <a:rPr lang="fi-FI" sz="1800" dirty="0"/>
              <a:t>(</a:t>
            </a:r>
            <a:r>
              <a:rPr lang="fi-FI" sz="1800" dirty="0" err="1">
                <a:hlinkClick r:id="rId3"/>
              </a:rPr>
              <a:t>https</a:t>
            </a:r>
            <a:r>
              <a:rPr lang="fi-FI" sz="1800" dirty="0">
                <a:hlinkClick r:id="rId3"/>
              </a:rPr>
              <a:t>://</a:t>
            </a:r>
            <a:r>
              <a:rPr lang="fi-FI" sz="1800" dirty="0" err="1">
                <a:hlinkClick r:id="rId3"/>
              </a:rPr>
              <a:t>en.wikipedia.org</a:t>
            </a:r>
            <a:r>
              <a:rPr lang="fi-FI" sz="1800" dirty="0">
                <a:hlinkClick r:id="rId3"/>
              </a:rPr>
              <a:t>/wiki/</a:t>
            </a:r>
            <a:r>
              <a:rPr lang="fi-FI" sz="1800" dirty="0" err="1">
                <a:hlinkClick r:id="rId3"/>
              </a:rPr>
              <a:t>Time_dilation</a:t>
            </a:r>
            <a:r>
              <a:rPr lang="fi-FI" sz="1800" dirty="0">
                <a:hlinkClick r:id="rId3"/>
              </a:rPr>
              <a:t>)</a:t>
            </a:r>
            <a:endParaRPr lang="fi-FI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86BB93-6E17-D744-ABA1-C00849DF537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537" y="3062256"/>
            <a:ext cx="4469432" cy="32451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E6796A-CE4F-3840-AA67-0FDD6429C22F}"/>
              </a:ext>
            </a:extLst>
          </p:cNvPr>
          <p:cNvSpPr txBox="1"/>
          <p:nvPr/>
        </p:nvSpPr>
        <p:spPr>
          <a:xfrm>
            <a:off x="278969" y="6488668"/>
            <a:ext cx="667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Kaksoisparadoksi: </a:t>
            </a:r>
            <a:r>
              <a:rPr lang="fi-FI" dirty="0" err="1">
                <a:hlinkClick r:id="rId5"/>
              </a:rPr>
              <a:t>https</a:t>
            </a:r>
            <a:r>
              <a:rPr lang="fi-FI" dirty="0">
                <a:hlinkClick r:id="rId5"/>
              </a:rPr>
              <a:t>://</a:t>
            </a:r>
            <a:r>
              <a:rPr lang="fi-FI" dirty="0" err="1">
                <a:hlinkClick r:id="rId5"/>
              </a:rPr>
              <a:t>en.wikipedia.org</a:t>
            </a:r>
            <a:r>
              <a:rPr lang="fi-FI" dirty="0">
                <a:hlinkClick r:id="rId5"/>
              </a:rPr>
              <a:t>/wiki/</a:t>
            </a:r>
            <a:r>
              <a:rPr lang="fi-FI" dirty="0" err="1">
                <a:hlinkClick r:id="rId5"/>
              </a:rPr>
              <a:t>Twin_paradox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2706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8F2E4-61C6-D342-BE88-59BD2955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Ilmiöitä: ajan venyminen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205" y="1742303"/>
            <a:ext cx="3994781" cy="46072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79524" y="588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47037" y="5943600"/>
            <a:ext cx="2375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hlinkClick r:id="rId4"/>
              </a:rPr>
              <a:t>Kuva</a:t>
            </a:r>
            <a:r>
              <a:rPr lang="en-US" dirty="0">
                <a:hlinkClick r:id="rId4"/>
              </a:rPr>
              <a:t>: </a:t>
            </a:r>
            <a:r>
              <a:rPr lang="en-US" dirty="0" err="1">
                <a:hlinkClick r:id="rId4"/>
              </a:rPr>
              <a:t>Tatsu</a:t>
            </a:r>
            <a:r>
              <a:rPr lang="en-US" dirty="0">
                <a:hlinkClick r:id="rId4"/>
              </a:rPr>
              <a:t> Takeuchi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967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B63FE-4186-9E40-A189-F43EB6E90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17356"/>
          </a:xfrm>
        </p:spPr>
        <p:txBody>
          <a:bodyPr/>
          <a:lstStyle/>
          <a:p>
            <a:r>
              <a:rPr lang="fi-FI" dirty="0"/>
              <a:t>Konsepti: </a:t>
            </a:r>
            <a:r>
              <a:rPr lang="fi-FI" dirty="0" err="1"/>
              <a:t>itseisaika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11334-3679-A64C-9225-E9AAB31E6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Itseisaika</a:t>
            </a:r>
            <a:r>
              <a:rPr lang="fi-FI" dirty="0"/>
              <a:t> eli </a:t>
            </a:r>
            <a:r>
              <a:rPr lang="fi-FI" dirty="0" err="1"/>
              <a:t>proper</a:t>
            </a:r>
            <a:r>
              <a:rPr lang="fi-FI" dirty="0"/>
              <a:t> </a:t>
            </a:r>
            <a:r>
              <a:rPr lang="fi-FI" dirty="0" err="1"/>
              <a:t>time</a:t>
            </a:r>
            <a:endParaRPr lang="fi-FI" dirty="0"/>
          </a:p>
          <a:p>
            <a:r>
              <a:rPr lang="fi-FI" dirty="0"/>
              <a:t>Aika minkä kappaleen mukana kulkeva kello mittaa</a:t>
            </a:r>
          </a:p>
          <a:p>
            <a:r>
              <a:rPr lang="fi-FI" dirty="0"/>
              <a:t>Tämä on suhteellisuusteoriassa invariantti eli ei riipu </a:t>
            </a:r>
            <a:r>
              <a:rPr lang="fi-FI" dirty="0" err="1"/>
              <a:t>inertiaalikoordinaatistosta</a:t>
            </a:r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E84C89-BCA3-F34C-9D46-00DED81AB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90" y="4742911"/>
            <a:ext cx="2222500" cy="81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860842-2F0C-CA4C-AD0D-BD58FB44A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0080">
            <a:off x="3553867" y="4026287"/>
            <a:ext cx="4532756" cy="25193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ADFBC7-BCE1-5441-B780-CCB82DEDEF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300" y="3266427"/>
            <a:ext cx="76454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0505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1BA75-7963-2747-A34B-1CDDD8286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5844"/>
          </a:xfrm>
        </p:spPr>
        <p:txBody>
          <a:bodyPr/>
          <a:lstStyle/>
          <a:p>
            <a:r>
              <a:rPr lang="fi-FI" dirty="0"/>
              <a:t>Seuraavalla luennolla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D0765-1895-DB43-8C91-97B7AD722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Pituuspuristuma</a:t>
            </a:r>
          </a:p>
          <a:p>
            <a:r>
              <a:rPr lang="fi-FI" dirty="0"/>
              <a:t>Relativistinen </a:t>
            </a:r>
            <a:r>
              <a:rPr lang="fi-FI" dirty="0" err="1"/>
              <a:t>Dopplerin</a:t>
            </a:r>
            <a:r>
              <a:rPr lang="fi-FI" dirty="0"/>
              <a:t> ilmiö</a:t>
            </a:r>
          </a:p>
          <a:p>
            <a:r>
              <a:rPr lang="fi-FI" dirty="0"/>
              <a:t>Relativistinen kinematiikka</a:t>
            </a:r>
          </a:p>
          <a:p>
            <a:r>
              <a:rPr lang="fi-FI" dirty="0"/>
              <a:t>4-vektorit ja niiden normit</a:t>
            </a:r>
          </a:p>
          <a:p>
            <a:r>
              <a:rPr lang="fi-FI" dirty="0" err="1"/>
              <a:t>Lagrangen</a:t>
            </a:r>
            <a:r>
              <a:rPr lang="fi-FI" dirty="0"/>
              <a:t> funktio, Hamiltonin periaate</a:t>
            </a:r>
          </a:p>
          <a:p>
            <a:r>
              <a:rPr lang="fi-FI" dirty="0"/>
              <a:t>E=mc^2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2872B9-C1A0-5A4E-9B51-2D6B6778E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213" y="4029344"/>
            <a:ext cx="4628828" cy="264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155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23C18-176E-F84D-8876-5FD02EB07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01858"/>
          </a:xfrm>
        </p:spPr>
        <p:txBody>
          <a:bodyPr/>
          <a:lstStyle/>
          <a:p>
            <a:r>
              <a:rPr lang="fi-FI" dirty="0"/>
              <a:t>Galilei-muunnos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F0BFA-F502-8A42-A2B8-753BCC683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Inertiaalikoordinaatistosta</a:t>
            </a:r>
            <a:r>
              <a:rPr lang="fi-FI" dirty="0"/>
              <a:t> toiseen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Jos joku liikkuu oikealle nopeudella v0, millä nopeudella hän liikkuu liikkuvassa koordinaatistossa?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0A5D50-D60F-F447-8243-A0C28FF9A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32" y="2424946"/>
            <a:ext cx="6502400" cy="2070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8466E6-D533-C349-92A3-B6F136D95482}"/>
              </a:ext>
            </a:extLst>
          </p:cNvPr>
          <p:cNvSpPr txBox="1"/>
          <p:nvPr/>
        </p:nvSpPr>
        <p:spPr>
          <a:xfrm>
            <a:off x="4246536" y="6126163"/>
            <a:ext cx="1556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Vastaus: v0-v</a:t>
            </a:r>
          </a:p>
        </p:txBody>
      </p:sp>
    </p:spTree>
    <p:extLst>
      <p:ext uri="{BB962C8B-B14F-4D97-AF65-F5344CB8AC3E}">
        <p14:creationId xmlns:p14="http://schemas.microsoft.com/office/powerpoint/2010/main" val="196757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23C18-176E-F84D-8876-5FD02EB07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01858"/>
          </a:xfrm>
        </p:spPr>
        <p:txBody>
          <a:bodyPr/>
          <a:lstStyle/>
          <a:p>
            <a:r>
              <a:rPr lang="fi-FI" dirty="0"/>
              <a:t>Galilei-muunnos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F0BFA-F502-8A42-A2B8-753BCC683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Mitä tapahtuu aaltoyhtälölle?</a:t>
            </a:r>
          </a:p>
          <a:p>
            <a:r>
              <a:rPr lang="fi-FI" dirty="0" err="1"/>
              <a:t>Laskari</a:t>
            </a:r>
            <a:r>
              <a:rPr lang="fi-FI" dirty="0"/>
              <a:t> 1 </a:t>
            </a:r>
            <a:r>
              <a:rPr lang="fi-FI" dirty="0">
                <a:sym typeface="Wingdings" pitchFamily="2" charset="2"/>
              </a:rPr>
              <a:t> ei ole invariantti</a:t>
            </a:r>
          </a:p>
          <a:p>
            <a:r>
              <a:rPr lang="fi-FI" dirty="0">
                <a:sym typeface="Wingdings" pitchFamily="2" charset="2"/>
              </a:rPr>
              <a:t>1D ongelmassa: aallon nopeus muuttuu                    c-v0…aivan kuten edellä</a:t>
            </a:r>
          </a:p>
          <a:p>
            <a:r>
              <a:rPr lang="fi-FI" dirty="0">
                <a:sym typeface="Wingdings" pitchFamily="2" charset="2"/>
              </a:rPr>
              <a:t>Myös </a:t>
            </a:r>
            <a:r>
              <a:rPr lang="fi-FI" dirty="0" err="1">
                <a:sym typeface="Wingdings" pitchFamily="2" charset="2"/>
              </a:rPr>
              <a:t>Doppler</a:t>
            </a:r>
            <a:r>
              <a:rPr lang="fi-FI" dirty="0">
                <a:sym typeface="Wingdings" pitchFamily="2" charset="2"/>
              </a:rPr>
              <a:t> efekti (kuinka? Mihin suuntaan valolla?)</a:t>
            </a:r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E69A56-126B-214C-9255-9A1BB1E87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014" y="4529380"/>
            <a:ext cx="4064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83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6372B-F34F-E349-9870-22AE6A308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Maxwellin</a:t>
            </a:r>
            <a:r>
              <a:rPr lang="fi-FI" dirty="0"/>
              <a:t> yhtälöt ja valo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82B208-CC8C-C347-881D-82D292362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Aloitetaan </a:t>
            </a:r>
            <a:r>
              <a:rPr lang="fi-FI" dirty="0" err="1"/>
              <a:t>Maxwellin</a:t>
            </a:r>
            <a:r>
              <a:rPr lang="fi-FI" dirty="0"/>
              <a:t> yhtälöistä ja tutkitaan niitä tyhjiössä (eli ei varauksia tai virtoja)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E61AF-A9F0-9B44-91E4-D5A5F126B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68" y="2991173"/>
            <a:ext cx="3453032" cy="3134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EC3D98-A5EC-8944-BD8F-EF32FF02D3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613" y="5078189"/>
            <a:ext cx="3378200" cy="4699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30BB625-FF47-1748-B044-B7BA4913E147}"/>
              </a:ext>
            </a:extLst>
          </p:cNvPr>
          <p:cNvSpPr txBox="1"/>
          <p:nvPr/>
        </p:nvSpPr>
        <p:spPr>
          <a:xfrm>
            <a:off x="5052663" y="4695986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Muistetaan vektori-identiteetti:</a:t>
            </a:r>
          </a:p>
        </p:txBody>
      </p:sp>
    </p:spTree>
    <p:extLst>
      <p:ext uri="{BB962C8B-B14F-4D97-AF65-F5344CB8AC3E}">
        <p14:creationId xmlns:p14="http://schemas.microsoft.com/office/powerpoint/2010/main" val="460275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6372B-F34F-E349-9870-22AE6A308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7972"/>
            <a:ext cx="8229600" cy="1150749"/>
          </a:xfrm>
        </p:spPr>
        <p:txBody>
          <a:bodyPr/>
          <a:lstStyle/>
          <a:p>
            <a:r>
              <a:rPr lang="fi-FI" dirty="0" err="1"/>
              <a:t>Maxwellin</a:t>
            </a:r>
            <a:r>
              <a:rPr lang="fi-FI" dirty="0"/>
              <a:t> yhtälöt ja valo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82B208-CC8C-C347-881D-82D292362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Saamme lopputuloksena </a:t>
            </a:r>
            <a:r>
              <a:rPr lang="fi-FI" b="1" dirty="0"/>
              <a:t>aaltoyhtälön</a:t>
            </a:r>
          </a:p>
          <a:p>
            <a:endParaRPr lang="fi-FI" b="1" dirty="0"/>
          </a:p>
          <a:p>
            <a:endParaRPr lang="fi-FI" b="1" dirty="0"/>
          </a:p>
          <a:p>
            <a:r>
              <a:rPr lang="fi-FI" dirty="0"/>
              <a:t>Ennustaa siis mahdollisuuden sähkömagneettisille aalloille, jotka etenevät valon nopeudella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MUTTA missä </a:t>
            </a:r>
            <a:r>
              <a:rPr lang="fi-FI" dirty="0" err="1"/>
              <a:t>inertiaalikoordinaatistossa</a:t>
            </a:r>
            <a:r>
              <a:rPr lang="fi-FI" dirty="0"/>
              <a:t>?!</a:t>
            </a:r>
          </a:p>
          <a:p>
            <a:r>
              <a:rPr lang="fi-FI" b="1" dirty="0"/>
              <a:t>Maailmankaikkeudessa erityinen ”eetterin” koordinaatisto missä </a:t>
            </a:r>
            <a:r>
              <a:rPr lang="fi-FI" b="1" dirty="0" err="1"/>
              <a:t>Maxwellin</a:t>
            </a:r>
            <a:r>
              <a:rPr lang="fi-FI" b="1" dirty="0"/>
              <a:t> yhtälöt ovat ok?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8DC634-5E77-9647-B0CB-9D050A806D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931" y="3522218"/>
            <a:ext cx="1809803" cy="11137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205177-8A80-2B49-BC61-18CEFCE9B0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6988" y="2016500"/>
            <a:ext cx="2970936" cy="82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744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5845C-A762-344A-841D-3D9443A45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Eetteri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70A78-C273-2745-BE85-5CC141B0A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Valo liikkuisi siinä. </a:t>
            </a:r>
          </a:p>
          <a:p>
            <a:r>
              <a:rPr lang="fi-FI" dirty="0"/>
              <a:t>Se on paikallaan.</a:t>
            </a:r>
          </a:p>
          <a:p>
            <a:r>
              <a:rPr lang="fi-FI" dirty="0"/>
              <a:t>Aine voi liikkua sen läpi kuin sitä ei olisikaan.</a:t>
            </a:r>
          </a:p>
          <a:p>
            <a:r>
              <a:rPr lang="fi-FI" dirty="0"/>
              <a:t>Voisimme nähdä valon nopeuden muutoksen, koska se liikkuisi eri nopeudella eri suunnissa suhteessa maan liikerataan?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F64600-CF4F-1640-8B61-544CD5DD2E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064" y="4208221"/>
            <a:ext cx="4225871" cy="234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64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365EF-B380-AE4B-8AA8-43BE641FC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Michelson</a:t>
            </a:r>
            <a:r>
              <a:rPr lang="fi-FI" dirty="0"/>
              <a:t>-</a:t>
            </a:r>
            <a:r>
              <a:rPr lang="fi-FI" dirty="0" err="1"/>
              <a:t>Morley</a:t>
            </a:r>
            <a:r>
              <a:rPr lang="fi-FI" dirty="0"/>
              <a:t>-koe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BA1C6-D39D-0045-A92C-F3F13BDE0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3"/>
              </a:rPr>
              <a:t>https://www.youtube.com/watch?v=uMaFB3jM2qs</a:t>
            </a:r>
            <a:r>
              <a:rPr lang="fi-FI" dirty="0"/>
              <a:t> 10min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1DE12D-C6D0-3F41-A861-7E76AB70209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160" y="3091881"/>
            <a:ext cx="4179358" cy="24332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2A5317-3230-F349-AE0F-B64E30D3254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68" y="2813846"/>
            <a:ext cx="3161224" cy="29893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7530CC-2F9D-8946-99B8-123AB5F684B6}"/>
              </a:ext>
            </a:extLst>
          </p:cNvPr>
          <p:cNvSpPr txBox="1"/>
          <p:nvPr/>
        </p:nvSpPr>
        <p:spPr>
          <a:xfrm>
            <a:off x="63927" y="6103506"/>
            <a:ext cx="8622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Mitään ei havaittu! Näytti siltä, että valo liikkui aina samalla </a:t>
            </a:r>
          </a:p>
          <a:p>
            <a:r>
              <a:rPr lang="fi-FI" b="1" dirty="0"/>
              <a:t>nopeudella riippumatta koeasetelman orientaatiosta maan kiertoradan suhteen!</a:t>
            </a:r>
          </a:p>
        </p:txBody>
      </p:sp>
    </p:spTree>
    <p:extLst>
      <p:ext uri="{BB962C8B-B14F-4D97-AF65-F5344CB8AC3E}">
        <p14:creationId xmlns:p14="http://schemas.microsoft.com/office/powerpoint/2010/main" val="338134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41634-29D5-5145-8FA0-E79601D27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0962"/>
            <a:ext cx="8229600" cy="1057759"/>
          </a:xfrm>
        </p:spPr>
        <p:txBody>
          <a:bodyPr/>
          <a:lstStyle/>
          <a:p>
            <a:r>
              <a:rPr lang="fi-FI" dirty="0" err="1"/>
              <a:t>Maxwellin</a:t>
            </a:r>
            <a:r>
              <a:rPr lang="fi-FI" dirty="0"/>
              <a:t> lait edellä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12E8C-55A3-0948-83A6-1717A4716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Sanotaan, että </a:t>
            </a:r>
            <a:r>
              <a:rPr lang="fi-FI" dirty="0" err="1"/>
              <a:t>Maxwellin</a:t>
            </a:r>
            <a:r>
              <a:rPr lang="fi-FI" dirty="0"/>
              <a:t> lakien on oltava samat kaikissa </a:t>
            </a:r>
            <a:r>
              <a:rPr lang="fi-FI" dirty="0" err="1"/>
              <a:t>inertiaalikoordinaatistoissa</a:t>
            </a:r>
            <a:r>
              <a:rPr lang="fi-FI" dirty="0"/>
              <a:t>.</a:t>
            </a:r>
          </a:p>
          <a:p>
            <a:r>
              <a:rPr lang="fi-FI" dirty="0" err="1"/>
              <a:t>Maxwellin</a:t>
            </a:r>
            <a:r>
              <a:rPr lang="fi-FI" dirty="0"/>
              <a:t> yhtälöistä seurasi aaltoyhtälö, </a:t>
            </a:r>
            <a:r>
              <a:rPr lang="fi-FI" b="1" dirty="0"/>
              <a:t>MUTTA</a:t>
            </a:r>
            <a:r>
              <a:rPr lang="fi-FI" dirty="0"/>
              <a:t> se ei ole invariantti (muuttumaton) Galilein muunnoksessa</a:t>
            </a:r>
          </a:p>
          <a:p>
            <a:r>
              <a:rPr lang="fi-FI" b="1" dirty="0"/>
              <a:t>Jotain on pielessä muunnoksessa </a:t>
            </a:r>
            <a:r>
              <a:rPr lang="fi-FI" b="1" dirty="0" err="1"/>
              <a:t>inertiaalikoordinaatistojen</a:t>
            </a:r>
            <a:r>
              <a:rPr lang="fi-FI" b="1" dirty="0"/>
              <a:t> välillä </a:t>
            </a:r>
            <a:r>
              <a:rPr lang="fi-FI" dirty="0"/>
              <a:t>etenkin, kun saimme </a:t>
            </a:r>
            <a:r>
              <a:rPr lang="fi-FI" dirty="0" err="1"/>
              <a:t>Michelson-Morleyn</a:t>
            </a:r>
            <a:r>
              <a:rPr lang="fi-FI" dirty="0"/>
              <a:t> kokeesta nollatuloksen.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FEFA03-00DB-0245-A801-FAB6FC99DDE3}"/>
              </a:ext>
            </a:extLst>
          </p:cNvPr>
          <p:cNvSpPr txBox="1"/>
          <p:nvPr/>
        </p:nvSpPr>
        <p:spPr>
          <a:xfrm>
            <a:off x="681925" y="5362414"/>
            <a:ext cx="75520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err="1"/>
              <a:t>Laskareissa</a:t>
            </a:r>
            <a:r>
              <a:rPr lang="fi-FI" b="1" dirty="0"/>
              <a:t>: löydä muunnos missä aaltoyhtälö säilyy invarianttina ja </a:t>
            </a:r>
          </a:p>
          <a:p>
            <a:r>
              <a:rPr lang="fi-FI" b="1" dirty="0"/>
              <a:t>missä siis aallon nopeus on sama kaikissa </a:t>
            </a:r>
            <a:r>
              <a:rPr lang="fi-FI" b="1" dirty="0" err="1"/>
              <a:t>inertiaalikoordinaatistoissa</a:t>
            </a:r>
            <a:r>
              <a:rPr lang="fi-FI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188195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SCI_EN">
  <a:themeElements>
    <a:clrScheme name="Aalto-perus">
      <a:dk1>
        <a:sysClr val="windowText" lastClr="000000"/>
      </a:dk1>
      <a:lt1>
        <a:sysClr val="window" lastClr="FFFFFF"/>
      </a:lt1>
      <a:dk2>
        <a:srgbClr val="FF671F"/>
      </a:dk2>
      <a:lt2>
        <a:srgbClr val="8C857B"/>
      </a:lt2>
      <a:accent1>
        <a:srgbClr val="FF671F"/>
      </a:accent1>
      <a:accent2>
        <a:srgbClr val="FFCD00"/>
      </a:accent2>
      <a:accent3>
        <a:srgbClr val="EF3340"/>
      </a:accent3>
      <a:accent4>
        <a:srgbClr val="005EB8"/>
      </a:accent4>
      <a:accent5>
        <a:srgbClr val="8C857B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0" id="{B389219C-6823-42A2-9133-E226F9211E1D}" vid="{27918E5D-F28B-4F67-B053-4B0F6DE3126E}"/>
    </a:ext>
  </a:extLst>
</a:theme>
</file>

<file path=ppt/theme/theme2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4666</TotalTime>
  <Words>626</Words>
  <Application>Microsoft Macintosh PowerPoint</Application>
  <PresentationFormat>On-screen Show (4:3)</PresentationFormat>
  <Paragraphs>125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ＭＳ Ｐゴシック</vt:lpstr>
      <vt:lpstr>ＭＳ Ｐゴシック</vt:lpstr>
      <vt:lpstr>ヒラギノ角ゴ Pro W3</vt:lpstr>
      <vt:lpstr>Arial</vt:lpstr>
      <vt:lpstr>Calibri</vt:lpstr>
      <vt:lpstr>Century Gothic</vt:lpstr>
      <vt:lpstr>Courier New</vt:lpstr>
      <vt:lpstr>Georgia</vt:lpstr>
      <vt:lpstr>Lucida Grande</vt:lpstr>
      <vt:lpstr>Palatino Linotype</vt:lpstr>
      <vt:lpstr>Wingdings</vt:lpstr>
      <vt:lpstr>SCI_EN</vt:lpstr>
      <vt:lpstr>Executive</vt:lpstr>
      <vt:lpstr>Klassinen dynamiikka: : suppea suhteellisuusteoria / erityinen suhteellisuusteoria</vt:lpstr>
      <vt:lpstr>Oppimistavoitteita</vt:lpstr>
      <vt:lpstr>Galilei-muunnos</vt:lpstr>
      <vt:lpstr>Galilei-muunnos</vt:lpstr>
      <vt:lpstr>Maxwellin yhtälöt ja valo</vt:lpstr>
      <vt:lpstr>Maxwellin yhtälöt ja valo</vt:lpstr>
      <vt:lpstr>Eetteri</vt:lpstr>
      <vt:lpstr>Michelson-Morley-koe</vt:lpstr>
      <vt:lpstr>Maxwellin lait edellä</vt:lpstr>
      <vt:lpstr>Tykillä vastakkaisiin suuntiin vaunussa</vt:lpstr>
      <vt:lpstr>Tykillä vastakkaisiin suuntiin vaunussa</vt:lpstr>
      <vt:lpstr>Taskulampulla vastakkaisiin suuntiin vaunussa</vt:lpstr>
      <vt:lpstr>Taskulampulla vastakkaisiin suuntiin vaunussa</vt:lpstr>
      <vt:lpstr>Jos valon nopeus sama kaikille... korollaari</vt:lpstr>
      <vt:lpstr>Suppea suhteellisuusteoria</vt:lpstr>
      <vt:lpstr>Lorentzin muunnos</vt:lpstr>
      <vt:lpstr>Aika-avaruusdiagrammi</vt:lpstr>
      <vt:lpstr>Aika-avaruusdiagrammi</vt:lpstr>
      <vt:lpstr>Aika-avaruusdiagrammi</vt:lpstr>
      <vt:lpstr>Aika-avaruusdiagrammi</vt:lpstr>
      <vt:lpstr>Valon liike diagrammissa</vt:lpstr>
      <vt:lpstr>Valon liike diagrammissa</vt:lpstr>
      <vt:lpstr>Valon liike diagrammissa</vt:lpstr>
      <vt:lpstr>Valon liike diagrammissa</vt:lpstr>
      <vt:lpstr>Ilmiöitä: aika suhteellista</vt:lpstr>
      <vt:lpstr>Ilmiöitä: ajan venyminen</vt:lpstr>
      <vt:lpstr>Ilmiöitä: ajan venyminen</vt:lpstr>
      <vt:lpstr>Konsepti: itseisaika</vt:lpstr>
      <vt:lpstr>Seuraavalla luennolla</vt:lpstr>
    </vt:vector>
  </TitlesOfParts>
  <Company>Aalto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Kvanttimekaniikka: Luento 1</dc:title>
  <dc:creator>Jani-Petri Martikainen</dc:creator>
  <cp:lastModifiedBy>Martikainen Jani-Petri</cp:lastModifiedBy>
  <cp:revision>231</cp:revision>
  <cp:lastPrinted>2017-10-02T11:23:06Z</cp:lastPrinted>
  <dcterms:created xsi:type="dcterms:W3CDTF">2013-10-21T06:22:51Z</dcterms:created>
  <dcterms:modified xsi:type="dcterms:W3CDTF">2023-05-16T14:22:42Z</dcterms:modified>
</cp:coreProperties>
</file>