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32"/>
  </p:notesMasterIdLst>
  <p:sldIdLst>
    <p:sldId id="256" r:id="rId3"/>
    <p:sldId id="298" r:id="rId4"/>
    <p:sldId id="282" r:id="rId5"/>
    <p:sldId id="284" r:id="rId6"/>
    <p:sldId id="269" r:id="rId7"/>
    <p:sldId id="295" r:id="rId8"/>
    <p:sldId id="296" r:id="rId9"/>
    <p:sldId id="297" r:id="rId10"/>
    <p:sldId id="281" r:id="rId11"/>
    <p:sldId id="267" r:id="rId12"/>
    <p:sldId id="268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76" r:id="rId21"/>
    <p:sldId id="277" r:id="rId22"/>
    <p:sldId id="278" r:id="rId23"/>
    <p:sldId id="275" r:id="rId24"/>
    <p:sldId id="270" r:id="rId25"/>
    <p:sldId id="279" r:id="rId26"/>
    <p:sldId id="280" r:id="rId27"/>
    <p:sldId id="285" r:id="rId28"/>
    <p:sldId id="286" r:id="rId29"/>
    <p:sldId id="274" r:id="rId30"/>
    <p:sldId id="287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37" autoAdjust="0"/>
    <p:restoredTop sz="87520" autoAdjust="0"/>
  </p:normalViewPr>
  <p:slideViewPr>
    <p:cSldViewPr snapToGrid="0" snapToObjects="1" showGuides="1">
      <p:cViewPr varScale="1">
        <p:scale>
          <a:sx n="93" d="100"/>
          <a:sy n="93" d="100"/>
        </p:scale>
        <p:origin x="1400" y="208"/>
      </p:cViewPr>
      <p:guideLst>
        <p:guide orient="horz" pos="2169"/>
        <p:guide pos="2714"/>
      </p:guideLst>
    </p:cSldViewPr>
  </p:slideViewPr>
  <p:outlineViewPr>
    <p:cViewPr>
      <p:scale>
        <a:sx n="33" d="100"/>
        <a:sy n="33" d="100"/>
      </p:scale>
      <p:origin x="0" y="1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D1646-60F1-3F40-8A95-1BEFAE59401C}" type="datetimeFigureOut">
              <a:rPr lang="fi-FI" smtClean="0"/>
              <a:t>22.5.2024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F1C1A-CD9F-794B-8D52-CC991F8835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498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F1C1A-CD9F-794B-8D52-CC991F883535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614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2F1C1A-CD9F-794B-8D52-CC991F88353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849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5/22/24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5/22/24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s://en.wikipedia.org/wiki/Relativistic_Lagrangian_mechanics" TargetMode="Externa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hyperlink" Target="https://en.wikipedia.org/wiki/Four-vector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our-force" TargetMode="External"/><Relationship Id="rId3" Type="http://schemas.openxmlformats.org/officeDocument/2006/relationships/image" Target="../media/image40.emf"/><Relationship Id="rId7" Type="http://schemas.openxmlformats.org/officeDocument/2006/relationships/image" Target="../media/image46.png"/><Relationship Id="rId2" Type="http://schemas.openxmlformats.org/officeDocument/2006/relationships/hyperlink" Target="https://fi.wikipedia.org/wiki/Itseiskiihtyvyys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our-force" TargetMode="External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gi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zGAksFCbs" TargetMode="External"/><Relationship Id="rId2" Type="http://schemas.openxmlformats.org/officeDocument/2006/relationships/hyperlink" Target="https://en.wikipedia.org/wiki/Length_contraction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en.wikipedia.org/wiki/Ladder_paradox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hrenfest_parado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en.wikipedia.org/wiki/Relativistic_Doppler_effect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977" y="1074672"/>
            <a:ext cx="8668508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</a:t>
            </a:r>
            <a:br>
              <a:rPr lang="en-US" sz="4400" dirty="0"/>
            </a:br>
            <a:r>
              <a:rPr lang="en-US" sz="4400" dirty="0" err="1"/>
              <a:t>erityinen</a:t>
            </a:r>
            <a:r>
              <a:rPr lang="en-US" sz="4400" dirty="0"/>
              <a:t> </a:t>
            </a:r>
            <a:r>
              <a:rPr lang="en-US" sz="4400" dirty="0" err="1"/>
              <a:t>suhteellisuusteoria</a:t>
            </a:r>
            <a:r>
              <a:rPr lang="en-US" sz="4400" dirty="0"/>
              <a:t> 2/2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75A2-69E8-684D-B260-B77AF0A95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236"/>
            <a:ext cx="8229600" cy="1104254"/>
          </a:xfrm>
        </p:spPr>
        <p:txBody>
          <a:bodyPr/>
          <a:lstStyle/>
          <a:p>
            <a:r>
              <a:rPr lang="fi-FI" dirty="0"/>
              <a:t>E=mc^2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1694-41DB-6647-8207-C169EB5D8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Einstein selittää</a:t>
            </a:r>
          </a:p>
        </p:txBody>
      </p:sp>
      <p:pic>
        <p:nvPicPr>
          <p:cNvPr id="4" name="Einstein">
            <a:hlinkClick r:id="" action="ppaction://media"/>
            <a:extLst>
              <a:ext uri="{FF2B5EF4-FFF2-40B4-BE49-F238E27FC236}">
                <a16:creationId xmlns:a16="http://schemas.microsoft.com/office/drawing/2014/main" id="{690CE04D-B260-8248-B598-0BDA0EB754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162014"/>
            <a:ext cx="4572000" cy="457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FB573-6881-5143-9E2D-263D597378D7}"/>
              </a:ext>
            </a:extLst>
          </p:cNvPr>
          <p:cNvSpPr txBox="1"/>
          <p:nvPr/>
        </p:nvSpPr>
        <p:spPr>
          <a:xfrm rot="19868514">
            <a:off x="7058905" y="4850969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/>
              <a:t>Laskareissa</a:t>
            </a:r>
            <a:r>
              <a:rPr 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562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4B5C-34D8-E84C-ACFA-8E2B60F66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Mitä? Häh?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AF607-14F1-E04D-BE10-9E134C8C6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Johdetaan yhdessä yhdellä tavalla…</a:t>
            </a:r>
            <a:r>
              <a:rPr lang="fi-FI" dirty="0" err="1"/>
              <a:t>laskareissa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     toisenlaisia tapoja</a:t>
            </a:r>
          </a:p>
          <a:p>
            <a:r>
              <a:rPr lang="fi-FI" dirty="0"/>
              <a:t>Massa paikallaan ja lähettää samanlaiset valopulssit päinvastaisiin suuntiin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971CA-96A5-F04A-80B2-640206C514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54" y="3463871"/>
            <a:ext cx="4308529" cy="3231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A9CA00-C280-1FC5-2742-27F9AA5C4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39" y="5047203"/>
            <a:ext cx="340538" cy="966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3BA793-00D0-2E98-9F93-BE7693032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876" y="5047202"/>
            <a:ext cx="340538" cy="9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9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CD97-2A54-DC45-BA19-6F12E5B84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1851" cy="1069383"/>
          </a:xfrm>
        </p:spPr>
        <p:txBody>
          <a:bodyPr/>
          <a:lstStyle/>
          <a:p>
            <a:r>
              <a:rPr lang="fi-FI" dirty="0"/>
              <a:t>E=mc^2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6FFD0-DC19-B94B-84CE-87CD646E4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88" y="1896128"/>
            <a:ext cx="5683018" cy="426226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3F7C5F-0C8A-7448-B7BD-65E50EDE53D4}"/>
              </a:ext>
            </a:extLst>
          </p:cNvPr>
          <p:cNvSpPr txBox="1"/>
          <p:nvPr/>
        </p:nvSpPr>
        <p:spPr>
          <a:xfrm>
            <a:off x="4572000" y="6338807"/>
            <a:ext cx="445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Koordinaatiston tulee liikkua vasemmalle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75950-3FA3-1044-919C-903A3B2270DC}"/>
              </a:ext>
            </a:extLst>
          </p:cNvPr>
          <p:cNvSpPr txBox="1"/>
          <p:nvPr/>
        </p:nvSpPr>
        <p:spPr>
          <a:xfrm>
            <a:off x="1745653" y="1159589"/>
            <a:ext cx="5644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Jotta massa näyttäisi liikkuvan oikealle nopeudella v, </a:t>
            </a:r>
          </a:p>
          <a:p>
            <a:r>
              <a:rPr lang="fi-FI" dirty="0"/>
              <a:t>mihin suuntaan koordinaatiston tulisi liikkua?</a:t>
            </a:r>
          </a:p>
        </p:txBody>
      </p:sp>
    </p:spTree>
    <p:extLst>
      <p:ext uri="{BB962C8B-B14F-4D97-AF65-F5344CB8AC3E}">
        <p14:creationId xmlns:p14="http://schemas.microsoft.com/office/powerpoint/2010/main" val="15801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2976-2DF6-C94F-A266-9636EDBB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E=mc^2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763C-7145-9348-BA22-41C68BB97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Planck</a:t>
            </a:r>
            <a:r>
              <a:rPr lang="fi-FI" dirty="0"/>
              <a:t> ja Einstein: </a:t>
            </a:r>
            <a:r>
              <a:rPr lang="fi-FI" dirty="0" err="1"/>
              <a:t>mustakappale+valosähköinen</a:t>
            </a:r>
            <a:r>
              <a:rPr lang="fi-FI" dirty="0"/>
              <a:t> ilmiö</a:t>
            </a:r>
          </a:p>
          <a:p>
            <a:r>
              <a:rPr lang="fi-FI" dirty="0"/>
              <a:t>Miten fotonin liikemäärä suhtautui sen energiaan?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4FD36-B4B7-D64E-BAA0-25F9A25B99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4" y="2975673"/>
            <a:ext cx="4912963" cy="3684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01775-7DD8-0D4D-882E-7978EB603977}"/>
              </a:ext>
            </a:extLst>
          </p:cNvPr>
          <p:cNvSpPr txBox="1"/>
          <p:nvPr/>
        </p:nvSpPr>
        <p:spPr>
          <a:xfrm>
            <a:off x="6493790" y="4494508"/>
            <a:ext cx="1661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p=E/c</a:t>
            </a:r>
          </a:p>
        </p:txBody>
      </p:sp>
    </p:spTree>
    <p:extLst>
      <p:ext uri="{BB962C8B-B14F-4D97-AF65-F5344CB8AC3E}">
        <p14:creationId xmlns:p14="http://schemas.microsoft.com/office/powerpoint/2010/main" val="19061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D334-0D44-5C4E-980C-A863495B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E=mc^2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29591-D640-7547-9351-16DBA0F5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Millaiset </a:t>
            </a:r>
            <a:r>
              <a:rPr lang="fi-FI" dirty="0" err="1"/>
              <a:t>Doppler</a:t>
            </a:r>
            <a:r>
              <a:rPr lang="fi-FI" dirty="0"/>
              <a:t> siirtymät valolle liikkuvassa koordinaatistossa?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8E7B8-6919-C44F-8E7E-7442B686EA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3" y="2619214"/>
            <a:ext cx="4200041" cy="315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F0267-9FFF-AB4E-852D-30CDABE3A4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41" y="2619215"/>
            <a:ext cx="4262032" cy="3196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B9C3E2-64A3-DF42-B489-4EEC74B31AD4}"/>
              </a:ext>
            </a:extLst>
          </p:cNvPr>
          <p:cNvSpPr txBox="1"/>
          <p:nvPr/>
        </p:nvSpPr>
        <p:spPr>
          <a:xfrm>
            <a:off x="945397" y="6126163"/>
            <a:ext cx="269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Punasiirtymä oikealle</a:t>
            </a:r>
          </a:p>
          <a:p>
            <a:r>
              <a:rPr lang="fi-FI" dirty="0"/>
              <a:t>Sinisiirtymä vasemmalle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F13F0-3635-D946-B358-0A3F269048F4}"/>
              </a:ext>
            </a:extLst>
          </p:cNvPr>
          <p:cNvSpPr txBox="1"/>
          <p:nvPr/>
        </p:nvSpPr>
        <p:spPr>
          <a:xfrm>
            <a:off x="4816098" y="6126162"/>
            <a:ext cx="2833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Sinisiirtymä oikealle</a:t>
            </a:r>
          </a:p>
          <a:p>
            <a:r>
              <a:rPr lang="fi-FI" dirty="0"/>
              <a:t>Punasiirtymä vasemmalle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A579B-606E-9F47-9969-D64D5E454AC4}"/>
              </a:ext>
            </a:extLst>
          </p:cNvPr>
          <p:cNvSpPr txBox="1"/>
          <p:nvPr/>
        </p:nvSpPr>
        <p:spPr>
          <a:xfrm>
            <a:off x="6901952" y="5373025"/>
            <a:ext cx="173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</a:t>
            </a:r>
            <a:r>
              <a:rPr lang="fi-FI" b="1" dirty="0"/>
              <a:t>Oikea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C79E1-250C-AC82-FCC9-A8CD1A4EF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355" y="4136775"/>
            <a:ext cx="410267" cy="1331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6E334-7F05-1830-E904-475480D7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1629" y="4041593"/>
            <a:ext cx="410267" cy="1331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6BD4D-043F-A465-6C49-CCADB7E45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083" y="4173152"/>
            <a:ext cx="367681" cy="12091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541C96-C68A-8279-3A35-3C53BC803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822" y="4163920"/>
            <a:ext cx="367681" cy="12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1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0ED49-8CB8-1D48-8AB9-27F5386D6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E=mc^2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2786F6-8C95-B843-BFFD-AB6444233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Voit olettaa, että v on pieni…kumpi oikein?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248BB0-461E-3842-8221-79EF1E4E8C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8" y="2248821"/>
            <a:ext cx="4262681" cy="31970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4C032-B1F2-AC44-9C71-644C4323FA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95" y="2280531"/>
            <a:ext cx="4220401" cy="3165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D032C1-A350-C849-BFF3-EDC6BC675734}"/>
              </a:ext>
            </a:extLst>
          </p:cNvPr>
          <p:cNvSpPr txBox="1"/>
          <p:nvPr/>
        </p:nvSpPr>
        <p:spPr>
          <a:xfrm>
            <a:off x="1182375" y="5756831"/>
            <a:ext cx="737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Vastaus: vasen oikein (valon mukana siis poistuu liikemäärää oikealle)</a:t>
            </a:r>
          </a:p>
        </p:txBody>
      </p:sp>
    </p:spTree>
    <p:extLst>
      <p:ext uri="{BB962C8B-B14F-4D97-AF65-F5344CB8AC3E}">
        <p14:creationId xmlns:p14="http://schemas.microsoft.com/office/powerpoint/2010/main" val="9745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2301-0F5B-2443-AE4C-77E581B2E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E=mc^2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A016C0-1193-474D-B94F-013FE27F5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69" y="1600200"/>
            <a:ext cx="5326556" cy="39949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4BA37E-61DD-D446-B998-02175E6A6581}"/>
              </a:ext>
            </a:extLst>
          </p:cNvPr>
          <p:cNvSpPr txBox="1"/>
          <p:nvPr/>
        </p:nvSpPr>
        <p:spPr>
          <a:xfrm>
            <a:off x="3130657" y="5780867"/>
            <a:ext cx="171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Vastaus: vasen</a:t>
            </a:r>
          </a:p>
        </p:txBody>
      </p:sp>
    </p:spTree>
    <p:extLst>
      <p:ext uri="{BB962C8B-B14F-4D97-AF65-F5344CB8AC3E}">
        <p14:creationId xmlns:p14="http://schemas.microsoft.com/office/powerpoint/2010/main" val="3618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363C-C27E-054B-942E-DA1B009E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E=mc^2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968F64-B25B-D044-88E8-69E7E97EA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8" y="1600200"/>
            <a:ext cx="5528033" cy="41460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9F59CC-3083-E74E-BFDA-E82706F2E31D}"/>
              </a:ext>
            </a:extLst>
          </p:cNvPr>
          <p:cNvSpPr txBox="1"/>
          <p:nvPr/>
        </p:nvSpPr>
        <p:spPr>
          <a:xfrm>
            <a:off x="986572" y="5904853"/>
            <a:ext cx="177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Vastaus: vasen!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38C7CE-6169-024C-9E8A-0F0506C659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842">
            <a:off x="5515675" y="3371662"/>
            <a:ext cx="3171125" cy="31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4E3C-03BD-9D47-BBF8-470B4B05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Energiasta ja massasta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75A78-D073-FA44-B4DC-4EDD59849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88" y="1987657"/>
            <a:ext cx="7555424" cy="3793211"/>
          </a:xfrm>
        </p:spPr>
        <p:txBody>
          <a:bodyPr/>
          <a:lstStyle/>
          <a:p>
            <a:r>
              <a:rPr lang="fi-FI" dirty="0"/>
              <a:t>Onko muuten ”oikein” sanoa, että ”massa muuttuu energiaksi” vaikkapa fissiossa?</a:t>
            </a:r>
          </a:p>
          <a:p>
            <a:r>
              <a:rPr lang="fi-FI" dirty="0"/>
              <a:t>Onko valolla massaa vaiko ei?</a:t>
            </a:r>
          </a:p>
          <a:p>
            <a:r>
              <a:rPr lang="fi-FI" dirty="0"/>
              <a:t>Aiheuttaako valo painovoimaa?</a:t>
            </a:r>
          </a:p>
          <a:p>
            <a:r>
              <a:rPr lang="fi-FI" dirty="0"/>
              <a:t>Massan säilymislaki?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4455886"/>
            <a:ext cx="6677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Ei</a:t>
            </a:r>
          </a:p>
          <a:p>
            <a:r>
              <a:rPr lang="fi-FI" dirty="0"/>
              <a:t>Ei ole lepomassaa, mutta energia kyllä vaikuttaa esim. Laatikon</a:t>
            </a:r>
          </a:p>
          <a:p>
            <a:r>
              <a:rPr lang="fi-FI" dirty="0"/>
              <a:t>painoon minkä sisällä on valoa.</a:t>
            </a:r>
          </a:p>
          <a:p>
            <a:r>
              <a:rPr lang="fi-FI" dirty="0"/>
              <a:t>Kyllä, toki.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Vaikutusintegraalissa integrointi ajan ylitse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Mikä aika? Missä koordinaatistossa? Mikä </a:t>
            </a:r>
            <a:r>
              <a:rPr lang="fi-FI" dirty="0" err="1"/>
              <a:t>Lagrangen</a:t>
            </a:r>
            <a:r>
              <a:rPr lang="fi-FI" dirty="0"/>
              <a:t> funktio?</a:t>
            </a:r>
          </a:p>
          <a:p>
            <a:r>
              <a:rPr lang="fi-FI" dirty="0" err="1"/>
              <a:t>Itseisaika</a:t>
            </a:r>
            <a:r>
              <a:rPr lang="fi-FI" dirty="0"/>
              <a:t>         olisi invariantti. Summataan monta invarianttia…saadaan uusi invariantti…</a:t>
            </a:r>
            <a:r>
              <a:rPr lang="fi-FI" dirty="0" err="1"/>
              <a:t>maybe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E10B6-BD53-BF46-94A9-EC942A0A0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743" y="2184400"/>
            <a:ext cx="2133600" cy="101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D413D-EEF4-2B4A-9AF1-8EE71DA43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07" y="5176489"/>
            <a:ext cx="4584700" cy="101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7D3582-3034-EE4B-B89C-CA2D46C94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136" y="4190571"/>
            <a:ext cx="4572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white hair and a mustache&#10;&#10;Description automatically generated">
            <a:extLst>
              <a:ext uri="{FF2B5EF4-FFF2-40B4-BE49-F238E27FC236}">
                <a16:creationId xmlns:a16="http://schemas.microsoft.com/office/drawing/2014/main" id="{C26C01BC-E4DF-4FD8-8AEE-1E7A20268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7891"/>
            <a:ext cx="5184437" cy="3459818"/>
          </a:xfrm>
          <a:prstGeom prst="rect">
            <a:avLst/>
          </a:prstGeom>
        </p:spPr>
      </p:pic>
      <p:pic>
        <p:nvPicPr>
          <p:cNvPr id="5" name="Picture 4" descr="Two men in clothing&#10;&#10;Description automatically generated">
            <a:extLst>
              <a:ext uri="{FF2B5EF4-FFF2-40B4-BE49-F238E27FC236}">
                <a16:creationId xmlns:a16="http://schemas.microsoft.com/office/drawing/2014/main" id="{CD32EF69-6DA3-C4C2-820C-5C558E499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73" y="2882798"/>
            <a:ext cx="5417127" cy="3597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894C7-97C2-FF54-057C-B56CEB4FBAB6}"/>
              </a:ext>
            </a:extLst>
          </p:cNvPr>
          <p:cNvSpPr txBox="1"/>
          <p:nvPr/>
        </p:nvSpPr>
        <p:spPr>
          <a:xfrm>
            <a:off x="2202873" y="5902037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Asterix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4C6A51-066D-EF7F-53AC-5BA4DC83CDA2}"/>
              </a:ext>
            </a:extLst>
          </p:cNvPr>
          <p:cNvSpPr txBox="1"/>
          <p:nvPr/>
        </p:nvSpPr>
        <p:spPr>
          <a:xfrm>
            <a:off x="5184436" y="1324681"/>
            <a:ext cx="3936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Einstein in ”Oppenheimer”</a:t>
            </a:r>
          </a:p>
        </p:txBody>
      </p:sp>
    </p:spTree>
    <p:extLst>
      <p:ext uri="{BB962C8B-B14F-4D97-AF65-F5344CB8AC3E}">
        <p14:creationId xmlns:p14="http://schemas.microsoft.com/office/powerpoint/2010/main" val="1836486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Muistiinpanot! (</a:t>
            </a:r>
            <a:r>
              <a:rPr lang="fi-FI" sz="1800" dirty="0" err="1">
                <a:hlinkClick r:id="rId2"/>
              </a:rPr>
              <a:t>https</a:t>
            </a:r>
            <a:r>
              <a:rPr lang="fi-FI" sz="1800" dirty="0">
                <a:hlinkClick r:id="rId2"/>
              </a:rPr>
              <a:t>://</a:t>
            </a:r>
            <a:r>
              <a:rPr lang="fi-FI" sz="1800" dirty="0" err="1">
                <a:hlinkClick r:id="rId2"/>
              </a:rPr>
              <a:t>en.wikipedia.org</a:t>
            </a:r>
            <a:r>
              <a:rPr lang="fi-FI" sz="1800" dirty="0">
                <a:hlinkClick r:id="rId2"/>
              </a:rPr>
              <a:t>/wiki/</a:t>
            </a:r>
            <a:r>
              <a:rPr lang="fi-FI" sz="1800" dirty="0" err="1">
                <a:hlinkClick r:id="rId2"/>
              </a:rPr>
              <a:t>Relativistic_Lagrangian_mechanics</a:t>
            </a:r>
            <a:r>
              <a:rPr lang="fi-FI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67FCA-D41D-CE49-B873-8B2B60F369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27" y="2681207"/>
            <a:ext cx="2890984" cy="3613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37F91-A7E7-9A48-B4D7-E8D2D52763A1}"/>
              </a:ext>
            </a:extLst>
          </p:cNvPr>
          <p:cNvSpPr txBox="1"/>
          <p:nvPr/>
        </p:nvSpPr>
        <p:spPr>
          <a:xfrm>
            <a:off x="3341981" y="643271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Lue…siis oikeasti</a:t>
            </a:r>
          </a:p>
        </p:txBody>
      </p:sp>
    </p:spTree>
    <p:extLst>
      <p:ext uri="{BB962C8B-B14F-4D97-AF65-F5344CB8AC3E}">
        <p14:creationId xmlns:p14="http://schemas.microsoft.com/office/powerpoint/2010/main" val="133021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4C2-7C49-ED40-B7DE-C3B72356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6359"/>
          </a:xfrm>
        </p:spPr>
        <p:txBody>
          <a:bodyPr/>
          <a:lstStyle/>
          <a:p>
            <a:r>
              <a:rPr lang="fi-FI" dirty="0"/>
              <a:t>Hamiltonin periaate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5A85-033C-7A42-BA43-222B0AE8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Mind</a:t>
            </a:r>
            <a:r>
              <a:rPr lang="fi-FI" dirty="0"/>
              <a:t> </a:t>
            </a:r>
            <a:r>
              <a:rPr lang="fi-FI" dirty="0" err="1"/>
              <a:t>blown</a:t>
            </a:r>
            <a:r>
              <a:rPr lang="fi-FI" dirty="0"/>
              <a:t>! Hiukkanen seuraa rataa mitä pitkin </a:t>
            </a:r>
            <a:r>
              <a:rPr lang="fi-FI" dirty="0" err="1"/>
              <a:t>itseisajassa</a:t>
            </a:r>
            <a:r>
              <a:rPr lang="fi-FI" dirty="0"/>
              <a:t> ääriarvo. (Kerro c:llä ja saat pituuden minimoinnin)</a:t>
            </a:r>
          </a:p>
          <a:p>
            <a:r>
              <a:rPr lang="fi-FI" dirty="0"/>
              <a:t>Muistatteko </a:t>
            </a:r>
            <a:r>
              <a:rPr lang="fi-FI" b="1" dirty="0" err="1"/>
              <a:t>Fermat’n</a:t>
            </a:r>
            <a:r>
              <a:rPr lang="fi-FI" b="1" dirty="0"/>
              <a:t> periaatteen optiikassa muutama luento sitten</a:t>
            </a:r>
            <a:r>
              <a:rPr lang="fi-FI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E81B4-7789-F44A-9C4A-F2214355E5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830">
            <a:off x="4681263" y="3523439"/>
            <a:ext cx="3191802" cy="31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9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B15F-5AEF-FD4F-8E1E-C4A3080E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Newtonin 2. laki: muutokset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49B2D-BB8F-5A4E-8516-B80173371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Newtonin toinen muodossa 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     ongelmallinen paristakin syystä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Mikä t? Aika ei ole absoluuttinen</a:t>
            </a:r>
          </a:p>
          <a:p>
            <a:pPr marL="457200" indent="-457200">
              <a:buFont typeface="+mj-lt"/>
              <a:buAutoNum type="arabicPeriod"/>
            </a:pPr>
            <a:r>
              <a:rPr lang="fi-FI" dirty="0"/>
              <a:t>Liikemäärä ja f ovat 3D vektoreita. </a:t>
            </a:r>
            <a:r>
              <a:rPr lang="fi-FI" dirty="0" err="1"/>
              <a:t>Lorentzin</a:t>
            </a:r>
            <a:r>
              <a:rPr lang="fi-FI" dirty="0"/>
              <a:t> muunnokseen menee 4-ulotteisia vektoreita</a:t>
            </a:r>
          </a:p>
          <a:p>
            <a:r>
              <a:rPr lang="fi-FI" dirty="0"/>
              <a:t>Johdetaan kuitenkin </a:t>
            </a:r>
            <a:r>
              <a:rPr lang="fi-FI" dirty="0" err="1"/>
              <a:t>Lagrangen</a:t>
            </a:r>
            <a:r>
              <a:rPr lang="fi-FI" dirty="0"/>
              <a:t> yhtälö…muistiinpanot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F9A7D-A7FC-7C47-ABA7-05835814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044" y="2053848"/>
            <a:ext cx="1261088" cy="85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9EA6-098E-284A-B56B-2123D69E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Ilmiöitä: massa kasvaa nopeuden kasvaessa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C08972-EE52-DD4A-B767-7D3297F75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73" y="1600200"/>
            <a:ext cx="5657453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C0558-4726-6F4C-889F-72E610E71A1E}"/>
              </a:ext>
            </a:extLst>
          </p:cNvPr>
          <p:cNvSpPr txBox="1"/>
          <p:nvPr/>
        </p:nvSpPr>
        <p:spPr>
          <a:xfrm>
            <a:off x="1317356" y="6126163"/>
            <a:ext cx="7012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Valonnopeuden saavuttaminen vaatisi äärettömän paljon energiaa.</a:t>
            </a:r>
          </a:p>
          <a:p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going</a:t>
            </a:r>
            <a:r>
              <a:rPr lang="fi-FI" dirty="0"/>
              <a:t> to </a:t>
            </a:r>
            <a:r>
              <a:rPr lang="fi-FI" dirty="0" err="1"/>
              <a:t>happen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13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1747-B1E9-CA44-AA3C-5A42CDE7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Konsepti: nelivektori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3B636-653A-F64B-B9A9-064838F95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Nelivektori</a:t>
            </a:r>
            <a:r>
              <a:rPr lang="fi-FI" dirty="0"/>
              <a:t> on nelikomponenttinen vektori, joka </a:t>
            </a:r>
            <a:r>
              <a:rPr lang="fi-FI" b="1" dirty="0"/>
              <a:t>muuntuu kuten </a:t>
            </a:r>
            <a:r>
              <a:rPr lang="fi-FI" b="1" dirty="0" err="1"/>
              <a:t>Lorentzin</a:t>
            </a:r>
            <a:r>
              <a:rPr lang="fi-FI" b="1" dirty="0"/>
              <a:t> muunnoksessa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Ensimmäinen komponentti on ”ajan kaltainen” komponentti ja kolme viimeistä ”avaruuden kaltaisia”</a:t>
            </a:r>
          </a:p>
          <a:p>
            <a:r>
              <a:rPr lang="fi-FI" dirty="0"/>
              <a:t>Nelipaikka on jo esiintynyt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0F844-B836-D94E-83AE-D926C5C9A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598" y="2626207"/>
            <a:ext cx="5295900" cy="52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3C12F-2120-C342-BFAF-0D92894D8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664" y="5022850"/>
            <a:ext cx="2082800" cy="46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EFC7D-4E0B-5041-A3A0-6BA3FD229CB2}"/>
              </a:ext>
            </a:extLst>
          </p:cNvPr>
          <p:cNvSpPr txBox="1"/>
          <p:nvPr/>
        </p:nvSpPr>
        <p:spPr>
          <a:xfrm rot="21373890">
            <a:off x="1474598" y="5796538"/>
            <a:ext cx="5461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Jotta teorian </a:t>
            </a:r>
            <a:r>
              <a:rPr lang="fi-FI" b="1" dirty="0" err="1"/>
              <a:t>Lorentz</a:t>
            </a:r>
            <a:r>
              <a:rPr lang="fi-FI" b="1" dirty="0"/>
              <a:t> invarianssi on ok, </a:t>
            </a:r>
          </a:p>
          <a:p>
            <a:r>
              <a:rPr lang="fi-FI" b="1" dirty="0"/>
              <a:t>se muodostetaan  usein nelivektoreiden ympärille</a:t>
            </a:r>
          </a:p>
        </p:txBody>
      </p:sp>
    </p:spTree>
    <p:extLst>
      <p:ext uri="{BB962C8B-B14F-4D97-AF65-F5344CB8AC3E}">
        <p14:creationId xmlns:p14="http://schemas.microsoft.com/office/powerpoint/2010/main" val="2854749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4E53-BE44-F947-8DEF-8A1059C3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Nelivektoreiden pistetulo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175DB-7F6C-9B41-9D7E-B0999850C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Määritellään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Missä matriisi </a:t>
            </a:r>
            <a:r>
              <a:rPr lang="fi-FI" dirty="0" err="1"/>
              <a:t>eta</a:t>
            </a:r>
            <a:r>
              <a:rPr lang="fi-FI" dirty="0"/>
              <a:t> on </a:t>
            </a:r>
            <a:r>
              <a:rPr lang="fi-FI" dirty="0" err="1"/>
              <a:t>Minkowskin</a:t>
            </a:r>
            <a:r>
              <a:rPr lang="fi-FI" dirty="0"/>
              <a:t> metriikka…yleensä</a:t>
            </a: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08C44-90BB-C842-AD16-97EDC5C2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51623"/>
            <a:ext cx="8686800" cy="462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F4A0E-504E-C244-AED3-83CEDF109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514589"/>
            <a:ext cx="4368585" cy="2611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EDA750-AA03-2F4A-836F-A473CD7798DB}"/>
              </a:ext>
            </a:extLst>
          </p:cNvPr>
          <p:cNvSpPr txBox="1"/>
          <p:nvPr/>
        </p:nvSpPr>
        <p:spPr>
          <a:xfrm>
            <a:off x="5740183" y="5647686"/>
            <a:ext cx="1402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(Joskus tämä x -1)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0E70B-0537-0A42-B018-7C03CABD339A}"/>
              </a:ext>
            </a:extLst>
          </p:cNvPr>
          <p:cNvSpPr txBox="1"/>
          <p:nvPr/>
        </p:nvSpPr>
        <p:spPr>
          <a:xfrm>
            <a:off x="790414" y="6307810"/>
            <a:ext cx="740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Tämä säilyy </a:t>
            </a:r>
            <a:r>
              <a:rPr lang="fi-FI" b="1" dirty="0" err="1"/>
              <a:t>Lorenzin</a:t>
            </a:r>
            <a:r>
              <a:rPr lang="fi-FI" b="1" dirty="0"/>
              <a:t> muunnoksissa, kun A ja B ovat nelivektoreita!</a:t>
            </a:r>
          </a:p>
        </p:txBody>
      </p:sp>
    </p:spTree>
    <p:extLst>
      <p:ext uri="{BB962C8B-B14F-4D97-AF65-F5344CB8AC3E}">
        <p14:creationId xmlns:p14="http://schemas.microsoft.com/office/powerpoint/2010/main" val="1969454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C40A-0A97-5741-A5C4-D3EBECEA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70861"/>
          </a:xfrm>
        </p:spPr>
        <p:txBody>
          <a:bodyPr/>
          <a:lstStyle/>
          <a:p>
            <a:r>
              <a:rPr lang="fi-FI" dirty="0"/>
              <a:t>Esimerkkejä nelivektoreista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8DB7-62E3-C649-8C7A-5FCE0AA9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fi-FI" b="1" dirty="0"/>
              <a:t>Nelipaikka</a:t>
            </a:r>
          </a:p>
          <a:p>
            <a:r>
              <a:rPr lang="fi-FI" b="1" dirty="0"/>
              <a:t>Nelinopeus</a:t>
            </a:r>
            <a:r>
              <a:rPr lang="fi-FI" dirty="0"/>
              <a:t> (</a:t>
            </a:r>
            <a:r>
              <a:rPr lang="fi-FI" dirty="0" err="1"/>
              <a:t>laskarit</a:t>
            </a:r>
            <a:r>
              <a:rPr lang="fi-FI" dirty="0"/>
              <a:t>):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      selvästi nelivektori, koska        on invariantti  </a:t>
            </a:r>
          </a:p>
          <a:p>
            <a:r>
              <a:rPr lang="fi-FI" b="1" dirty="0"/>
              <a:t>Nelikiihtyvyys</a:t>
            </a:r>
            <a:r>
              <a:rPr lang="fi-FI" dirty="0"/>
              <a:t>          : lue lisää itse</a:t>
            </a:r>
          </a:p>
          <a:p>
            <a:pPr marL="0" indent="0">
              <a:buNone/>
            </a:pPr>
            <a:r>
              <a:rPr lang="fi-FI" dirty="0"/>
              <a:t>         </a:t>
            </a:r>
            <a:r>
              <a:rPr lang="fi-FI" sz="1600" dirty="0">
                <a:hlinkClick r:id="rId2"/>
              </a:rPr>
              <a:t>https://fi.wikipedia.org/wiki/Itseiskiihtyvyys</a:t>
            </a:r>
            <a:r>
              <a:rPr lang="fi-FI" sz="1600" dirty="0"/>
              <a:t> </a:t>
            </a:r>
          </a:p>
          <a:p>
            <a:pPr marL="0" indent="0">
              <a:buNone/>
            </a:pPr>
            <a:r>
              <a:rPr lang="fi-FI" sz="1600" dirty="0"/>
              <a:t>      </a:t>
            </a:r>
            <a:r>
              <a:rPr lang="fi-FI" sz="1800" dirty="0"/>
              <a:t>Nelikiihtyvyys on neliulotteisessa aika-avaruudessa AINA kohtisuorassa </a:t>
            </a:r>
          </a:p>
          <a:p>
            <a:pPr marL="0" indent="0">
              <a:buNone/>
            </a:pPr>
            <a:r>
              <a:rPr lang="fi-FI" sz="1800" dirty="0"/>
              <a:t>       nelinopeuden suhteen</a:t>
            </a:r>
          </a:p>
          <a:p>
            <a:r>
              <a:rPr lang="fi-FI" b="1" dirty="0"/>
              <a:t>Nelivoima: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F8E5C-FC58-794A-8CCD-65E30FCF2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600200"/>
            <a:ext cx="1854200" cy="418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56A93-5F29-9544-8043-A94301430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2057543"/>
            <a:ext cx="509840" cy="721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A22C2-D3AA-564E-8B8C-60AB70F2E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27" y="2920596"/>
            <a:ext cx="457200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91EA0D-53AE-724A-A4F4-22275879D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709" y="3311910"/>
            <a:ext cx="475471" cy="551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791F2-2798-E945-BCD2-A0E091CE41A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564" y="4921341"/>
            <a:ext cx="1896436" cy="1825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DFFBA7-D357-E34F-9B23-C81304F7D243}"/>
              </a:ext>
            </a:extLst>
          </p:cNvPr>
          <p:cNvSpPr txBox="1"/>
          <p:nvPr/>
        </p:nvSpPr>
        <p:spPr>
          <a:xfrm>
            <a:off x="4611095" y="5564603"/>
            <a:ext cx="431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hlinkClick r:id="rId8"/>
              </a:rPr>
              <a:t>https</a:t>
            </a:r>
            <a:r>
              <a:rPr lang="fi-FI" dirty="0">
                <a:hlinkClick r:id="rId8"/>
              </a:rPr>
              <a:t>://</a:t>
            </a:r>
            <a:r>
              <a:rPr lang="fi-FI" dirty="0" err="1">
                <a:hlinkClick r:id="rId8"/>
              </a:rPr>
              <a:t>en.wikipedia.org</a:t>
            </a:r>
            <a:r>
              <a:rPr lang="fi-FI" dirty="0">
                <a:hlinkClick r:id="rId8"/>
              </a:rPr>
              <a:t>/wiki/</a:t>
            </a:r>
            <a:r>
              <a:rPr lang="fi-FI" dirty="0" err="1">
                <a:hlinkClick r:id="rId8"/>
              </a:rPr>
              <a:t>Four-force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7495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6C40A-0A97-5741-A5C4-D3EBECEA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70861"/>
          </a:xfrm>
        </p:spPr>
        <p:txBody>
          <a:bodyPr/>
          <a:lstStyle/>
          <a:p>
            <a:r>
              <a:rPr lang="fi-FI" dirty="0"/>
              <a:t>Esimerkkejä nelivektoreista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E8DB7-62E3-C649-8C7A-5FCE0AA9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fi-FI" b="1" dirty="0"/>
              <a:t>Nelivirta </a:t>
            </a:r>
            <a:r>
              <a:rPr lang="fi-FI" sz="2000" dirty="0"/>
              <a:t>yhdistää varaustiheyden (</a:t>
            </a:r>
            <a:r>
              <a:rPr lang="fi-FI" sz="2000" dirty="0" err="1"/>
              <a:t>rho</a:t>
            </a:r>
            <a:r>
              <a:rPr lang="fi-FI" sz="2000" dirty="0"/>
              <a:t>) ja virrantiheyden j</a:t>
            </a:r>
            <a:r>
              <a:rPr lang="fi-FI" sz="2000" b="1" dirty="0"/>
              <a:t>:</a:t>
            </a:r>
          </a:p>
          <a:p>
            <a:endParaRPr lang="fi-FI" sz="2000" b="1" dirty="0"/>
          </a:p>
          <a:p>
            <a:endParaRPr lang="fi-FI" sz="2000" b="1" dirty="0"/>
          </a:p>
          <a:p>
            <a:r>
              <a:rPr lang="fi-FI" b="1" dirty="0"/>
              <a:t>Nelipotentiaaliin </a:t>
            </a:r>
            <a:r>
              <a:rPr lang="fi-FI" dirty="0"/>
              <a:t>ympätään skalaari- ja vektoripotentiaalit sähkömagnetismissa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1EF9B6-1DDF-0046-BCAA-7A5FCA114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952" y="2155664"/>
            <a:ext cx="1981200" cy="469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46EB1-6E1E-884E-BBCB-C1B4009F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852" y="3386931"/>
            <a:ext cx="214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40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CFDA-7229-F14D-8BB2-58555C5F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8868"/>
          </a:xfrm>
        </p:spPr>
        <p:txBody>
          <a:bodyPr/>
          <a:lstStyle/>
          <a:p>
            <a:r>
              <a:rPr lang="fi-FI" dirty="0"/>
              <a:t>Viimeinen viikko!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D2895-544F-8D44-9E01-3FF63DB1B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/>
              <a:t>Ensi viikolla: </a:t>
            </a:r>
            <a:r>
              <a:rPr lang="fi-FI" dirty="0"/>
              <a:t>taustaa siihen miten suhteellisuusteoria vaikuttaa siihen miten </a:t>
            </a:r>
            <a:r>
              <a:rPr lang="fi-FI" dirty="0" err="1"/>
              <a:t>Maxwellin</a:t>
            </a:r>
            <a:r>
              <a:rPr lang="fi-FI" dirty="0"/>
              <a:t> yhtälöitä tulkitsemme.</a:t>
            </a:r>
            <a:endParaRPr lang="fi-FI" b="1" dirty="0"/>
          </a:p>
          <a:p>
            <a:r>
              <a:rPr lang="fi-FI" b="1" dirty="0"/>
              <a:t>Ensi viikolla: </a:t>
            </a:r>
            <a:r>
              <a:rPr lang="fi-FI" dirty="0"/>
              <a:t>taustaa yleiseen suhteellisuusteoriaan ja keskustelua siitä miten kentät ja hiukkaset kytkeytyvät toisiinsa…eli miten päädymme yhteiseen fysiikan formulointiin hiukkasten ja kenttien dynamiikalle missä kaikki vaikuttaa kaikkeen.</a:t>
            </a:r>
          </a:p>
          <a:p>
            <a:r>
              <a:rPr lang="fi-FI" b="1" dirty="0"/>
              <a:t>Ensi viikolla: </a:t>
            </a:r>
            <a:r>
              <a:rPr lang="fi-FI" dirty="0"/>
              <a:t>viimeinen luento on kertausta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9FBA8-087A-991F-F0F4-06E3DDD191D6}"/>
              </a:ext>
            </a:extLst>
          </p:cNvPr>
          <p:cNvSpPr txBox="1"/>
          <p:nvPr/>
        </p:nvSpPr>
        <p:spPr>
          <a:xfrm rot="20886481">
            <a:off x="3754582" y="5818911"/>
            <a:ext cx="18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Luennot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ja to!</a:t>
            </a:r>
          </a:p>
        </p:txBody>
      </p:sp>
    </p:spTree>
    <p:extLst>
      <p:ext uri="{BB962C8B-B14F-4D97-AF65-F5344CB8AC3E}">
        <p14:creationId xmlns:p14="http://schemas.microsoft.com/office/powerpoint/2010/main" val="3925611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178D4-38A8-1840-9E23-8668F5B0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Newtonin 2….for </a:t>
            </a:r>
            <a:r>
              <a:rPr lang="fi-FI" dirty="0" err="1"/>
              <a:t>real</a:t>
            </a:r>
            <a:endParaRPr lang="fi-FI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184DD0-498F-9F48-8A97-B79A5BAF8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8824" y="1822043"/>
            <a:ext cx="1574800" cy="9525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D249F-691B-F541-922D-1B1C8494DD36}"/>
              </a:ext>
            </a:extLst>
          </p:cNvPr>
          <p:cNvSpPr txBox="1"/>
          <p:nvPr/>
        </p:nvSpPr>
        <p:spPr>
          <a:xfrm>
            <a:off x="3936570" y="2061763"/>
            <a:ext cx="3859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P ja F ovat molemmat nelivektoreita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DE047-0972-524A-8A21-2068ED998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53" y="3688310"/>
            <a:ext cx="3389618" cy="1159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DC2D9-D804-9341-A390-8E1A30913546}"/>
              </a:ext>
            </a:extLst>
          </p:cNvPr>
          <p:cNvSpPr txBox="1"/>
          <p:nvPr/>
        </p:nvSpPr>
        <p:spPr>
          <a:xfrm>
            <a:off x="5423495" y="4077798"/>
            <a:ext cx="23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f=”tavallinen” voima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00EFE4-3A47-AC45-848B-6669F731A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353" y="3093539"/>
            <a:ext cx="3975100" cy="46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46A59F-CE94-AA46-B5B3-91C45A963BDB}"/>
              </a:ext>
            </a:extLst>
          </p:cNvPr>
          <p:cNvSpPr txBox="1"/>
          <p:nvPr/>
        </p:nvSpPr>
        <p:spPr>
          <a:xfrm>
            <a:off x="1186861" y="4797398"/>
            <a:ext cx="7111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Usein aikaan/energiaan liittyvää nollatta komponenttia ei ratkaista, </a:t>
            </a:r>
          </a:p>
          <a:p>
            <a:r>
              <a:rPr lang="fi-FI" dirty="0"/>
              <a:t>mutta periaatteessa se on siellä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097E1-B18C-E64A-A2D0-85B7836D83D3}"/>
              </a:ext>
            </a:extLst>
          </p:cNvPr>
          <p:cNvSpPr txBox="1"/>
          <p:nvPr/>
        </p:nvSpPr>
        <p:spPr>
          <a:xfrm>
            <a:off x="782228" y="5710271"/>
            <a:ext cx="4324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Teille riittää ymmärtää, että entinen on </a:t>
            </a:r>
          </a:p>
          <a:p>
            <a:r>
              <a:rPr lang="fi-FI" b="1" dirty="0" err="1"/>
              <a:t>about</a:t>
            </a:r>
            <a:r>
              <a:rPr lang="fi-FI" b="1" dirty="0"/>
              <a:t> ok, kunhan massan  kasvu </a:t>
            </a:r>
          </a:p>
          <a:p>
            <a:r>
              <a:rPr lang="fi-FI" b="1" dirty="0"/>
              <a:t>nopeuden mukana huomioidaan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306FB9-4650-3741-B945-97342E5683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170" y="5233289"/>
            <a:ext cx="2674933" cy="15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3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BA75-7963-2747-A34B-1CDDD828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5844"/>
          </a:xfrm>
        </p:spPr>
        <p:txBody>
          <a:bodyPr/>
          <a:lstStyle/>
          <a:p>
            <a:r>
              <a:rPr lang="fi-FI" dirty="0"/>
              <a:t>Tänään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D0765-1895-DB43-8C91-97B7AD722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Pituuspuristuma</a:t>
            </a:r>
          </a:p>
          <a:p>
            <a:r>
              <a:rPr lang="fi-FI" dirty="0"/>
              <a:t>Relativistinen </a:t>
            </a:r>
            <a:r>
              <a:rPr lang="fi-FI" dirty="0" err="1"/>
              <a:t>Dopplerin</a:t>
            </a:r>
            <a:r>
              <a:rPr lang="fi-FI" dirty="0"/>
              <a:t> ilmiö</a:t>
            </a:r>
          </a:p>
          <a:p>
            <a:r>
              <a:rPr lang="fi-FI" dirty="0"/>
              <a:t>Relativistinen kinematiikka</a:t>
            </a:r>
          </a:p>
          <a:p>
            <a:r>
              <a:rPr lang="fi-FI" dirty="0"/>
              <a:t>4-vektorit ja niiden normit</a:t>
            </a:r>
          </a:p>
          <a:p>
            <a:r>
              <a:rPr lang="fi-FI" dirty="0" err="1"/>
              <a:t>Lagrangen</a:t>
            </a:r>
            <a:r>
              <a:rPr lang="fi-FI" dirty="0"/>
              <a:t> funktio, Hamiltonin periaate</a:t>
            </a:r>
          </a:p>
          <a:p>
            <a:r>
              <a:rPr lang="fi-FI" dirty="0"/>
              <a:t>E=mc^2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872B9-C1A0-5A4E-9B51-2D6B6778E9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92" y="4161080"/>
            <a:ext cx="4210373" cy="24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63FE-4186-9E40-A189-F43EB6E9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17356"/>
          </a:xfrm>
        </p:spPr>
        <p:txBody>
          <a:bodyPr/>
          <a:lstStyle/>
          <a:p>
            <a:r>
              <a:rPr lang="fi-FI" dirty="0"/>
              <a:t>Konsepti: </a:t>
            </a:r>
            <a:r>
              <a:rPr lang="fi-FI" dirty="0" err="1"/>
              <a:t>itseisaika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11334-3679-A64C-9225-E9AAB31E6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Itseisaika</a:t>
            </a:r>
            <a:r>
              <a:rPr lang="fi-FI" dirty="0"/>
              <a:t> eli </a:t>
            </a:r>
            <a:r>
              <a:rPr lang="fi-FI" dirty="0" err="1"/>
              <a:t>proper</a:t>
            </a:r>
            <a:r>
              <a:rPr lang="fi-FI" dirty="0"/>
              <a:t> </a:t>
            </a:r>
            <a:r>
              <a:rPr lang="fi-FI" dirty="0" err="1"/>
              <a:t>time</a:t>
            </a:r>
            <a:endParaRPr lang="fi-FI" dirty="0"/>
          </a:p>
          <a:p>
            <a:r>
              <a:rPr lang="fi-FI" dirty="0"/>
              <a:t>Aika minkä kappaleen mukana kulkeva kello mittaa</a:t>
            </a:r>
          </a:p>
          <a:p>
            <a:r>
              <a:rPr lang="fi-FI" dirty="0"/>
              <a:t>Tämä on suhteellisuusteoriassa invariantti eli ei riipu </a:t>
            </a:r>
            <a:r>
              <a:rPr lang="fi-FI" dirty="0" err="1"/>
              <a:t>inertiaalikoordinaatistosta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84C89-BCA3-F34C-9D46-00DED81AB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0" y="4742911"/>
            <a:ext cx="22225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60842-2F0C-CA4C-AD0D-BD58FB44A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080">
            <a:off x="3553867" y="4026287"/>
            <a:ext cx="4532756" cy="25193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425F0-8663-0D42-A958-428B9189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87" y="3407849"/>
            <a:ext cx="74422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62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8F2E4-61C6-D342-BE88-59BD29558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352"/>
            <a:ext cx="8229600" cy="1119753"/>
          </a:xfrm>
        </p:spPr>
        <p:txBody>
          <a:bodyPr/>
          <a:lstStyle/>
          <a:p>
            <a:r>
              <a:rPr lang="fi-FI" dirty="0"/>
              <a:t>Ilmiöitä: pituuspuristuma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3E486-7788-B74A-9CE0-A0303E651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Length</a:t>
            </a:r>
            <a:r>
              <a:rPr lang="fi-FI" dirty="0"/>
              <a:t> </a:t>
            </a:r>
            <a:r>
              <a:rPr lang="fi-FI" dirty="0" err="1"/>
              <a:t>contraction</a:t>
            </a:r>
            <a:endParaRPr lang="fi-FI" dirty="0"/>
          </a:p>
          <a:p>
            <a:r>
              <a:rPr lang="fi-FI" dirty="0"/>
              <a:t>Liikkuva kappale näyttää kutistuvan liikesuunnassaan</a:t>
            </a:r>
          </a:p>
          <a:p>
            <a:r>
              <a:rPr lang="fi-FI" dirty="0"/>
              <a:t>Muistiinpanot </a:t>
            </a:r>
            <a:r>
              <a:rPr lang="fi-FI" sz="1800" dirty="0">
                <a:hlinkClick r:id="rId2"/>
              </a:rPr>
              <a:t>(</a:t>
            </a:r>
            <a:r>
              <a:rPr lang="fi-FI" sz="1800" dirty="0" err="1">
                <a:hlinkClick r:id="rId2"/>
              </a:rPr>
              <a:t>https</a:t>
            </a:r>
            <a:r>
              <a:rPr lang="fi-FI" sz="1800" dirty="0">
                <a:hlinkClick r:id="rId2"/>
              </a:rPr>
              <a:t>://</a:t>
            </a:r>
            <a:r>
              <a:rPr lang="fi-FI" sz="1800" dirty="0" err="1">
                <a:hlinkClick r:id="rId2"/>
              </a:rPr>
              <a:t>en.wikipedia.org</a:t>
            </a:r>
            <a:r>
              <a:rPr lang="fi-FI" sz="1800" dirty="0">
                <a:hlinkClick r:id="rId2"/>
              </a:rPr>
              <a:t>/wiki/</a:t>
            </a:r>
            <a:r>
              <a:rPr lang="fi-FI" sz="1800" dirty="0" err="1">
                <a:hlinkClick r:id="rId2"/>
              </a:rPr>
              <a:t>Length_contraction</a:t>
            </a:r>
            <a:r>
              <a:rPr lang="fi-FI" sz="1800" dirty="0">
                <a:hlinkClick r:id="rId2"/>
              </a:rPr>
              <a:t>)</a:t>
            </a:r>
            <a:endParaRPr lang="fi-FI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AEECD-5070-E148-B813-3CDAAD33717D}"/>
              </a:ext>
            </a:extLst>
          </p:cNvPr>
          <p:cNvSpPr/>
          <p:nvPr/>
        </p:nvSpPr>
        <p:spPr>
          <a:xfrm>
            <a:off x="4440264" y="531092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hlinkClick r:id="rId3"/>
              </a:rPr>
              <a:t>https://www.youtube.com/watch?v=FPzGAksFCbs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www.youtube.com</a:t>
            </a:r>
            <a:r>
              <a:rPr lang="fi-FI" dirty="0"/>
              <a:t>/</a:t>
            </a:r>
            <a:r>
              <a:rPr lang="fi-FI" dirty="0" err="1"/>
              <a:t>watch?v</a:t>
            </a:r>
            <a:r>
              <a:rPr lang="fi-FI" dirty="0"/>
              <a:t>=-NN_m2yKAAk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F78C48-6A25-6A4C-B3E1-89E5186B9B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4" y="3512116"/>
            <a:ext cx="2614047" cy="2614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756A7-CBFD-8346-B18C-BB547FD6882D}"/>
              </a:ext>
            </a:extLst>
          </p:cNvPr>
          <p:cNvSpPr txBox="1"/>
          <p:nvPr/>
        </p:nvSpPr>
        <p:spPr>
          <a:xfrm>
            <a:off x="4440264" y="4200041"/>
            <a:ext cx="4104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Pituus eri koordinaatistoissa. Huomaa</a:t>
            </a:r>
          </a:p>
          <a:p>
            <a:r>
              <a:rPr lang="fi-FI" dirty="0"/>
              <a:t>kuinka sininen on lyhyempi.</a:t>
            </a:r>
          </a:p>
        </p:txBody>
      </p:sp>
    </p:spTree>
    <p:extLst>
      <p:ext uri="{BB962C8B-B14F-4D97-AF65-F5344CB8AC3E}">
        <p14:creationId xmlns:p14="http://schemas.microsoft.com/office/powerpoint/2010/main" val="273762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E288-56C2-C445-8CF2-BEFFD834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Tikapuu</a:t>
            </a:r>
            <a:r>
              <a:rPr lang="fi-FI" dirty="0"/>
              <a:t> paradoksi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A849-8199-2C41-8A25-D562D480F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https://en.wikipedia.org/wiki/Ladder_paradox</a:t>
            </a:r>
            <a:endParaRPr lang="fi-FI" dirty="0"/>
          </a:p>
          <a:p>
            <a:r>
              <a:rPr lang="fi-FI" dirty="0"/>
              <a:t>Tikapuut levossa eivät mahdu latoon</a:t>
            </a:r>
          </a:p>
          <a:p>
            <a:r>
              <a:rPr lang="fi-FI" dirty="0"/>
              <a:t>Pituuspuristuman takia mahtuvat…mutta eikä myös ladon voi katsoa kutistuvan???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14BF8-9A61-6748-9701-CB7AA4E8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1" y="3324387"/>
            <a:ext cx="6498418" cy="26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36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A50D-DEE1-7F4D-B976-8B99497F0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Tikapuu</a:t>
            </a:r>
            <a:r>
              <a:rPr lang="fi-FI" dirty="0"/>
              <a:t> paradoksi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2E158D-9E2E-EE4E-A68B-D6D150838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1830427"/>
            <a:ext cx="4127500" cy="41275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C1A962-5124-F347-B912-4C4992FDFF7B}"/>
              </a:ext>
            </a:extLst>
          </p:cNvPr>
          <p:cNvSpPr txBox="1"/>
          <p:nvPr/>
        </p:nvSpPr>
        <p:spPr>
          <a:xfrm>
            <a:off x="945397" y="6168325"/>
            <a:ext cx="8150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Yhtäaikaisuus ongelmana: ladon vinkkelistä molemmat ovet voivat olla kiinni</a:t>
            </a:r>
          </a:p>
          <a:p>
            <a:r>
              <a:rPr lang="fi-FI" dirty="0"/>
              <a:t>samaan aikaan. Tikapuiden vinkkelistä eivät.</a:t>
            </a:r>
          </a:p>
        </p:txBody>
      </p:sp>
    </p:spTree>
    <p:extLst>
      <p:ext uri="{BB962C8B-B14F-4D97-AF65-F5344CB8AC3E}">
        <p14:creationId xmlns:p14="http://schemas.microsoft.com/office/powerpoint/2010/main" val="57474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2022E-C7D8-1A42-9801-9BBD822E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Ehrenfestin</a:t>
            </a:r>
            <a:r>
              <a:rPr lang="fi-FI" dirty="0"/>
              <a:t> paradoksi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221CC-C22D-DA4A-B160-AD7100EB0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21" y="2146742"/>
            <a:ext cx="4264186" cy="34888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FA0C21-E9EF-DA45-ACB1-C9E5859B1C90}"/>
              </a:ext>
            </a:extLst>
          </p:cNvPr>
          <p:cNvSpPr txBox="1"/>
          <p:nvPr/>
        </p:nvSpPr>
        <p:spPr>
          <a:xfrm>
            <a:off x="1131376" y="5997497"/>
            <a:ext cx="394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Ympyrän kehän suhde säteeseen????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E8138-E4FB-1C4F-8643-B71D8D52BBA5}"/>
              </a:ext>
            </a:extLst>
          </p:cNvPr>
          <p:cNvSpPr txBox="1"/>
          <p:nvPr/>
        </p:nvSpPr>
        <p:spPr>
          <a:xfrm>
            <a:off x="3766089" y="6366829"/>
            <a:ext cx="518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https://en.wikipedia.org/wiki/Ehrenfest_paradox</a:t>
            </a:r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24D513-E22D-2A43-8BF6-D0B97B09C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37" y="1611616"/>
            <a:ext cx="3722007" cy="42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9EA6-098E-284A-B56B-2123D69E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Ilmiöitä:relativistinen</a:t>
            </a:r>
            <a:r>
              <a:rPr lang="fi-FI" dirty="0"/>
              <a:t> </a:t>
            </a:r>
            <a:r>
              <a:rPr lang="fi-FI" dirty="0" err="1"/>
              <a:t>Doppler</a:t>
            </a:r>
            <a:r>
              <a:rPr lang="fi-FI" dirty="0"/>
              <a:t> ilmiö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E991D-3272-AD42-B63C-0453985D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83" y="1600200"/>
            <a:ext cx="8989017" cy="4525963"/>
          </a:xfrm>
        </p:spPr>
        <p:txBody>
          <a:bodyPr/>
          <a:lstStyle/>
          <a:p>
            <a:r>
              <a:rPr lang="fi-FI" dirty="0"/>
              <a:t>Taajuus muuttuu liiketilan vuoksi (muistiinpanot)</a:t>
            </a:r>
          </a:p>
          <a:p>
            <a:r>
              <a:rPr lang="fi-FI" dirty="0"/>
              <a:t>Suhteellisuusteoriassa ajan venyminen saa myös lähteen ”tikittämään” hitaammin</a:t>
            </a:r>
          </a:p>
          <a:p>
            <a:r>
              <a:rPr lang="fi-FI" dirty="0"/>
              <a:t>Kohti tuleva siirtyy suurempiin taajuuksiin päin. (</a:t>
            </a:r>
            <a:r>
              <a:rPr lang="fi-FI" dirty="0" err="1"/>
              <a:t>blue</a:t>
            </a:r>
            <a:r>
              <a:rPr lang="fi-FI" dirty="0"/>
              <a:t> </a:t>
            </a:r>
            <a:r>
              <a:rPr lang="fi-FI" dirty="0" err="1"/>
              <a:t>shift</a:t>
            </a:r>
            <a:r>
              <a:rPr lang="fi-FI" dirty="0"/>
              <a:t>)</a:t>
            </a:r>
          </a:p>
          <a:p>
            <a:r>
              <a:rPr lang="fi-FI" dirty="0"/>
              <a:t>Poispäin menevä pienempiin taajuuksiin (</a:t>
            </a:r>
            <a:r>
              <a:rPr lang="fi-FI" dirty="0" err="1"/>
              <a:t>red</a:t>
            </a:r>
            <a:r>
              <a:rPr lang="fi-FI" dirty="0"/>
              <a:t> </a:t>
            </a:r>
            <a:r>
              <a:rPr lang="fi-FI" dirty="0" err="1"/>
              <a:t>shift</a:t>
            </a:r>
            <a:r>
              <a:rPr lang="fi-FI" dirty="0"/>
              <a:t>)</a:t>
            </a:r>
          </a:p>
          <a:p>
            <a:r>
              <a:rPr lang="fi-FI" dirty="0"/>
              <a:t>Muistiinpanot </a:t>
            </a:r>
            <a:r>
              <a:rPr lang="fi-FI" sz="1800" dirty="0"/>
              <a:t>(</a:t>
            </a:r>
            <a:r>
              <a:rPr lang="fi-FI" sz="1800" dirty="0">
                <a:hlinkClick r:id="rId2"/>
              </a:rPr>
              <a:t>https://en.wikipedia.org/wiki/Relativistic_Doppler_effect</a:t>
            </a:r>
            <a:r>
              <a:rPr lang="fi-FI" sz="1800" dirty="0"/>
              <a:t>)</a:t>
            </a:r>
          </a:p>
          <a:p>
            <a:r>
              <a:rPr lang="fi-FI" dirty="0"/>
              <a:t>Myös ”poikittainen” </a:t>
            </a:r>
            <a:r>
              <a:rPr lang="fi-FI" dirty="0" err="1"/>
              <a:t>Doppler</a:t>
            </a:r>
            <a:r>
              <a:rPr lang="fi-FI" dirty="0"/>
              <a:t> siirtymä olemassa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B0C44-1757-CA48-A2C6-1021946F3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71" y="4698847"/>
            <a:ext cx="3387417" cy="20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0871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</TotalTime>
  <Words>858</Words>
  <Application>Microsoft Macintosh PowerPoint</Application>
  <PresentationFormat>On-screen Show (4:3)</PresentationFormat>
  <Paragraphs>148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SCI_EN</vt:lpstr>
      <vt:lpstr>Executive</vt:lpstr>
      <vt:lpstr>Klassinen dynamiikka:  erityinen suhteellisuusteoria 2/2</vt:lpstr>
      <vt:lpstr>PowerPoint Presentation</vt:lpstr>
      <vt:lpstr>Tänään</vt:lpstr>
      <vt:lpstr>Konsepti: itseisaika</vt:lpstr>
      <vt:lpstr>Ilmiöitä: pituuspuristuma</vt:lpstr>
      <vt:lpstr>Tikapuu paradoksi</vt:lpstr>
      <vt:lpstr>Tikapuu paradoksi</vt:lpstr>
      <vt:lpstr>Ehrenfestin paradoksi</vt:lpstr>
      <vt:lpstr>Ilmiöitä:relativistinen Doppler ilmiö</vt:lpstr>
      <vt:lpstr>E=mc^2</vt:lpstr>
      <vt:lpstr>Mitä? Häh?</vt:lpstr>
      <vt:lpstr>E=mc^2</vt:lpstr>
      <vt:lpstr>E=mc^2</vt:lpstr>
      <vt:lpstr>E=mc^2</vt:lpstr>
      <vt:lpstr>E=mc^2</vt:lpstr>
      <vt:lpstr>E=mc^2</vt:lpstr>
      <vt:lpstr>E=mc^2</vt:lpstr>
      <vt:lpstr>Energiasta ja massasta</vt:lpstr>
      <vt:lpstr>Hamiltonin periaate</vt:lpstr>
      <vt:lpstr>Hamiltonin periaate</vt:lpstr>
      <vt:lpstr>Hamiltonin periaate</vt:lpstr>
      <vt:lpstr>Newtonin 2. laki: muutokset</vt:lpstr>
      <vt:lpstr>Ilmiöitä: massa kasvaa nopeuden kasvaessa</vt:lpstr>
      <vt:lpstr>Konsepti: nelivektori</vt:lpstr>
      <vt:lpstr>Nelivektoreiden pistetulo</vt:lpstr>
      <vt:lpstr>Esimerkkejä nelivektoreista</vt:lpstr>
      <vt:lpstr>Esimerkkejä nelivektoreista</vt:lpstr>
      <vt:lpstr>Viimeinen viikko!</vt:lpstr>
      <vt:lpstr>Newtonin 2….for real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255</cp:revision>
  <cp:lastPrinted>2022-05-18T08:24:26Z</cp:lastPrinted>
  <dcterms:created xsi:type="dcterms:W3CDTF">2013-10-21T06:22:51Z</dcterms:created>
  <dcterms:modified xsi:type="dcterms:W3CDTF">2024-05-22T09:06:09Z</dcterms:modified>
</cp:coreProperties>
</file>