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  <p:sldMasterId id="2147484793" r:id="rId2"/>
  </p:sldMasterIdLst>
  <p:notesMasterIdLst>
    <p:notesMasterId r:id="rId15"/>
  </p:notesMasterIdLst>
  <p:sldIdLst>
    <p:sldId id="256" r:id="rId3"/>
    <p:sldId id="282" r:id="rId4"/>
    <p:sldId id="286" r:id="rId5"/>
    <p:sldId id="287" r:id="rId6"/>
    <p:sldId id="290" r:id="rId7"/>
    <p:sldId id="271" r:id="rId8"/>
    <p:sldId id="289" r:id="rId9"/>
    <p:sldId id="272" r:id="rId10"/>
    <p:sldId id="273" r:id="rId11"/>
    <p:sldId id="288" r:id="rId12"/>
    <p:sldId id="291" r:id="rId13"/>
    <p:sldId id="274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27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94" autoAdjust="0"/>
    <p:restoredTop sz="87433" autoAdjust="0"/>
  </p:normalViewPr>
  <p:slideViewPr>
    <p:cSldViewPr snapToGrid="0" snapToObjects="1" showGuides="1">
      <p:cViewPr>
        <p:scale>
          <a:sx n="44" d="100"/>
          <a:sy n="44" d="100"/>
        </p:scale>
        <p:origin x="256" y="60"/>
      </p:cViewPr>
      <p:guideLst>
        <p:guide orient="horz" pos="2169"/>
        <p:guide pos="2714"/>
      </p:guideLst>
    </p:cSldViewPr>
  </p:slideViewPr>
  <p:outlineViewPr>
    <p:cViewPr>
      <p:scale>
        <a:sx n="33" d="100"/>
        <a:sy n="33" d="100"/>
      </p:scale>
      <p:origin x="0" y="12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D1646-60F1-3F40-8A95-1BEFAE59401C}" type="datetimeFigureOut">
              <a:rPr lang="fi-FI" smtClean="0"/>
              <a:t>24.5.2021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F1C1A-CD9F-794B-8D52-CC991F8835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98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F1C1A-CD9F-794B-8D52-CC991F88353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22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F1C1A-CD9F-794B-8D52-CC991F88353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448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4" y="1700810"/>
            <a:ext cx="8207375" cy="35427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1163"/>
            <a:ext cx="8207375" cy="354243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388448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4" y="1989288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438088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912267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/>
        </p:nvCxnSpPr>
        <p:spPr>
          <a:xfrm>
            <a:off x="46831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5654880"/>
            <a:ext cx="2248911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27B613C-1AD7-49D3-885D-F654C5CDBAA6}" type="datetime1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4"/>
          <p:cNvCxnSpPr/>
          <p:nvPr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0"/>
            <a:ext cx="2248908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318135"/>
            <a:ext cx="821238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9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27B613C-1AD7-49D3-885D-F654C5CDBAA6}" type="datetime1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4"/>
          <p:cNvCxnSpPr/>
          <p:nvPr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0"/>
            <a:ext cx="2248908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6021288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6180039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6365777"/>
            <a:ext cx="36195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7B613C-1AD7-49D3-885D-F654C5CDBAA6}" type="datetime1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ynmanlectures.caltech.edu/II_13.html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feynmanlectures.caltech.edu/II_13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gi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977" y="1074672"/>
            <a:ext cx="8668508" cy="2782294"/>
          </a:xfrm>
        </p:spPr>
        <p:txBody>
          <a:bodyPr/>
          <a:lstStyle/>
          <a:p>
            <a:r>
              <a:rPr lang="en-US" sz="4400" dirty="0" err="1"/>
              <a:t>Klassinen</a:t>
            </a:r>
            <a:r>
              <a:rPr lang="en-US" sz="4400" dirty="0"/>
              <a:t> </a:t>
            </a:r>
            <a:r>
              <a:rPr lang="en-US" sz="4400" dirty="0" err="1"/>
              <a:t>dynamiikka</a:t>
            </a:r>
            <a:r>
              <a:rPr lang="en-US" sz="4400" dirty="0"/>
              <a:t>: </a:t>
            </a:r>
            <a:br>
              <a:rPr lang="en-US" sz="4400" dirty="0"/>
            </a:br>
            <a:r>
              <a:rPr lang="en-US" sz="4400" dirty="0" err="1"/>
              <a:t>sähkömagnetismi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Martikainen</a:t>
            </a:r>
            <a:r>
              <a:rPr lang="en-US" dirty="0"/>
              <a:t> </a:t>
            </a:r>
            <a:r>
              <a:rPr lang="en-US" dirty="0" err="1"/>
              <a:t>Jani</a:t>
            </a:r>
            <a:r>
              <a:rPr lang="en-US" dirty="0"/>
              <a:t>-Petri</a:t>
            </a:r>
          </a:p>
        </p:txBody>
      </p:sp>
    </p:spTree>
    <p:extLst>
      <p:ext uri="{BB962C8B-B14F-4D97-AF65-F5344CB8AC3E}">
        <p14:creationId xmlns:p14="http://schemas.microsoft.com/office/powerpoint/2010/main" val="15218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D05D36-C396-3D4B-A54D-E02EFDB7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Kytkentä kenttien ja hiukkasten välillä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055453-B44D-C740-BC74-AF3EB264E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Lagrangen</a:t>
            </a:r>
            <a:r>
              <a:rPr lang="fi-FI" dirty="0"/>
              <a:t> tiheys (kentillä) ja </a:t>
            </a:r>
            <a:r>
              <a:rPr lang="fi-FI" dirty="0" err="1"/>
              <a:t>Lagrangen</a:t>
            </a:r>
            <a:r>
              <a:rPr lang="fi-FI" dirty="0"/>
              <a:t> funktio (hiukkasilla)?</a:t>
            </a:r>
          </a:p>
          <a:p>
            <a:r>
              <a:rPr lang="fi-FI" dirty="0"/>
              <a:t>Muistiinpanot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44279F-944B-F647-A495-5A39007F8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43" y="3847455"/>
            <a:ext cx="5352080" cy="3010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057031-77CF-9748-8A87-8CA7D0496917}"/>
              </a:ext>
            </a:extLst>
          </p:cNvPr>
          <p:cNvSpPr txBox="1"/>
          <p:nvPr/>
        </p:nvSpPr>
        <p:spPr>
          <a:xfrm>
            <a:off x="1899053" y="3200400"/>
            <a:ext cx="5934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Koska kytketyn systeemin ratkominen on usein vaikeaa,</a:t>
            </a:r>
          </a:p>
          <a:p>
            <a:r>
              <a:rPr lang="fi-FI" dirty="0"/>
              <a:t>tavallisesti pakotetaan toinen osa annetuksi.</a:t>
            </a:r>
          </a:p>
        </p:txBody>
      </p:sp>
    </p:spTree>
    <p:extLst>
      <p:ext uri="{BB962C8B-B14F-4D97-AF65-F5344CB8AC3E}">
        <p14:creationId xmlns:p14="http://schemas.microsoft.com/office/powerpoint/2010/main" val="41094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3567">
              <a:srgbClr val="FAFAFA">
                <a:alpha val="62000"/>
              </a:srgbClr>
            </a:gs>
            <a:gs pos="19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 smtClean="0"/>
              <a:t>Lähtökohta vaikutuksessa ja Hamiltonin periaatteessa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61" y="3393278"/>
            <a:ext cx="3621314" cy="3394982"/>
          </a:xfrm>
        </p:spPr>
      </p:pic>
      <p:sp>
        <p:nvSpPr>
          <p:cNvPr id="5" name="AutoShape 2" descr="{\displaystyle \mathbf {F} =q\,\mathbf {E} +q\,\mathbf {v} \times \mathbf {B} 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11" y="3774847"/>
            <a:ext cx="3028950" cy="1514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8732" y="1784014"/>
            <a:ext cx="6306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 smtClean="0"/>
              <a:t>Sama kytkentätermi </a:t>
            </a:r>
            <a:r>
              <a:rPr lang="fi-FI" sz="2400" dirty="0" smtClean="0"/>
              <a:t>missä nelipotentiaali ja</a:t>
            </a:r>
          </a:p>
          <a:p>
            <a:pPr algn="ctr"/>
            <a:r>
              <a:rPr lang="fi-FI" sz="2400" dirty="0"/>
              <a:t>v</a:t>
            </a:r>
            <a:r>
              <a:rPr lang="fi-FI" sz="2400" dirty="0" smtClean="0"/>
              <a:t>irrantiheys esiintyy antaa...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51126" y="2861099"/>
            <a:ext cx="609600" cy="828447"/>
          </a:xfrm>
          <a:prstGeom prst="straightConnector1">
            <a:avLst/>
          </a:prstGeom>
          <a:ln w="603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09772" y="2780705"/>
            <a:ext cx="515257" cy="612573"/>
          </a:xfrm>
          <a:prstGeom prst="straightConnector1">
            <a:avLst/>
          </a:prstGeom>
          <a:ln w="603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5575" y="3070013"/>
            <a:ext cx="19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Lagrange yhtälö </a:t>
            </a:r>
          </a:p>
          <a:p>
            <a:r>
              <a:rPr lang="fi-FI" dirty="0" smtClean="0"/>
              <a:t>varaukselle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8178" y="2680033"/>
            <a:ext cx="18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Euler-Lagrange </a:t>
            </a:r>
          </a:p>
          <a:p>
            <a:r>
              <a:rPr lang="fi-FI" dirty="0" smtClean="0"/>
              <a:t>kentille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604000" y="3512457"/>
            <a:ext cx="791256" cy="1019627"/>
          </a:xfrm>
          <a:prstGeom prst="ellipse">
            <a:avLst/>
          </a:prstGeom>
          <a:solidFill>
            <a:schemeClr val="accent3">
              <a:alpha val="49000"/>
            </a:schemeClr>
          </a:solidFill>
          <a:ln>
            <a:solidFill>
              <a:schemeClr val="accent3">
                <a:shade val="50000"/>
                <a:alpha val="66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40513" y="5768633"/>
            <a:ext cx="791256" cy="1019627"/>
          </a:xfrm>
          <a:prstGeom prst="ellipse">
            <a:avLst/>
          </a:prstGeom>
          <a:solidFill>
            <a:schemeClr val="accent3">
              <a:alpha val="49000"/>
            </a:schemeClr>
          </a:solidFill>
          <a:ln>
            <a:solidFill>
              <a:schemeClr val="accent3">
                <a:shade val="50000"/>
                <a:alpha val="66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3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41CFDA-7229-F14D-8BB2-58555C5F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8868"/>
          </a:xfrm>
        </p:spPr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5D2895-544F-8D44-9E01-3FF63DB1B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Tänään suhteellisuusteorian ja sähkömagnetismin yhteispeliä</a:t>
            </a:r>
          </a:p>
          <a:p>
            <a:r>
              <a:rPr lang="fi-FI" dirty="0"/>
              <a:t>Miten </a:t>
            </a:r>
            <a:r>
              <a:rPr lang="fi-FI" dirty="0" err="1"/>
              <a:t>kentien</a:t>
            </a:r>
            <a:r>
              <a:rPr lang="fi-FI" dirty="0"/>
              <a:t> ja hiukkasten dynamiikka kytkeytyvät toisiinsa</a:t>
            </a:r>
          </a:p>
          <a:p>
            <a:r>
              <a:rPr lang="fi-FI" b="1" dirty="0"/>
              <a:t>Ensi kerralla: </a:t>
            </a:r>
            <a:r>
              <a:rPr lang="fi-FI" dirty="0"/>
              <a:t>viimeinen luento on kertausta</a:t>
            </a:r>
          </a:p>
        </p:txBody>
      </p:sp>
    </p:spTree>
    <p:extLst>
      <p:ext uri="{BB962C8B-B14F-4D97-AF65-F5344CB8AC3E}">
        <p14:creationId xmlns:p14="http://schemas.microsoft.com/office/powerpoint/2010/main" val="392561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1BA75-7963-2747-A34B-1CDDD828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5844"/>
          </a:xfrm>
        </p:spPr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FD0765-1895-DB43-8C91-97B7AD722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Suhteellisuusteoria ja sähkömagnetismi</a:t>
            </a:r>
          </a:p>
          <a:p>
            <a:r>
              <a:rPr lang="fi-FI" dirty="0"/>
              <a:t>Kentien ja hiukkasten dynamiikka</a:t>
            </a:r>
          </a:p>
        </p:txBody>
      </p:sp>
    </p:spTree>
    <p:extLst>
      <p:ext uri="{BB962C8B-B14F-4D97-AF65-F5344CB8AC3E}">
        <p14:creationId xmlns:p14="http://schemas.microsoft.com/office/powerpoint/2010/main" val="87133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C6C40A-0A97-5741-A5C4-D3EBECEA4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70861"/>
          </a:xfrm>
        </p:spPr>
        <p:txBody>
          <a:bodyPr/>
          <a:lstStyle/>
          <a:p>
            <a:r>
              <a:rPr lang="fi-FI" dirty="0"/>
              <a:t>Esimerkkejä nelivektoreista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8E8DB7-62E3-C649-8C7A-5FCE0AA92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fi-FI" b="1" dirty="0"/>
              <a:t>Nelivirta </a:t>
            </a:r>
            <a:r>
              <a:rPr lang="fi-FI" sz="2000" dirty="0"/>
              <a:t>yhdistää varaustiheyden (</a:t>
            </a:r>
            <a:r>
              <a:rPr lang="fi-FI" sz="2000" dirty="0" err="1"/>
              <a:t>rho</a:t>
            </a:r>
            <a:r>
              <a:rPr lang="fi-FI" sz="2000" dirty="0"/>
              <a:t>) ja virrantiheyden (j)</a:t>
            </a:r>
            <a:r>
              <a:rPr lang="fi-FI" sz="2000" b="1" dirty="0"/>
              <a:t>:</a:t>
            </a:r>
          </a:p>
          <a:p>
            <a:endParaRPr lang="fi-FI" sz="2000" b="1" dirty="0"/>
          </a:p>
          <a:p>
            <a:endParaRPr lang="fi-FI" sz="2000" b="1" dirty="0"/>
          </a:p>
          <a:p>
            <a:r>
              <a:rPr lang="fi-FI" b="1" dirty="0"/>
              <a:t>Nelipotentiaaliin </a:t>
            </a:r>
            <a:r>
              <a:rPr lang="fi-FI" dirty="0"/>
              <a:t>ympätään skalaari- ja vektoripotentiaalit sähkömagnetismissa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1EF9B6-1DDF-0046-BCAA-7A5FCA114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952" y="2155664"/>
            <a:ext cx="1981200" cy="46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9746EB1-6E1E-884E-BBCB-C1B4009FE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852" y="3386931"/>
            <a:ext cx="2146300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A445D2-72B5-6D4F-ACBB-00C278A6DFAA}"/>
              </a:ext>
            </a:extLst>
          </p:cNvPr>
          <p:cNvSpPr txBox="1"/>
          <p:nvPr/>
        </p:nvSpPr>
        <p:spPr>
          <a:xfrm rot="20545625" flipH="1">
            <a:off x="4691969" y="4484104"/>
            <a:ext cx="334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Viime luennolla</a:t>
            </a:r>
          </a:p>
        </p:txBody>
      </p:sp>
    </p:spTree>
    <p:extLst>
      <p:ext uri="{BB962C8B-B14F-4D97-AF65-F5344CB8AC3E}">
        <p14:creationId xmlns:p14="http://schemas.microsoft.com/office/powerpoint/2010/main" val="107444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7F235-CC59-CE48-B6B5-D47F4FFB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8353"/>
          </a:xfrm>
        </p:spPr>
        <p:txBody>
          <a:bodyPr/>
          <a:lstStyle/>
          <a:p>
            <a:r>
              <a:rPr lang="fi-FI" dirty="0"/>
              <a:t>Sähkömagnetismi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8A8931-9CBD-9A4B-A815-211FD5085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Miksi sähkö- ja magneettikentät tulisi nähdä saman asian ilmentyminä?</a:t>
            </a:r>
          </a:p>
          <a:p>
            <a:r>
              <a:rPr lang="fi-FI" dirty="0"/>
              <a:t>Miksi niistä ei ole mielekästä puhua absoluuttisina itsenäisinä ilmiöinä?</a:t>
            </a:r>
          </a:p>
          <a:p>
            <a:r>
              <a:rPr lang="fi-FI" dirty="0"/>
              <a:t>Vastaus: Kentät muuttuvat </a:t>
            </a:r>
            <a:r>
              <a:rPr lang="fi-FI" dirty="0" err="1"/>
              <a:t>Lorentzin</a:t>
            </a:r>
            <a:r>
              <a:rPr lang="fi-FI" dirty="0"/>
              <a:t> muunnoksissa</a:t>
            </a:r>
          </a:p>
          <a:p>
            <a:r>
              <a:rPr lang="fi-FI" dirty="0"/>
              <a:t>Miten sama fysiikka ilmestyy eri </a:t>
            </a:r>
            <a:r>
              <a:rPr lang="fi-FI" dirty="0" err="1"/>
              <a:t>inertiaalikoordinaatistoissa</a:t>
            </a:r>
            <a:r>
              <a:rPr lang="fi-FI" dirty="0">
                <a:hlinkClick r:id="rId2"/>
              </a:rPr>
              <a:t>…muistiinpanot https://www.feynmanlectures.caltech.edu/II_13.html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4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F1EBE-8649-3F41-A7F4-01DB6144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3369"/>
          </a:xfrm>
        </p:spPr>
        <p:txBody>
          <a:bodyPr/>
          <a:lstStyle/>
          <a:p>
            <a:r>
              <a:rPr lang="fi-FI" dirty="0"/>
              <a:t>Kenttien muunnos?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F01C3-E843-634B-8D5F-C17A68573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Nelipotentiaali…siitä kentät</a:t>
            </a:r>
          </a:p>
          <a:p>
            <a:r>
              <a:rPr lang="fi-FI" dirty="0"/>
              <a:t>Muistiinpanot</a:t>
            </a:r>
          </a:p>
          <a:p>
            <a:r>
              <a:rPr lang="fi-FI" dirty="0" err="1"/>
              <a:t>Jupyter</a:t>
            </a:r>
            <a:r>
              <a:rPr lang="fi-FI" dirty="0"/>
              <a:t> </a:t>
            </a:r>
            <a:r>
              <a:rPr lang="fi-FI" dirty="0" err="1"/>
              <a:t>notebook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758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7F418-667A-5D48-B7EF-12258CDF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5979"/>
            <a:ext cx="8229600" cy="1042261"/>
          </a:xfrm>
        </p:spPr>
        <p:txBody>
          <a:bodyPr/>
          <a:lstStyle/>
          <a:p>
            <a:r>
              <a:rPr lang="fi-FI" dirty="0" err="1"/>
              <a:t>Maxwellin</a:t>
            </a:r>
            <a:r>
              <a:rPr lang="fi-FI" dirty="0"/>
              <a:t> yhtälöt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0F7A74-81BD-6241-A938-1BC865175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Suhteellisuusteorian lähtökohta oli ottaa </a:t>
            </a:r>
            <a:r>
              <a:rPr lang="fi-FI" dirty="0" err="1"/>
              <a:t>Maxwellin</a:t>
            </a:r>
            <a:r>
              <a:rPr lang="fi-FI" dirty="0"/>
              <a:t> yhtälöt ”tosissaan”.</a:t>
            </a:r>
          </a:p>
          <a:p>
            <a:r>
              <a:rPr lang="fi-FI" b="1" dirty="0"/>
              <a:t>Niissä ei siis muutoksia. Ovat ok relativistisessa maailmassa.</a:t>
            </a:r>
          </a:p>
          <a:p>
            <a:r>
              <a:rPr lang="fi-FI" dirty="0" err="1"/>
              <a:t>Inertiaalikoordinaatistojen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välillä sähkö- ja magneettikentät</a:t>
            </a:r>
          </a:p>
          <a:p>
            <a:pPr marL="0" indent="0">
              <a:buNone/>
            </a:pPr>
            <a:r>
              <a:rPr lang="fi-FI" dirty="0"/>
              <a:t>muuttuvat</a:t>
            </a:r>
          </a:p>
          <a:p>
            <a:r>
              <a:rPr lang="fi-FI" dirty="0"/>
              <a:t>Yhteisvaikutus pysyy samana</a:t>
            </a:r>
          </a:p>
          <a:p>
            <a:r>
              <a:rPr lang="fi-FI" dirty="0"/>
              <a:t>Parempi puhua sähkö-</a:t>
            </a:r>
          </a:p>
          <a:p>
            <a:pPr marL="0" indent="0">
              <a:buNone/>
            </a:pPr>
            <a:r>
              <a:rPr lang="fi-FI" dirty="0"/>
              <a:t>magneettisesta kentästä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E35795-7418-0748-97A5-E4B3196EE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67" y="3481246"/>
            <a:ext cx="3234900" cy="2275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1CA735-F192-D048-9DFB-6C490AB2512E}"/>
              </a:ext>
            </a:extLst>
          </p:cNvPr>
          <p:cNvSpPr txBox="1"/>
          <p:nvPr/>
        </p:nvSpPr>
        <p:spPr>
          <a:xfrm>
            <a:off x="4343773" y="5864881"/>
            <a:ext cx="473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Kenttien muunnos </a:t>
            </a:r>
            <a:r>
              <a:rPr lang="fi-FI" dirty="0" err="1"/>
              <a:t>Lorentzin</a:t>
            </a:r>
            <a:r>
              <a:rPr lang="fi-FI" dirty="0"/>
              <a:t> muunnoksessa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0126E9-0DF4-1C4F-BCFC-5E9C0DFDEA43}"/>
              </a:ext>
            </a:extLst>
          </p:cNvPr>
          <p:cNvSpPr txBox="1"/>
          <p:nvPr/>
        </p:nvSpPr>
        <p:spPr>
          <a:xfrm>
            <a:off x="720615" y="6284164"/>
            <a:ext cx="5556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Miten sama fysiikka ilmestyy. Hauska ajatuskoe</a:t>
            </a:r>
          </a:p>
          <a:p>
            <a:r>
              <a:rPr lang="fi-FI" dirty="0" err="1">
                <a:hlinkClick r:id="rId4"/>
              </a:rPr>
              <a:t>https</a:t>
            </a:r>
            <a:r>
              <a:rPr lang="fi-FI" dirty="0">
                <a:hlinkClick r:id="rId4"/>
              </a:rPr>
              <a:t>://</a:t>
            </a:r>
            <a:r>
              <a:rPr lang="fi-FI" dirty="0" err="1">
                <a:hlinkClick r:id="rId4"/>
              </a:rPr>
              <a:t>www.feynmanlectures.caltech.edu</a:t>
            </a:r>
            <a:r>
              <a:rPr lang="fi-FI" dirty="0">
                <a:hlinkClick r:id="rId4"/>
              </a:rPr>
              <a:t>/II_13.html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178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F3649D-858D-D948-99ED-39A22476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29915-FC5E-1245-A895-239E1A79B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Teillä on anti-symmetrinen 4x4 tensori (ajattele matriisia)</a:t>
            </a:r>
          </a:p>
          <a:p>
            <a:r>
              <a:rPr lang="fi-FI" dirty="0"/>
              <a:t>Kuinka monta itsenäistä elementtiä tällä tensorilla on? </a:t>
            </a:r>
          </a:p>
          <a:p>
            <a:r>
              <a:rPr lang="fi-FI" b="1" dirty="0"/>
              <a:t>Vastaus=4x4-4-6=6</a:t>
            </a:r>
          </a:p>
        </p:txBody>
      </p:sp>
    </p:spTree>
    <p:extLst>
      <p:ext uri="{BB962C8B-B14F-4D97-AF65-F5344CB8AC3E}">
        <p14:creationId xmlns:p14="http://schemas.microsoft.com/office/powerpoint/2010/main" val="372115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488DF-3EAA-4B40-A62E-41FD974B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9864"/>
          </a:xfrm>
        </p:spPr>
        <p:txBody>
          <a:bodyPr/>
          <a:lstStyle/>
          <a:p>
            <a:r>
              <a:rPr lang="fi-FI" dirty="0" err="1"/>
              <a:t>Maxwellin</a:t>
            </a:r>
            <a:r>
              <a:rPr lang="fi-FI" dirty="0"/>
              <a:t> yhtälöt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86829B-3181-3949-826D-750320FC3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Koska kentät erikseen eivät ole absoluuttisia, ne voidaan yhdistää ns. kenttätensoriksi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Joka saadaan </a:t>
            </a:r>
            <a:r>
              <a:rPr lang="fi-FI" b="1" dirty="0"/>
              <a:t>neli-potentiaalista</a:t>
            </a:r>
          </a:p>
          <a:p>
            <a:r>
              <a:rPr lang="fi-FI" dirty="0"/>
              <a:t>Missä esiintyy tavalliset skalaari- ja vektoripotentiaalit yhdessä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B485A6-CBEE-D441-8573-ADB64CE86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64" y="2593681"/>
            <a:ext cx="4622800" cy="1485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8FC6F5-F4EB-5B49-BB4C-1772A57DCFCC}"/>
              </a:ext>
            </a:extLst>
          </p:cNvPr>
          <p:cNvSpPr txBox="1"/>
          <p:nvPr/>
        </p:nvSpPr>
        <p:spPr>
          <a:xfrm rot="20801738">
            <a:off x="5648155" y="5598359"/>
            <a:ext cx="3206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Hyvä tietää, mutta ei tarvitse </a:t>
            </a:r>
          </a:p>
          <a:p>
            <a:r>
              <a:rPr lang="fi-FI" dirty="0"/>
              <a:t>osata soveltaa yksityiskohtia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97D54E-F3ED-094D-90D6-FF5A51153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99" y="2978571"/>
            <a:ext cx="2417736" cy="820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88A3DF8-618C-E149-83D6-ABA881385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435" y="4168696"/>
            <a:ext cx="2443134" cy="4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5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062842-3C3F-024A-B150-79813C302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Kun vielä määritellään nelivirta (kenttien lähde) varaustiheyden ja virrantiheyden avulla (vilahti viime luennolla)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Voimme osoittaa, että kaikki </a:t>
            </a:r>
            <a:r>
              <a:rPr lang="fi-FI" dirty="0" err="1"/>
              <a:t>Maxwellin</a:t>
            </a:r>
            <a:r>
              <a:rPr lang="fi-FI" dirty="0"/>
              <a:t> yhtälöt voidaan kirjoittaa tiiviisti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8C5C364-520C-3146-ABDA-F5BD09C9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477"/>
            <a:ext cx="8229600" cy="1259237"/>
          </a:xfrm>
        </p:spPr>
        <p:txBody>
          <a:bodyPr/>
          <a:lstStyle/>
          <a:p>
            <a:r>
              <a:rPr lang="fi-FI" dirty="0" err="1"/>
              <a:t>Maxwellin</a:t>
            </a:r>
            <a:r>
              <a:rPr lang="fi-FI" dirty="0"/>
              <a:t> yhtälöt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1B45FB-FA29-2A41-AC2D-20C1E8BFE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969" y="2885597"/>
            <a:ext cx="2578100" cy="46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339F46-E2E1-B64F-B630-B2FC75901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955811"/>
            <a:ext cx="4718373" cy="1009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3F0A09B-F758-9B45-98C0-EBEED21E12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069" y="4844185"/>
            <a:ext cx="2742537" cy="154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762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SCI_EN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0" id="{B389219C-6823-42A2-9133-E226F9211E1D}" vid="{27918E5D-F28B-4F67-B053-4B0F6DE3126E}"/>
    </a:ext>
  </a:ext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4836</TotalTime>
  <Words>282</Words>
  <Application>Microsoft Office PowerPoint</Application>
  <PresentationFormat>On-screen Show (4:3)</PresentationFormat>
  <Paragraphs>70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Century Gothic</vt:lpstr>
      <vt:lpstr>Courier New</vt:lpstr>
      <vt:lpstr>Georgia</vt:lpstr>
      <vt:lpstr>Lucida Grande</vt:lpstr>
      <vt:lpstr>Palatino Linotype</vt:lpstr>
      <vt:lpstr>ヒラギノ角ゴ Pro W3</vt:lpstr>
      <vt:lpstr>SCI_EN</vt:lpstr>
      <vt:lpstr>Executive</vt:lpstr>
      <vt:lpstr>Klassinen dynamiikka:  sähkömagnetismi</vt:lpstr>
      <vt:lpstr>Tänään</vt:lpstr>
      <vt:lpstr>Esimerkkejä nelivektoreista</vt:lpstr>
      <vt:lpstr>Sähkömagnetismi</vt:lpstr>
      <vt:lpstr>Kenttien muunnos?</vt:lpstr>
      <vt:lpstr>Maxwellin yhtälöt</vt:lpstr>
      <vt:lpstr>Kysymys</vt:lpstr>
      <vt:lpstr>Maxwellin yhtälöt</vt:lpstr>
      <vt:lpstr>Maxwellin yhtälöt</vt:lpstr>
      <vt:lpstr>Kytkentä kenttien ja hiukkasten välillä</vt:lpstr>
      <vt:lpstr>Lähtökohta vaikutuksessa ja Hamiltonin periaatteessa</vt:lpstr>
      <vt:lpstr>Yhteenveto</vt:lpstr>
    </vt:vector>
  </TitlesOfParts>
  <Company>Aalto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Kvanttimekaniikka: Luento 1</dc:title>
  <dc:creator>Jani-Petri Martikainen</dc:creator>
  <cp:lastModifiedBy>Jani-Petri Martikainen</cp:lastModifiedBy>
  <cp:revision>240</cp:revision>
  <cp:lastPrinted>2017-10-02T11:23:06Z</cp:lastPrinted>
  <dcterms:created xsi:type="dcterms:W3CDTF">2013-10-21T06:22:51Z</dcterms:created>
  <dcterms:modified xsi:type="dcterms:W3CDTF">2021-05-24T09:06:53Z</dcterms:modified>
</cp:coreProperties>
</file>