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  <p:sldMasterId id="2147484793" r:id="rId2"/>
  </p:sldMasterIdLst>
  <p:notesMasterIdLst>
    <p:notesMasterId r:id="rId65"/>
  </p:notesMasterIdLst>
  <p:sldIdLst>
    <p:sldId id="256" r:id="rId3"/>
    <p:sldId id="282" r:id="rId4"/>
    <p:sldId id="339" r:id="rId5"/>
    <p:sldId id="283" r:id="rId6"/>
    <p:sldId id="263" r:id="rId7"/>
    <p:sldId id="307" r:id="rId8"/>
    <p:sldId id="308" r:id="rId9"/>
    <p:sldId id="295" r:id="rId10"/>
    <p:sldId id="304" r:id="rId11"/>
    <p:sldId id="259" r:id="rId12"/>
    <p:sldId id="262" r:id="rId13"/>
    <p:sldId id="260" r:id="rId14"/>
    <p:sldId id="271" r:id="rId15"/>
    <p:sldId id="261" r:id="rId16"/>
    <p:sldId id="309" r:id="rId17"/>
    <p:sldId id="264" r:id="rId18"/>
    <p:sldId id="266" r:id="rId19"/>
    <p:sldId id="267" r:id="rId20"/>
    <p:sldId id="310" r:id="rId21"/>
    <p:sldId id="275" r:id="rId22"/>
    <p:sldId id="269" r:id="rId23"/>
    <p:sldId id="270" r:id="rId24"/>
    <p:sldId id="280" r:id="rId25"/>
    <p:sldId id="311" r:id="rId26"/>
    <p:sldId id="285" r:id="rId27"/>
    <p:sldId id="313" r:id="rId28"/>
    <p:sldId id="314" r:id="rId29"/>
    <p:sldId id="258" r:id="rId30"/>
    <p:sldId id="315" r:id="rId31"/>
    <p:sldId id="316" r:id="rId32"/>
    <p:sldId id="276" r:id="rId33"/>
    <p:sldId id="317" r:id="rId34"/>
    <p:sldId id="288" r:id="rId35"/>
    <p:sldId id="289" r:id="rId36"/>
    <p:sldId id="272" r:id="rId37"/>
    <p:sldId id="318" r:id="rId38"/>
    <p:sldId id="319" r:id="rId39"/>
    <p:sldId id="320" r:id="rId40"/>
    <p:sldId id="277" r:id="rId41"/>
    <p:sldId id="321" r:id="rId42"/>
    <p:sldId id="279" r:id="rId43"/>
    <p:sldId id="322" r:id="rId44"/>
    <p:sldId id="323" r:id="rId45"/>
    <p:sldId id="324" r:id="rId46"/>
    <p:sldId id="325" r:id="rId47"/>
    <p:sldId id="326" r:id="rId48"/>
    <p:sldId id="268" r:id="rId49"/>
    <p:sldId id="327" r:id="rId50"/>
    <p:sldId id="328" r:id="rId51"/>
    <p:sldId id="329" r:id="rId52"/>
    <p:sldId id="330" r:id="rId53"/>
    <p:sldId id="331" r:id="rId54"/>
    <p:sldId id="332" r:id="rId55"/>
    <p:sldId id="333" r:id="rId56"/>
    <p:sldId id="334" r:id="rId57"/>
    <p:sldId id="335" r:id="rId58"/>
    <p:sldId id="336" r:id="rId59"/>
    <p:sldId id="337" r:id="rId60"/>
    <p:sldId id="338" r:id="rId61"/>
    <p:sldId id="278" r:id="rId62"/>
    <p:sldId id="312" r:id="rId63"/>
    <p:sldId id="281" r:id="rId6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>
          <p15:clr>
            <a:srgbClr val="A4A3A4"/>
          </p15:clr>
        </p15:guide>
        <p15:guide id="2" pos="27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460" autoAdjust="0"/>
    <p:restoredTop sz="87440" autoAdjust="0"/>
  </p:normalViewPr>
  <p:slideViewPr>
    <p:cSldViewPr snapToGrid="0" snapToObjects="1" showGuides="1">
      <p:cViewPr varScale="1">
        <p:scale>
          <a:sx n="93" d="100"/>
          <a:sy n="93" d="100"/>
        </p:scale>
        <p:origin x="1120" y="208"/>
      </p:cViewPr>
      <p:guideLst>
        <p:guide orient="horz" pos="2169"/>
        <p:guide pos="2714"/>
      </p:guideLst>
    </p:cSldViewPr>
  </p:slideViewPr>
  <p:outlineViewPr>
    <p:cViewPr>
      <p:scale>
        <a:sx n="33" d="100"/>
        <a:sy n="33" d="100"/>
      </p:scale>
      <p:origin x="0" y="122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D1646-60F1-3F40-8A95-1BEFAE59401C}" type="datetimeFigureOut">
              <a:rPr lang="fi-FI" smtClean="0"/>
              <a:t>30.5.2024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F1C1A-CD9F-794B-8D52-CC991F8835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4981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9F8E-E51C-FE47-9DEB-1ACDA4977C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25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F1C1A-CD9F-794B-8D52-CC991F883535}" type="slidenum">
              <a:rPr lang="fi-FI" smtClean="0"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3348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F1C1A-CD9F-794B-8D52-CC991F883535}" type="slidenum">
              <a:rPr lang="fi-FI" smtClean="0"/>
              <a:t>38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8713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F1C1A-CD9F-794B-8D52-CC991F883535}" type="slidenum">
              <a:rPr lang="fi-FI" smtClean="0"/>
              <a:t>47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1614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4" y="1700810"/>
            <a:ext cx="8207375" cy="354279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5/30/24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5/30/24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5/30/24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5/30/24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5/30/24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5/30/24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5/30/24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4" y="1701163"/>
            <a:ext cx="8207375" cy="354243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702080"/>
            <a:ext cx="8208000" cy="354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388448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4" y="1989288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438088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4" y="1912267"/>
            <a:ext cx="820737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/>
        </p:nvCxnSpPr>
        <p:spPr>
          <a:xfrm>
            <a:off x="468314" y="5848350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1" y="5654880"/>
            <a:ext cx="2248911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4" y="318135"/>
            <a:ext cx="8207375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513934"/>
            <a:ext cx="8207374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327B613C-1AD7-49D3-885D-F654C5CDBAA6}" type="datetime1">
              <a:rPr lang="en-US" smtClean="0"/>
              <a:pPr/>
              <a:t>5/30/24</a:t>
            </a:fld>
            <a:endParaRPr lang="en-US" dirty="0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4"/>
          <p:cNvCxnSpPr/>
          <p:nvPr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654880"/>
            <a:ext cx="2248908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318135"/>
            <a:ext cx="8212380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9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10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327B613C-1AD7-49D3-885D-F654C5CDBAA6}" type="datetime1">
              <a:rPr lang="en-US" smtClean="0"/>
              <a:pPr/>
              <a:t>5/30/24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4"/>
          <p:cNvCxnSpPr/>
          <p:nvPr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654880"/>
            <a:ext cx="2248908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  <a:prstGeom prst="rect">
            <a:avLst/>
          </a:prstGeo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6021288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6180039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5/30/24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6365777"/>
            <a:ext cx="3619500" cy="16192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27B613C-1AD7-49D3-885D-F654C5CDBAA6}" type="datetime1">
              <a:rPr lang="en-US" smtClean="0"/>
              <a:pPr/>
              <a:t>5/30/24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4" r:id="rId1"/>
    <p:sldLayoutId id="2147484795" r:id="rId2"/>
    <p:sldLayoutId id="2147484796" r:id="rId3"/>
    <p:sldLayoutId id="2147484797" r:id="rId4"/>
    <p:sldLayoutId id="2147484798" r:id="rId5"/>
    <p:sldLayoutId id="2147484799" r:id="rId6"/>
    <p:sldLayoutId id="2147484800" r:id="rId7"/>
    <p:sldLayoutId id="2147484801" r:id="rId8"/>
    <p:sldLayoutId id="2147484802" r:id="rId9"/>
    <p:sldLayoutId id="2147484803" r:id="rId10"/>
    <p:sldLayoutId id="2147484804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gi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jpeg"/><Relationship Id="rId4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qfj7n5aSwY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8.emf"/><Relationship Id="rId4" Type="http://schemas.openxmlformats.org/officeDocument/2006/relationships/image" Target="../media/image6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MaFB3jM2q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orentz_transformation" TargetMode="External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ime_dilatio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en.wikipedia.org/wiki/Twin_paradox" TargetMode="External"/><Relationship Id="rId4" Type="http://schemas.openxmlformats.org/officeDocument/2006/relationships/image" Target="../media/image9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PzGAksFCbs" TargetMode="External"/><Relationship Id="rId2" Type="http://schemas.openxmlformats.org/officeDocument/2006/relationships/hyperlink" Target="https://en.wikipedia.org/wiki/Length_contraction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hyperlink" Target="https://en.wikipedia.org/wiki/Relativistic_Doppler_effect" TargetMode="Externa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hyperlink" Target="https://en.wikipedia.org/wiki/Four-vector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our-force" TargetMode="External"/><Relationship Id="rId3" Type="http://schemas.openxmlformats.org/officeDocument/2006/relationships/image" Target="../media/image103.emf"/><Relationship Id="rId7" Type="http://schemas.openxmlformats.org/officeDocument/2006/relationships/image" Target="../media/image109.png"/><Relationship Id="rId2" Type="http://schemas.openxmlformats.org/officeDocument/2006/relationships/hyperlink" Target="https://fi.wikipedia.org/wiki/Itseiskiihtyvyys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8.emf"/><Relationship Id="rId5" Type="http://schemas.openxmlformats.org/officeDocument/2006/relationships/image" Target="../media/image107.emf"/><Relationship Id="rId4" Type="http://schemas.openxmlformats.org/officeDocument/2006/relationships/image" Target="../media/image10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2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hyperlink" Target="https://en.wikipedia.org/wiki/Relativistic_Lagrangian_mechanics" TargetMode="Externa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8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2.png"/><Relationship Id="rId4" Type="http://schemas.openxmlformats.org/officeDocument/2006/relationships/image" Target="../media/image12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977" y="1074672"/>
            <a:ext cx="8668508" cy="2782294"/>
          </a:xfrm>
        </p:spPr>
        <p:txBody>
          <a:bodyPr/>
          <a:lstStyle/>
          <a:p>
            <a:r>
              <a:rPr lang="en-US" sz="4400" dirty="0" err="1"/>
              <a:t>Klassinen</a:t>
            </a:r>
            <a:r>
              <a:rPr lang="en-US" sz="4400" dirty="0"/>
              <a:t> </a:t>
            </a:r>
            <a:r>
              <a:rPr lang="en-US" sz="4400" dirty="0" err="1"/>
              <a:t>dynamiikka</a:t>
            </a:r>
            <a:r>
              <a:rPr lang="en-US" sz="4400" dirty="0"/>
              <a:t>: </a:t>
            </a:r>
            <a:br>
              <a:rPr lang="en-US" sz="4400" dirty="0"/>
            </a:br>
            <a:r>
              <a:rPr lang="en-US" sz="4400" dirty="0" err="1"/>
              <a:t>kertaus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Martikainen</a:t>
            </a:r>
            <a:r>
              <a:rPr lang="en-US" dirty="0"/>
              <a:t> </a:t>
            </a:r>
            <a:r>
              <a:rPr lang="en-US" dirty="0" err="1"/>
              <a:t>Jani</a:t>
            </a:r>
            <a:r>
              <a:rPr lang="en-US" dirty="0"/>
              <a:t>-Petri</a:t>
            </a:r>
          </a:p>
        </p:txBody>
      </p:sp>
    </p:spTree>
    <p:extLst>
      <p:ext uri="{BB962C8B-B14F-4D97-AF65-F5344CB8AC3E}">
        <p14:creationId xmlns:p14="http://schemas.microsoft.com/office/powerpoint/2010/main" val="152188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71588"/>
          </a:xfrm>
        </p:spPr>
        <p:txBody>
          <a:bodyPr/>
          <a:lstStyle/>
          <a:p>
            <a:r>
              <a:rPr lang="en-US" dirty="0" err="1"/>
              <a:t>Holonomiset</a:t>
            </a:r>
            <a:r>
              <a:rPr lang="en-US" dirty="0"/>
              <a:t> </a:t>
            </a:r>
            <a:r>
              <a:rPr lang="en-US" dirty="0" err="1"/>
              <a:t>rajoitteet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5896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N-</a:t>
            </a:r>
            <a:r>
              <a:rPr lang="en-US" dirty="0" err="1"/>
              <a:t>kappaletta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n=3N </a:t>
            </a:r>
            <a:r>
              <a:rPr lang="en-US" dirty="0" err="1"/>
              <a:t>vapausastetta</a:t>
            </a:r>
            <a:endParaRPr lang="en-US" dirty="0"/>
          </a:p>
          <a:p>
            <a:r>
              <a:rPr lang="en-US" b="1" dirty="0" err="1"/>
              <a:t>Holonominen</a:t>
            </a:r>
            <a:r>
              <a:rPr lang="en-US" b="1" dirty="0"/>
              <a:t> </a:t>
            </a:r>
            <a:r>
              <a:rPr lang="en-US" b="1" dirty="0" err="1"/>
              <a:t>sidos</a:t>
            </a:r>
            <a:r>
              <a:rPr lang="en-US" b="1" dirty="0"/>
              <a:t>/</a:t>
            </a:r>
            <a:r>
              <a:rPr lang="en-US" b="1" dirty="0" err="1"/>
              <a:t>rajoite</a:t>
            </a:r>
            <a:r>
              <a:rPr lang="en-US" b="1" dirty="0"/>
              <a:t> </a:t>
            </a:r>
            <a:r>
              <a:rPr lang="en-US" dirty="0" err="1"/>
              <a:t>riippuu</a:t>
            </a:r>
            <a:r>
              <a:rPr lang="en-US" dirty="0"/>
              <a:t> </a:t>
            </a:r>
            <a:r>
              <a:rPr lang="en-US" dirty="0" err="1"/>
              <a:t>koordinaateista</a:t>
            </a:r>
            <a:r>
              <a:rPr lang="en-US" dirty="0"/>
              <a:t> ja </a:t>
            </a:r>
            <a:r>
              <a:rPr lang="en-US" dirty="0" err="1"/>
              <a:t>mahdollisesti</a:t>
            </a:r>
            <a:r>
              <a:rPr lang="en-US" dirty="0"/>
              <a:t> </a:t>
            </a:r>
            <a:r>
              <a:rPr lang="en-US" dirty="0" err="1"/>
              <a:t>ajasta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Huom:ei</a:t>
            </a:r>
            <a:r>
              <a:rPr lang="en-US" dirty="0"/>
              <a:t> </a:t>
            </a:r>
            <a:r>
              <a:rPr lang="en-US" dirty="0" err="1"/>
              <a:t>nopeuksia</a:t>
            </a:r>
            <a:r>
              <a:rPr lang="en-US" dirty="0"/>
              <a:t>!</a:t>
            </a:r>
          </a:p>
          <a:p>
            <a:r>
              <a:rPr lang="en-US" dirty="0" err="1"/>
              <a:t>Ei-holonomisia</a:t>
            </a:r>
            <a:r>
              <a:rPr lang="en-US" dirty="0"/>
              <a:t> </a:t>
            </a:r>
            <a:r>
              <a:rPr lang="en-US" dirty="0" err="1"/>
              <a:t>rajoitteita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olemassa</a:t>
            </a:r>
            <a:r>
              <a:rPr lang="en-US" dirty="0"/>
              <a:t>: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liukuu</a:t>
            </a:r>
            <a:r>
              <a:rPr lang="en-US" dirty="0"/>
              <a:t> </a:t>
            </a:r>
            <a:r>
              <a:rPr lang="en-US" dirty="0" err="1"/>
              <a:t>pallon</a:t>
            </a:r>
            <a:r>
              <a:rPr lang="en-US" dirty="0"/>
              <a:t> </a:t>
            </a:r>
            <a:r>
              <a:rPr lang="en-US" dirty="0" err="1"/>
              <a:t>päällä</a:t>
            </a:r>
            <a:r>
              <a:rPr lang="en-US" dirty="0"/>
              <a:t>….</a:t>
            </a:r>
            <a:r>
              <a:rPr lang="en-US" dirty="0" err="1"/>
              <a:t>miksi</a:t>
            </a:r>
            <a:r>
              <a:rPr lang="en-US" dirty="0"/>
              <a:t>?</a:t>
            </a:r>
          </a:p>
          <a:p>
            <a:r>
              <a:rPr lang="en-US" dirty="0" err="1"/>
              <a:t>Vastaus</a:t>
            </a:r>
            <a:r>
              <a:rPr lang="en-US" dirty="0"/>
              <a:t>: </a:t>
            </a:r>
            <a:r>
              <a:rPr lang="en-US" dirty="0" err="1"/>
              <a:t>Geometrinen</a:t>
            </a:r>
            <a:r>
              <a:rPr lang="en-US" dirty="0"/>
              <a:t> </a:t>
            </a:r>
            <a:r>
              <a:rPr lang="en-US" dirty="0" err="1"/>
              <a:t>rajoite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voimassa</a:t>
            </a:r>
            <a:r>
              <a:rPr lang="en-US" dirty="0"/>
              <a:t> </a:t>
            </a:r>
            <a:r>
              <a:rPr lang="en-US" dirty="0" err="1"/>
              <a:t>kaikilla</a:t>
            </a:r>
            <a:r>
              <a:rPr lang="en-US" dirty="0"/>
              <a:t> </a:t>
            </a:r>
            <a:r>
              <a:rPr lang="en-US" dirty="0" err="1"/>
              <a:t>ajoilla</a:t>
            </a:r>
            <a:r>
              <a:rPr lang="en-US" dirty="0"/>
              <a:t>, </a:t>
            </a:r>
            <a:r>
              <a:rPr lang="en-US" dirty="0" err="1"/>
              <a:t>koska</a:t>
            </a:r>
            <a:r>
              <a:rPr lang="en-US" dirty="0"/>
              <a:t> </a:t>
            </a:r>
            <a:r>
              <a:rPr lang="en-US" dirty="0" err="1"/>
              <a:t>kappale</a:t>
            </a:r>
            <a:r>
              <a:rPr lang="en-US" dirty="0"/>
              <a:t> </a:t>
            </a:r>
            <a:r>
              <a:rPr lang="en-US" dirty="0" err="1"/>
              <a:t>irtoaa</a:t>
            </a:r>
            <a:r>
              <a:rPr lang="en-US" dirty="0"/>
              <a:t> </a:t>
            </a:r>
            <a:r>
              <a:rPr lang="en-US" dirty="0" err="1"/>
              <a:t>pinnasta</a:t>
            </a:r>
            <a:r>
              <a:rPr lang="en-US" dirty="0"/>
              <a:t> </a:t>
            </a:r>
            <a:r>
              <a:rPr lang="en-US" dirty="0" err="1"/>
              <a:t>lopulta</a:t>
            </a:r>
            <a:endParaRPr lang="en-US" dirty="0"/>
          </a:p>
          <a:p>
            <a:r>
              <a:rPr lang="en-US" dirty="0" err="1"/>
              <a:t>Ei-holonominen</a:t>
            </a:r>
            <a:r>
              <a:rPr lang="en-US" dirty="0"/>
              <a:t> </a:t>
            </a:r>
            <a:r>
              <a:rPr lang="en-US" b="1" dirty="0" err="1"/>
              <a:t>ei-integroituva</a:t>
            </a:r>
            <a:r>
              <a:rPr lang="en-US" dirty="0"/>
              <a:t> </a:t>
            </a:r>
            <a:r>
              <a:rPr lang="en-US" dirty="0" err="1"/>
              <a:t>rajoite</a:t>
            </a:r>
            <a:r>
              <a:rPr lang="en-US" dirty="0"/>
              <a:t> (</a:t>
            </a:r>
            <a:r>
              <a:rPr lang="en-US" dirty="0" err="1"/>
              <a:t>kuriositeetti</a:t>
            </a:r>
            <a:r>
              <a:rPr lang="en-US" dirty="0"/>
              <a:t> </a:t>
            </a:r>
            <a:r>
              <a:rPr lang="en-US" dirty="0" err="1"/>
              <a:t>nyt</a:t>
            </a:r>
            <a:r>
              <a:rPr lang="en-US" dirty="0"/>
              <a:t>)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33" y="2810262"/>
            <a:ext cx="7010400" cy="482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59" y="5796764"/>
            <a:ext cx="72898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5444"/>
          </a:xfrm>
        </p:spPr>
        <p:txBody>
          <a:bodyPr/>
          <a:lstStyle/>
          <a:p>
            <a:r>
              <a:rPr lang="en-US" dirty="0" err="1"/>
              <a:t>Holonomiset</a:t>
            </a:r>
            <a:r>
              <a:rPr lang="en-US" dirty="0"/>
              <a:t> </a:t>
            </a:r>
            <a:r>
              <a:rPr lang="en-US" dirty="0" err="1"/>
              <a:t>rajoitteet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977"/>
            <a:ext cx="8229600" cy="4525963"/>
          </a:xfrm>
        </p:spPr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4" name="Picture 3" descr="kuva 3b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1" y="1600200"/>
            <a:ext cx="3414889" cy="2622949"/>
          </a:xfrm>
          <a:prstGeom prst="rect">
            <a:avLst/>
          </a:prstGeom>
        </p:spPr>
      </p:pic>
      <p:pic>
        <p:nvPicPr>
          <p:cNvPr id="6" name="Picture 5" descr="kuva 2b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024" y="1063977"/>
            <a:ext cx="3375665" cy="2350910"/>
          </a:xfrm>
          <a:prstGeom prst="rect">
            <a:avLst/>
          </a:prstGeom>
        </p:spPr>
      </p:pic>
      <p:pic>
        <p:nvPicPr>
          <p:cNvPr id="8" name="Picture 7" descr="kuva 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024" y="3695702"/>
            <a:ext cx="3712632" cy="2865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0545" y="5195455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Muistiinpanot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90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54667"/>
          </a:xfrm>
        </p:spPr>
        <p:txBody>
          <a:bodyPr/>
          <a:lstStyle/>
          <a:p>
            <a:r>
              <a:rPr lang="en-US" dirty="0" err="1"/>
              <a:t>Yleistetyt</a:t>
            </a:r>
            <a:r>
              <a:rPr lang="en-US" dirty="0"/>
              <a:t> </a:t>
            </a:r>
            <a:r>
              <a:rPr lang="en-US" dirty="0" err="1"/>
              <a:t>koordinaatit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3N-k=n-k </a:t>
            </a:r>
            <a:r>
              <a:rPr lang="en-US" b="1" dirty="0" err="1"/>
              <a:t>riippumatonta</a:t>
            </a:r>
            <a:r>
              <a:rPr lang="en-US" dirty="0"/>
              <a:t> </a:t>
            </a:r>
            <a:r>
              <a:rPr lang="en-US" dirty="0" err="1"/>
              <a:t>vapaus</a:t>
            </a:r>
            <a:r>
              <a:rPr lang="en-US" dirty="0"/>
              <a:t> </a:t>
            </a:r>
            <a:r>
              <a:rPr lang="en-US" dirty="0" err="1"/>
              <a:t>astetta</a:t>
            </a:r>
            <a:endParaRPr lang="en-US" dirty="0"/>
          </a:p>
          <a:p>
            <a:r>
              <a:rPr lang="en-US" dirty="0" err="1"/>
              <a:t>Valitse</a:t>
            </a:r>
            <a:r>
              <a:rPr lang="en-US" dirty="0"/>
              <a:t>                            , </a:t>
            </a:r>
            <a:r>
              <a:rPr lang="en-US" dirty="0" err="1"/>
              <a:t>jotka</a:t>
            </a:r>
            <a:r>
              <a:rPr lang="en-US" dirty="0"/>
              <a:t> </a:t>
            </a:r>
            <a:r>
              <a:rPr lang="en-US" dirty="0" err="1"/>
              <a:t>kuvaavat</a:t>
            </a:r>
            <a:r>
              <a:rPr lang="en-US" dirty="0"/>
              <a:t> </a:t>
            </a:r>
            <a:r>
              <a:rPr lang="en-US" dirty="0" err="1"/>
              <a:t>systeemiä</a:t>
            </a:r>
            <a:r>
              <a:rPr lang="en-US" dirty="0"/>
              <a:t> </a:t>
            </a:r>
            <a:r>
              <a:rPr lang="en-US" dirty="0" err="1"/>
              <a:t>täysin</a:t>
            </a:r>
            <a:endParaRPr lang="en-US" dirty="0"/>
          </a:p>
          <a:p>
            <a:r>
              <a:rPr lang="en-US" dirty="0" err="1"/>
              <a:t>Nämä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 </a:t>
            </a:r>
            <a:r>
              <a:rPr lang="en-US" b="1" dirty="0" err="1"/>
              <a:t>yleistetyt</a:t>
            </a:r>
            <a:r>
              <a:rPr lang="en-US" b="1" dirty="0"/>
              <a:t> </a:t>
            </a:r>
            <a:r>
              <a:rPr lang="en-US" b="1" dirty="0" err="1"/>
              <a:t>koordinaatit</a:t>
            </a:r>
            <a:r>
              <a:rPr lang="en-US" b="1" dirty="0"/>
              <a:t> (generalized coordinates)</a:t>
            </a:r>
          </a:p>
          <a:p>
            <a:r>
              <a:rPr lang="en-US" dirty="0" err="1"/>
              <a:t>huom</a:t>
            </a:r>
            <a:r>
              <a:rPr lang="en-US" dirty="0"/>
              <a:t>: Jos </a:t>
            </a:r>
            <a:r>
              <a:rPr lang="en-US" dirty="0" err="1"/>
              <a:t>riippuvat</a:t>
            </a:r>
            <a:r>
              <a:rPr lang="en-US" dirty="0"/>
              <a:t> </a:t>
            </a:r>
            <a:r>
              <a:rPr lang="en-US" dirty="0" err="1"/>
              <a:t>ajasta</a:t>
            </a:r>
            <a:r>
              <a:rPr lang="en-US" dirty="0"/>
              <a:t>, </a:t>
            </a:r>
            <a:r>
              <a:rPr lang="en-US" dirty="0" err="1"/>
              <a:t>niin</a:t>
            </a:r>
            <a:r>
              <a:rPr lang="en-US" dirty="0"/>
              <a:t> </a:t>
            </a:r>
            <a:r>
              <a:rPr lang="en-US" dirty="0" err="1"/>
              <a:t>lisää</a:t>
            </a:r>
            <a:r>
              <a:rPr lang="en-US" dirty="0"/>
              <a:t> vain </a:t>
            </a:r>
            <a:r>
              <a:rPr lang="en-US" dirty="0" err="1"/>
              <a:t>aikariippuvuus</a:t>
            </a:r>
            <a:r>
              <a:rPr lang="en-US" dirty="0"/>
              <a:t>.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830" y="2144890"/>
            <a:ext cx="2108200" cy="304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427" y="4530196"/>
            <a:ext cx="50673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450"/>
            <a:ext cx="9043988" cy="1600200"/>
          </a:xfrm>
        </p:spPr>
        <p:txBody>
          <a:bodyPr/>
          <a:lstStyle/>
          <a:p>
            <a:r>
              <a:rPr lang="en-US" dirty="0" err="1"/>
              <a:t>Yleistettyjen</a:t>
            </a:r>
            <a:r>
              <a:rPr lang="en-US" dirty="0"/>
              <a:t> </a:t>
            </a:r>
            <a:r>
              <a:rPr lang="en-US" dirty="0" err="1"/>
              <a:t>koordinaattien</a:t>
            </a:r>
            <a:r>
              <a:rPr lang="en-US" dirty="0"/>
              <a:t> </a:t>
            </a:r>
            <a:r>
              <a:rPr lang="en-US" dirty="0" err="1"/>
              <a:t>valitseminen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9039611">
            <a:off x="5907817" y="3778143"/>
            <a:ext cx="3044697" cy="175432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Choose</a:t>
            </a:r>
            <a:r>
              <a:rPr lang="fi-FI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i-FI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wisely</a:t>
            </a:r>
            <a:endParaRPr lang="fi-FI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Content Placeholder 8" descr="SaaS Startups – Don’t shoot on your own le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50" r="-32650"/>
          <a:stretch>
            <a:fillRect/>
          </a:stretch>
        </p:blipFill>
        <p:spPr>
          <a:xfrm>
            <a:off x="-799435" y="1806134"/>
            <a:ext cx="8229600" cy="452596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2FD6E9-516B-3D4D-B67E-BFD4651DAC19}"/>
              </a:ext>
            </a:extLst>
          </p:cNvPr>
          <p:cNvSpPr txBox="1"/>
          <p:nvPr/>
        </p:nvSpPr>
        <p:spPr>
          <a:xfrm>
            <a:off x="6431797" y="2076773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Pitää varmasti joutua</a:t>
            </a:r>
          </a:p>
          <a:p>
            <a:r>
              <a:rPr lang="fi-FI" b="1" dirty="0"/>
              <a:t> soveltamaan</a:t>
            </a:r>
          </a:p>
        </p:txBody>
      </p:sp>
    </p:spTree>
    <p:extLst>
      <p:ext uri="{BB962C8B-B14F-4D97-AF65-F5344CB8AC3E}">
        <p14:creationId xmlns:p14="http://schemas.microsoft.com/office/powerpoint/2010/main" val="11539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70163"/>
          </a:xfrm>
        </p:spPr>
        <p:txBody>
          <a:bodyPr/>
          <a:lstStyle/>
          <a:p>
            <a:r>
              <a:rPr lang="en-US" dirty="0" err="1"/>
              <a:t>Virtuaalinen</a:t>
            </a:r>
            <a:r>
              <a:rPr lang="en-US" dirty="0"/>
              <a:t> </a:t>
            </a:r>
            <a:r>
              <a:rPr lang="en-US" dirty="0" err="1"/>
              <a:t>siirros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Mikä</a:t>
            </a:r>
            <a:r>
              <a:rPr lang="en-US" dirty="0"/>
              <a:t> se on?</a:t>
            </a:r>
          </a:p>
          <a:p>
            <a:r>
              <a:rPr lang="en-US" dirty="0" err="1"/>
              <a:t>Infinitesimaalinen</a:t>
            </a:r>
            <a:r>
              <a:rPr lang="en-US" dirty="0"/>
              <a:t> ja </a:t>
            </a:r>
            <a:r>
              <a:rPr lang="en-US" dirty="0" err="1"/>
              <a:t>välitön</a:t>
            </a:r>
            <a:r>
              <a:rPr lang="en-US" dirty="0"/>
              <a:t> </a:t>
            </a:r>
            <a:r>
              <a:rPr lang="en-US" dirty="0" err="1"/>
              <a:t>koordinaattien</a:t>
            </a:r>
            <a:r>
              <a:rPr lang="en-US" dirty="0"/>
              <a:t> </a:t>
            </a:r>
            <a:r>
              <a:rPr lang="en-US" dirty="0" err="1"/>
              <a:t>siirros</a:t>
            </a:r>
            <a:r>
              <a:rPr lang="en-US" dirty="0"/>
              <a:t>, </a:t>
            </a:r>
            <a:r>
              <a:rPr lang="en-US" dirty="0" err="1"/>
              <a:t>joka</a:t>
            </a:r>
            <a:r>
              <a:rPr lang="en-US" dirty="0"/>
              <a:t> on </a:t>
            </a:r>
            <a:r>
              <a:rPr lang="en-US" b="1" dirty="0" err="1"/>
              <a:t>konsistentti</a:t>
            </a:r>
            <a:r>
              <a:rPr lang="en-US" b="1" dirty="0"/>
              <a:t> </a:t>
            </a:r>
            <a:r>
              <a:rPr lang="en-US" b="1" dirty="0" err="1"/>
              <a:t>rajoitteiden</a:t>
            </a:r>
            <a:r>
              <a:rPr lang="en-US" b="1" dirty="0"/>
              <a:t> </a:t>
            </a:r>
            <a:r>
              <a:rPr lang="en-US" b="1" dirty="0" err="1"/>
              <a:t>kanssa</a:t>
            </a:r>
            <a:endParaRPr lang="en-US" b="1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65" y="3514611"/>
            <a:ext cx="3479800" cy="1333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792" y="5679879"/>
            <a:ext cx="3527766" cy="8925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3861" y="6002275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Yleinen</a:t>
            </a:r>
            <a:r>
              <a:rPr lang="en-US" dirty="0"/>
              <a:t> </a:t>
            </a:r>
            <a:r>
              <a:rPr lang="en-US" dirty="0" err="1"/>
              <a:t>differentiaali</a:t>
            </a:r>
            <a:r>
              <a:rPr lang="en-US" dirty="0"/>
              <a:t> </a:t>
            </a:r>
            <a:r>
              <a:rPr lang="en-US" dirty="0" err="1"/>
              <a:t>tietenkin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74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4697"/>
            <a:ext cx="8229600" cy="1235598"/>
          </a:xfrm>
        </p:spPr>
        <p:txBody>
          <a:bodyPr/>
          <a:lstStyle/>
          <a:p>
            <a:r>
              <a:rPr lang="en-US" dirty="0" err="1"/>
              <a:t>D’Alembertin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periaate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8488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“</a:t>
            </a:r>
            <a:r>
              <a:rPr lang="en-US" b="1" dirty="0"/>
              <a:t>Reaction forces, or forces of constraint, do no work under a virtual displacement.</a:t>
            </a:r>
            <a:r>
              <a:rPr lang="en-US" dirty="0"/>
              <a:t>”</a:t>
            </a:r>
          </a:p>
          <a:p>
            <a:r>
              <a:rPr lang="en-US" dirty="0" err="1"/>
              <a:t>i:s</a:t>
            </a:r>
            <a:r>
              <a:rPr lang="en-US" dirty="0"/>
              <a:t> </a:t>
            </a:r>
            <a:r>
              <a:rPr lang="en-US" dirty="0" err="1"/>
              <a:t>kappale+Newton</a:t>
            </a:r>
            <a:r>
              <a:rPr lang="en-US" dirty="0"/>
              <a:t> II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Saamme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Keskimmäinen</a:t>
            </a:r>
            <a:r>
              <a:rPr lang="en-US" dirty="0"/>
              <a:t> </a:t>
            </a:r>
            <a:r>
              <a:rPr lang="en-US" dirty="0" err="1"/>
              <a:t>häviää</a:t>
            </a:r>
            <a:r>
              <a:rPr lang="en-US" dirty="0"/>
              <a:t> </a:t>
            </a:r>
            <a:r>
              <a:rPr lang="en-US" dirty="0" err="1"/>
              <a:t>D’Alembertin</a:t>
            </a:r>
            <a:r>
              <a:rPr lang="en-US" dirty="0"/>
              <a:t> </a:t>
            </a:r>
            <a:r>
              <a:rPr lang="en-US" dirty="0" err="1"/>
              <a:t>periaatteen</a:t>
            </a:r>
            <a:r>
              <a:rPr lang="en-US" dirty="0"/>
              <a:t> </a:t>
            </a:r>
            <a:r>
              <a:rPr lang="en-US" dirty="0" err="1"/>
              <a:t>takia</a:t>
            </a:r>
            <a:endParaRPr lang="en-US" dirty="0"/>
          </a:p>
          <a:p>
            <a:r>
              <a:rPr lang="en-US" dirty="0"/>
              <a:t>Jos x</a:t>
            </a:r>
            <a:r>
              <a:rPr lang="en-US" baseline="-25000" dirty="0"/>
              <a:t>i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riippumattomia,jokainen</a:t>
            </a:r>
            <a:r>
              <a:rPr lang="en-US" dirty="0"/>
              <a:t> </a:t>
            </a:r>
            <a:r>
              <a:rPr lang="en-US" dirty="0" err="1"/>
              <a:t>termi</a:t>
            </a:r>
            <a:r>
              <a:rPr lang="en-US" dirty="0"/>
              <a:t> </a:t>
            </a:r>
            <a:r>
              <a:rPr lang="en-US" dirty="0" err="1"/>
              <a:t>häviää</a:t>
            </a:r>
            <a:r>
              <a:rPr lang="en-US" dirty="0"/>
              <a:t>. </a:t>
            </a:r>
            <a:r>
              <a:rPr lang="en-US" dirty="0" err="1"/>
              <a:t>Yleisemmin</a:t>
            </a:r>
            <a:r>
              <a:rPr lang="en-US" dirty="0"/>
              <a:t>…</a:t>
            </a:r>
            <a:r>
              <a:rPr lang="en-US" dirty="0" err="1"/>
              <a:t>muistiinpanot</a:t>
            </a:r>
            <a:r>
              <a:rPr lang="en-US" dirty="0"/>
              <a:t>.</a:t>
            </a:r>
          </a:p>
          <a:p>
            <a:r>
              <a:rPr lang="en-US" dirty="0" err="1"/>
              <a:t>Huom</a:t>
            </a:r>
            <a:r>
              <a:rPr lang="en-US" dirty="0"/>
              <a:t>: Jos </a:t>
            </a:r>
            <a:r>
              <a:rPr lang="en-US" dirty="0" err="1"/>
              <a:t>pudotat</a:t>
            </a:r>
            <a:r>
              <a:rPr lang="en-US" dirty="0"/>
              <a:t> </a:t>
            </a:r>
            <a:r>
              <a:rPr lang="en-US" dirty="0" err="1"/>
              <a:t>kappaleen</a:t>
            </a:r>
            <a:r>
              <a:rPr lang="en-US" dirty="0"/>
              <a:t>, like-</a:t>
            </a:r>
            <a:r>
              <a:rPr lang="en-US" dirty="0" err="1"/>
              <a:t>energia</a:t>
            </a:r>
            <a:r>
              <a:rPr lang="en-US" dirty="0"/>
              <a:t> VAIN </a:t>
            </a:r>
            <a:r>
              <a:rPr lang="en-US" dirty="0" err="1"/>
              <a:t>painovoimasta</a:t>
            </a:r>
            <a:r>
              <a:rPr lang="en-US" dirty="0"/>
              <a:t> </a:t>
            </a:r>
            <a:r>
              <a:rPr lang="en-US" dirty="0" err="1"/>
              <a:t>eikä</a:t>
            </a:r>
            <a:r>
              <a:rPr lang="en-US" dirty="0"/>
              <a:t> </a:t>
            </a:r>
            <a:r>
              <a:rPr lang="en-US" dirty="0" err="1"/>
              <a:t>rajoitevoimista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778" y="2463847"/>
            <a:ext cx="2870200" cy="622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34" y="3395024"/>
            <a:ext cx="4694903" cy="916354"/>
          </a:xfrm>
          <a:prstGeom prst="rect">
            <a:avLst/>
          </a:prstGeom>
        </p:spPr>
      </p:pic>
      <p:pic>
        <p:nvPicPr>
          <p:cNvPr id="5" name="Picture 4" descr="DAlambert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02" y="53956"/>
            <a:ext cx="1783423" cy="154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987"/>
          </a:xfrm>
        </p:spPr>
        <p:txBody>
          <a:bodyPr/>
          <a:lstStyle/>
          <a:p>
            <a:r>
              <a:rPr lang="en-US" dirty="0" err="1"/>
              <a:t>Lagrangen</a:t>
            </a:r>
            <a:r>
              <a:rPr lang="en-US" dirty="0"/>
              <a:t> </a:t>
            </a:r>
            <a:r>
              <a:rPr lang="en-US" dirty="0" err="1"/>
              <a:t>yhtälöt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645365"/>
            <a:ext cx="8434137" cy="4525963"/>
          </a:xfrm>
        </p:spPr>
        <p:txBody>
          <a:bodyPr/>
          <a:lstStyle/>
          <a:p>
            <a:r>
              <a:rPr lang="en-US" dirty="0" err="1"/>
              <a:t>Liike-energian</a:t>
            </a:r>
            <a:r>
              <a:rPr lang="en-US" dirty="0"/>
              <a:t> T ja </a:t>
            </a:r>
            <a:r>
              <a:rPr lang="en-US" dirty="0" err="1"/>
              <a:t>yleistetyn</a:t>
            </a:r>
            <a:r>
              <a:rPr lang="en-US" dirty="0"/>
              <a:t> </a:t>
            </a:r>
            <a:r>
              <a:rPr lang="en-US" dirty="0" err="1"/>
              <a:t>voiman</a:t>
            </a:r>
            <a:r>
              <a:rPr lang="en-US" dirty="0"/>
              <a:t> Q </a:t>
            </a:r>
            <a:r>
              <a:rPr lang="en-US" dirty="0" err="1"/>
              <a:t>avulla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Konservatiivisille</a:t>
            </a:r>
            <a:r>
              <a:rPr lang="en-US" dirty="0"/>
              <a:t> </a:t>
            </a:r>
            <a:r>
              <a:rPr lang="en-US" dirty="0" err="1"/>
              <a:t>voimille</a:t>
            </a:r>
            <a:r>
              <a:rPr lang="en-US" dirty="0"/>
              <a:t>: L=T-V (V=</a:t>
            </a:r>
            <a:r>
              <a:rPr lang="en-US" dirty="0" err="1"/>
              <a:t>potentiaali</a:t>
            </a:r>
            <a:r>
              <a:rPr lang="en-US" dirty="0"/>
              <a:t> </a:t>
            </a:r>
            <a:r>
              <a:rPr lang="en-US" dirty="0" err="1"/>
              <a:t>energia</a:t>
            </a:r>
            <a:r>
              <a:rPr lang="en-US" dirty="0"/>
              <a:t>)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72" y="2112615"/>
            <a:ext cx="3848100" cy="1054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72" y="3118588"/>
            <a:ext cx="3149600" cy="12573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72" y="5153665"/>
            <a:ext cx="34925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2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8333"/>
          </a:xfrm>
        </p:spPr>
        <p:txBody>
          <a:bodyPr/>
          <a:lstStyle/>
          <a:p>
            <a:r>
              <a:rPr lang="en-US" dirty="0" err="1"/>
              <a:t>Resepti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6311"/>
            <a:ext cx="8229600" cy="452596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err="1"/>
              <a:t>Valitse</a:t>
            </a:r>
            <a:r>
              <a:rPr lang="en-US" sz="2000" dirty="0"/>
              <a:t> </a:t>
            </a:r>
            <a:r>
              <a:rPr lang="en-US" sz="2000" dirty="0" err="1"/>
              <a:t>yleistetyt</a:t>
            </a:r>
            <a:r>
              <a:rPr lang="en-US" sz="2000" dirty="0"/>
              <a:t> </a:t>
            </a:r>
            <a:r>
              <a:rPr lang="en-US" sz="2000" dirty="0" err="1"/>
              <a:t>koordinaatit</a:t>
            </a:r>
            <a:endParaRPr lang="en-US" sz="2000" dirty="0"/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err="1"/>
              <a:t>Vapausasteet</a:t>
            </a:r>
            <a:endParaRPr lang="en-US" sz="2000" dirty="0"/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err="1"/>
              <a:t>Kuinka</a:t>
            </a:r>
            <a:r>
              <a:rPr lang="en-US" sz="2000" dirty="0"/>
              <a:t> </a:t>
            </a:r>
            <a:r>
              <a:rPr lang="en-US" sz="2000" dirty="0" err="1"/>
              <a:t>monta</a:t>
            </a:r>
            <a:r>
              <a:rPr lang="en-US" sz="2000" dirty="0"/>
              <a:t> </a:t>
            </a:r>
            <a:r>
              <a:rPr lang="en-US" sz="2000" dirty="0" err="1"/>
              <a:t>vapausastetta</a:t>
            </a:r>
            <a:r>
              <a:rPr lang="en-US" sz="2000" dirty="0"/>
              <a:t> (n-k) </a:t>
            </a:r>
            <a:r>
              <a:rPr lang="en-US" sz="2000" dirty="0" err="1"/>
              <a:t>sinulla</a:t>
            </a:r>
            <a:r>
              <a:rPr lang="en-US" sz="2000" dirty="0"/>
              <a:t> on?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b="1" dirty="0" err="1"/>
              <a:t>Ajattele</a:t>
            </a:r>
            <a:r>
              <a:rPr lang="en-US" sz="2000" b="1" dirty="0"/>
              <a:t> </a:t>
            </a:r>
            <a:r>
              <a:rPr lang="en-US" sz="2000" b="1" dirty="0" err="1"/>
              <a:t>systeemiäsi</a:t>
            </a:r>
            <a:r>
              <a:rPr lang="en-US" sz="2000" b="1" dirty="0"/>
              <a:t>! </a:t>
            </a:r>
            <a:r>
              <a:rPr lang="en-US" sz="2000" b="1" dirty="0" err="1"/>
              <a:t>Tässä</a:t>
            </a:r>
            <a:r>
              <a:rPr lang="en-US" sz="2000" b="1" dirty="0"/>
              <a:t> </a:t>
            </a:r>
            <a:r>
              <a:rPr lang="en-US" sz="2000" b="1" dirty="0" err="1"/>
              <a:t>kohdin</a:t>
            </a:r>
            <a:r>
              <a:rPr lang="en-US" sz="2000" b="1" dirty="0"/>
              <a:t> </a:t>
            </a:r>
            <a:r>
              <a:rPr lang="en-US" sz="2000" b="1" dirty="0" err="1"/>
              <a:t>voit</a:t>
            </a:r>
            <a:r>
              <a:rPr lang="en-US" sz="2000" b="1" dirty="0"/>
              <a:t> </a:t>
            </a:r>
            <a:r>
              <a:rPr lang="en-US" sz="2000" b="1" dirty="0" err="1"/>
              <a:t>tehdä</a:t>
            </a:r>
            <a:r>
              <a:rPr lang="en-US" sz="2000" b="1" dirty="0"/>
              <a:t> </a:t>
            </a:r>
            <a:r>
              <a:rPr lang="en-US" sz="2000" b="1" dirty="0" err="1"/>
              <a:t>elämästäsi</a:t>
            </a:r>
            <a:r>
              <a:rPr lang="en-US" sz="2000" b="1" dirty="0"/>
              <a:t> </a:t>
            </a:r>
            <a:r>
              <a:rPr lang="en-US" sz="2000" b="1" dirty="0" err="1"/>
              <a:t>helpompaa</a:t>
            </a:r>
            <a:r>
              <a:rPr lang="en-US" sz="2000" b="1" dirty="0"/>
              <a:t> (</a:t>
            </a:r>
            <a:r>
              <a:rPr lang="en-US" sz="2000" b="1" dirty="0" err="1"/>
              <a:t>ehkä</a:t>
            </a:r>
            <a:r>
              <a:rPr lang="en-US" sz="2000" b="1" dirty="0"/>
              <a:t>) !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/>
              <a:t>Kuinka</a:t>
            </a:r>
            <a:r>
              <a:rPr lang="en-US" sz="2000" dirty="0"/>
              <a:t> </a:t>
            </a:r>
            <a:r>
              <a:rPr lang="en-US" sz="2000" dirty="0" err="1"/>
              <a:t>paikat</a:t>
            </a:r>
            <a:r>
              <a:rPr lang="en-US" sz="2000" dirty="0"/>
              <a:t> </a:t>
            </a:r>
            <a:r>
              <a:rPr lang="en-US" sz="2000" dirty="0" err="1"/>
              <a:t>liittyvät</a:t>
            </a:r>
            <a:r>
              <a:rPr lang="en-US" sz="2000" dirty="0"/>
              <a:t> </a:t>
            </a:r>
            <a:r>
              <a:rPr lang="en-US" sz="2000" dirty="0" err="1"/>
              <a:t>yleistettyihin</a:t>
            </a:r>
            <a:r>
              <a:rPr lang="en-US" sz="2000" dirty="0"/>
              <a:t> </a:t>
            </a:r>
            <a:r>
              <a:rPr lang="en-US" sz="2000" dirty="0" err="1"/>
              <a:t>koordinaatteihin</a:t>
            </a:r>
            <a:r>
              <a:rPr lang="en-US" sz="2000" dirty="0"/>
              <a:t>? </a:t>
            </a:r>
            <a:r>
              <a:rPr lang="en-US" sz="2000" dirty="0" err="1"/>
              <a:t>Muodosta</a:t>
            </a:r>
            <a:r>
              <a:rPr lang="en-US" sz="2000" dirty="0"/>
              <a:t> </a:t>
            </a:r>
            <a:r>
              <a:rPr lang="en-US" sz="2000" dirty="0" err="1"/>
              <a:t>liike-energia</a:t>
            </a:r>
            <a:endParaRPr lang="en-US" sz="20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8" y="1106311"/>
            <a:ext cx="573423" cy="465314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32" y="5632274"/>
            <a:ext cx="8255000" cy="983854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32" y="3799261"/>
            <a:ext cx="8834968" cy="405576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37" y="5172391"/>
            <a:ext cx="6964201" cy="32452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37" y="4471276"/>
            <a:ext cx="6964201" cy="323307"/>
          </a:xfrm>
          <a:prstGeom prst="rect">
            <a:avLst/>
          </a:prstGeom>
        </p:spPr>
      </p:pic>
      <p:pic>
        <p:nvPicPr>
          <p:cNvPr id="5" name="Picture 4" descr="recipe-resume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260" y="92327"/>
            <a:ext cx="1782405" cy="194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6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94133" cy="1241778"/>
          </a:xfrm>
        </p:spPr>
        <p:txBody>
          <a:bodyPr/>
          <a:lstStyle/>
          <a:p>
            <a:r>
              <a:rPr lang="en-US" dirty="0" err="1"/>
              <a:t>Resepti</a:t>
            </a:r>
            <a:r>
              <a:rPr lang="en-US" dirty="0"/>
              <a:t> (</a:t>
            </a:r>
            <a:r>
              <a:rPr lang="en-US" dirty="0" err="1"/>
              <a:t>jatkuu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5689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dirty="0" err="1"/>
              <a:t>Potentiaali</a:t>
            </a:r>
            <a:r>
              <a:rPr lang="en-US" dirty="0"/>
              <a:t>: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dirty="0"/>
              <a:t>L=T-V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dirty="0" err="1"/>
              <a:t>Laske</a:t>
            </a:r>
            <a:r>
              <a:rPr lang="en-US" dirty="0"/>
              <a:t> </a:t>
            </a:r>
            <a:r>
              <a:rPr lang="en-US" dirty="0" err="1"/>
              <a:t>derivaatat</a:t>
            </a:r>
            <a:r>
              <a:rPr lang="en-US" dirty="0"/>
              <a:t>: </a:t>
            </a:r>
          </a:p>
          <a:p>
            <a:pPr marL="457200" indent="-457200">
              <a:buFont typeface="+mj-lt"/>
              <a:buAutoNum type="arabicPeriod" startAt="3"/>
            </a:pPr>
            <a:endParaRPr lang="en-US" dirty="0"/>
          </a:p>
          <a:p>
            <a:pPr marL="457200" indent="-457200">
              <a:buFont typeface="+mj-lt"/>
              <a:buAutoNum type="arabicPeriod" startAt="3"/>
            </a:pPr>
            <a:endParaRPr lang="en-US" dirty="0"/>
          </a:p>
          <a:p>
            <a:pPr marL="457200" indent="-457200">
              <a:buFont typeface="+mj-lt"/>
              <a:buAutoNum type="arabicPeriod" startAt="3"/>
            </a:pPr>
            <a:endParaRPr lang="en-US" dirty="0"/>
          </a:p>
          <a:p>
            <a:pPr marL="457200" indent="-457200">
              <a:buFont typeface="+mj-lt"/>
              <a:buAutoNum type="arabicPeriod" startAt="3"/>
            </a:pPr>
            <a:r>
              <a:rPr lang="en-US" dirty="0" err="1"/>
              <a:t>Lagrangen</a:t>
            </a:r>
            <a:r>
              <a:rPr lang="en-US" dirty="0"/>
              <a:t> </a:t>
            </a:r>
            <a:r>
              <a:rPr lang="en-US" dirty="0" err="1"/>
              <a:t>yhtälöt</a:t>
            </a:r>
            <a:r>
              <a:rPr lang="en-US" dirty="0"/>
              <a:t>:</a:t>
            </a:r>
          </a:p>
          <a:p>
            <a:pPr marL="457200" indent="-457200">
              <a:buFont typeface="+mj-lt"/>
              <a:buAutoNum type="arabicPeriod" startAt="3"/>
            </a:pPr>
            <a:endParaRPr lang="en-US" dirty="0"/>
          </a:p>
          <a:p>
            <a:pPr marL="457200" indent="-457200">
              <a:buFont typeface="+mj-lt"/>
              <a:buAutoNum type="arabicPeriod" startAt="3"/>
            </a:pPr>
            <a:endParaRPr lang="en-US" dirty="0"/>
          </a:p>
          <a:p>
            <a:pPr marL="457200" indent="-457200">
              <a:buFont typeface="+mj-lt"/>
              <a:buAutoNum type="arabicPeriod" startAt="3"/>
            </a:pPr>
            <a:endParaRPr lang="en-US" dirty="0"/>
          </a:p>
          <a:p>
            <a:pPr marL="457200" indent="-457200">
              <a:buFont typeface="+mj-lt"/>
              <a:buAutoNum type="arabicPeriod" startAt="3"/>
            </a:pPr>
            <a:r>
              <a:rPr lang="en-US" dirty="0"/>
              <a:t>Nauti! (…tai </a:t>
            </a:r>
            <a:r>
              <a:rPr lang="en-US" dirty="0" err="1"/>
              <a:t>itket</a:t>
            </a:r>
            <a:r>
              <a:rPr lang="en-US" dirty="0"/>
              <a:t> ja </a:t>
            </a:r>
            <a:r>
              <a:rPr lang="en-US" dirty="0" err="1"/>
              <a:t>nautit</a:t>
            </a:r>
            <a:r>
              <a:rPr lang="en-US" dirty="0"/>
              <a:t>)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028" y="2901950"/>
            <a:ext cx="2794000" cy="1054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26" y="4468822"/>
            <a:ext cx="4100962" cy="1068215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28" y="1600200"/>
            <a:ext cx="4356100" cy="469900"/>
          </a:xfrm>
          <a:prstGeom prst="rect">
            <a:avLst/>
          </a:prstGeom>
        </p:spPr>
      </p:pic>
      <p:pic>
        <p:nvPicPr>
          <p:cNvPr id="4" name="Picture 3" descr="baby-spaghetti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76" y="4432138"/>
            <a:ext cx="2721424" cy="1934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ABCF5D-1BE3-954D-8D19-29185BAEC9B7}"/>
              </a:ext>
            </a:extLst>
          </p:cNvPr>
          <p:cNvSpPr txBox="1"/>
          <p:nvPr/>
        </p:nvSpPr>
        <p:spPr>
          <a:xfrm>
            <a:off x="6038262" y="2628495"/>
            <a:ext cx="302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Joku tehtävä tästä varmasti</a:t>
            </a:r>
          </a:p>
        </p:txBody>
      </p:sp>
    </p:spTree>
    <p:extLst>
      <p:ext uri="{BB962C8B-B14F-4D97-AF65-F5344CB8AC3E}">
        <p14:creationId xmlns:p14="http://schemas.microsoft.com/office/powerpoint/2010/main" val="223836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1276"/>
          </a:xfrm>
        </p:spPr>
        <p:txBody>
          <a:bodyPr/>
          <a:lstStyle/>
          <a:p>
            <a:r>
              <a:rPr lang="en-US" dirty="0" err="1"/>
              <a:t>Variaatiolaskenta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Yleinen</a:t>
            </a:r>
            <a:r>
              <a:rPr lang="en-US" dirty="0"/>
              <a:t> </a:t>
            </a:r>
            <a:r>
              <a:rPr lang="en-US" dirty="0" err="1"/>
              <a:t>ongelma</a:t>
            </a:r>
            <a:r>
              <a:rPr lang="en-US" dirty="0"/>
              <a:t>: </a:t>
            </a:r>
            <a:r>
              <a:rPr lang="en-US" dirty="0" err="1"/>
              <a:t>löydä</a:t>
            </a:r>
            <a:r>
              <a:rPr lang="en-US" dirty="0"/>
              <a:t> </a:t>
            </a:r>
            <a:r>
              <a:rPr lang="en-US" dirty="0" err="1"/>
              <a:t>funktio</a:t>
            </a:r>
            <a:r>
              <a:rPr lang="en-US" dirty="0"/>
              <a:t> y(x) </a:t>
            </a:r>
            <a:r>
              <a:rPr lang="en-US" dirty="0" err="1"/>
              <a:t>niin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b="1" dirty="0" err="1"/>
              <a:t>funktionaali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/>
              <a:t>saavuttaa</a:t>
            </a:r>
            <a:r>
              <a:rPr lang="en-US" dirty="0"/>
              <a:t> </a:t>
            </a:r>
            <a:r>
              <a:rPr lang="en-US" dirty="0" err="1"/>
              <a:t>ääriarvon</a:t>
            </a:r>
            <a:r>
              <a:rPr lang="en-US" dirty="0"/>
              <a:t> (</a:t>
            </a:r>
            <a:r>
              <a:rPr lang="en-US" dirty="0" err="1"/>
              <a:t>usein</a:t>
            </a:r>
            <a:r>
              <a:rPr lang="en-US" dirty="0"/>
              <a:t> </a:t>
            </a:r>
            <a:r>
              <a:rPr lang="en-US" dirty="0" err="1"/>
              <a:t>minimi</a:t>
            </a:r>
            <a:r>
              <a:rPr lang="en-US" dirty="0"/>
              <a:t>).</a:t>
            </a:r>
          </a:p>
          <a:p>
            <a:r>
              <a:rPr lang="en-US" dirty="0" err="1"/>
              <a:t>Muistiinpanot</a:t>
            </a:r>
            <a:r>
              <a:rPr lang="en-US" dirty="0"/>
              <a:t>… </a:t>
            </a:r>
            <a:r>
              <a:rPr lang="en-US" dirty="0" err="1"/>
              <a:t>tästä</a:t>
            </a:r>
            <a:r>
              <a:rPr lang="en-US" dirty="0"/>
              <a:t> </a:t>
            </a:r>
            <a:r>
              <a:rPr lang="en-US" dirty="0" err="1"/>
              <a:t>seuraa</a:t>
            </a:r>
            <a:r>
              <a:rPr lang="en-US" dirty="0"/>
              <a:t> </a:t>
            </a:r>
            <a:r>
              <a:rPr lang="en-US" b="1" dirty="0"/>
              <a:t>Euler-Lagrange</a:t>
            </a:r>
            <a:r>
              <a:rPr lang="en-US" dirty="0"/>
              <a:t> </a:t>
            </a:r>
            <a:r>
              <a:rPr lang="en-US" dirty="0" err="1"/>
              <a:t>yhtälö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87" y="2542173"/>
            <a:ext cx="5384800" cy="11303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77" y="4865799"/>
            <a:ext cx="3978498" cy="126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8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1BA75-7963-2747-A34B-1CDDD8286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25844"/>
          </a:xfrm>
        </p:spPr>
        <p:txBody>
          <a:bodyPr/>
          <a:lstStyle/>
          <a:p>
            <a:r>
              <a:rPr lang="fi-FI" dirty="0"/>
              <a:t>Tänään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D0765-1895-DB43-8C91-97B7AD722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Kertausta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7EA00-96F1-6948-83F8-F6016CD30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08" y="2491352"/>
            <a:ext cx="8366615" cy="363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38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1059"/>
          </a:xfrm>
        </p:spPr>
        <p:txBody>
          <a:bodyPr/>
          <a:lstStyle/>
          <a:p>
            <a:r>
              <a:rPr lang="en-US" dirty="0" err="1"/>
              <a:t>Variaatiot+rajoitteet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03071"/>
            <a:ext cx="8552329" cy="5217047"/>
          </a:xfrm>
        </p:spPr>
        <p:txBody>
          <a:bodyPr/>
          <a:lstStyle/>
          <a:p>
            <a:r>
              <a:rPr lang="en-US" dirty="0" err="1"/>
              <a:t>Sanotaan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meillä</a:t>
            </a:r>
            <a:r>
              <a:rPr lang="en-US" dirty="0"/>
              <a:t> on </a:t>
            </a:r>
            <a:r>
              <a:rPr lang="en-US" dirty="0" err="1"/>
              <a:t>funktionaali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rajoitteella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Euler-Lagrange </a:t>
            </a:r>
            <a:r>
              <a:rPr lang="en-US" dirty="0" err="1"/>
              <a:t>yhtälö</a:t>
            </a:r>
            <a:r>
              <a:rPr lang="en-US" dirty="0"/>
              <a:t> </a:t>
            </a:r>
            <a:r>
              <a:rPr lang="en-US" dirty="0" err="1"/>
              <a:t>funktionaalilla</a:t>
            </a:r>
            <a:r>
              <a:rPr lang="en-US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λ</a:t>
            </a:r>
            <a:r>
              <a:rPr lang="en-US" sz="2000" dirty="0"/>
              <a:t>= </a:t>
            </a:r>
            <a:r>
              <a:rPr lang="en-US" sz="2000" dirty="0" err="1"/>
              <a:t>Lagrangen</a:t>
            </a:r>
            <a:r>
              <a:rPr lang="en-US" sz="2000" dirty="0"/>
              <a:t> </a:t>
            </a:r>
            <a:r>
              <a:rPr lang="en-US" sz="2000" dirty="0" err="1"/>
              <a:t>kerroin</a:t>
            </a:r>
            <a:r>
              <a:rPr lang="en-US" sz="2000" dirty="0"/>
              <a:t>, </a:t>
            </a:r>
            <a:r>
              <a:rPr lang="en-US" sz="2000" dirty="0" err="1"/>
              <a:t>joka</a:t>
            </a:r>
            <a:r>
              <a:rPr lang="en-US" sz="2000" dirty="0"/>
              <a:t> </a:t>
            </a:r>
            <a:r>
              <a:rPr lang="en-US" sz="2000" dirty="0" err="1"/>
              <a:t>määritetään</a:t>
            </a:r>
            <a:r>
              <a:rPr lang="en-US" sz="2000" dirty="0"/>
              <a:t> </a:t>
            </a:r>
            <a:r>
              <a:rPr lang="en-US" sz="2000" dirty="0" err="1"/>
              <a:t>lopulta</a:t>
            </a:r>
            <a:r>
              <a:rPr lang="en-US" sz="2000" dirty="0"/>
              <a:t> </a:t>
            </a:r>
            <a:r>
              <a:rPr lang="en-US" sz="2000" dirty="0" err="1"/>
              <a:t>niin</a:t>
            </a:r>
            <a:r>
              <a:rPr lang="en-US" sz="2000" dirty="0"/>
              <a:t>, </a:t>
            </a:r>
            <a:r>
              <a:rPr lang="en-US" sz="2000" dirty="0" err="1"/>
              <a:t>että</a:t>
            </a:r>
            <a:r>
              <a:rPr lang="en-US" sz="2000" dirty="0"/>
              <a:t> </a:t>
            </a:r>
            <a:r>
              <a:rPr lang="en-US" sz="2000" dirty="0" err="1"/>
              <a:t>rajoite</a:t>
            </a:r>
            <a:r>
              <a:rPr lang="en-US" sz="2000" dirty="0"/>
              <a:t> </a:t>
            </a:r>
            <a:r>
              <a:rPr lang="en-US" sz="2000" dirty="0" err="1"/>
              <a:t>toteutuu</a:t>
            </a:r>
            <a:r>
              <a:rPr lang="en-US" sz="2000" dirty="0"/>
              <a:t>)</a:t>
            </a:r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58" y="1773173"/>
            <a:ext cx="4245651" cy="891186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97" y="3297761"/>
            <a:ext cx="6489071" cy="92701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62963" y="5502049"/>
            <a:ext cx="1043998" cy="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97" y="5094700"/>
            <a:ext cx="7336117" cy="8693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6961" y="6135452"/>
            <a:ext cx="5974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Muistiinpanoissa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luonnosta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sille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miksi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tässä</a:t>
            </a:r>
            <a:r>
              <a:rPr lang="en-US" b="1" dirty="0">
                <a:solidFill>
                  <a:srgbClr val="0000FF"/>
                </a:solidFill>
              </a:rPr>
              <a:t> on </a:t>
            </a:r>
            <a:r>
              <a:rPr lang="en-US" b="1" dirty="0" err="1">
                <a:solidFill>
                  <a:srgbClr val="0000FF"/>
                </a:solidFill>
              </a:rPr>
              <a:t>järkeä</a:t>
            </a:r>
            <a:r>
              <a:rPr lang="en-US" b="1" dirty="0">
                <a:solidFill>
                  <a:srgbClr val="0000FF"/>
                </a:solidFill>
              </a:rPr>
              <a:t>.</a:t>
            </a:r>
          </a:p>
          <a:p>
            <a:r>
              <a:rPr lang="en-US" b="1" dirty="0" err="1">
                <a:solidFill>
                  <a:srgbClr val="0000FF"/>
                </a:solidFill>
              </a:rPr>
              <a:t>Täydennä</a:t>
            </a:r>
            <a:r>
              <a:rPr lang="en-US" b="1" dirty="0">
                <a:solidFill>
                  <a:srgbClr val="0000FF"/>
                </a:solidFill>
              </a:rPr>
              <a:t>/</a:t>
            </a:r>
            <a:r>
              <a:rPr lang="en-US" b="1" dirty="0" err="1">
                <a:solidFill>
                  <a:srgbClr val="0000FF"/>
                </a:solidFill>
              </a:rPr>
              <a:t>lue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detaljit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toisaalta</a:t>
            </a:r>
            <a:r>
              <a:rPr lang="en-US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231A6F-5080-794C-BEDF-FC19267B734E}"/>
              </a:ext>
            </a:extLst>
          </p:cNvPr>
          <p:cNvSpPr txBox="1"/>
          <p:nvPr/>
        </p:nvSpPr>
        <p:spPr>
          <a:xfrm>
            <a:off x="6927273" y="1427018"/>
            <a:ext cx="2085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 </a:t>
            </a:r>
            <a:r>
              <a:rPr lang="en-US" dirty="0" err="1"/>
              <a:t>ehditty</a:t>
            </a:r>
            <a:r>
              <a:rPr lang="en-US" dirty="0"/>
              <a:t> </a:t>
            </a:r>
            <a:r>
              <a:rPr lang="en-US" dirty="0" err="1"/>
              <a:t>käsitellä</a:t>
            </a:r>
            <a:endParaRPr lang="en-US" dirty="0"/>
          </a:p>
          <a:p>
            <a:r>
              <a:rPr lang="en-US" dirty="0" err="1"/>
              <a:t>kunnolla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528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35598"/>
          </a:xfrm>
        </p:spPr>
        <p:txBody>
          <a:bodyPr/>
          <a:lstStyle/>
          <a:p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periaate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A.k.a</a:t>
            </a:r>
            <a:r>
              <a:rPr lang="en-US" dirty="0"/>
              <a:t> principle of least action.”</a:t>
            </a:r>
          </a:p>
          <a:p>
            <a:r>
              <a:rPr lang="en-US" dirty="0"/>
              <a:t>Euler-Lagrange </a:t>
            </a:r>
            <a:r>
              <a:rPr lang="en-US" dirty="0" err="1"/>
              <a:t>yhtälöt</a:t>
            </a:r>
            <a:r>
              <a:rPr lang="en-US" dirty="0"/>
              <a:t> </a:t>
            </a:r>
            <a:r>
              <a:rPr lang="en-US" dirty="0" err="1"/>
              <a:t>näyttivät</a:t>
            </a:r>
            <a:r>
              <a:rPr lang="en-US" dirty="0"/>
              <a:t> </a:t>
            </a:r>
            <a:r>
              <a:rPr lang="en-US" dirty="0" err="1"/>
              <a:t>samanlaisilta</a:t>
            </a:r>
            <a:r>
              <a:rPr lang="en-US" dirty="0"/>
              <a:t> </a:t>
            </a:r>
            <a:r>
              <a:rPr lang="en-US" dirty="0" err="1"/>
              <a:t>kuin</a:t>
            </a:r>
            <a:r>
              <a:rPr lang="en-US" dirty="0"/>
              <a:t> </a:t>
            </a:r>
            <a:r>
              <a:rPr lang="en-US" dirty="0" err="1"/>
              <a:t>Lagrangen</a:t>
            </a:r>
            <a:r>
              <a:rPr lang="en-US" dirty="0"/>
              <a:t> </a:t>
            </a:r>
            <a:r>
              <a:rPr lang="en-US" dirty="0" err="1"/>
              <a:t>yhtälöt</a:t>
            </a:r>
            <a:r>
              <a:rPr lang="en-US" dirty="0"/>
              <a:t>!</a:t>
            </a:r>
          </a:p>
          <a:p>
            <a:r>
              <a:rPr lang="en-US" dirty="0" err="1"/>
              <a:t>Määrittele</a:t>
            </a:r>
            <a:r>
              <a:rPr lang="en-US" dirty="0"/>
              <a:t> </a:t>
            </a:r>
            <a:r>
              <a:rPr lang="en-US" b="1" dirty="0" err="1"/>
              <a:t>vaikutus</a:t>
            </a:r>
            <a:r>
              <a:rPr lang="en-US" b="1" dirty="0"/>
              <a:t> (action):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dirty="0" err="1"/>
              <a:t>Sitten</a:t>
            </a:r>
            <a:r>
              <a:rPr lang="en-US" dirty="0"/>
              <a:t> </a:t>
            </a:r>
            <a:r>
              <a:rPr lang="en-US" dirty="0" err="1"/>
              <a:t>varioi</a:t>
            </a:r>
            <a:r>
              <a:rPr lang="en-US" dirty="0"/>
              <a:t> </a:t>
            </a:r>
            <a:r>
              <a:rPr lang="en-US" dirty="0" err="1"/>
              <a:t>kutakin</a:t>
            </a:r>
            <a:r>
              <a:rPr lang="en-US" dirty="0"/>
              <a:t> </a:t>
            </a:r>
            <a:r>
              <a:rPr lang="en-US" dirty="0" err="1"/>
              <a:t>yleistettyä</a:t>
            </a:r>
            <a:r>
              <a:rPr lang="en-US" dirty="0"/>
              <a:t> </a:t>
            </a:r>
            <a:r>
              <a:rPr lang="en-US" dirty="0" err="1"/>
              <a:t>koordinaattia</a:t>
            </a:r>
            <a:endParaRPr lang="en-US" dirty="0"/>
          </a:p>
          <a:p>
            <a:r>
              <a:rPr lang="en-US" b="1" dirty="0" err="1"/>
              <a:t>Hamiltonin</a:t>
            </a:r>
            <a:r>
              <a:rPr lang="en-US" b="1" dirty="0"/>
              <a:t> </a:t>
            </a:r>
            <a:r>
              <a:rPr lang="en-US" b="1" dirty="0" err="1"/>
              <a:t>periaate</a:t>
            </a:r>
            <a:r>
              <a:rPr lang="en-US" b="1" dirty="0"/>
              <a:t>: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95" y="3319163"/>
            <a:ext cx="6438900" cy="1181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25" y="5175576"/>
            <a:ext cx="38227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61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55726"/>
          </a:xfrm>
        </p:spPr>
        <p:txBody>
          <a:bodyPr/>
          <a:lstStyle/>
          <a:p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periaate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Tästä</a:t>
            </a:r>
            <a:r>
              <a:rPr lang="en-US" dirty="0"/>
              <a:t> </a:t>
            </a:r>
            <a:r>
              <a:rPr lang="en-US" dirty="0" err="1"/>
              <a:t>voimme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aiempaa</a:t>
            </a:r>
            <a:r>
              <a:rPr lang="en-US" dirty="0"/>
              <a:t> </a:t>
            </a:r>
            <a:r>
              <a:rPr lang="en-US" dirty="0" err="1"/>
              <a:t>seuraten</a:t>
            </a:r>
            <a:r>
              <a:rPr lang="en-US" dirty="0"/>
              <a:t> </a:t>
            </a:r>
            <a:r>
              <a:rPr lang="en-US" dirty="0" err="1"/>
              <a:t>kirjoittaa</a:t>
            </a:r>
            <a:r>
              <a:rPr lang="en-US" dirty="0"/>
              <a:t>  Euler-Lagrange </a:t>
            </a:r>
            <a:r>
              <a:rPr lang="en-US" dirty="0" err="1"/>
              <a:t>yhtälöt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tässä</a:t>
            </a:r>
            <a:r>
              <a:rPr lang="en-US" dirty="0"/>
              <a:t> </a:t>
            </a:r>
            <a:r>
              <a:rPr lang="en-US" dirty="0" err="1"/>
              <a:t>samoja</a:t>
            </a:r>
            <a:r>
              <a:rPr lang="en-US" dirty="0"/>
              <a:t> </a:t>
            </a:r>
            <a:r>
              <a:rPr lang="en-US" dirty="0" err="1"/>
              <a:t>kuin</a:t>
            </a:r>
            <a:r>
              <a:rPr lang="en-US" dirty="0"/>
              <a:t> </a:t>
            </a:r>
            <a:r>
              <a:rPr lang="en-US" b="1" dirty="0" err="1"/>
              <a:t>Lagrangen</a:t>
            </a:r>
            <a:r>
              <a:rPr lang="en-US" b="1" dirty="0"/>
              <a:t> </a:t>
            </a:r>
            <a:r>
              <a:rPr lang="en-US" b="1" dirty="0" err="1"/>
              <a:t>yhtälöt</a:t>
            </a:r>
            <a:r>
              <a:rPr lang="en-US" dirty="0"/>
              <a:t>!</a:t>
            </a:r>
          </a:p>
          <a:p>
            <a:r>
              <a:rPr lang="en-US" dirty="0"/>
              <a:t>Hyvin </a:t>
            </a:r>
            <a:r>
              <a:rPr lang="en-US" dirty="0" err="1"/>
              <a:t>yleinen</a:t>
            </a:r>
            <a:r>
              <a:rPr lang="en-US" dirty="0"/>
              <a:t> </a:t>
            </a:r>
            <a:r>
              <a:rPr lang="en-US" dirty="0" err="1"/>
              <a:t>periaate</a:t>
            </a:r>
            <a:r>
              <a:rPr lang="en-US" dirty="0"/>
              <a:t> ja </a:t>
            </a:r>
            <a:r>
              <a:rPr lang="en-US" dirty="0" err="1"/>
              <a:t>toimii</a:t>
            </a:r>
            <a:r>
              <a:rPr lang="en-US" dirty="0"/>
              <a:t> </a:t>
            </a:r>
            <a:r>
              <a:rPr lang="en-US" dirty="0" err="1"/>
              <a:t>kaikissa</a:t>
            </a:r>
            <a:r>
              <a:rPr lang="en-US" dirty="0"/>
              <a:t> </a:t>
            </a:r>
            <a:r>
              <a:rPr lang="en-US" dirty="0" err="1"/>
              <a:t>koordinaatti</a:t>
            </a:r>
            <a:r>
              <a:rPr lang="en-US" dirty="0"/>
              <a:t> </a:t>
            </a:r>
            <a:r>
              <a:rPr lang="en-US" dirty="0" err="1"/>
              <a:t>systeemeissä</a:t>
            </a:r>
            <a:r>
              <a:rPr lang="en-US" dirty="0"/>
              <a:t> </a:t>
            </a:r>
          </a:p>
          <a:p>
            <a:r>
              <a:rPr lang="en-US" dirty="0" err="1"/>
              <a:t>Aiemmin</a:t>
            </a:r>
            <a:r>
              <a:rPr lang="en-US" dirty="0"/>
              <a:t> </a:t>
            </a:r>
            <a:r>
              <a:rPr lang="en-US" dirty="0" err="1"/>
              <a:t>meillä</a:t>
            </a:r>
            <a:r>
              <a:rPr lang="en-US" dirty="0"/>
              <a:t> </a:t>
            </a:r>
            <a:r>
              <a:rPr lang="en-US" dirty="0" err="1"/>
              <a:t>oli</a:t>
            </a:r>
            <a:r>
              <a:rPr lang="en-US" dirty="0"/>
              <a:t> “x”, </a:t>
            </a:r>
            <a:r>
              <a:rPr lang="en-US" dirty="0" err="1"/>
              <a:t>mutta</a:t>
            </a:r>
            <a:r>
              <a:rPr lang="en-US" dirty="0"/>
              <a:t> </a:t>
            </a:r>
            <a:r>
              <a:rPr lang="en-US" dirty="0" err="1"/>
              <a:t>nyt</a:t>
            </a:r>
            <a:r>
              <a:rPr lang="en-US" dirty="0"/>
              <a:t> “t”. </a:t>
            </a:r>
            <a:r>
              <a:rPr lang="en-US" dirty="0" err="1"/>
              <a:t>Kaikki</a:t>
            </a:r>
            <a:r>
              <a:rPr lang="en-US" dirty="0"/>
              <a:t> </a:t>
            </a:r>
            <a:r>
              <a:rPr lang="en-US" dirty="0" err="1"/>
              <a:t>muu</a:t>
            </a:r>
            <a:r>
              <a:rPr lang="en-US" dirty="0"/>
              <a:t> </a:t>
            </a:r>
            <a:r>
              <a:rPr lang="en-US" dirty="0" err="1"/>
              <a:t>ennallaan</a:t>
            </a:r>
            <a:r>
              <a:rPr lang="en-US" dirty="0"/>
              <a:t>.</a:t>
            </a:r>
          </a:p>
          <a:p>
            <a:r>
              <a:rPr lang="en-US" dirty="0" err="1"/>
              <a:t>Esimerkkejä</a:t>
            </a:r>
            <a:r>
              <a:rPr lang="en-US" dirty="0"/>
              <a:t> </a:t>
            </a:r>
            <a:r>
              <a:rPr lang="en-US" dirty="0" err="1"/>
              <a:t>muistiinpanoissa</a:t>
            </a:r>
            <a:r>
              <a:rPr lang="en-US" dirty="0"/>
              <a:t>…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231" y="2623344"/>
            <a:ext cx="3492500" cy="1054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944094-366B-6642-9869-34AD0A3613E0}"/>
              </a:ext>
            </a:extLst>
          </p:cNvPr>
          <p:cNvSpPr txBox="1"/>
          <p:nvPr/>
        </p:nvSpPr>
        <p:spPr>
          <a:xfrm>
            <a:off x="5269424" y="6047471"/>
            <a:ext cx="3275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Jotain johda/sovella laskua</a:t>
            </a:r>
          </a:p>
          <a:p>
            <a:r>
              <a:rPr lang="fi-FI" b="1" dirty="0"/>
              <a:t>Hamiltonin </a:t>
            </a:r>
            <a:r>
              <a:rPr lang="fi-FI" b="1" dirty="0" err="1"/>
              <a:t>periaattesta</a:t>
            </a:r>
            <a:r>
              <a:rPr lang="fi-FI" b="1" dirty="0"/>
              <a:t> tulee</a:t>
            </a:r>
          </a:p>
        </p:txBody>
      </p:sp>
    </p:spTree>
    <p:extLst>
      <p:ext uri="{BB962C8B-B14F-4D97-AF65-F5344CB8AC3E}">
        <p14:creationId xmlns:p14="http://schemas.microsoft.com/office/powerpoint/2010/main" val="1915671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300BD-8552-7940-823B-A0DBDC781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Hamiltonin periaate kenttäteorioissa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9DE60-BA84-A041-B6E5-A1AE11E5B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/>
              <a:t>Mitä kenttäteoria oikeastaan tarkoittaa?</a:t>
            </a:r>
            <a:endParaRPr lang="fi-FI" dirty="0"/>
          </a:p>
          <a:p>
            <a:r>
              <a:rPr lang="fi-FI" dirty="0"/>
              <a:t>Mitä eroa aiempaan hiukkasen dynamiikan tarkasteluun?</a:t>
            </a:r>
          </a:p>
          <a:p>
            <a:r>
              <a:rPr lang="fi-FI" dirty="0"/>
              <a:t>Jokaisessa avaruuden pisteessä joku ajasta riippuva suure</a:t>
            </a:r>
          </a:p>
          <a:p>
            <a:r>
              <a:rPr lang="fi-FI" dirty="0"/>
              <a:t>Yhtälöt tuolle aikariippuvuudelle kaikkialla avaruudessa</a:t>
            </a:r>
          </a:p>
          <a:p>
            <a:endParaRPr lang="fi-F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FCDD10-E801-0B42-86F3-FD1A0EA84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4619227"/>
            <a:ext cx="2717800" cy="46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8BC68C-3E53-5C45-9CBB-74E5FF138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5372695"/>
            <a:ext cx="2781300" cy="469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F525A7-03BB-F748-AD1D-B6D0B907F4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1781">
            <a:off x="5471567" y="4219425"/>
            <a:ext cx="3458120" cy="230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7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300BD-8552-7940-823B-A0DBDC781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Hamiltonin periaate kenttäteorioissa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9DE60-BA84-A041-B6E5-A1AE11E5B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Hamiltonin periaate siis implikoi kenttäteorian osittaisdifferentiaaliyhtälöitä!!! </a:t>
            </a:r>
          </a:p>
          <a:p>
            <a:r>
              <a:rPr lang="fi-FI" dirty="0"/>
              <a:t>Esimerkiksi </a:t>
            </a:r>
            <a:r>
              <a:rPr lang="fi-FI" dirty="0" err="1"/>
              <a:t>Maxwellin</a:t>
            </a:r>
            <a:r>
              <a:rPr lang="fi-FI" dirty="0"/>
              <a:t> lait voidaan johtaa  sopivasta </a:t>
            </a:r>
            <a:r>
              <a:rPr lang="fi-FI" dirty="0" err="1"/>
              <a:t>Lagrangen</a:t>
            </a:r>
            <a:r>
              <a:rPr lang="fi-FI" dirty="0"/>
              <a:t> tiheydestä. 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1F7070-2239-0B45-A328-D8306752B8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37" y="4187031"/>
            <a:ext cx="2500313" cy="1406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58CBDC-A513-5B47-8057-345F36041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37" y="3539331"/>
            <a:ext cx="6921500" cy="647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9E38FB-8155-354A-B535-993F22497085}"/>
              </a:ext>
            </a:extLst>
          </p:cNvPr>
          <p:cNvSpPr txBox="1"/>
          <p:nvPr/>
        </p:nvSpPr>
        <p:spPr>
          <a:xfrm>
            <a:off x="3656514" y="4377054"/>
            <a:ext cx="4368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Suhteellisuusteoriassa tulee lopulta näin </a:t>
            </a:r>
          </a:p>
          <a:p>
            <a:r>
              <a:rPr lang="fi-FI" dirty="0"/>
              <a:t>tiiviiseen muotoon (ovat siis sama asia)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34163E-FC23-9B44-B06A-95955068CC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980">
            <a:off x="5697892" y="5093218"/>
            <a:ext cx="2846034" cy="169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45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35049"/>
          </a:xfrm>
        </p:spPr>
        <p:txBody>
          <a:bodyPr/>
          <a:lstStyle/>
          <a:p>
            <a:r>
              <a:rPr lang="en-US" dirty="0" err="1"/>
              <a:t>Syklinen</a:t>
            </a:r>
            <a:r>
              <a:rPr lang="en-US" dirty="0"/>
              <a:t> </a:t>
            </a:r>
            <a:r>
              <a:rPr lang="en-US" dirty="0" err="1"/>
              <a:t>koordinaatti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85587" cy="50185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Jos </a:t>
            </a:r>
            <a:r>
              <a:rPr lang="en-US" dirty="0" err="1"/>
              <a:t>koordinaatti</a:t>
            </a:r>
            <a:r>
              <a:rPr lang="en-US" dirty="0"/>
              <a:t> </a:t>
            </a:r>
            <a:r>
              <a:rPr lang="en-US" dirty="0" err="1"/>
              <a:t>q</a:t>
            </a:r>
            <a:r>
              <a:rPr lang="en-US" baseline="-25000" dirty="0" err="1"/>
              <a:t>σ</a:t>
            </a:r>
            <a:r>
              <a:rPr lang="en-US" baseline="-25000" dirty="0"/>
              <a:t> </a:t>
            </a:r>
            <a:r>
              <a:rPr lang="en-US" dirty="0"/>
              <a:t>  </a:t>
            </a:r>
            <a:r>
              <a:rPr lang="fi-FI" dirty="0"/>
              <a:t>ei esiinny eksplisiittisesti </a:t>
            </a:r>
            <a:r>
              <a:rPr lang="fi-FI" dirty="0" err="1"/>
              <a:t>Lagrangen</a:t>
            </a:r>
            <a:r>
              <a:rPr lang="fi-FI" dirty="0"/>
              <a:t> funktiossa, se on </a:t>
            </a:r>
            <a:r>
              <a:rPr lang="en-US" b="1" dirty="0" err="1"/>
              <a:t>syklinen</a:t>
            </a:r>
            <a:r>
              <a:rPr lang="en-US" b="1" dirty="0"/>
              <a:t> </a:t>
            </a:r>
            <a:r>
              <a:rPr lang="en-US" b="1" dirty="0" err="1"/>
              <a:t>koordinaatti</a:t>
            </a:r>
            <a:endParaRPr lang="en-US" b="1" dirty="0"/>
          </a:p>
          <a:p>
            <a:r>
              <a:rPr lang="en-US" dirty="0" err="1"/>
              <a:t>Silloin</a:t>
            </a:r>
            <a:r>
              <a:rPr lang="en-US" dirty="0"/>
              <a:t> (</a:t>
            </a:r>
            <a:r>
              <a:rPr lang="en-US" dirty="0" err="1"/>
              <a:t>tietenkin</a:t>
            </a:r>
            <a:r>
              <a:rPr lang="en-US" dirty="0"/>
              <a:t>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ja…</a:t>
            </a:r>
            <a:r>
              <a:rPr lang="en-US" dirty="0" err="1"/>
              <a:t>rummun</a:t>
            </a:r>
            <a:r>
              <a:rPr lang="en-US" dirty="0"/>
              <a:t> </a:t>
            </a:r>
            <a:r>
              <a:rPr lang="en-US" dirty="0" err="1"/>
              <a:t>pärinää</a:t>
            </a:r>
            <a:r>
              <a:rPr lang="en-US" dirty="0"/>
              <a:t>…</a:t>
            </a:r>
            <a:r>
              <a:rPr lang="en-US" dirty="0" err="1"/>
              <a:t>vastaava</a:t>
            </a:r>
            <a:r>
              <a:rPr lang="en-US" dirty="0"/>
              <a:t> </a:t>
            </a:r>
            <a:r>
              <a:rPr lang="en-US" dirty="0" err="1"/>
              <a:t>yleistetty</a:t>
            </a:r>
            <a:r>
              <a:rPr lang="en-US" dirty="0"/>
              <a:t> </a:t>
            </a:r>
            <a:r>
              <a:rPr lang="en-US" dirty="0" err="1"/>
              <a:t>liikemäärä</a:t>
            </a:r>
            <a:r>
              <a:rPr lang="en-US" dirty="0"/>
              <a:t> on </a:t>
            </a:r>
            <a:r>
              <a:rPr lang="en-US" dirty="0" err="1"/>
              <a:t>liikevakio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Näitä</a:t>
            </a:r>
            <a:r>
              <a:rPr lang="en-US" dirty="0"/>
              <a:t> </a:t>
            </a:r>
            <a:r>
              <a:rPr lang="en-US" dirty="0" err="1"/>
              <a:t>olisi</a:t>
            </a:r>
            <a:r>
              <a:rPr lang="en-US" dirty="0"/>
              <a:t> kiva olla </a:t>
            </a:r>
            <a:r>
              <a:rPr lang="en-US" dirty="0" err="1"/>
              <a:t>paljon</a:t>
            </a:r>
            <a:r>
              <a:rPr lang="en-US" dirty="0"/>
              <a:t>. </a:t>
            </a:r>
            <a:r>
              <a:rPr lang="en-US" dirty="0" err="1"/>
              <a:t>Tässä</a:t>
            </a:r>
            <a:r>
              <a:rPr lang="en-US" dirty="0"/>
              <a:t> se </a:t>
            </a:r>
            <a:r>
              <a:rPr lang="en-US" dirty="0" err="1"/>
              <a:t>koordinaattien</a:t>
            </a:r>
            <a:r>
              <a:rPr lang="en-US" dirty="0"/>
              <a:t> </a:t>
            </a:r>
            <a:r>
              <a:rPr lang="en-US" dirty="0" err="1"/>
              <a:t>fiksu</a:t>
            </a:r>
            <a:r>
              <a:rPr lang="en-US" dirty="0"/>
              <a:t> </a:t>
            </a:r>
            <a:r>
              <a:rPr lang="en-US" dirty="0" err="1"/>
              <a:t>valinta</a:t>
            </a:r>
            <a:r>
              <a:rPr lang="en-US" dirty="0"/>
              <a:t> </a:t>
            </a:r>
            <a:r>
              <a:rPr lang="en-US" dirty="0" err="1"/>
              <a:t>tulee</a:t>
            </a:r>
            <a:r>
              <a:rPr lang="en-US" dirty="0"/>
              <a:t> </a:t>
            </a:r>
            <a:r>
              <a:rPr lang="en-US" dirty="0" err="1"/>
              <a:t>mukaan</a:t>
            </a:r>
            <a:r>
              <a:rPr lang="en-US" dirty="0"/>
              <a:t> </a:t>
            </a:r>
            <a:r>
              <a:rPr lang="en-US" dirty="0" err="1"/>
              <a:t>kuvioihin</a:t>
            </a:r>
            <a:r>
              <a:rPr lang="en-US" dirty="0"/>
              <a:t>. </a:t>
            </a:r>
          </a:p>
          <a:p>
            <a:r>
              <a:rPr lang="en-US" dirty="0"/>
              <a:t>Hmmm…                                       </a:t>
            </a:r>
            <a:r>
              <a:rPr lang="en-US" dirty="0" err="1"/>
              <a:t>jättää</a:t>
            </a:r>
            <a:r>
              <a:rPr lang="en-US" dirty="0"/>
              <a:t> </a:t>
            </a:r>
            <a:r>
              <a:rPr lang="en-US" dirty="0" err="1"/>
              <a:t>L:n</a:t>
            </a:r>
            <a:r>
              <a:rPr lang="en-US" dirty="0"/>
              <a:t> </a:t>
            </a:r>
            <a:r>
              <a:rPr lang="en-US" dirty="0" err="1"/>
              <a:t>ennalleen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421" y="2461942"/>
            <a:ext cx="1356652" cy="893668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47" y="4079719"/>
            <a:ext cx="1608608" cy="957505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817" y="5761334"/>
            <a:ext cx="2933700" cy="431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4F9003-E1B8-7E4A-A63D-123D336A772B}"/>
              </a:ext>
            </a:extLst>
          </p:cNvPr>
          <p:cNvSpPr txBox="1"/>
          <p:nvPr/>
        </p:nvSpPr>
        <p:spPr>
          <a:xfrm>
            <a:off x="5083444" y="6478292"/>
            <a:ext cx="2007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Konsepti osattava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E2CEFA-0EB6-DD06-6861-2FF013014ACD}"/>
              </a:ext>
            </a:extLst>
          </p:cNvPr>
          <p:cNvSpPr txBox="1"/>
          <p:nvPr/>
        </p:nvSpPr>
        <p:spPr>
          <a:xfrm>
            <a:off x="6303435" y="2724110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Osaa</a:t>
            </a:r>
            <a:r>
              <a:rPr lang="en-US" dirty="0"/>
              <a:t> </a:t>
            </a:r>
            <a:r>
              <a:rPr lang="en-US" dirty="0" err="1"/>
              <a:t>konsepti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501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026"/>
            <a:ext cx="8229600" cy="1110895"/>
          </a:xfrm>
        </p:spPr>
        <p:txBody>
          <a:bodyPr/>
          <a:lstStyle/>
          <a:p>
            <a:r>
              <a:rPr lang="en-US" dirty="0" err="1"/>
              <a:t>Noetherin</a:t>
            </a:r>
            <a:r>
              <a:rPr lang="en-US" dirty="0"/>
              <a:t> </a:t>
            </a:r>
            <a:r>
              <a:rPr lang="en-US" dirty="0" err="1"/>
              <a:t>teoreema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95" y="1269921"/>
            <a:ext cx="8229600" cy="4525963"/>
          </a:xfrm>
        </p:spPr>
        <p:txBody>
          <a:bodyPr/>
          <a:lstStyle/>
          <a:p>
            <a:r>
              <a:rPr lang="en-US" dirty="0" err="1"/>
              <a:t>Huom</a:t>
            </a:r>
            <a:r>
              <a:rPr lang="en-US" dirty="0"/>
              <a:t>: F&amp;W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oikein</a:t>
            </a:r>
            <a:r>
              <a:rPr lang="en-US" dirty="0"/>
              <a:t> </a:t>
            </a:r>
            <a:r>
              <a:rPr lang="en-US" dirty="0" err="1"/>
              <a:t>sisällä</a:t>
            </a:r>
            <a:r>
              <a:rPr lang="en-US" dirty="0"/>
              <a:t> </a:t>
            </a:r>
            <a:r>
              <a:rPr lang="en-US" dirty="0" err="1"/>
              <a:t>tätä</a:t>
            </a:r>
            <a:r>
              <a:rPr lang="en-US" dirty="0"/>
              <a:t>, </a:t>
            </a:r>
            <a:r>
              <a:rPr lang="en-US" dirty="0" err="1"/>
              <a:t>mutta</a:t>
            </a:r>
            <a:r>
              <a:rPr lang="en-US" dirty="0"/>
              <a:t> </a:t>
            </a:r>
            <a:r>
              <a:rPr lang="en-US" dirty="0" err="1"/>
              <a:t>minusta</a:t>
            </a:r>
            <a:r>
              <a:rPr lang="en-US" dirty="0"/>
              <a:t> </a:t>
            </a:r>
            <a:r>
              <a:rPr lang="en-US" dirty="0" err="1"/>
              <a:t>tämä</a:t>
            </a:r>
            <a:r>
              <a:rPr lang="en-US" dirty="0"/>
              <a:t> on </a:t>
            </a:r>
            <a:r>
              <a:rPr lang="en-US" dirty="0" err="1"/>
              <a:t>tärkeää</a:t>
            </a:r>
            <a:r>
              <a:rPr lang="en-US" dirty="0"/>
              <a:t>!</a:t>
            </a:r>
          </a:p>
          <a:p>
            <a:r>
              <a:rPr lang="en-US" dirty="0" err="1"/>
              <a:t>Syklinen</a:t>
            </a:r>
            <a:r>
              <a:rPr lang="en-US" dirty="0"/>
              <a:t> </a:t>
            </a:r>
            <a:r>
              <a:rPr lang="en-US" dirty="0" err="1"/>
              <a:t>koordinaatti</a:t>
            </a:r>
            <a:r>
              <a:rPr lang="en-US" dirty="0"/>
              <a:t>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indikoi</a:t>
            </a:r>
            <a:r>
              <a:rPr lang="en-US" dirty="0"/>
              <a:t> </a:t>
            </a:r>
            <a:r>
              <a:rPr lang="en-US" dirty="0" err="1"/>
              <a:t>säilyvää</a:t>
            </a:r>
            <a:r>
              <a:rPr lang="en-US" dirty="0"/>
              <a:t>  </a:t>
            </a:r>
            <a:r>
              <a:rPr lang="en-US" dirty="0" err="1"/>
              <a:t>suuretta</a:t>
            </a:r>
            <a:endParaRPr lang="en-US" dirty="0"/>
          </a:p>
          <a:p>
            <a:r>
              <a:rPr lang="en-US" dirty="0" err="1"/>
              <a:t>Energian</a:t>
            </a:r>
            <a:r>
              <a:rPr lang="en-US" dirty="0"/>
              <a:t> </a:t>
            </a:r>
            <a:r>
              <a:rPr lang="en-US" dirty="0" err="1"/>
              <a:t>säilyminen</a:t>
            </a:r>
            <a:r>
              <a:rPr lang="en-US" dirty="0"/>
              <a:t> </a:t>
            </a:r>
            <a:r>
              <a:rPr lang="en-US" dirty="0" err="1"/>
              <a:t>toinen</a:t>
            </a:r>
            <a:endParaRPr lang="en-US" dirty="0"/>
          </a:p>
        </p:txBody>
      </p:sp>
      <p:pic>
        <p:nvPicPr>
          <p:cNvPr id="4" name="Picture 3" descr="biognoeth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015" y="2840940"/>
            <a:ext cx="2529785" cy="37125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5159" y="3982758"/>
            <a:ext cx="5508565" cy="206210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Yleisesti jokaista (jatkuvaa)</a:t>
            </a:r>
          </a:p>
          <a:p>
            <a:pPr algn="ctr"/>
            <a:r>
              <a:rPr lang="fi-FI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Lagrangen</a:t>
            </a:r>
            <a:r>
              <a:rPr lang="fi-FI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funktion symmetriaa vastaa säilyvä suure!</a:t>
            </a:r>
            <a:endParaRPr lang="fi-FI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F19D89-F6B8-1641-9628-1C33C4D0C146}"/>
              </a:ext>
            </a:extLst>
          </p:cNvPr>
          <p:cNvSpPr txBox="1"/>
          <p:nvPr/>
        </p:nvSpPr>
        <p:spPr>
          <a:xfrm>
            <a:off x="475233" y="6488668"/>
            <a:ext cx="7317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>
                <a:hlinkClick r:id="rId3"/>
              </a:rPr>
              <a:t>Extra</a:t>
            </a:r>
            <a:r>
              <a:rPr lang="fi-FI" dirty="0">
                <a:hlinkClick r:id="rId3"/>
              </a:rPr>
              <a:t> </a:t>
            </a:r>
            <a:r>
              <a:rPr lang="fi-FI" dirty="0" err="1">
                <a:hlinkClick r:id="rId3"/>
              </a:rPr>
              <a:t>viewing</a:t>
            </a:r>
            <a:r>
              <a:rPr lang="fi-FI" dirty="0">
                <a:hlinkClick r:id="rId3"/>
              </a:rPr>
              <a:t> </a:t>
            </a:r>
            <a:r>
              <a:rPr lang="fi-FI" dirty="0" err="1">
                <a:hlinkClick r:id="rId3"/>
              </a:rPr>
              <a:t>here</a:t>
            </a:r>
            <a:r>
              <a:rPr lang="fi-FI" dirty="0">
                <a:hlinkClick r:id="rId3"/>
              </a:rPr>
              <a:t>! </a:t>
            </a:r>
            <a:r>
              <a:rPr lang="fi-FI" dirty="0" err="1">
                <a:hlinkClick r:id="rId3"/>
              </a:rPr>
              <a:t>https</a:t>
            </a:r>
            <a:r>
              <a:rPr lang="fi-FI" dirty="0">
                <a:hlinkClick r:id="rId3"/>
              </a:rPr>
              <a:t>://</a:t>
            </a:r>
            <a:r>
              <a:rPr lang="fi-FI" dirty="0" err="1">
                <a:hlinkClick r:id="rId3"/>
              </a:rPr>
              <a:t>www.youtube.com</a:t>
            </a:r>
            <a:r>
              <a:rPr lang="fi-FI" dirty="0">
                <a:hlinkClick r:id="rId3"/>
              </a:rPr>
              <a:t>/</a:t>
            </a:r>
            <a:r>
              <a:rPr lang="fi-FI" dirty="0" err="1">
                <a:hlinkClick r:id="rId3"/>
              </a:rPr>
              <a:t>watch?v</a:t>
            </a:r>
            <a:r>
              <a:rPr lang="fi-FI" dirty="0">
                <a:hlinkClick r:id="rId3"/>
              </a:rPr>
              <a:t>=Rqfj7n5aSwY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30070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6308"/>
          </a:xfrm>
        </p:spPr>
        <p:txBody>
          <a:bodyPr/>
          <a:lstStyle/>
          <a:p>
            <a:r>
              <a:rPr lang="en-US" dirty="0" err="1"/>
              <a:t>Yleistetty</a:t>
            </a:r>
            <a:r>
              <a:rPr lang="en-US" dirty="0"/>
              <a:t> </a:t>
            </a:r>
            <a:r>
              <a:rPr lang="en-US" dirty="0" err="1"/>
              <a:t>liikemäärä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804" y="1424363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A.k.a. </a:t>
            </a:r>
            <a:r>
              <a:rPr lang="en-US" b="1" dirty="0" err="1"/>
              <a:t>kanoninen</a:t>
            </a:r>
            <a:r>
              <a:rPr lang="en-US" b="1" dirty="0"/>
              <a:t> </a:t>
            </a:r>
            <a:r>
              <a:rPr lang="en-US" b="1" dirty="0" err="1"/>
              <a:t>liikemäärä</a:t>
            </a:r>
            <a:endParaRPr lang="en-US" b="1" dirty="0"/>
          </a:p>
          <a:p>
            <a:r>
              <a:rPr lang="en-US" dirty="0" err="1"/>
              <a:t>Lagrangen</a:t>
            </a:r>
            <a:r>
              <a:rPr lang="en-US" dirty="0"/>
              <a:t> </a:t>
            </a:r>
            <a:r>
              <a:rPr lang="en-US" dirty="0" err="1"/>
              <a:t>yhtälö</a:t>
            </a:r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Määritellään</a:t>
            </a:r>
            <a:r>
              <a:rPr lang="en-US" dirty="0"/>
              <a:t> </a:t>
            </a:r>
            <a:r>
              <a:rPr lang="en-US" dirty="0" err="1"/>
              <a:t>yleistetty</a:t>
            </a:r>
            <a:r>
              <a:rPr lang="en-US" dirty="0"/>
              <a:t> </a:t>
            </a:r>
            <a:r>
              <a:rPr lang="en-US" dirty="0" err="1"/>
              <a:t>liikemäärä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 err="1"/>
              <a:t>Huom</a:t>
            </a:r>
            <a:r>
              <a:rPr lang="en-US" b="1" dirty="0"/>
              <a:t>: </a:t>
            </a:r>
            <a:r>
              <a:rPr lang="en-US" b="1" dirty="0" err="1"/>
              <a:t>tämä</a:t>
            </a:r>
            <a:r>
              <a:rPr lang="en-US" dirty="0"/>
              <a:t> </a:t>
            </a:r>
            <a:r>
              <a:rPr lang="en-US" b="1" dirty="0" err="1"/>
              <a:t>ei</a:t>
            </a:r>
            <a:r>
              <a:rPr lang="en-US" b="1" dirty="0"/>
              <a:t> ole </a:t>
            </a:r>
            <a:r>
              <a:rPr lang="en-US" b="1" dirty="0" err="1"/>
              <a:t>aina</a:t>
            </a:r>
            <a:r>
              <a:rPr lang="en-US" b="1" dirty="0"/>
              <a:t>  </a:t>
            </a:r>
            <a:r>
              <a:rPr lang="en-US" dirty="0" err="1"/>
              <a:t>tavallinen</a:t>
            </a:r>
            <a:r>
              <a:rPr lang="en-US" dirty="0"/>
              <a:t> </a:t>
            </a:r>
            <a:r>
              <a:rPr lang="en-US" dirty="0" err="1"/>
              <a:t>lineaarinen</a:t>
            </a:r>
            <a:r>
              <a:rPr lang="en-US" dirty="0"/>
              <a:t> </a:t>
            </a:r>
            <a:r>
              <a:rPr lang="en-US" dirty="0" err="1"/>
              <a:t>liikemäärä</a:t>
            </a:r>
            <a:endParaRPr lang="en-US" dirty="0"/>
          </a:p>
          <a:p>
            <a:r>
              <a:rPr lang="en-US" dirty="0" err="1"/>
              <a:t>Laske</a:t>
            </a:r>
            <a:r>
              <a:rPr lang="en-US" dirty="0"/>
              <a:t> </a:t>
            </a:r>
            <a:r>
              <a:rPr lang="en-US" dirty="0" err="1"/>
              <a:t>nähdäksesi</a:t>
            </a:r>
            <a:r>
              <a:rPr lang="en-US" dirty="0"/>
              <a:t> </a:t>
            </a:r>
            <a:r>
              <a:rPr lang="en-US" dirty="0" err="1"/>
              <a:t>mikä</a:t>
            </a:r>
            <a:r>
              <a:rPr lang="en-US" dirty="0"/>
              <a:t> se on!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4" y="2398778"/>
            <a:ext cx="3910342" cy="1018562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96" y="3878159"/>
            <a:ext cx="1695299" cy="9507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BE322A-694D-4146-A0FC-E85155B1F114}"/>
              </a:ext>
            </a:extLst>
          </p:cNvPr>
          <p:cNvSpPr txBox="1"/>
          <p:nvPr/>
        </p:nvSpPr>
        <p:spPr>
          <a:xfrm>
            <a:off x="4428833" y="5894908"/>
            <a:ext cx="41905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Konsepti osattava. Voin pyytää</a:t>
            </a:r>
          </a:p>
          <a:p>
            <a:r>
              <a:rPr lang="fi-FI" dirty="0"/>
              <a:t>Laskemaan tai on osattava laskea</a:t>
            </a:r>
          </a:p>
          <a:p>
            <a:r>
              <a:rPr lang="fi-FI" dirty="0"/>
              <a:t>Hamiltonin funktiota muodostettaessa.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F4E873-AE7F-33D5-246A-0793E61E6FD0}"/>
              </a:ext>
            </a:extLst>
          </p:cNvPr>
          <p:cNvSpPr txBox="1"/>
          <p:nvPr/>
        </p:nvSpPr>
        <p:spPr>
          <a:xfrm>
            <a:off x="6567055" y="1704109"/>
            <a:ext cx="117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Ydinasiaa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241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321478"/>
            <a:ext cx="8229600" cy="1235598"/>
          </a:xfrm>
        </p:spPr>
        <p:txBody>
          <a:bodyPr/>
          <a:lstStyle/>
          <a:p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funktio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Yleistetyt</a:t>
            </a:r>
            <a:r>
              <a:rPr lang="en-US" dirty="0"/>
              <a:t> </a:t>
            </a:r>
            <a:r>
              <a:rPr lang="en-US" dirty="0" err="1"/>
              <a:t>liikemäärät</a:t>
            </a:r>
            <a:r>
              <a:rPr lang="en-US" dirty="0"/>
              <a:t> </a:t>
            </a:r>
            <a:r>
              <a:rPr lang="en-US" dirty="0" err="1"/>
              <a:t>määritellään</a:t>
            </a:r>
            <a:r>
              <a:rPr lang="en-US" dirty="0"/>
              <a:t> (generalized momentum/ canonical momentum)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Josta</a:t>
            </a:r>
            <a:r>
              <a:rPr lang="en-US" dirty="0"/>
              <a:t> </a:t>
            </a:r>
            <a:r>
              <a:rPr lang="en-US" dirty="0" err="1"/>
              <a:t>voit</a:t>
            </a:r>
            <a:r>
              <a:rPr lang="en-US" dirty="0"/>
              <a:t> </a:t>
            </a:r>
            <a:r>
              <a:rPr lang="en-US" dirty="0" err="1"/>
              <a:t>johtaa</a:t>
            </a:r>
            <a:r>
              <a:rPr lang="en-US" dirty="0"/>
              <a:t> </a:t>
            </a:r>
            <a:r>
              <a:rPr lang="en-US" b="1" dirty="0" err="1"/>
              <a:t>Hamiltonin</a:t>
            </a:r>
            <a:r>
              <a:rPr lang="en-US" b="1" dirty="0"/>
              <a:t> </a:t>
            </a:r>
            <a:r>
              <a:rPr lang="en-US" b="1" dirty="0" err="1"/>
              <a:t>funktion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Jos </a:t>
            </a:r>
            <a:r>
              <a:rPr lang="en-US" b="1" dirty="0" err="1"/>
              <a:t>Lagrangen</a:t>
            </a:r>
            <a:r>
              <a:rPr lang="en-US" b="1" dirty="0"/>
              <a:t> </a:t>
            </a:r>
            <a:r>
              <a:rPr lang="en-US" b="1" dirty="0" err="1"/>
              <a:t>funktio</a:t>
            </a:r>
            <a:r>
              <a:rPr lang="en-US" b="1" dirty="0"/>
              <a:t> </a:t>
            </a:r>
            <a:r>
              <a:rPr lang="en-US" b="1" dirty="0" err="1"/>
              <a:t>ei</a:t>
            </a:r>
            <a:r>
              <a:rPr lang="en-US" b="1" dirty="0"/>
              <a:t> </a:t>
            </a:r>
            <a:r>
              <a:rPr lang="en-US" b="1" dirty="0" err="1"/>
              <a:t>riipu</a:t>
            </a:r>
            <a:r>
              <a:rPr lang="en-US" b="1" dirty="0"/>
              <a:t> </a:t>
            </a:r>
            <a:r>
              <a:rPr lang="en-US" b="1" dirty="0" err="1"/>
              <a:t>eksplisiittisesti</a:t>
            </a:r>
            <a:r>
              <a:rPr lang="en-US" b="1" dirty="0"/>
              <a:t> </a:t>
            </a:r>
            <a:r>
              <a:rPr lang="en-US" b="1" dirty="0" err="1"/>
              <a:t>ajasta</a:t>
            </a:r>
            <a:r>
              <a:rPr lang="en-US" b="1" dirty="0"/>
              <a:t> </a:t>
            </a:r>
            <a:r>
              <a:rPr lang="en-US" b="1" dirty="0" err="1"/>
              <a:t>tämä</a:t>
            </a:r>
            <a:r>
              <a:rPr lang="en-US" b="1" dirty="0"/>
              <a:t> on </a:t>
            </a:r>
            <a:r>
              <a:rPr lang="en-US" b="1" dirty="0" err="1"/>
              <a:t>liikevakio</a:t>
            </a:r>
            <a:r>
              <a:rPr lang="en-US" b="1" dirty="0"/>
              <a:t>!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92" y="2346325"/>
            <a:ext cx="1879600" cy="1054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988" y="4247381"/>
            <a:ext cx="3530600" cy="977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4DD04B-BB4B-7841-B5C1-C336CF572798}"/>
              </a:ext>
            </a:extLst>
          </p:cNvPr>
          <p:cNvSpPr txBox="1"/>
          <p:nvPr/>
        </p:nvSpPr>
        <p:spPr>
          <a:xfrm>
            <a:off x="6772275" y="34004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31864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22492" cy="1133231"/>
          </a:xfrm>
        </p:spPr>
        <p:txBody>
          <a:bodyPr/>
          <a:lstStyle/>
          <a:p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yhtälöt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1600200"/>
            <a:ext cx="8788400" cy="4525963"/>
          </a:xfrm>
        </p:spPr>
        <p:txBody>
          <a:bodyPr>
            <a:normAutofit/>
          </a:bodyPr>
          <a:lstStyle/>
          <a:p>
            <a:r>
              <a:rPr lang="en-US" dirty="0" err="1"/>
              <a:t>Derivoidaan</a:t>
            </a:r>
            <a:r>
              <a:rPr lang="en-US" dirty="0"/>
              <a:t> </a:t>
            </a:r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funktiota</a:t>
            </a:r>
            <a:r>
              <a:rPr lang="en-US" dirty="0"/>
              <a:t> H(</a:t>
            </a:r>
            <a:r>
              <a:rPr lang="en-US" dirty="0" err="1"/>
              <a:t>q,p</a:t>
            </a:r>
            <a:r>
              <a:rPr lang="en-US" dirty="0"/>
              <a:t>)</a:t>
            </a:r>
          </a:p>
          <a:p>
            <a:r>
              <a:rPr lang="en-US" dirty="0" err="1"/>
              <a:t>Mustiinpanot</a:t>
            </a:r>
            <a:r>
              <a:rPr lang="en-US" dirty="0"/>
              <a:t>… F&amp;W </a:t>
            </a:r>
            <a:r>
              <a:rPr lang="en-US" dirty="0" err="1"/>
              <a:t>johto</a:t>
            </a:r>
            <a:r>
              <a:rPr lang="en-US" dirty="0"/>
              <a:t> </a:t>
            </a:r>
            <a:r>
              <a:rPr lang="en-US" dirty="0" err="1"/>
              <a:t>vähän</a:t>
            </a:r>
            <a:r>
              <a:rPr lang="en-US" dirty="0"/>
              <a:t> </a:t>
            </a:r>
            <a:r>
              <a:rPr lang="en-US" dirty="0" err="1"/>
              <a:t>erilainen</a:t>
            </a:r>
            <a:r>
              <a:rPr lang="en-US" dirty="0"/>
              <a:t> (</a:t>
            </a:r>
            <a:r>
              <a:rPr lang="en-US" dirty="0" err="1"/>
              <a:t>lue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!)</a:t>
            </a:r>
          </a:p>
          <a:p>
            <a:r>
              <a:rPr lang="en-US" dirty="0" err="1"/>
              <a:t>Saamme</a:t>
            </a:r>
            <a:r>
              <a:rPr lang="en-US" dirty="0"/>
              <a:t> </a:t>
            </a:r>
            <a:r>
              <a:rPr lang="en-US" b="1" dirty="0" err="1"/>
              <a:t>joukon</a:t>
            </a:r>
            <a:r>
              <a:rPr lang="en-US" b="1" dirty="0"/>
              <a:t> 1. </a:t>
            </a:r>
            <a:r>
              <a:rPr lang="en-US" b="1" dirty="0" err="1"/>
              <a:t>kertaluvun</a:t>
            </a:r>
            <a:r>
              <a:rPr lang="en-US" b="1" dirty="0"/>
              <a:t> </a:t>
            </a:r>
            <a:r>
              <a:rPr lang="en-US" b="1" dirty="0" err="1"/>
              <a:t>differentiaaliyhtälöitä</a:t>
            </a:r>
            <a:r>
              <a:rPr lang="en-US" b="1" dirty="0"/>
              <a:t>!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dirty="0" err="1"/>
              <a:t>Kivan</a:t>
            </a:r>
            <a:r>
              <a:rPr lang="en-US" dirty="0"/>
              <a:t> </a:t>
            </a:r>
            <a:r>
              <a:rPr lang="en-US" dirty="0" err="1"/>
              <a:t>symmetrisiä</a:t>
            </a:r>
            <a:r>
              <a:rPr lang="en-US" dirty="0"/>
              <a:t>, </a:t>
            </a:r>
            <a:r>
              <a:rPr lang="en-US" dirty="0" err="1"/>
              <a:t>vertaa</a:t>
            </a:r>
            <a:r>
              <a:rPr lang="en-US" dirty="0"/>
              <a:t> </a:t>
            </a:r>
            <a:r>
              <a:rPr lang="en-US" dirty="0" err="1"/>
              <a:t>esim</a:t>
            </a:r>
            <a:r>
              <a:rPr lang="en-US" dirty="0"/>
              <a:t> </a:t>
            </a:r>
            <a:r>
              <a:rPr lang="en-US" dirty="0" err="1"/>
              <a:t>näihin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3441584"/>
            <a:ext cx="5600700" cy="1054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696" y="5412979"/>
            <a:ext cx="5143500" cy="1054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6FDF9A-A0CA-DC88-7447-0CFE8793DBD9}"/>
              </a:ext>
            </a:extLst>
          </p:cNvPr>
          <p:cNvSpPr txBox="1"/>
          <p:nvPr/>
        </p:nvSpPr>
        <p:spPr>
          <a:xfrm>
            <a:off x="141531" y="2974615"/>
            <a:ext cx="472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Johto</a:t>
            </a:r>
            <a:r>
              <a:rPr lang="en-US" dirty="0"/>
              <a:t> </a:t>
            </a:r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periaatteesta</a:t>
            </a:r>
            <a:r>
              <a:rPr lang="en-US" dirty="0"/>
              <a:t> </a:t>
            </a:r>
            <a:r>
              <a:rPr lang="en-US" dirty="0" err="1"/>
              <a:t>helppo</a:t>
            </a:r>
            <a:r>
              <a:rPr lang="en-US" dirty="0"/>
              <a:t>. </a:t>
            </a:r>
            <a:r>
              <a:rPr lang="en-US" dirty="0" err="1"/>
              <a:t>Osaa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4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board with math equations on it&#10;&#10;Description automatically generated">
            <a:extLst>
              <a:ext uri="{FF2B5EF4-FFF2-40B4-BE49-F238E27FC236}">
                <a16:creationId xmlns:a16="http://schemas.microsoft.com/office/drawing/2014/main" id="{0542C441-1C32-A661-A3F3-EAA871BCC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08" y="335570"/>
            <a:ext cx="6849336" cy="618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04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558"/>
            <a:ext cx="8229600" cy="1341460"/>
          </a:xfrm>
        </p:spPr>
        <p:txBody>
          <a:bodyPr/>
          <a:lstStyle/>
          <a:p>
            <a:r>
              <a:rPr lang="en-US" sz="4800" dirty="0" err="1"/>
              <a:t>Resepti</a:t>
            </a:r>
            <a:r>
              <a:rPr lang="en-US" sz="4800" dirty="0"/>
              <a:t>: </a:t>
            </a:r>
            <a:r>
              <a:rPr lang="en-US" sz="4800" dirty="0" err="1"/>
              <a:t>Hamiltonin</a:t>
            </a:r>
            <a:r>
              <a:rPr lang="en-US" sz="4800" dirty="0"/>
              <a:t> </a:t>
            </a:r>
            <a:r>
              <a:rPr lang="en-US" sz="4800" dirty="0" err="1"/>
              <a:t>yhtälöt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646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/>
              <a:t>Muodosta</a:t>
            </a:r>
            <a:r>
              <a:rPr lang="en-US" dirty="0"/>
              <a:t> </a:t>
            </a:r>
            <a:r>
              <a:rPr lang="en-US" dirty="0" err="1"/>
              <a:t>Lagrangen</a:t>
            </a:r>
            <a:r>
              <a:rPr lang="en-US" dirty="0"/>
              <a:t> </a:t>
            </a:r>
            <a:r>
              <a:rPr lang="en-US" dirty="0" err="1"/>
              <a:t>funktio</a:t>
            </a:r>
            <a:r>
              <a:rPr lang="en-US" dirty="0"/>
              <a:t> ja </a:t>
            </a:r>
            <a:r>
              <a:rPr lang="en-US" dirty="0" err="1"/>
              <a:t>laske</a:t>
            </a:r>
            <a:r>
              <a:rPr lang="en-US" dirty="0"/>
              <a:t> </a:t>
            </a:r>
            <a:r>
              <a:rPr lang="en-US" dirty="0" err="1"/>
              <a:t>siitä</a:t>
            </a:r>
            <a:r>
              <a:rPr lang="en-US" dirty="0"/>
              <a:t> </a:t>
            </a:r>
            <a:r>
              <a:rPr lang="en-US" dirty="0" err="1"/>
              <a:t>yleistetyt</a:t>
            </a:r>
            <a:r>
              <a:rPr lang="en-US" dirty="0"/>
              <a:t> </a:t>
            </a:r>
            <a:r>
              <a:rPr lang="en-US" dirty="0" err="1"/>
              <a:t>liikemäärät</a:t>
            </a:r>
            <a:r>
              <a:rPr lang="en-US" dirty="0"/>
              <a:t>. </a:t>
            </a:r>
            <a:r>
              <a:rPr lang="en-US" dirty="0" err="1"/>
              <a:t>Johda</a:t>
            </a:r>
            <a:r>
              <a:rPr lang="en-US" dirty="0"/>
              <a:t> </a:t>
            </a:r>
            <a:r>
              <a:rPr lang="en-US" dirty="0" err="1"/>
              <a:t>sitten</a:t>
            </a:r>
            <a:r>
              <a:rPr lang="en-US" dirty="0"/>
              <a:t> </a:t>
            </a:r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funktio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Lausu</a:t>
            </a:r>
            <a:r>
              <a:rPr lang="en-US" dirty="0"/>
              <a:t> </a:t>
            </a:r>
            <a:r>
              <a:rPr lang="en-US" dirty="0" err="1"/>
              <a:t>yleistetty</a:t>
            </a:r>
            <a:r>
              <a:rPr lang="en-US" dirty="0"/>
              <a:t> </a:t>
            </a:r>
            <a:r>
              <a:rPr lang="en-US" dirty="0" err="1"/>
              <a:t>nopeus</a:t>
            </a:r>
            <a:r>
              <a:rPr lang="en-US" dirty="0"/>
              <a:t>                         </a:t>
            </a:r>
            <a:r>
              <a:rPr lang="en-US" dirty="0" err="1"/>
              <a:t>avulla</a:t>
            </a:r>
            <a:r>
              <a:rPr lang="en-US" dirty="0"/>
              <a:t> </a:t>
            </a:r>
            <a:r>
              <a:rPr lang="en-US" dirty="0" err="1"/>
              <a:t>niin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b="1" dirty="0" err="1"/>
              <a:t>Hamiltonin</a:t>
            </a:r>
            <a:r>
              <a:rPr lang="en-US" b="1" dirty="0"/>
              <a:t> </a:t>
            </a:r>
            <a:r>
              <a:rPr lang="en-US" b="1" dirty="0" err="1"/>
              <a:t>funktion</a:t>
            </a:r>
            <a:r>
              <a:rPr lang="en-US" b="1" dirty="0"/>
              <a:t> </a:t>
            </a:r>
            <a:r>
              <a:rPr lang="en-US" b="1" dirty="0" err="1"/>
              <a:t>koordinaattien</a:t>
            </a:r>
            <a:r>
              <a:rPr lang="en-US" b="1" dirty="0"/>
              <a:t> </a:t>
            </a:r>
            <a:r>
              <a:rPr lang="en-US" b="1" dirty="0" err="1"/>
              <a:t>liikemäärien</a:t>
            </a:r>
            <a:r>
              <a:rPr lang="en-US" b="1" dirty="0"/>
              <a:t> </a:t>
            </a:r>
            <a:r>
              <a:rPr lang="en-US" b="1" dirty="0" err="1"/>
              <a:t>funktiona</a:t>
            </a:r>
            <a:r>
              <a:rPr lang="en-US" b="1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käytä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Nauti!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538" y="2489544"/>
            <a:ext cx="3795225" cy="1051195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7" y="2391851"/>
            <a:ext cx="1879600" cy="10541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008923" y="2564698"/>
            <a:ext cx="1387230" cy="69307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188" y="4787411"/>
            <a:ext cx="5600700" cy="1054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436D82-A8D5-7A4A-A562-2651DA317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525721"/>
            <a:ext cx="16891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1D63D1-8516-5742-A250-1344C533713E}"/>
              </a:ext>
            </a:extLst>
          </p:cNvPr>
          <p:cNvSpPr txBox="1"/>
          <p:nvPr/>
        </p:nvSpPr>
        <p:spPr>
          <a:xfrm>
            <a:off x="5083444" y="6126163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Jotain tulee varmasti</a:t>
            </a:r>
          </a:p>
        </p:txBody>
      </p:sp>
    </p:spTree>
    <p:extLst>
      <p:ext uri="{BB962C8B-B14F-4D97-AF65-F5344CB8AC3E}">
        <p14:creationId xmlns:p14="http://schemas.microsoft.com/office/powerpoint/2010/main" val="1585068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7030"/>
            <a:ext cx="8229600" cy="1192696"/>
          </a:xfrm>
        </p:spPr>
        <p:txBody>
          <a:bodyPr/>
          <a:lstStyle/>
          <a:p>
            <a:r>
              <a:rPr lang="en-US" sz="4400" dirty="0" err="1"/>
              <a:t>Poissonin</a:t>
            </a:r>
            <a:r>
              <a:rPr lang="en-US" sz="4400" dirty="0"/>
              <a:t> </a:t>
            </a:r>
            <a:r>
              <a:rPr lang="en-US" sz="4400" dirty="0" err="1"/>
              <a:t>sulkeet</a:t>
            </a:r>
            <a:r>
              <a:rPr lang="en-US" sz="4400" dirty="0"/>
              <a:t> ja </a:t>
            </a:r>
            <a:r>
              <a:rPr lang="en-US" sz="4400" dirty="0" err="1"/>
              <a:t>kanoninen</a:t>
            </a:r>
            <a:r>
              <a:rPr lang="en-US" sz="4400" dirty="0"/>
              <a:t> </a:t>
            </a:r>
            <a:r>
              <a:rPr lang="en-US" sz="4400" dirty="0" err="1"/>
              <a:t>muunnos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7378"/>
            <a:ext cx="8229600" cy="4525963"/>
          </a:xfrm>
        </p:spPr>
        <p:txBody>
          <a:bodyPr/>
          <a:lstStyle/>
          <a:p>
            <a:r>
              <a:rPr lang="en-US" dirty="0" err="1"/>
              <a:t>Kirja</a:t>
            </a:r>
            <a:r>
              <a:rPr lang="en-US" dirty="0"/>
              <a:t>, </a:t>
            </a:r>
            <a:r>
              <a:rPr lang="en-US" dirty="0" err="1"/>
              <a:t>muistiinpanot</a:t>
            </a:r>
            <a:r>
              <a:rPr lang="en-US" dirty="0"/>
              <a:t>…</a:t>
            </a:r>
          </a:p>
          <a:p>
            <a:r>
              <a:rPr lang="en-US" dirty="0" err="1"/>
              <a:t>Kaksi</a:t>
            </a:r>
            <a:r>
              <a:rPr lang="en-US" dirty="0"/>
              <a:t> </a:t>
            </a:r>
            <a:r>
              <a:rPr lang="en-US" dirty="0" err="1"/>
              <a:t>funktota</a:t>
            </a:r>
            <a:r>
              <a:rPr lang="en-US" dirty="0"/>
              <a:t>…</a:t>
            </a:r>
          </a:p>
          <a:p>
            <a:endParaRPr lang="en-US" dirty="0"/>
          </a:p>
          <a:p>
            <a:r>
              <a:rPr lang="en-US" b="1" dirty="0" err="1"/>
              <a:t>Käsite</a:t>
            </a:r>
            <a:r>
              <a:rPr lang="en-US" dirty="0"/>
              <a:t>: </a:t>
            </a:r>
            <a:r>
              <a:rPr lang="en-US" b="1" dirty="0" err="1"/>
              <a:t>Poissonin</a:t>
            </a:r>
            <a:r>
              <a:rPr lang="en-US" b="1" dirty="0"/>
              <a:t> </a:t>
            </a:r>
            <a:r>
              <a:rPr lang="en-US" b="1" dirty="0" err="1"/>
              <a:t>sulku</a:t>
            </a:r>
            <a:r>
              <a:rPr lang="en-US" b="1" dirty="0"/>
              <a:t> </a:t>
            </a:r>
            <a:r>
              <a:rPr lang="en-US" dirty="0"/>
              <a:t>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 err="1"/>
              <a:t>Käsite</a:t>
            </a:r>
            <a:r>
              <a:rPr lang="en-US" b="1" dirty="0"/>
              <a:t>: </a:t>
            </a:r>
            <a:r>
              <a:rPr lang="en-US" b="1" dirty="0" err="1"/>
              <a:t>kanoninen</a:t>
            </a:r>
            <a:r>
              <a:rPr lang="en-US" b="1" dirty="0"/>
              <a:t> </a:t>
            </a:r>
            <a:r>
              <a:rPr lang="en-US" b="1" dirty="0" err="1"/>
              <a:t>muunnos</a:t>
            </a:r>
            <a:r>
              <a:rPr lang="en-US" b="1" dirty="0"/>
              <a:t> </a:t>
            </a:r>
            <a:r>
              <a:rPr lang="en-US" b="1" dirty="0" err="1"/>
              <a:t>säilyttää</a:t>
            </a:r>
            <a:r>
              <a:rPr lang="en-US" b="1" dirty="0"/>
              <a:t> </a:t>
            </a:r>
            <a:r>
              <a:rPr lang="en-US" b="1" dirty="0" err="1"/>
              <a:t>tämän</a:t>
            </a:r>
            <a:endParaRPr lang="en-US" b="1" dirty="0"/>
          </a:p>
          <a:p>
            <a:r>
              <a:rPr lang="en-US" dirty="0" err="1"/>
              <a:t>Voit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näyttää</a:t>
            </a:r>
            <a:r>
              <a:rPr lang="en-US" dirty="0"/>
              <a:t> (</a:t>
            </a:r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yhtälöistä</a:t>
            </a:r>
            <a:r>
              <a:rPr lang="en-US" dirty="0"/>
              <a:t>)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5" y="2167413"/>
            <a:ext cx="3513790" cy="418039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824" y="2167413"/>
            <a:ext cx="3666564" cy="439038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61" y="3166978"/>
            <a:ext cx="6311900" cy="11684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55" y="5324391"/>
            <a:ext cx="4953000" cy="977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7FAEBF-5DC5-A346-9BC4-9264606F1CFB}"/>
              </a:ext>
            </a:extLst>
          </p:cNvPr>
          <p:cNvSpPr txBox="1"/>
          <p:nvPr/>
        </p:nvSpPr>
        <p:spPr>
          <a:xfrm>
            <a:off x="5548393" y="6447295"/>
            <a:ext cx="2864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Voi tulla. Tärkeä konsepti </a:t>
            </a:r>
          </a:p>
        </p:txBody>
      </p:sp>
    </p:spTree>
    <p:extLst>
      <p:ext uri="{BB962C8B-B14F-4D97-AF65-F5344CB8AC3E}">
        <p14:creationId xmlns:p14="http://schemas.microsoft.com/office/powerpoint/2010/main" val="16554612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08283"/>
            <a:ext cx="8229600" cy="1407695"/>
          </a:xfrm>
        </p:spPr>
        <p:txBody>
          <a:bodyPr/>
          <a:lstStyle/>
          <a:p>
            <a:r>
              <a:rPr lang="en-US" dirty="0" err="1"/>
              <a:t>Kanoninen</a:t>
            </a:r>
            <a:r>
              <a:rPr lang="en-US" dirty="0"/>
              <a:t> </a:t>
            </a:r>
            <a:r>
              <a:rPr lang="en-US" dirty="0" err="1"/>
              <a:t>muunnos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Myös</a:t>
            </a:r>
            <a:r>
              <a:rPr lang="en-US" dirty="0"/>
              <a:t>… </a:t>
            </a:r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yhtälöt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saman</a:t>
            </a:r>
            <a:r>
              <a:rPr lang="en-US" dirty="0"/>
              <a:t> </a:t>
            </a:r>
            <a:r>
              <a:rPr lang="en-US" dirty="0" err="1"/>
              <a:t>muotoisia</a:t>
            </a:r>
            <a:r>
              <a:rPr lang="en-US" dirty="0"/>
              <a:t> </a:t>
            </a:r>
            <a:r>
              <a:rPr lang="en-US" dirty="0" err="1"/>
              <a:t>ennen</a:t>
            </a:r>
            <a:r>
              <a:rPr lang="en-US" dirty="0"/>
              <a:t> ja </a:t>
            </a:r>
            <a:r>
              <a:rPr lang="en-US" dirty="0" err="1"/>
              <a:t>jälkeen</a:t>
            </a:r>
            <a:r>
              <a:rPr lang="en-US" dirty="0"/>
              <a:t> </a:t>
            </a:r>
            <a:r>
              <a:rPr lang="en-US" dirty="0" err="1"/>
              <a:t>kanonisen</a:t>
            </a:r>
            <a:r>
              <a:rPr lang="en-US" dirty="0"/>
              <a:t> </a:t>
            </a:r>
            <a:r>
              <a:rPr lang="en-US" dirty="0" err="1"/>
              <a:t>muunnoksen</a:t>
            </a:r>
            <a:endParaRPr lang="en-US" dirty="0"/>
          </a:p>
          <a:p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funktio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näyttää</a:t>
            </a:r>
            <a:r>
              <a:rPr lang="en-US" dirty="0"/>
              <a:t> </a:t>
            </a:r>
            <a:r>
              <a:rPr lang="en-US" dirty="0" err="1"/>
              <a:t>erilaiselta</a:t>
            </a:r>
            <a:r>
              <a:rPr lang="en-US" dirty="0"/>
              <a:t>, </a:t>
            </a:r>
            <a:r>
              <a:rPr lang="en-US" dirty="0" err="1"/>
              <a:t>mutta</a:t>
            </a:r>
            <a:r>
              <a:rPr lang="en-US" dirty="0"/>
              <a:t> </a:t>
            </a:r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yhtälöiden</a:t>
            </a:r>
            <a:r>
              <a:rPr lang="en-US" dirty="0"/>
              <a:t> </a:t>
            </a:r>
            <a:r>
              <a:rPr lang="en-US" dirty="0" err="1"/>
              <a:t>muoto</a:t>
            </a:r>
            <a:r>
              <a:rPr lang="en-US" dirty="0"/>
              <a:t> on </a:t>
            </a:r>
            <a:r>
              <a:rPr lang="en-US" dirty="0" err="1"/>
              <a:t>sama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8" y="3552577"/>
            <a:ext cx="7036216" cy="28581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37A34E-C72D-5FF1-EB0D-6F1F3448FF8D}"/>
              </a:ext>
            </a:extLst>
          </p:cNvPr>
          <p:cNvSpPr txBox="1"/>
          <p:nvPr/>
        </p:nvSpPr>
        <p:spPr>
          <a:xfrm>
            <a:off x="7148945" y="3837709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Osaa</a:t>
            </a:r>
            <a:r>
              <a:rPr lang="en-US" dirty="0"/>
              <a:t> </a:t>
            </a:r>
            <a:r>
              <a:rPr lang="en-US" dirty="0" err="1"/>
              <a:t>konsepti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62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758C-AFF9-404C-82FF-04835604F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Generoivat funktiot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91572-E0B3-E34F-B40D-6389A9D12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Voimme valita lisätä Hamiltonin periaatteeseen aikaderivaatan esimerkiksi tästä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Sitä kutsutaan ensimmäisen tyypin generoivaksi funktioksi</a:t>
            </a:r>
          </a:p>
          <a:p>
            <a:r>
              <a:rPr lang="fi-FI" dirty="0"/>
              <a:t>Hamiltonin periaatteesta saamme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0DF800-1B13-D24A-89DE-2BD652F7A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49" y="2577421"/>
            <a:ext cx="1943100" cy="469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31A057-3BDE-8A42-8C7F-1304CFA0D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49" y="4805362"/>
            <a:ext cx="82169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88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758C-AFF9-404C-82FF-04835604F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Generoivat funktiot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91572-E0B3-E34F-B40D-6389A9D12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13" y="1600200"/>
            <a:ext cx="8229600" cy="4525963"/>
          </a:xfrm>
        </p:spPr>
        <p:txBody>
          <a:bodyPr/>
          <a:lstStyle/>
          <a:p>
            <a:r>
              <a:rPr lang="fi-FI" dirty="0"/>
              <a:t>Laskemalle aikaderivaatan ja vertaamalla kertoimia saamme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Tuntemalla generoivan funktion voimme siis tietää mikä muunnos vi alkuperäisistä muuttujista uusiin.</a:t>
            </a:r>
          </a:p>
          <a:p>
            <a:r>
              <a:rPr lang="fi-FI" dirty="0"/>
              <a:t>Samaan tapaan esim.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4A6769-13BA-D847-BF74-9FA0A51E3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263" y="2673350"/>
            <a:ext cx="4940300" cy="1054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86CED2-44F6-BF41-98A6-EDA3192BD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326" y="5521881"/>
            <a:ext cx="1892300" cy="469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32B246-31C3-2F4B-B6C5-B07D82552E5F}"/>
              </a:ext>
            </a:extLst>
          </p:cNvPr>
          <p:cNvSpPr txBox="1"/>
          <p:nvPr/>
        </p:nvSpPr>
        <p:spPr>
          <a:xfrm>
            <a:off x="2257326" y="6096874"/>
            <a:ext cx="187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Muistiinpanot…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7F1C9-EC96-D343-94AE-DF6B882C86C0}"/>
              </a:ext>
            </a:extLst>
          </p:cNvPr>
          <p:cNvSpPr txBox="1"/>
          <p:nvPr/>
        </p:nvSpPr>
        <p:spPr>
          <a:xfrm>
            <a:off x="4956292" y="5691838"/>
            <a:ext cx="3797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Voi tulla jotain. Testaa</a:t>
            </a:r>
          </a:p>
          <a:p>
            <a:r>
              <a:rPr lang="fi-FI" dirty="0"/>
              <a:t>Ymmärrystä Hamiltonin funktiosta</a:t>
            </a:r>
          </a:p>
          <a:p>
            <a:r>
              <a:rPr lang="fi-FI" dirty="0"/>
              <a:t>Ja Hamiltonin periaatteesta mm.</a:t>
            </a:r>
          </a:p>
        </p:txBody>
      </p:sp>
    </p:spTree>
    <p:extLst>
      <p:ext uri="{BB962C8B-B14F-4D97-AF65-F5344CB8AC3E}">
        <p14:creationId xmlns:p14="http://schemas.microsoft.com/office/powerpoint/2010/main" val="1100884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15248"/>
          </a:xfrm>
        </p:spPr>
        <p:txBody>
          <a:bodyPr/>
          <a:lstStyle/>
          <a:p>
            <a:r>
              <a:rPr lang="en-US" dirty="0" err="1"/>
              <a:t>Faasiavaruus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5368"/>
            <a:ext cx="8229600" cy="4525963"/>
          </a:xfrm>
        </p:spPr>
        <p:txBody>
          <a:bodyPr/>
          <a:lstStyle/>
          <a:p>
            <a:r>
              <a:rPr lang="en-US" dirty="0" err="1"/>
              <a:t>Jokaista</a:t>
            </a:r>
            <a:r>
              <a:rPr lang="en-US" dirty="0"/>
              <a:t> </a:t>
            </a:r>
            <a:r>
              <a:rPr lang="en-US" dirty="0" err="1"/>
              <a:t>tilaa</a:t>
            </a:r>
            <a:r>
              <a:rPr lang="en-US" dirty="0"/>
              <a:t> </a:t>
            </a:r>
            <a:r>
              <a:rPr lang="en-US" dirty="0" err="1"/>
              <a:t>kuvaa</a:t>
            </a:r>
            <a:r>
              <a:rPr lang="en-US" dirty="0"/>
              <a:t> </a:t>
            </a:r>
            <a:r>
              <a:rPr lang="en-US" dirty="0" err="1"/>
              <a:t>piste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1D </a:t>
            </a:r>
            <a:r>
              <a:rPr lang="en-US" dirty="0" err="1"/>
              <a:t>systeemi</a:t>
            </a:r>
            <a:r>
              <a:rPr lang="en-US" dirty="0"/>
              <a:t>:              </a:t>
            </a:r>
            <a:r>
              <a:rPr lang="en-US" dirty="0" err="1"/>
              <a:t>selkeyden</a:t>
            </a:r>
            <a:r>
              <a:rPr lang="en-US" dirty="0"/>
              <a:t> </a:t>
            </a:r>
            <a:r>
              <a:rPr lang="en-US" dirty="0" err="1"/>
              <a:t>vuoksi</a:t>
            </a:r>
            <a:endParaRPr lang="en-US" dirty="0"/>
          </a:p>
          <a:p>
            <a:r>
              <a:rPr lang="en-US" dirty="0"/>
              <a:t> q ja p </a:t>
            </a:r>
            <a:r>
              <a:rPr lang="en-US" dirty="0" err="1"/>
              <a:t>virittämä</a:t>
            </a:r>
            <a:r>
              <a:rPr lang="en-US" dirty="0"/>
              <a:t> </a:t>
            </a:r>
            <a:r>
              <a:rPr lang="en-US" dirty="0" err="1"/>
              <a:t>avaruus</a:t>
            </a:r>
            <a:r>
              <a:rPr lang="en-US" dirty="0"/>
              <a:t> on </a:t>
            </a:r>
            <a:r>
              <a:rPr lang="en-US" b="1" dirty="0" err="1"/>
              <a:t>faasiavaruus</a:t>
            </a:r>
            <a:r>
              <a:rPr lang="en-US" b="1" dirty="0"/>
              <a:t> </a:t>
            </a:r>
          </a:p>
          <a:p>
            <a:r>
              <a:rPr lang="en-US" dirty="0" err="1"/>
              <a:t>Dynamiikka</a:t>
            </a:r>
            <a:r>
              <a:rPr lang="en-US" dirty="0"/>
              <a:t> </a:t>
            </a:r>
            <a:r>
              <a:rPr lang="en-US" dirty="0" err="1"/>
              <a:t>faasiavaruudessa</a:t>
            </a:r>
            <a:r>
              <a:rPr lang="en-US" dirty="0"/>
              <a:t>?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1730716"/>
            <a:ext cx="3619500" cy="4699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263" y="2350702"/>
            <a:ext cx="927100" cy="469900"/>
          </a:xfrm>
          <a:prstGeom prst="rect">
            <a:avLst/>
          </a:prstGeom>
        </p:spPr>
      </p:pic>
      <p:pic>
        <p:nvPicPr>
          <p:cNvPr id="6" name="Picture 5" descr="Pendulum_Phase_Portrait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0" y="4138380"/>
            <a:ext cx="7789039" cy="23414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1D54BC-31EA-E895-3FFF-9B9E617B3D21}"/>
              </a:ext>
            </a:extLst>
          </p:cNvPr>
          <p:cNvSpPr txBox="1"/>
          <p:nvPr/>
        </p:nvSpPr>
        <p:spPr>
          <a:xfrm>
            <a:off x="6615744" y="1085368"/>
            <a:ext cx="252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Osaa</a:t>
            </a:r>
            <a:r>
              <a:rPr lang="en-US" dirty="0"/>
              <a:t> </a:t>
            </a:r>
            <a:r>
              <a:rPr lang="en-US" dirty="0" err="1"/>
              <a:t>konseptitasolla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7712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372B-F34F-E349-9870-22AE6A308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Maxwellin</a:t>
            </a:r>
            <a:r>
              <a:rPr lang="fi-FI" dirty="0"/>
              <a:t> yhtälöt ja valo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82B208-CC8C-C347-881D-82D292362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Aloitetaan </a:t>
            </a:r>
            <a:r>
              <a:rPr lang="fi-FI" dirty="0" err="1"/>
              <a:t>Maxwellin</a:t>
            </a:r>
            <a:r>
              <a:rPr lang="fi-FI" dirty="0"/>
              <a:t> yhtälöistä ja tutkitaan niitä tyhjiössä (eli ei varauksia tai virtoja)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EE61AF-A9F0-9B44-91E4-D5A5F126B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68" y="2991173"/>
            <a:ext cx="3453032" cy="3134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EC3D98-A5EC-8944-BD8F-EF32FF02D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13" y="5078189"/>
            <a:ext cx="3378200" cy="469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0BB625-FF47-1748-B044-B7BA4913E147}"/>
              </a:ext>
            </a:extLst>
          </p:cNvPr>
          <p:cNvSpPr txBox="1"/>
          <p:nvPr/>
        </p:nvSpPr>
        <p:spPr>
          <a:xfrm>
            <a:off x="5052663" y="4695986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Muistetaan vektori-identiteetti:</a:t>
            </a:r>
          </a:p>
        </p:txBody>
      </p:sp>
    </p:spTree>
    <p:extLst>
      <p:ext uri="{BB962C8B-B14F-4D97-AF65-F5344CB8AC3E}">
        <p14:creationId xmlns:p14="http://schemas.microsoft.com/office/powerpoint/2010/main" val="416885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372B-F34F-E349-9870-22AE6A308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7972"/>
            <a:ext cx="8229600" cy="1150749"/>
          </a:xfrm>
        </p:spPr>
        <p:txBody>
          <a:bodyPr/>
          <a:lstStyle/>
          <a:p>
            <a:r>
              <a:rPr lang="fi-FI" dirty="0" err="1"/>
              <a:t>Maxwellin</a:t>
            </a:r>
            <a:r>
              <a:rPr lang="fi-FI" dirty="0"/>
              <a:t> yhtälöt ja valo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82B208-CC8C-C347-881D-82D292362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Saamme lopputuloksena </a:t>
            </a:r>
            <a:r>
              <a:rPr lang="fi-FI" b="1" dirty="0"/>
              <a:t>aaltoyhtälön</a:t>
            </a:r>
          </a:p>
          <a:p>
            <a:endParaRPr lang="fi-FI" b="1" dirty="0"/>
          </a:p>
          <a:p>
            <a:endParaRPr lang="fi-FI" b="1" dirty="0"/>
          </a:p>
          <a:p>
            <a:r>
              <a:rPr lang="fi-FI" dirty="0"/>
              <a:t>Ennustaa siis mahdollisuuden sähkömagneettisille </a:t>
            </a:r>
            <a:r>
              <a:rPr lang="fi-FI" dirty="0" err="1"/>
              <a:t>aallloille</a:t>
            </a:r>
            <a:r>
              <a:rPr lang="fi-FI" dirty="0"/>
              <a:t>, jotka etenevät valon nopeudella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MUTTA missä </a:t>
            </a:r>
            <a:r>
              <a:rPr lang="fi-FI" dirty="0" err="1"/>
              <a:t>inertiaalikoordinaatistossa</a:t>
            </a:r>
            <a:r>
              <a:rPr lang="fi-FI" dirty="0"/>
              <a:t>?!</a:t>
            </a:r>
          </a:p>
          <a:p>
            <a:r>
              <a:rPr lang="fi-FI" b="1" dirty="0"/>
              <a:t>Maailmankaikkeudessa erityinen ”eetterin” koordinaatisto missä </a:t>
            </a:r>
            <a:r>
              <a:rPr lang="fi-FI" b="1" dirty="0" err="1"/>
              <a:t>Maxwellin</a:t>
            </a:r>
            <a:r>
              <a:rPr lang="fi-FI" b="1" dirty="0"/>
              <a:t> yhtälöt ovat ok?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8DC634-5E77-9647-B0CB-9D050A806D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931" y="3522218"/>
            <a:ext cx="1809803" cy="1113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205177-8A80-2B49-BC61-18CEFCE9B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6988" y="2016500"/>
            <a:ext cx="2970936" cy="82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530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365EF-B380-AE4B-8AA8-43BE641FC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Michelson</a:t>
            </a:r>
            <a:r>
              <a:rPr lang="fi-FI" dirty="0"/>
              <a:t>-</a:t>
            </a:r>
            <a:r>
              <a:rPr lang="fi-FI" dirty="0" err="1"/>
              <a:t>Morley</a:t>
            </a:r>
            <a:r>
              <a:rPr lang="fi-FI" dirty="0"/>
              <a:t>-koe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BA1C6-D39D-0045-A92C-F3F13BDE0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3"/>
              </a:rPr>
              <a:t>https://www.youtube.com/watch?v=uMaFB3jM2qs</a:t>
            </a:r>
            <a:r>
              <a:rPr lang="fi-FI" dirty="0"/>
              <a:t> 10min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DE12D-C6D0-3F41-A861-7E76AB7020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160" y="3091881"/>
            <a:ext cx="4179358" cy="24332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2A5317-3230-F349-AE0F-B64E30D3254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68" y="2813846"/>
            <a:ext cx="3161224" cy="29893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7530CC-2F9D-8946-99B8-123AB5F684B6}"/>
              </a:ext>
            </a:extLst>
          </p:cNvPr>
          <p:cNvSpPr txBox="1"/>
          <p:nvPr/>
        </p:nvSpPr>
        <p:spPr>
          <a:xfrm>
            <a:off x="63927" y="6103506"/>
            <a:ext cx="8622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Mitään ei havaittu! Näytti siltä, että valo liikkui aina samalla </a:t>
            </a:r>
          </a:p>
          <a:p>
            <a:r>
              <a:rPr lang="fi-FI" b="1" dirty="0"/>
              <a:t>nopeudella riippumatta koeasetelman orientaatiosta maan kiertoradan suhteen!</a:t>
            </a:r>
          </a:p>
        </p:txBody>
      </p:sp>
    </p:spTree>
    <p:extLst>
      <p:ext uri="{BB962C8B-B14F-4D97-AF65-F5344CB8AC3E}">
        <p14:creationId xmlns:p14="http://schemas.microsoft.com/office/powerpoint/2010/main" val="11457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2EC4C-57DF-A943-8F94-368AA9CDD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Tykillä vastakkaisiin suuntiin vaunussa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11D960-93F6-D54C-A89E-9B80FDBB8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CA7805-A8FC-B243-973A-8EC40D9321D9}"/>
              </a:ext>
            </a:extLst>
          </p:cNvPr>
          <p:cNvSpPr txBox="1"/>
          <p:nvPr/>
        </p:nvSpPr>
        <p:spPr>
          <a:xfrm>
            <a:off x="2293749" y="6126163"/>
            <a:ext cx="394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Kumpaan seinään kuula osuu ensin?</a:t>
            </a:r>
          </a:p>
        </p:txBody>
      </p:sp>
      <p:sp>
        <p:nvSpPr>
          <p:cNvPr id="3" name="TextBox 2"/>
          <p:cNvSpPr txBox="1"/>
          <p:nvPr/>
        </p:nvSpPr>
        <p:spPr>
          <a:xfrm rot="21243139">
            <a:off x="7506668" y="6104744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yhtäaikaa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99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58970-C096-C44F-BE10-EAE7CB187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Tentti to 6.6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F02B7-3EF2-D140-A348-5B7FA28A2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13:00</a:t>
            </a:r>
          </a:p>
          <a:p>
            <a:r>
              <a:rPr lang="fi-FI" dirty="0"/>
              <a:t>4 tehtävää, kustakin max 6 pistettä –&gt; max 24p</a:t>
            </a:r>
          </a:p>
          <a:p>
            <a:r>
              <a:rPr lang="fi-FI" dirty="0" err="1"/>
              <a:t>Laskareista</a:t>
            </a:r>
            <a:r>
              <a:rPr lang="fi-FI" dirty="0"/>
              <a:t> 40% kokonaispisteistä</a:t>
            </a:r>
          </a:p>
          <a:p>
            <a:r>
              <a:rPr lang="fi-FI" dirty="0"/>
              <a:t>Ei laskimia tai muuta materiaalia </a:t>
            </a:r>
          </a:p>
          <a:p>
            <a:r>
              <a:rPr lang="fi-FI" dirty="0"/>
              <a:t>Esimerkki viime vuoden tentistä MC:ssa luennon 12 kansiossa</a:t>
            </a:r>
          </a:p>
          <a:p>
            <a:r>
              <a:rPr lang="fi-FI" dirty="0"/>
              <a:t>Tehtävänantojen ymmärtäminen edellyttää konseptien ymmärrystä. Määritelmiä ei erikseen anneta.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12678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2EC4C-57DF-A943-8F94-368AA9CDD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Tykillä vastakkaisiin suuntiin vaunussa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CA7805-A8FC-B243-973A-8EC40D9321D9}"/>
              </a:ext>
            </a:extLst>
          </p:cNvPr>
          <p:cNvSpPr txBox="1"/>
          <p:nvPr/>
        </p:nvSpPr>
        <p:spPr>
          <a:xfrm>
            <a:off x="2293749" y="6126163"/>
            <a:ext cx="394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Kumpaan seinään kuula osuu ensin?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FFC6EA8-B8A0-294B-AAE1-5EF2EFA3F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3" name="TextBox 2"/>
          <p:cNvSpPr txBox="1"/>
          <p:nvPr/>
        </p:nvSpPr>
        <p:spPr>
          <a:xfrm>
            <a:off x="7693416" y="6106495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Yhtäaikaa!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64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2EC4C-57DF-A943-8F94-368AA9CDD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/>
              <a:t>Taskulampulla vastakkaisiin suuntiin vaunussa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CA7805-A8FC-B243-973A-8EC40D9321D9}"/>
              </a:ext>
            </a:extLst>
          </p:cNvPr>
          <p:cNvSpPr txBox="1"/>
          <p:nvPr/>
        </p:nvSpPr>
        <p:spPr>
          <a:xfrm>
            <a:off x="2293749" y="6126163"/>
            <a:ext cx="3791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Kumpaan seinään valo osuu ensin?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25BE58-54B4-B544-B022-800512D28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3" name="TextBox 2"/>
          <p:cNvSpPr txBox="1"/>
          <p:nvPr/>
        </p:nvSpPr>
        <p:spPr>
          <a:xfrm>
            <a:off x="7506668" y="6126163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yhtäaikaa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38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2EC4C-57DF-A943-8F94-368AA9CDD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/>
              <a:t>Taskulampulla vastakkaisiin suuntiin vaunussa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CA7805-A8FC-B243-973A-8EC40D9321D9}"/>
              </a:ext>
            </a:extLst>
          </p:cNvPr>
          <p:cNvSpPr txBox="1"/>
          <p:nvPr/>
        </p:nvSpPr>
        <p:spPr>
          <a:xfrm>
            <a:off x="2293749" y="6126163"/>
            <a:ext cx="3791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Kumpaan seinään valo osuu ensin?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05B9E1E-528F-464D-B13F-40A29B042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3" name="TextBox 2"/>
          <p:cNvSpPr txBox="1"/>
          <p:nvPr/>
        </p:nvSpPr>
        <p:spPr>
          <a:xfrm>
            <a:off x="6548651" y="6310829"/>
            <a:ext cx="259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Vasempaan ensin!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178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5A096-4386-5848-AF80-D511B3A8B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Jos valon nopeus sama kaikille... korollaari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E6B98-C486-3A43-A832-6A953DF85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Asiat mitkä tapahtuvat samaan aikaan jossain koordinaatistossa…</a:t>
            </a:r>
          </a:p>
          <a:p>
            <a:r>
              <a:rPr lang="fi-FI" dirty="0"/>
              <a:t>Voivat tapahtua eriaikaan jossain toisessa</a:t>
            </a:r>
          </a:p>
          <a:p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E0BF91-4F8B-6F49-9C84-62A14192C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71" y="2892371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652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02671-6D1F-3E44-8F41-1C15C1727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Suppea suhteellisuusteoria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AD3BF-00B8-5B40-9900-982F285F1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39684"/>
            <a:ext cx="8229600" cy="4525963"/>
          </a:xfrm>
        </p:spPr>
        <p:txBody>
          <a:bodyPr/>
          <a:lstStyle/>
          <a:p>
            <a:r>
              <a:rPr lang="fi-FI" dirty="0"/>
              <a:t>Teoria sille mitä implikaatioita seuraa siitä, jos valonnopeus on sama kaikille ja fysiikan lait ovat</a:t>
            </a:r>
          </a:p>
          <a:p>
            <a:pPr marL="0" indent="0">
              <a:buNone/>
            </a:pPr>
            <a:r>
              <a:rPr lang="fi-FI" dirty="0"/>
              <a:t>    samat kaikissa </a:t>
            </a:r>
            <a:r>
              <a:rPr lang="fi-FI" dirty="0" err="1"/>
              <a:t>inertiaalikoordinaatistoissa</a:t>
            </a:r>
            <a:r>
              <a:rPr lang="fi-FI" dirty="0"/>
              <a:t>.</a:t>
            </a:r>
          </a:p>
          <a:p>
            <a:r>
              <a:rPr lang="fi-FI" dirty="0" err="1"/>
              <a:t>Maxwellin</a:t>
            </a:r>
            <a:r>
              <a:rPr lang="fi-FI" dirty="0"/>
              <a:t> lait eivät pysy samoina Galilei muunnoksessa</a:t>
            </a:r>
          </a:p>
          <a:p>
            <a:r>
              <a:rPr lang="fi-FI" dirty="0"/>
              <a:t>Vaadittu muunnos on </a:t>
            </a:r>
          </a:p>
          <a:p>
            <a:pPr marL="0" indent="0">
              <a:buNone/>
            </a:pPr>
            <a:r>
              <a:rPr lang="fi-FI" dirty="0"/>
              <a:t>     </a:t>
            </a:r>
            <a:r>
              <a:rPr lang="fi-FI" b="1" dirty="0"/>
              <a:t>LORENTZIN muunnos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DB8514-CEE3-404B-975A-DFC9633494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429" y="3558933"/>
            <a:ext cx="1796873" cy="3156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82D7E5-DC40-4B4C-BCC0-4EADB4C55BCF}"/>
              </a:ext>
            </a:extLst>
          </p:cNvPr>
          <p:cNvSpPr txBox="1"/>
          <p:nvPr/>
        </p:nvSpPr>
        <p:spPr>
          <a:xfrm>
            <a:off x="457200" y="5342317"/>
            <a:ext cx="5694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1D erikoistapaus tässä…</a:t>
            </a:r>
          </a:p>
          <a:p>
            <a:r>
              <a:rPr lang="fi-FI" dirty="0"/>
              <a:t>Yleisempi vaikka täällä</a:t>
            </a:r>
          </a:p>
          <a:p>
            <a:r>
              <a:rPr lang="fi-FI" dirty="0" err="1">
                <a:hlinkClick r:id="rId3"/>
              </a:rPr>
              <a:t>https</a:t>
            </a:r>
            <a:r>
              <a:rPr lang="fi-FI" dirty="0">
                <a:hlinkClick r:id="rId3"/>
              </a:rPr>
              <a:t>://</a:t>
            </a:r>
            <a:r>
              <a:rPr lang="fi-FI" dirty="0" err="1">
                <a:hlinkClick r:id="rId3"/>
              </a:rPr>
              <a:t>en.wikipedia.org</a:t>
            </a:r>
            <a:r>
              <a:rPr lang="fi-FI" dirty="0">
                <a:hlinkClick r:id="rId3"/>
              </a:rPr>
              <a:t>/wiki/</a:t>
            </a:r>
            <a:r>
              <a:rPr lang="fi-FI" dirty="0" err="1">
                <a:hlinkClick r:id="rId3"/>
              </a:rPr>
              <a:t>Lorentz_transformation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888143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B6E34-3E0F-214A-9B7F-2AA7D97F9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46" y="0"/>
            <a:ext cx="8190854" cy="1255363"/>
          </a:xfrm>
        </p:spPr>
        <p:txBody>
          <a:bodyPr/>
          <a:lstStyle/>
          <a:p>
            <a:r>
              <a:rPr lang="fi-FI" dirty="0"/>
              <a:t>Aika-avaruusdiagrammi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4DACD3-EAD3-AA4D-B456-DD978EE8F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8EE0D6-B7FA-394C-BD3B-60BDDCF4C184}"/>
              </a:ext>
            </a:extLst>
          </p:cNvPr>
          <p:cNvSpPr txBox="1"/>
          <p:nvPr/>
        </p:nvSpPr>
        <p:spPr>
          <a:xfrm>
            <a:off x="325465" y="5478781"/>
            <a:ext cx="490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Kumpi tapahtuu ensin lepokoordinaatistossa?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93B90C-6C7F-DE4B-9909-B09FD533E7DD}"/>
              </a:ext>
            </a:extLst>
          </p:cNvPr>
          <p:cNvSpPr txBox="1"/>
          <p:nvPr/>
        </p:nvSpPr>
        <p:spPr>
          <a:xfrm>
            <a:off x="4339525" y="6154008"/>
            <a:ext cx="4658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Aika-avaruusdiagrammia pitää osata lukea.</a:t>
            </a:r>
          </a:p>
          <a:p>
            <a:r>
              <a:rPr lang="fi-FI" dirty="0"/>
              <a:t>Voin kysyä jotain niiden avulla</a:t>
            </a:r>
          </a:p>
        </p:txBody>
      </p:sp>
    </p:spTree>
    <p:extLst>
      <p:ext uri="{BB962C8B-B14F-4D97-AF65-F5344CB8AC3E}">
        <p14:creationId xmlns:p14="http://schemas.microsoft.com/office/powerpoint/2010/main" val="18679959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B6E34-3E0F-214A-9B7F-2AA7D97F9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46" y="0"/>
            <a:ext cx="8190854" cy="1255363"/>
          </a:xfrm>
        </p:spPr>
        <p:txBody>
          <a:bodyPr/>
          <a:lstStyle/>
          <a:p>
            <a:r>
              <a:rPr lang="fi-FI" dirty="0"/>
              <a:t>Valon liike diagrammissa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8EE0D6-B7FA-394C-BD3B-60BDDCF4C184}"/>
              </a:ext>
            </a:extLst>
          </p:cNvPr>
          <p:cNvSpPr txBox="1"/>
          <p:nvPr/>
        </p:nvSpPr>
        <p:spPr>
          <a:xfrm>
            <a:off x="1554691" y="6286334"/>
            <a:ext cx="160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Vastaus: A:sta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8C1F447-224F-7E47-B2E0-588CA9BA3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CFB017-3795-7E4B-9751-C2FDA19053A6}"/>
              </a:ext>
            </a:extLst>
          </p:cNvPr>
          <p:cNvSpPr txBox="1"/>
          <p:nvPr/>
        </p:nvSpPr>
        <p:spPr>
          <a:xfrm>
            <a:off x="4339525" y="6154008"/>
            <a:ext cx="4658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Aika-avaruusdiagrammia pitää osata lukea.</a:t>
            </a:r>
          </a:p>
          <a:p>
            <a:r>
              <a:rPr lang="fi-FI" dirty="0"/>
              <a:t>Voin kysyä jotain niiden avulla</a:t>
            </a:r>
          </a:p>
        </p:txBody>
      </p:sp>
    </p:spTree>
    <p:extLst>
      <p:ext uri="{BB962C8B-B14F-4D97-AF65-F5344CB8AC3E}">
        <p14:creationId xmlns:p14="http://schemas.microsoft.com/office/powerpoint/2010/main" val="27785793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F2E4-61C6-D342-BE88-59BD29558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Ilmiöitä: ajan venyminen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3E486-7788-B74A-9CE0-A0303E651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Time </a:t>
            </a:r>
            <a:r>
              <a:rPr lang="fi-FI" dirty="0" err="1"/>
              <a:t>dilation</a:t>
            </a:r>
            <a:endParaRPr lang="fi-FI" dirty="0"/>
          </a:p>
          <a:p>
            <a:r>
              <a:rPr lang="fi-FI" dirty="0"/>
              <a:t>Aika kulkee hitaammin liikkuvassa kappaleessa</a:t>
            </a:r>
          </a:p>
          <a:p>
            <a:r>
              <a:rPr lang="fi-FI" dirty="0"/>
              <a:t>Muistiinpanot </a:t>
            </a:r>
            <a:r>
              <a:rPr lang="fi-FI" sz="1800" dirty="0"/>
              <a:t>(</a:t>
            </a:r>
            <a:r>
              <a:rPr lang="fi-FI" sz="1800" dirty="0" err="1">
                <a:hlinkClick r:id="rId3"/>
              </a:rPr>
              <a:t>https</a:t>
            </a:r>
            <a:r>
              <a:rPr lang="fi-FI" sz="1800" dirty="0">
                <a:hlinkClick r:id="rId3"/>
              </a:rPr>
              <a:t>://</a:t>
            </a:r>
            <a:r>
              <a:rPr lang="fi-FI" sz="1800" dirty="0" err="1">
                <a:hlinkClick r:id="rId3"/>
              </a:rPr>
              <a:t>en.wikipedia.org</a:t>
            </a:r>
            <a:r>
              <a:rPr lang="fi-FI" sz="1800" dirty="0">
                <a:hlinkClick r:id="rId3"/>
              </a:rPr>
              <a:t>/wiki/</a:t>
            </a:r>
            <a:r>
              <a:rPr lang="fi-FI" sz="1800" dirty="0" err="1">
                <a:hlinkClick r:id="rId3"/>
              </a:rPr>
              <a:t>Time_dilation</a:t>
            </a:r>
            <a:r>
              <a:rPr lang="fi-FI" sz="1800" dirty="0">
                <a:hlinkClick r:id="rId3"/>
              </a:rPr>
              <a:t>)</a:t>
            </a:r>
            <a:endParaRPr lang="fi-FI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86BB93-6E17-D744-ABA1-C00849DF53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537" y="3062256"/>
            <a:ext cx="4469432" cy="3245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E6796A-CE4F-3840-AA67-0FDD6429C22F}"/>
              </a:ext>
            </a:extLst>
          </p:cNvPr>
          <p:cNvSpPr txBox="1"/>
          <p:nvPr/>
        </p:nvSpPr>
        <p:spPr>
          <a:xfrm>
            <a:off x="278969" y="6488668"/>
            <a:ext cx="667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Kaksoisparadoksi: </a:t>
            </a:r>
            <a:r>
              <a:rPr lang="fi-FI" dirty="0" err="1">
                <a:hlinkClick r:id="rId5"/>
              </a:rPr>
              <a:t>https</a:t>
            </a:r>
            <a:r>
              <a:rPr lang="fi-FI" dirty="0">
                <a:hlinkClick r:id="rId5"/>
              </a:rPr>
              <a:t>://</a:t>
            </a:r>
            <a:r>
              <a:rPr lang="fi-FI" dirty="0" err="1">
                <a:hlinkClick r:id="rId5"/>
              </a:rPr>
              <a:t>en.wikipedia.org</a:t>
            </a:r>
            <a:r>
              <a:rPr lang="fi-FI" dirty="0">
                <a:hlinkClick r:id="rId5"/>
              </a:rPr>
              <a:t>/wiki/</a:t>
            </a:r>
            <a:r>
              <a:rPr lang="fi-FI" dirty="0" err="1">
                <a:hlinkClick r:id="rId5"/>
              </a:rPr>
              <a:t>Twin_paradox</a:t>
            </a:r>
            <a:endParaRPr lang="fi-FI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BA90B-FF52-B707-0D2B-62045EBE4614}"/>
              </a:ext>
            </a:extLst>
          </p:cNvPr>
          <p:cNvSpPr txBox="1"/>
          <p:nvPr/>
        </p:nvSpPr>
        <p:spPr>
          <a:xfrm>
            <a:off x="6158544" y="3675102"/>
            <a:ext cx="191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Voi </a:t>
            </a:r>
            <a:r>
              <a:rPr lang="en-US" dirty="0" err="1"/>
              <a:t>tulla</a:t>
            </a:r>
            <a:r>
              <a:rPr lang="en-US" dirty="0"/>
              <a:t> </a:t>
            </a:r>
            <a:r>
              <a:rPr lang="en-US" dirty="0" err="1"/>
              <a:t>jotain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955869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63FE-4186-9E40-A189-F43EB6E90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17356"/>
          </a:xfrm>
        </p:spPr>
        <p:txBody>
          <a:bodyPr/>
          <a:lstStyle/>
          <a:p>
            <a:r>
              <a:rPr lang="fi-FI" dirty="0"/>
              <a:t>Konsepti: </a:t>
            </a:r>
            <a:r>
              <a:rPr lang="fi-FI" dirty="0" err="1"/>
              <a:t>itseisaika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11334-3679-A64C-9225-E9AAB31E6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Itseisaika</a:t>
            </a:r>
            <a:r>
              <a:rPr lang="fi-FI" dirty="0"/>
              <a:t> eli </a:t>
            </a:r>
            <a:r>
              <a:rPr lang="fi-FI" dirty="0" err="1"/>
              <a:t>proper</a:t>
            </a:r>
            <a:r>
              <a:rPr lang="fi-FI" dirty="0"/>
              <a:t> </a:t>
            </a:r>
            <a:r>
              <a:rPr lang="fi-FI" dirty="0" err="1"/>
              <a:t>time</a:t>
            </a:r>
            <a:endParaRPr lang="fi-FI" dirty="0"/>
          </a:p>
          <a:p>
            <a:r>
              <a:rPr lang="fi-FI" dirty="0"/>
              <a:t>Aika minkä kappaleen mukana kulkeva kello mittaa</a:t>
            </a:r>
          </a:p>
          <a:p>
            <a:r>
              <a:rPr lang="fi-FI" dirty="0"/>
              <a:t>Tämä on suhteellisuusteoriassa invariantti eli ei riipu </a:t>
            </a:r>
            <a:r>
              <a:rPr lang="fi-FI" dirty="0" err="1"/>
              <a:t>inertiaalikoordinaatistosta</a:t>
            </a:r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E84C89-BCA3-F34C-9D46-00DED81AB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0" y="4742911"/>
            <a:ext cx="22225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860842-2F0C-CA4C-AD0D-BD58FB44A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080">
            <a:off x="3553867" y="4026287"/>
            <a:ext cx="4532756" cy="25193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B425F0-8663-0D42-A958-428B91893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887" y="3407849"/>
            <a:ext cx="7442200" cy="50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9FCD62-F640-FA93-28FA-31AACC1F24BC}"/>
              </a:ext>
            </a:extLst>
          </p:cNvPr>
          <p:cNvSpPr txBox="1"/>
          <p:nvPr/>
        </p:nvSpPr>
        <p:spPr>
          <a:xfrm>
            <a:off x="6503102" y="1546221"/>
            <a:ext cx="191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Voi </a:t>
            </a:r>
            <a:r>
              <a:rPr lang="en-US" dirty="0" err="1"/>
              <a:t>tulla</a:t>
            </a:r>
            <a:r>
              <a:rPr lang="en-US" dirty="0"/>
              <a:t> </a:t>
            </a:r>
            <a:r>
              <a:rPr lang="en-US" dirty="0" err="1"/>
              <a:t>jotain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107180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F2E4-61C6-D342-BE88-59BD29558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352"/>
            <a:ext cx="8229600" cy="1119753"/>
          </a:xfrm>
        </p:spPr>
        <p:txBody>
          <a:bodyPr/>
          <a:lstStyle/>
          <a:p>
            <a:r>
              <a:rPr lang="fi-FI" dirty="0"/>
              <a:t>Ilmiöitä: pituuspuristuma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3E486-7788-B74A-9CE0-A0303E651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Length</a:t>
            </a:r>
            <a:r>
              <a:rPr lang="fi-FI" dirty="0"/>
              <a:t> </a:t>
            </a:r>
            <a:r>
              <a:rPr lang="fi-FI" dirty="0" err="1"/>
              <a:t>contraction</a:t>
            </a:r>
            <a:endParaRPr lang="fi-FI" dirty="0"/>
          </a:p>
          <a:p>
            <a:r>
              <a:rPr lang="fi-FI" dirty="0"/>
              <a:t>Liikkuva kappale näyttää kutistuvan liikesuunnassaan</a:t>
            </a:r>
          </a:p>
          <a:p>
            <a:r>
              <a:rPr lang="fi-FI" dirty="0"/>
              <a:t>Muistiinpanot </a:t>
            </a:r>
            <a:r>
              <a:rPr lang="fi-FI" sz="1800" dirty="0">
                <a:hlinkClick r:id="rId2"/>
              </a:rPr>
              <a:t>(</a:t>
            </a:r>
            <a:r>
              <a:rPr lang="fi-FI" sz="1800" dirty="0" err="1">
                <a:hlinkClick r:id="rId2"/>
              </a:rPr>
              <a:t>https</a:t>
            </a:r>
            <a:r>
              <a:rPr lang="fi-FI" sz="1800" dirty="0">
                <a:hlinkClick r:id="rId2"/>
              </a:rPr>
              <a:t>://</a:t>
            </a:r>
            <a:r>
              <a:rPr lang="fi-FI" sz="1800" dirty="0" err="1">
                <a:hlinkClick r:id="rId2"/>
              </a:rPr>
              <a:t>en.wikipedia.org</a:t>
            </a:r>
            <a:r>
              <a:rPr lang="fi-FI" sz="1800" dirty="0">
                <a:hlinkClick r:id="rId2"/>
              </a:rPr>
              <a:t>/wiki/</a:t>
            </a:r>
            <a:r>
              <a:rPr lang="fi-FI" sz="1800" dirty="0" err="1">
                <a:hlinkClick r:id="rId2"/>
              </a:rPr>
              <a:t>Length_contraction</a:t>
            </a:r>
            <a:r>
              <a:rPr lang="fi-FI" sz="1800" dirty="0">
                <a:hlinkClick r:id="rId2"/>
              </a:rPr>
              <a:t>)</a:t>
            </a:r>
            <a:endParaRPr lang="fi-FI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4AEECD-5070-E148-B813-3CDAAD33717D}"/>
              </a:ext>
            </a:extLst>
          </p:cNvPr>
          <p:cNvSpPr/>
          <p:nvPr/>
        </p:nvSpPr>
        <p:spPr>
          <a:xfrm>
            <a:off x="4440264" y="531092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hlinkClick r:id="rId3"/>
              </a:rPr>
              <a:t>https://www.youtube.com/watch?v=FPzGAksFCbs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www.youtube.com</a:t>
            </a:r>
            <a:r>
              <a:rPr lang="fi-FI" dirty="0"/>
              <a:t>/</a:t>
            </a:r>
            <a:r>
              <a:rPr lang="fi-FI" dirty="0" err="1"/>
              <a:t>watch?v</a:t>
            </a:r>
            <a:r>
              <a:rPr lang="fi-FI" dirty="0"/>
              <a:t>=-NN_m2yKAAk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F78C48-6A25-6A4C-B3E1-89E5186B9B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04" y="3512116"/>
            <a:ext cx="2614047" cy="2614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C756A7-CBFD-8346-B18C-BB547FD6882D}"/>
              </a:ext>
            </a:extLst>
          </p:cNvPr>
          <p:cNvSpPr txBox="1"/>
          <p:nvPr/>
        </p:nvSpPr>
        <p:spPr>
          <a:xfrm>
            <a:off x="4440264" y="4200041"/>
            <a:ext cx="4104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Pituus eri koordinaatistoissa. Huomaa</a:t>
            </a:r>
          </a:p>
          <a:p>
            <a:r>
              <a:rPr lang="fi-FI" dirty="0"/>
              <a:t>kuinka sininen on lyhyempi.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2AA462-3A81-9A61-9762-73F3D409119C}"/>
              </a:ext>
            </a:extLst>
          </p:cNvPr>
          <p:cNvSpPr txBox="1"/>
          <p:nvPr/>
        </p:nvSpPr>
        <p:spPr>
          <a:xfrm>
            <a:off x="6630288" y="1679662"/>
            <a:ext cx="191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Voi </a:t>
            </a:r>
            <a:r>
              <a:rPr lang="en-US" dirty="0" err="1"/>
              <a:t>tulla</a:t>
            </a:r>
            <a:r>
              <a:rPr lang="en-US" dirty="0"/>
              <a:t> </a:t>
            </a:r>
            <a:r>
              <a:rPr lang="en-US" dirty="0" err="1"/>
              <a:t>jotain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06917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39568"/>
            <a:ext cx="8229600" cy="1111714"/>
          </a:xfrm>
        </p:spPr>
        <p:txBody>
          <a:bodyPr/>
          <a:lstStyle/>
          <a:p>
            <a:r>
              <a:rPr lang="en-US" dirty="0"/>
              <a:t>Newton II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</a:t>
            </a:r>
            <a:r>
              <a:rPr lang="en-US" dirty="0" err="1"/>
              <a:t>Intertiaalikoordinaatistossa</a:t>
            </a:r>
            <a:r>
              <a:rPr lang="en-US" dirty="0"/>
              <a:t>, </a:t>
            </a:r>
            <a:r>
              <a:rPr lang="en-US" dirty="0" err="1"/>
              <a:t>ulkoinen</a:t>
            </a:r>
            <a:r>
              <a:rPr lang="en-US" dirty="0"/>
              <a:t> </a:t>
            </a:r>
            <a:r>
              <a:rPr lang="en-US" dirty="0" err="1"/>
              <a:t>voima</a:t>
            </a:r>
            <a:r>
              <a:rPr lang="en-US" dirty="0"/>
              <a:t> </a:t>
            </a:r>
            <a:r>
              <a:rPr lang="en-US" dirty="0" err="1"/>
              <a:t>muuttaa</a:t>
            </a:r>
            <a:r>
              <a:rPr lang="en-US" dirty="0"/>
              <a:t> </a:t>
            </a:r>
            <a:r>
              <a:rPr lang="en-US" dirty="0" err="1"/>
              <a:t>liikemäärää</a:t>
            </a:r>
            <a:r>
              <a:rPr lang="en-US" dirty="0"/>
              <a:t> </a:t>
            </a:r>
            <a:r>
              <a:rPr lang="en-US" dirty="0" err="1"/>
              <a:t>kuten</a:t>
            </a:r>
            <a:r>
              <a:rPr lang="en-US" dirty="0"/>
              <a:t>…”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JOS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säilyy</a:t>
            </a:r>
            <a:r>
              <a:rPr lang="en-US" dirty="0"/>
              <a:t> </a:t>
            </a:r>
          </a:p>
          <a:p>
            <a:r>
              <a:rPr lang="en-US" dirty="0"/>
              <a:t>ja </a:t>
            </a:r>
            <a:r>
              <a:rPr lang="en-US" dirty="0" err="1"/>
              <a:t>liikemäärä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493" y="2638679"/>
            <a:ext cx="2451100" cy="9525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13" y="4324858"/>
            <a:ext cx="1562100" cy="3048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188" y="5173663"/>
            <a:ext cx="3225800" cy="952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B1A649-B1FB-BD47-8328-0F8646A06714}"/>
              </a:ext>
            </a:extLst>
          </p:cNvPr>
          <p:cNvSpPr txBox="1"/>
          <p:nvPr/>
        </p:nvSpPr>
        <p:spPr>
          <a:xfrm rot="20615051">
            <a:off x="6555528" y="4804331"/>
            <a:ext cx="1941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a=kiihtyvyys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5B31EC-A090-1C48-9F8F-2E48A3DFF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27867">
            <a:off x="6162456" y="5525184"/>
            <a:ext cx="25654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6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E9EA6-098E-284A-B56B-2123D69E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Ilmiöitä:relativistinen</a:t>
            </a:r>
            <a:r>
              <a:rPr lang="fi-FI" dirty="0"/>
              <a:t> </a:t>
            </a:r>
            <a:r>
              <a:rPr lang="fi-FI" dirty="0" err="1"/>
              <a:t>Doppler</a:t>
            </a:r>
            <a:r>
              <a:rPr lang="fi-FI" dirty="0"/>
              <a:t> ilmiö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E991D-3272-AD42-B63C-0453985DF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83" y="1600200"/>
            <a:ext cx="8989017" cy="4525963"/>
          </a:xfrm>
        </p:spPr>
        <p:txBody>
          <a:bodyPr/>
          <a:lstStyle/>
          <a:p>
            <a:r>
              <a:rPr lang="fi-FI" dirty="0"/>
              <a:t>Taajuus muuttuu liiketilan vuoksi (muistiinpanot)</a:t>
            </a:r>
          </a:p>
          <a:p>
            <a:r>
              <a:rPr lang="fi-FI" dirty="0"/>
              <a:t>Suhteellisuusteoriassa ajan venyminen saa myös lähteen ”tikittämään” hitaammin</a:t>
            </a:r>
          </a:p>
          <a:p>
            <a:r>
              <a:rPr lang="fi-FI" dirty="0"/>
              <a:t>Kohti tuleva siirtyy suurempiin taajuuksiin päin. (</a:t>
            </a:r>
            <a:r>
              <a:rPr lang="fi-FI" dirty="0" err="1"/>
              <a:t>blue</a:t>
            </a:r>
            <a:r>
              <a:rPr lang="fi-FI" dirty="0"/>
              <a:t> </a:t>
            </a:r>
            <a:r>
              <a:rPr lang="fi-FI" dirty="0" err="1"/>
              <a:t>shift</a:t>
            </a:r>
            <a:r>
              <a:rPr lang="fi-FI" dirty="0"/>
              <a:t>)</a:t>
            </a:r>
          </a:p>
          <a:p>
            <a:r>
              <a:rPr lang="fi-FI" dirty="0"/>
              <a:t>Poispäin menevä pienempiin taajuuksiin (</a:t>
            </a:r>
            <a:r>
              <a:rPr lang="fi-FI" dirty="0" err="1"/>
              <a:t>red</a:t>
            </a:r>
            <a:r>
              <a:rPr lang="fi-FI" dirty="0"/>
              <a:t> </a:t>
            </a:r>
            <a:r>
              <a:rPr lang="fi-FI" dirty="0" err="1"/>
              <a:t>shift</a:t>
            </a:r>
            <a:r>
              <a:rPr lang="fi-FI" dirty="0"/>
              <a:t>)</a:t>
            </a:r>
          </a:p>
          <a:p>
            <a:r>
              <a:rPr lang="fi-FI" dirty="0"/>
              <a:t>Muistiinpanot </a:t>
            </a:r>
            <a:r>
              <a:rPr lang="fi-FI" sz="1800" dirty="0"/>
              <a:t>(</a:t>
            </a:r>
            <a:r>
              <a:rPr lang="fi-FI" sz="1800" dirty="0">
                <a:hlinkClick r:id="rId2"/>
              </a:rPr>
              <a:t>https://en.wikipedia.org/wiki/Relativistic_Doppler_effect</a:t>
            </a:r>
            <a:r>
              <a:rPr lang="fi-FI" sz="1800" dirty="0"/>
              <a:t>)</a:t>
            </a:r>
          </a:p>
          <a:p>
            <a:r>
              <a:rPr lang="fi-FI" dirty="0"/>
              <a:t>Myös ”poikittainen” </a:t>
            </a:r>
            <a:r>
              <a:rPr lang="fi-FI" dirty="0" err="1"/>
              <a:t>Doppler</a:t>
            </a:r>
            <a:r>
              <a:rPr lang="fi-FI" dirty="0"/>
              <a:t> siirtymä olemassa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B0C44-1757-CA48-A2C6-1021946F3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371" y="4698847"/>
            <a:ext cx="3387417" cy="20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485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75A2-69E8-684D-B260-B77AF0A95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6236"/>
            <a:ext cx="8229600" cy="1104254"/>
          </a:xfrm>
        </p:spPr>
        <p:txBody>
          <a:bodyPr/>
          <a:lstStyle/>
          <a:p>
            <a:r>
              <a:rPr lang="fi-FI" dirty="0"/>
              <a:t>E=mc^2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51694-41DB-6647-8207-C169EB5D8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Einstein selittää</a:t>
            </a:r>
          </a:p>
        </p:txBody>
      </p:sp>
      <p:pic>
        <p:nvPicPr>
          <p:cNvPr id="4" name="Einstein">
            <a:hlinkClick r:id="" action="ppaction://media"/>
            <a:extLst>
              <a:ext uri="{FF2B5EF4-FFF2-40B4-BE49-F238E27FC236}">
                <a16:creationId xmlns:a16="http://schemas.microsoft.com/office/drawing/2014/main" id="{690CE04D-B260-8248-B598-0BDA0EB754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2162014"/>
            <a:ext cx="4572000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5FB573-6881-5143-9E2D-263D597378D7}"/>
              </a:ext>
            </a:extLst>
          </p:cNvPr>
          <p:cNvSpPr txBox="1"/>
          <p:nvPr/>
        </p:nvSpPr>
        <p:spPr>
          <a:xfrm rot="19868514">
            <a:off x="7058905" y="4850969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Laskareissa</a:t>
            </a:r>
            <a:r>
              <a:rPr lang="fi-FI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1729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1747-B1E9-CA44-AA3C-5A42CDE7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Konsepti: nelivektori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3B636-653A-F64B-B9A9-064838F95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Nelivektori</a:t>
            </a:r>
            <a:r>
              <a:rPr lang="fi-FI" dirty="0"/>
              <a:t> on nelikomponenttinen vektori, joka </a:t>
            </a:r>
            <a:r>
              <a:rPr lang="fi-FI" b="1" dirty="0"/>
              <a:t>muuntuu kuten </a:t>
            </a:r>
            <a:r>
              <a:rPr lang="fi-FI" b="1" dirty="0" err="1"/>
              <a:t>Lorentzin</a:t>
            </a:r>
            <a:r>
              <a:rPr lang="fi-FI" b="1" dirty="0"/>
              <a:t> muunnoksessa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Ensimmäinen komponentti on ”ajan kaltainen” komponentti ja kolme viimeistä ”avaruuden kaltaisia”</a:t>
            </a:r>
          </a:p>
          <a:p>
            <a:r>
              <a:rPr lang="fi-FI" dirty="0"/>
              <a:t>Nelipaikka on jo esiintynyt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00F844-B836-D94E-83AE-D926C5C9A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598" y="2626207"/>
            <a:ext cx="5295900" cy="520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03C12F-2120-C342-BFAF-0D92894D8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664" y="5022850"/>
            <a:ext cx="2082800" cy="46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BEFC7D-4E0B-5041-A3A0-6BA3FD229CB2}"/>
              </a:ext>
            </a:extLst>
          </p:cNvPr>
          <p:cNvSpPr txBox="1"/>
          <p:nvPr/>
        </p:nvSpPr>
        <p:spPr>
          <a:xfrm rot="21373890">
            <a:off x="1474598" y="5796538"/>
            <a:ext cx="5461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Jotta teorian </a:t>
            </a:r>
            <a:r>
              <a:rPr lang="fi-FI" b="1" dirty="0" err="1"/>
              <a:t>Lorentz</a:t>
            </a:r>
            <a:r>
              <a:rPr lang="fi-FI" b="1" dirty="0"/>
              <a:t> invarianssi on ok, </a:t>
            </a:r>
          </a:p>
          <a:p>
            <a:r>
              <a:rPr lang="fi-FI" b="1" dirty="0"/>
              <a:t>se muodostetaan  usein nelivektoreiden ympärille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C0C183-4841-C513-778E-D346386F4004}"/>
              </a:ext>
            </a:extLst>
          </p:cNvPr>
          <p:cNvSpPr txBox="1"/>
          <p:nvPr/>
        </p:nvSpPr>
        <p:spPr>
          <a:xfrm>
            <a:off x="5994693" y="4745183"/>
            <a:ext cx="191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Voi </a:t>
            </a:r>
            <a:r>
              <a:rPr lang="en-US" dirty="0" err="1"/>
              <a:t>tulla</a:t>
            </a:r>
            <a:r>
              <a:rPr lang="en-US" dirty="0"/>
              <a:t> </a:t>
            </a:r>
            <a:r>
              <a:rPr lang="en-US" dirty="0" err="1"/>
              <a:t>jotain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250318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4E53-BE44-F947-8DEF-8A1059C3D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Nelivektoreiden pistetulo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175DB-7F6C-9B41-9D7E-B0999850C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Määritellään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Missä matriisi </a:t>
            </a:r>
            <a:r>
              <a:rPr lang="fi-FI" dirty="0" err="1"/>
              <a:t>eta</a:t>
            </a:r>
            <a:r>
              <a:rPr lang="fi-FI" dirty="0"/>
              <a:t> on </a:t>
            </a:r>
            <a:r>
              <a:rPr lang="fi-FI" dirty="0" err="1"/>
              <a:t>Minkowskin</a:t>
            </a:r>
            <a:r>
              <a:rPr lang="fi-FI" dirty="0"/>
              <a:t> metriikka…yleensä</a:t>
            </a:r>
          </a:p>
          <a:p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408C44-90BB-C842-AD16-97EDC5C2D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51623"/>
            <a:ext cx="8686800" cy="462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AF4A0E-504E-C244-AED3-83CEDF1090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3514589"/>
            <a:ext cx="4368585" cy="2611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EDA750-AA03-2F4A-836F-A473CD7798DB}"/>
              </a:ext>
            </a:extLst>
          </p:cNvPr>
          <p:cNvSpPr txBox="1"/>
          <p:nvPr/>
        </p:nvSpPr>
        <p:spPr>
          <a:xfrm>
            <a:off x="5740183" y="5647686"/>
            <a:ext cx="1402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(Joskus tämä x -1)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B0E70B-0537-0A42-B018-7C03CABD339A}"/>
              </a:ext>
            </a:extLst>
          </p:cNvPr>
          <p:cNvSpPr txBox="1"/>
          <p:nvPr/>
        </p:nvSpPr>
        <p:spPr>
          <a:xfrm>
            <a:off x="790414" y="6307810"/>
            <a:ext cx="7401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Tämä säilyy </a:t>
            </a:r>
            <a:r>
              <a:rPr lang="fi-FI" b="1" dirty="0" err="1"/>
              <a:t>Lorenzin</a:t>
            </a:r>
            <a:r>
              <a:rPr lang="fi-FI" b="1" dirty="0"/>
              <a:t> muunnoksissa, kun A ja B ovat nelivektoreita!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45AD0-5207-1F4A-84FA-1B1E38D1753A}"/>
              </a:ext>
            </a:extLst>
          </p:cNvPr>
          <p:cNvSpPr txBox="1"/>
          <p:nvPr/>
        </p:nvSpPr>
        <p:spPr>
          <a:xfrm>
            <a:off x="5625885" y="3853024"/>
            <a:ext cx="3708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Voi tulla jotain.</a:t>
            </a:r>
          </a:p>
          <a:p>
            <a:r>
              <a:rPr lang="fi-FI" dirty="0"/>
              <a:t>Ymmärrys siitä mikä pistetulo on</a:t>
            </a:r>
          </a:p>
          <a:p>
            <a:r>
              <a:rPr lang="fi-FI" dirty="0"/>
              <a:t>ja, että se on invariantti on tärkeää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D013AA-440B-C627-BC13-AAB98EA9F5B6}"/>
              </a:ext>
            </a:extLst>
          </p:cNvPr>
          <p:cNvSpPr txBox="1"/>
          <p:nvPr/>
        </p:nvSpPr>
        <p:spPr>
          <a:xfrm>
            <a:off x="6186010" y="1556579"/>
            <a:ext cx="191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Voi </a:t>
            </a:r>
            <a:r>
              <a:rPr lang="en-US" dirty="0" err="1"/>
              <a:t>tulla</a:t>
            </a:r>
            <a:r>
              <a:rPr lang="en-US" dirty="0"/>
              <a:t> </a:t>
            </a:r>
            <a:r>
              <a:rPr lang="en-US" dirty="0" err="1"/>
              <a:t>jotain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607395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6C40A-0A97-5741-A5C4-D3EBECEA4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270861"/>
          </a:xfrm>
        </p:spPr>
        <p:txBody>
          <a:bodyPr/>
          <a:lstStyle/>
          <a:p>
            <a:r>
              <a:rPr lang="fi-FI" dirty="0"/>
              <a:t>Esimerkkejä nelivektoreista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8DB7-62E3-C649-8C7A-5FCE0AA92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fi-FI" b="1" dirty="0"/>
              <a:t>Nelipaikka</a:t>
            </a:r>
          </a:p>
          <a:p>
            <a:r>
              <a:rPr lang="fi-FI" b="1" dirty="0"/>
              <a:t>Nelinopeus</a:t>
            </a:r>
            <a:r>
              <a:rPr lang="fi-FI" dirty="0"/>
              <a:t> (</a:t>
            </a:r>
            <a:r>
              <a:rPr lang="fi-FI" dirty="0" err="1"/>
              <a:t>laskarit</a:t>
            </a:r>
            <a:r>
              <a:rPr lang="fi-FI" dirty="0"/>
              <a:t>):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      selvästi nelivektori, koska        on invariantti  </a:t>
            </a:r>
          </a:p>
          <a:p>
            <a:r>
              <a:rPr lang="fi-FI" b="1" dirty="0"/>
              <a:t>Nelikiihtyvyys</a:t>
            </a:r>
            <a:r>
              <a:rPr lang="fi-FI" dirty="0"/>
              <a:t>          : lue lisää itse</a:t>
            </a:r>
          </a:p>
          <a:p>
            <a:pPr marL="0" indent="0">
              <a:buNone/>
            </a:pPr>
            <a:r>
              <a:rPr lang="fi-FI" dirty="0"/>
              <a:t>         </a:t>
            </a:r>
            <a:r>
              <a:rPr lang="fi-FI" sz="1600" dirty="0">
                <a:hlinkClick r:id="rId2"/>
              </a:rPr>
              <a:t>https://fi.wikipedia.org/wiki/Itseiskiihtyvyys</a:t>
            </a:r>
            <a:r>
              <a:rPr lang="fi-FI" sz="1600" dirty="0"/>
              <a:t> </a:t>
            </a:r>
          </a:p>
          <a:p>
            <a:pPr marL="0" indent="0">
              <a:buNone/>
            </a:pPr>
            <a:r>
              <a:rPr lang="fi-FI" sz="1600" dirty="0"/>
              <a:t>      </a:t>
            </a:r>
            <a:r>
              <a:rPr lang="fi-FI" sz="1800" dirty="0"/>
              <a:t>Nelikiihtyvyys on neliulotteisessa aika-avaruudessa AINA kohtisuorassa </a:t>
            </a:r>
          </a:p>
          <a:p>
            <a:pPr marL="0" indent="0">
              <a:buNone/>
            </a:pPr>
            <a:r>
              <a:rPr lang="fi-FI" sz="1800" dirty="0"/>
              <a:t>       nelinopeuden suhteen</a:t>
            </a:r>
          </a:p>
          <a:p>
            <a:r>
              <a:rPr lang="fi-FI" b="1" dirty="0"/>
              <a:t>Nelivoima: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F8E5C-FC58-794A-8CCD-65E30FCF2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800" y="1600200"/>
            <a:ext cx="1854200" cy="418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56A93-5F29-9544-8043-A94301430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2057543"/>
            <a:ext cx="509840" cy="721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9A22C2-D3AA-564E-8B8C-60AB70F2E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527" y="2920596"/>
            <a:ext cx="457200" cy="33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91EA0D-53AE-724A-A4F4-22275879D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3709" y="3311910"/>
            <a:ext cx="475471" cy="5512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791F2-2798-E945-BCD2-A0E091CE41A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564" y="4921341"/>
            <a:ext cx="1896436" cy="18252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DFFBA7-D357-E34F-9B23-C81304F7D243}"/>
              </a:ext>
            </a:extLst>
          </p:cNvPr>
          <p:cNvSpPr txBox="1"/>
          <p:nvPr/>
        </p:nvSpPr>
        <p:spPr>
          <a:xfrm>
            <a:off x="4611095" y="5564603"/>
            <a:ext cx="4317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>
                <a:hlinkClick r:id="rId8"/>
              </a:rPr>
              <a:t>https</a:t>
            </a:r>
            <a:r>
              <a:rPr lang="fi-FI" dirty="0">
                <a:hlinkClick r:id="rId8"/>
              </a:rPr>
              <a:t>://</a:t>
            </a:r>
            <a:r>
              <a:rPr lang="fi-FI" dirty="0" err="1">
                <a:hlinkClick r:id="rId8"/>
              </a:rPr>
              <a:t>en.wikipedia.org</a:t>
            </a:r>
            <a:r>
              <a:rPr lang="fi-FI" dirty="0">
                <a:hlinkClick r:id="rId8"/>
              </a:rPr>
              <a:t>/wiki/</a:t>
            </a:r>
            <a:r>
              <a:rPr lang="fi-FI" dirty="0" err="1">
                <a:hlinkClick r:id="rId8"/>
              </a:rPr>
              <a:t>Four-force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18003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024C2-7C49-ED40-B7DE-C3B72356A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6359"/>
          </a:xfrm>
        </p:spPr>
        <p:txBody>
          <a:bodyPr/>
          <a:lstStyle/>
          <a:p>
            <a:r>
              <a:rPr lang="fi-FI" dirty="0"/>
              <a:t>Hamiltonin periaate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55A85-033C-7A42-BA43-222B0AE8C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Vaikutusintegraalissa integrointi ajan ylitse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Mikä aika? Missä koordinaatistossa? Mikä </a:t>
            </a:r>
            <a:r>
              <a:rPr lang="fi-FI" dirty="0" err="1"/>
              <a:t>Lagrangen</a:t>
            </a:r>
            <a:r>
              <a:rPr lang="fi-FI" dirty="0"/>
              <a:t> funktio?</a:t>
            </a:r>
          </a:p>
          <a:p>
            <a:r>
              <a:rPr lang="fi-FI" dirty="0" err="1"/>
              <a:t>Itseisaika</a:t>
            </a:r>
            <a:r>
              <a:rPr lang="fi-FI" dirty="0"/>
              <a:t>         olisi invariantti. Summataan monta invariantti…saadaan uusi invariantti…</a:t>
            </a:r>
            <a:r>
              <a:rPr lang="fi-FI" dirty="0" err="1"/>
              <a:t>maybe</a:t>
            </a:r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FE10B6-BD53-BF46-94A9-EC942A0A0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743" y="2184400"/>
            <a:ext cx="2133600" cy="10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5D413D-EEF4-2B4A-9AF1-8EE71DA43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707" y="5176489"/>
            <a:ext cx="4584700" cy="101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7D3582-3034-EE4B-B89C-CA2D46C94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136" y="4190571"/>
            <a:ext cx="4572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024C2-7C49-ED40-B7DE-C3B72356A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6359"/>
          </a:xfrm>
        </p:spPr>
        <p:txBody>
          <a:bodyPr/>
          <a:lstStyle/>
          <a:p>
            <a:r>
              <a:rPr lang="fi-FI" dirty="0"/>
              <a:t>Hamiltonin periaate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55A85-033C-7A42-BA43-222B0AE8C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Muistiinpanot! (</a:t>
            </a:r>
            <a:r>
              <a:rPr lang="fi-FI" sz="1800" dirty="0" err="1">
                <a:hlinkClick r:id="rId2"/>
              </a:rPr>
              <a:t>https</a:t>
            </a:r>
            <a:r>
              <a:rPr lang="fi-FI" sz="1800" dirty="0">
                <a:hlinkClick r:id="rId2"/>
              </a:rPr>
              <a:t>://</a:t>
            </a:r>
            <a:r>
              <a:rPr lang="fi-FI" sz="1800" dirty="0" err="1">
                <a:hlinkClick r:id="rId2"/>
              </a:rPr>
              <a:t>en.wikipedia.org</a:t>
            </a:r>
            <a:r>
              <a:rPr lang="fi-FI" sz="1800" dirty="0">
                <a:hlinkClick r:id="rId2"/>
              </a:rPr>
              <a:t>/wiki/</a:t>
            </a:r>
            <a:r>
              <a:rPr lang="fi-FI" sz="1800" dirty="0" err="1">
                <a:hlinkClick r:id="rId2"/>
              </a:rPr>
              <a:t>Relativistic_Lagrangian_mechanics</a:t>
            </a:r>
            <a:r>
              <a:rPr lang="fi-FI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E67FCA-D41D-CE49-B873-8B2B60F369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27" y="2681207"/>
            <a:ext cx="2890984" cy="36137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637F91-A7E7-9A48-B4D7-E8D2D52763A1}"/>
              </a:ext>
            </a:extLst>
          </p:cNvPr>
          <p:cNvSpPr txBox="1"/>
          <p:nvPr/>
        </p:nvSpPr>
        <p:spPr>
          <a:xfrm>
            <a:off x="3341981" y="6432713"/>
            <a:ext cx="19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Lue…siis oikeasti</a:t>
            </a:r>
          </a:p>
        </p:txBody>
      </p:sp>
    </p:spTree>
    <p:extLst>
      <p:ext uri="{BB962C8B-B14F-4D97-AF65-F5344CB8AC3E}">
        <p14:creationId xmlns:p14="http://schemas.microsoft.com/office/powerpoint/2010/main" val="7090374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024C2-7C49-ED40-B7DE-C3B72356A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6359"/>
          </a:xfrm>
        </p:spPr>
        <p:txBody>
          <a:bodyPr/>
          <a:lstStyle/>
          <a:p>
            <a:r>
              <a:rPr lang="fi-FI" dirty="0"/>
              <a:t>Hamiltonin periaate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55A85-033C-7A42-BA43-222B0AE8C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Mind</a:t>
            </a:r>
            <a:r>
              <a:rPr lang="fi-FI" dirty="0"/>
              <a:t> </a:t>
            </a:r>
            <a:r>
              <a:rPr lang="fi-FI" dirty="0" err="1"/>
              <a:t>blown</a:t>
            </a:r>
            <a:r>
              <a:rPr lang="fi-FI" dirty="0"/>
              <a:t>! Hiukkanen seuraa rataa mitä pitkin </a:t>
            </a:r>
            <a:r>
              <a:rPr lang="fi-FI" dirty="0" err="1"/>
              <a:t>itseisajassa</a:t>
            </a:r>
            <a:r>
              <a:rPr lang="fi-FI" dirty="0"/>
              <a:t> ääriarvo. (Kerro c:llä ja saat pituuden minimoinnin)</a:t>
            </a:r>
          </a:p>
          <a:p>
            <a:r>
              <a:rPr lang="fi-FI" dirty="0"/>
              <a:t>Muistatteko </a:t>
            </a:r>
            <a:r>
              <a:rPr lang="fi-FI" b="1" dirty="0" err="1"/>
              <a:t>Fermat’n</a:t>
            </a:r>
            <a:r>
              <a:rPr lang="fi-FI" b="1" dirty="0"/>
              <a:t> periaatteen optiikassa muutama luento sitten</a:t>
            </a:r>
            <a:r>
              <a:rPr lang="fi-FI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E81B4-7789-F44A-9C4A-F2214355E5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5830">
            <a:off x="4681263" y="3523439"/>
            <a:ext cx="3191802" cy="319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761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E9EA6-098E-284A-B56B-2123D69E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Ilmiöitä: massa kasvaa nopeuden kasvaessa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C08972-EE52-DD4A-B767-7D3297F75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273" y="1600200"/>
            <a:ext cx="5657453" cy="4525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AC0558-4726-6F4C-889F-72E610E71A1E}"/>
              </a:ext>
            </a:extLst>
          </p:cNvPr>
          <p:cNvSpPr txBox="1"/>
          <p:nvPr/>
        </p:nvSpPr>
        <p:spPr>
          <a:xfrm>
            <a:off x="1317356" y="6126163"/>
            <a:ext cx="7012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Valonnopeuden saavuttaminen vaatisi äärettömän paljon energiaa.</a:t>
            </a:r>
          </a:p>
          <a:p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going</a:t>
            </a:r>
            <a:r>
              <a:rPr lang="fi-FI" dirty="0"/>
              <a:t> to </a:t>
            </a:r>
            <a:r>
              <a:rPr lang="fi-FI" dirty="0" err="1"/>
              <a:t>happen</a:t>
            </a:r>
            <a:r>
              <a:rPr lang="fi-FI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F069E5-AF78-7848-98F4-E407787F1631}"/>
              </a:ext>
            </a:extLst>
          </p:cNvPr>
          <p:cNvSpPr txBox="1"/>
          <p:nvPr/>
        </p:nvSpPr>
        <p:spPr>
          <a:xfrm rot="20645762">
            <a:off x="5486400" y="2274537"/>
            <a:ext cx="3474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Johdetaan kuitenkin </a:t>
            </a:r>
            <a:r>
              <a:rPr lang="fi-FI" dirty="0" err="1"/>
              <a:t>Lagrangen</a:t>
            </a:r>
            <a:r>
              <a:rPr lang="fi-FI" dirty="0"/>
              <a:t> </a:t>
            </a:r>
          </a:p>
          <a:p>
            <a:r>
              <a:rPr lang="fi-FI" dirty="0"/>
              <a:t>yhtälö…muistiinpanot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E2CFC9-166B-8048-AB50-4BC4F1C5465B}"/>
              </a:ext>
            </a:extLst>
          </p:cNvPr>
          <p:cNvSpPr txBox="1"/>
          <p:nvPr/>
        </p:nvSpPr>
        <p:spPr>
          <a:xfrm rot="21009976">
            <a:off x="938632" y="4210998"/>
            <a:ext cx="7266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Relativistinen </a:t>
            </a:r>
            <a:r>
              <a:rPr lang="fi-FI" b="1" dirty="0" err="1"/>
              <a:t>Lagrangen</a:t>
            </a:r>
            <a:r>
              <a:rPr lang="fi-FI" b="1" dirty="0"/>
              <a:t> funktio ja sen muuntaminen Hamiltonin </a:t>
            </a:r>
          </a:p>
          <a:p>
            <a:r>
              <a:rPr lang="fi-FI" b="1" dirty="0"/>
              <a:t>funktioksi/massan kasvun ymmärtäminen voi tulla</a:t>
            </a:r>
          </a:p>
        </p:txBody>
      </p:sp>
    </p:spTree>
    <p:extLst>
      <p:ext uri="{BB962C8B-B14F-4D97-AF65-F5344CB8AC3E}">
        <p14:creationId xmlns:p14="http://schemas.microsoft.com/office/powerpoint/2010/main" val="24163693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857D0-2C08-14EB-83F4-845CDA22D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546"/>
            <a:ext cx="8229600" cy="1600200"/>
          </a:xfrm>
        </p:spPr>
        <p:txBody>
          <a:bodyPr/>
          <a:lstStyle/>
          <a:p>
            <a:r>
              <a:rPr lang="en-US" dirty="0" err="1"/>
              <a:t>Nämä</a:t>
            </a:r>
            <a:r>
              <a:rPr lang="en-US" dirty="0"/>
              <a:t> </a:t>
            </a:r>
            <a:r>
              <a:rPr lang="en-US" dirty="0" err="1"/>
              <a:t>seuraavat</a:t>
            </a:r>
            <a:r>
              <a:rPr lang="en-US" dirty="0"/>
              <a:t> </a:t>
            </a:r>
            <a:r>
              <a:rPr lang="en-US" dirty="0" err="1"/>
              <a:t>jäivät</a:t>
            </a:r>
            <a:r>
              <a:rPr lang="en-US" dirty="0"/>
              <a:t> </a:t>
            </a:r>
            <a:r>
              <a:rPr lang="en-US" dirty="0" err="1"/>
              <a:t>väliin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6138F-8D16-2FD3-CD9B-C340A6101966}"/>
              </a:ext>
            </a:extLst>
          </p:cNvPr>
          <p:cNvSpPr txBox="1"/>
          <p:nvPr/>
        </p:nvSpPr>
        <p:spPr>
          <a:xfrm rot="20890012">
            <a:off x="2092036" y="3429000"/>
            <a:ext cx="550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Kuitenkin</a:t>
            </a:r>
            <a:r>
              <a:rPr lang="en-US" dirty="0"/>
              <a:t> “for completeness </a:t>
            </a:r>
            <a:r>
              <a:rPr lang="en-US" dirty="0" err="1"/>
              <a:t>täällä</a:t>
            </a:r>
            <a:r>
              <a:rPr lang="en-US" dirty="0"/>
              <a:t>”…</a:t>
            </a:r>
            <a:r>
              <a:rPr lang="en-US" dirty="0" err="1"/>
              <a:t>ei</a:t>
            </a:r>
            <a:r>
              <a:rPr lang="en-US" dirty="0"/>
              <a:t> tule </a:t>
            </a:r>
            <a:r>
              <a:rPr lang="en-US" dirty="0" err="1"/>
              <a:t>tenttiin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224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F1CE6-DEE3-804B-8486-D7CB1A5FB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28738"/>
          </a:xfrm>
        </p:spPr>
        <p:txBody>
          <a:bodyPr/>
          <a:lstStyle/>
          <a:p>
            <a:r>
              <a:rPr lang="fi-FI" dirty="0"/>
              <a:t>Galilein muunnos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75C4D-2C1C-5F4C-9618-A4BD70CE6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Miten Newtonin mekaniikassa siirrytään </a:t>
            </a:r>
            <a:r>
              <a:rPr lang="fi-FI" dirty="0" err="1"/>
              <a:t>inertiaalikoordinaatistosta</a:t>
            </a:r>
            <a:r>
              <a:rPr lang="fi-FI" dirty="0"/>
              <a:t> toiseen</a:t>
            </a:r>
          </a:p>
          <a:p>
            <a:r>
              <a:rPr lang="fi-FI" dirty="0"/>
              <a:t>Jos uusi koordinaatisto liikkuu x-suuntaan nopeudella v…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Yleisesti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A47F66-1ACE-7A46-869F-33F89372F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5" y="3484563"/>
            <a:ext cx="1485900" cy="1231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DA7A8-07AC-9242-94B1-F646A9F63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5" y="5381626"/>
            <a:ext cx="2286000" cy="106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600CF9-10A7-0644-884B-800E77384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45E1F0-8EDE-E64E-817E-C986889CD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38" y="3090589"/>
            <a:ext cx="3070462" cy="22910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6A5614-3C79-F94E-925B-2A66332BC084}"/>
              </a:ext>
            </a:extLst>
          </p:cNvPr>
          <p:cNvSpPr txBox="1"/>
          <p:nvPr/>
        </p:nvSpPr>
        <p:spPr>
          <a:xfrm>
            <a:off x="5510301" y="5956194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Kaikki samaa mieltä ajasta</a:t>
            </a:r>
          </a:p>
          <a:p>
            <a:r>
              <a:rPr lang="fi-FI" b="1" dirty="0"/>
              <a:t>ja suhteellisista koordinaateista</a:t>
            </a:r>
          </a:p>
        </p:txBody>
      </p:sp>
    </p:spTree>
    <p:extLst>
      <p:ext uri="{BB962C8B-B14F-4D97-AF65-F5344CB8AC3E}">
        <p14:creationId xmlns:p14="http://schemas.microsoft.com/office/powerpoint/2010/main" val="1401893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Rajoitevoimat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Howto</a:t>
            </a:r>
            <a:endParaRPr lang="en-US" dirty="0"/>
          </a:p>
          <a:p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periaate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Holonomiset</a:t>
            </a:r>
            <a:r>
              <a:rPr lang="en-US" dirty="0"/>
              <a:t> </a:t>
            </a:r>
            <a:r>
              <a:rPr lang="en-US" dirty="0" err="1"/>
              <a:t>rajoitteet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Varioidaan</a:t>
            </a:r>
            <a:r>
              <a:rPr lang="en-US" dirty="0"/>
              <a:t> </a:t>
            </a:r>
            <a:r>
              <a:rPr lang="en-US" dirty="0" err="1"/>
              <a:t>niitä</a:t>
            </a:r>
            <a:r>
              <a:rPr lang="en-US" dirty="0"/>
              <a:t>…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57" y="4786432"/>
            <a:ext cx="5765800" cy="4826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460" y="5321955"/>
            <a:ext cx="4305300" cy="12573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02" y="2518541"/>
            <a:ext cx="7556500" cy="1384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663425"/>
            <a:ext cx="4192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huom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ei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tarvitse</a:t>
            </a:r>
            <a:r>
              <a:rPr lang="en-US" b="1" dirty="0">
                <a:solidFill>
                  <a:srgbClr val="FF0000"/>
                </a:solidFill>
              </a:rPr>
              <a:t> olla </a:t>
            </a:r>
            <a:r>
              <a:rPr lang="en-US" b="1" dirty="0" err="1">
                <a:solidFill>
                  <a:srgbClr val="FF0000"/>
                </a:solidFill>
              </a:rPr>
              <a:t>riippumattomia</a:t>
            </a:r>
            <a:r>
              <a:rPr lang="en-US" b="1" dirty="0">
                <a:solidFill>
                  <a:srgbClr val="FF0000"/>
                </a:solidFill>
              </a:rPr>
              <a:t>!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Summan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tulee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hävitä</a:t>
            </a:r>
            <a:r>
              <a:rPr lang="en-US" b="1" dirty="0">
                <a:solidFill>
                  <a:srgbClr val="FF0000"/>
                </a:solidFill>
              </a:rPr>
              <a:t> 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180522" y="2309756"/>
            <a:ext cx="2716695" cy="7514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9599"/>
          </a:xfrm>
        </p:spPr>
        <p:txBody>
          <a:bodyPr/>
          <a:lstStyle/>
          <a:p>
            <a:r>
              <a:rPr lang="en-US" dirty="0" err="1"/>
              <a:t>Rajoitevoimat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7841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err="1"/>
              <a:t>Kerro</a:t>
            </a:r>
            <a:r>
              <a:rPr lang="en-US" dirty="0"/>
              <a:t> </a:t>
            </a:r>
            <a:r>
              <a:rPr lang="en-US" dirty="0" err="1"/>
              <a:t>näitä</a:t>
            </a:r>
            <a:r>
              <a:rPr lang="en-US" dirty="0"/>
              <a:t> </a:t>
            </a:r>
            <a:r>
              <a:rPr lang="en-US" dirty="0" err="1"/>
              <a:t>jollain</a:t>
            </a:r>
            <a:endParaRPr lang="en-US" dirty="0"/>
          </a:p>
          <a:p>
            <a:r>
              <a:rPr lang="en-US" dirty="0" err="1"/>
              <a:t>Nämä</a:t>
            </a:r>
            <a:r>
              <a:rPr lang="en-US" dirty="0"/>
              <a:t> </a:t>
            </a:r>
            <a:r>
              <a:rPr lang="en-US" b="1" dirty="0" err="1"/>
              <a:t>ovat</a:t>
            </a:r>
            <a:r>
              <a:rPr lang="en-US" b="1" dirty="0"/>
              <a:t> </a:t>
            </a:r>
            <a:r>
              <a:rPr lang="en-US" b="1" dirty="0" err="1"/>
              <a:t>Lagrangen</a:t>
            </a:r>
            <a:r>
              <a:rPr lang="en-US" b="1" dirty="0"/>
              <a:t> </a:t>
            </a:r>
            <a:r>
              <a:rPr lang="en-US" b="1" dirty="0" err="1"/>
              <a:t>kertoimia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funktioita</a:t>
            </a:r>
            <a:r>
              <a:rPr lang="en-US" dirty="0"/>
              <a:t>)</a:t>
            </a:r>
          </a:p>
          <a:p>
            <a:r>
              <a:rPr lang="en-US" dirty="0" err="1"/>
              <a:t>Summaa</a:t>
            </a:r>
            <a:r>
              <a:rPr lang="en-US" dirty="0"/>
              <a:t> </a:t>
            </a:r>
            <a:r>
              <a:rPr lang="en-US" dirty="0" err="1"/>
              <a:t>j:den</a:t>
            </a:r>
            <a:r>
              <a:rPr lang="en-US" dirty="0"/>
              <a:t> </a:t>
            </a:r>
            <a:r>
              <a:rPr lang="en-US" dirty="0" err="1"/>
              <a:t>yli</a:t>
            </a:r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Riippumattomat</a:t>
            </a:r>
            <a:r>
              <a:rPr lang="en-US" dirty="0"/>
              <a:t> </a:t>
            </a:r>
            <a:r>
              <a:rPr lang="en-US" dirty="0" err="1"/>
              <a:t>variaatiot</a:t>
            </a:r>
            <a:endParaRPr lang="en-US" dirty="0"/>
          </a:p>
          <a:p>
            <a:r>
              <a:rPr lang="en-US" dirty="0" err="1"/>
              <a:t>Ei-riippumattomat</a:t>
            </a:r>
            <a:endParaRPr lang="en-US" dirty="0"/>
          </a:p>
          <a:p>
            <a:r>
              <a:rPr lang="en-US" dirty="0" err="1"/>
              <a:t>Valitse</a:t>
            </a:r>
            <a:r>
              <a:rPr lang="en-US" dirty="0"/>
              <a:t> </a:t>
            </a:r>
            <a:r>
              <a:rPr lang="en-US" dirty="0" err="1"/>
              <a:t>λ:t</a:t>
            </a:r>
            <a:r>
              <a:rPr lang="en-US" dirty="0"/>
              <a:t> </a:t>
            </a:r>
            <a:r>
              <a:rPr lang="en-US" dirty="0" err="1"/>
              <a:t>niin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viimeiset</a:t>
            </a:r>
            <a:r>
              <a:rPr lang="en-US" dirty="0"/>
              <a:t> </a:t>
            </a:r>
            <a:r>
              <a:rPr lang="en-US" dirty="0" err="1"/>
              <a:t>häviävät</a:t>
            </a:r>
            <a:r>
              <a:rPr lang="en-US" dirty="0"/>
              <a:t> </a:t>
            </a:r>
            <a:r>
              <a:rPr lang="en-US" dirty="0" err="1"/>
              <a:t>identtisesti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170" y="1617841"/>
            <a:ext cx="2298700" cy="482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859" y="4737644"/>
            <a:ext cx="2857500" cy="330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759" y="5130003"/>
            <a:ext cx="3695700" cy="36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153" y="3022362"/>
            <a:ext cx="9144000" cy="146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159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651"/>
            <a:ext cx="8229600" cy="1287805"/>
          </a:xfrm>
        </p:spPr>
        <p:txBody>
          <a:bodyPr/>
          <a:lstStyle/>
          <a:p>
            <a:r>
              <a:rPr lang="en-US" dirty="0" err="1"/>
              <a:t>Rajoitevoimat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periate</a:t>
            </a:r>
            <a:r>
              <a:rPr lang="en-US" dirty="0"/>
              <a:t>+ </a:t>
            </a:r>
            <a:r>
              <a:rPr lang="en-US" dirty="0" err="1"/>
              <a:t>rajoitteet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n+k</a:t>
            </a:r>
            <a:r>
              <a:rPr lang="en-US" dirty="0"/>
              <a:t> </a:t>
            </a:r>
            <a:r>
              <a:rPr lang="en-US" dirty="0" err="1"/>
              <a:t>tuntematonta</a:t>
            </a:r>
            <a:r>
              <a:rPr lang="en-US" dirty="0"/>
              <a:t>, </a:t>
            </a:r>
            <a:r>
              <a:rPr lang="en-US" dirty="0" err="1"/>
              <a:t>n+k</a:t>
            </a:r>
            <a:r>
              <a:rPr lang="en-US" dirty="0"/>
              <a:t> </a:t>
            </a:r>
            <a:r>
              <a:rPr lang="en-US" dirty="0" err="1"/>
              <a:t>yhtälöä</a:t>
            </a:r>
            <a:endParaRPr lang="en-US" dirty="0"/>
          </a:p>
          <a:p>
            <a:r>
              <a:rPr lang="en-US" dirty="0" err="1"/>
              <a:t>Lagrangen</a:t>
            </a:r>
            <a:r>
              <a:rPr lang="en-US" dirty="0"/>
              <a:t> </a:t>
            </a:r>
            <a:r>
              <a:rPr lang="en-US" dirty="0" err="1"/>
              <a:t>kertoimet</a:t>
            </a:r>
            <a:r>
              <a:rPr lang="en-US" dirty="0"/>
              <a:t> </a:t>
            </a:r>
            <a:r>
              <a:rPr lang="en-US" dirty="0" err="1"/>
              <a:t>määrittelevät</a:t>
            </a:r>
            <a:r>
              <a:rPr lang="en-US" dirty="0"/>
              <a:t> </a:t>
            </a:r>
            <a:r>
              <a:rPr lang="en-US" dirty="0" err="1"/>
              <a:t>reaktiovoimat</a:t>
            </a:r>
            <a:r>
              <a:rPr lang="en-US" dirty="0"/>
              <a:t> </a:t>
            </a:r>
            <a:r>
              <a:rPr lang="en-US" dirty="0" err="1"/>
              <a:t>kuten</a:t>
            </a:r>
            <a:r>
              <a:rPr lang="en-US" dirty="0"/>
              <a:t> </a:t>
            </a:r>
            <a:r>
              <a:rPr lang="en-US" dirty="0" err="1"/>
              <a:t>langan</a:t>
            </a:r>
            <a:r>
              <a:rPr lang="en-US" dirty="0"/>
              <a:t> </a:t>
            </a:r>
            <a:r>
              <a:rPr lang="en-US" dirty="0" err="1"/>
              <a:t>jännityksen</a:t>
            </a:r>
            <a:r>
              <a:rPr lang="en-US" dirty="0"/>
              <a:t>, </a:t>
            </a:r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langan</a:t>
            </a:r>
            <a:r>
              <a:rPr lang="en-US" dirty="0"/>
              <a:t> </a:t>
            </a:r>
            <a:r>
              <a:rPr lang="en-US" dirty="0" err="1"/>
              <a:t>pituus</a:t>
            </a:r>
            <a:r>
              <a:rPr lang="en-US" dirty="0"/>
              <a:t> on </a:t>
            </a:r>
            <a:r>
              <a:rPr lang="en-US" dirty="0" err="1"/>
              <a:t>määrätty</a:t>
            </a:r>
            <a:r>
              <a:rPr lang="en-US" dirty="0"/>
              <a:t> </a:t>
            </a:r>
            <a:r>
              <a:rPr lang="en-US" dirty="0" err="1"/>
              <a:t>vakioksi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223" y="2341414"/>
            <a:ext cx="5245100" cy="1244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73" y="3844628"/>
            <a:ext cx="5765800" cy="482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593BB6-8447-0E46-88D5-F92111CDE477}"/>
              </a:ext>
            </a:extLst>
          </p:cNvPr>
          <p:cNvSpPr txBox="1"/>
          <p:nvPr/>
        </p:nvSpPr>
        <p:spPr>
          <a:xfrm>
            <a:off x="3952069" y="6187907"/>
            <a:ext cx="449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Ei tule. Emme harjoitelleet näitä tarpeeksi.</a:t>
            </a:r>
          </a:p>
        </p:txBody>
      </p:sp>
    </p:spTree>
    <p:extLst>
      <p:ext uri="{BB962C8B-B14F-4D97-AF65-F5344CB8AC3E}">
        <p14:creationId xmlns:p14="http://schemas.microsoft.com/office/powerpoint/2010/main" val="1321334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84CDD-C826-9F42-ADD6-4198E3307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94468"/>
            <a:ext cx="8314842" cy="1100379"/>
          </a:xfrm>
        </p:spPr>
        <p:txBody>
          <a:bodyPr/>
          <a:lstStyle/>
          <a:p>
            <a:r>
              <a:rPr lang="fi-FI" dirty="0"/>
              <a:t>Galilein muunnos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D72BE-7CB8-1646-BC64-7218FA0FF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71" y="1547018"/>
            <a:ext cx="8229600" cy="4525963"/>
          </a:xfrm>
        </p:spPr>
        <p:txBody>
          <a:bodyPr/>
          <a:lstStyle/>
          <a:p>
            <a:r>
              <a:rPr lang="fi-FI" b="1" dirty="0"/>
              <a:t>Newtonin II invariantti Galilein muunnoksessa, koska….(muistiinpanot)</a:t>
            </a:r>
          </a:p>
          <a:p>
            <a:r>
              <a:rPr lang="fi-FI" dirty="0"/>
              <a:t>Aaltoyhtälö ei ole invariantti Galilein muunnoksessa (</a:t>
            </a:r>
            <a:r>
              <a:rPr lang="fi-FI" b="1" dirty="0" err="1"/>
              <a:t>laskarit</a:t>
            </a:r>
            <a:r>
              <a:rPr lang="fi-FI" dirty="0"/>
              <a:t>)</a:t>
            </a:r>
          </a:p>
          <a:p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AA99CE-FF7A-3D49-B573-BF7902595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163" y="2769252"/>
            <a:ext cx="2466038" cy="1297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2A5891-865A-EB45-B2CA-D272657D04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37" y="4067167"/>
            <a:ext cx="3975315" cy="2643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0C3A68-FED9-044E-A594-7F978E74F2B2}"/>
              </a:ext>
            </a:extLst>
          </p:cNvPr>
          <p:cNvSpPr txBox="1"/>
          <p:nvPr/>
        </p:nvSpPr>
        <p:spPr>
          <a:xfrm>
            <a:off x="5550201" y="5065870"/>
            <a:ext cx="2757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Aallon nopeus riippuu</a:t>
            </a:r>
          </a:p>
          <a:p>
            <a:r>
              <a:rPr lang="fi-FI" dirty="0"/>
              <a:t>siis havaitsijan liikkeestä </a:t>
            </a:r>
          </a:p>
        </p:txBody>
      </p:sp>
    </p:spTree>
    <p:extLst>
      <p:ext uri="{BB962C8B-B14F-4D97-AF65-F5344CB8AC3E}">
        <p14:creationId xmlns:p14="http://schemas.microsoft.com/office/powerpoint/2010/main" val="54710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654"/>
            <a:ext cx="8229600" cy="1381719"/>
          </a:xfrm>
        </p:spPr>
        <p:txBody>
          <a:bodyPr/>
          <a:lstStyle/>
          <a:p>
            <a:r>
              <a:rPr lang="en-US" dirty="0" err="1"/>
              <a:t>Kiihtyvät</a:t>
            </a:r>
            <a:r>
              <a:rPr lang="en-US" dirty="0"/>
              <a:t> </a:t>
            </a:r>
            <a:r>
              <a:rPr lang="en-US" dirty="0" err="1"/>
              <a:t>koordinaatistot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Newtonin</a:t>
            </a:r>
            <a:r>
              <a:rPr lang="en-US" dirty="0"/>
              <a:t> </a:t>
            </a:r>
            <a:r>
              <a:rPr lang="en-US" dirty="0" err="1"/>
              <a:t>laki</a:t>
            </a:r>
            <a:r>
              <a:rPr lang="en-US" dirty="0"/>
              <a:t> </a:t>
            </a:r>
            <a:r>
              <a:rPr lang="en-US" dirty="0" err="1"/>
              <a:t>kiihtyvässä</a:t>
            </a:r>
            <a:r>
              <a:rPr lang="en-US" dirty="0"/>
              <a:t>/</a:t>
            </a:r>
            <a:r>
              <a:rPr lang="en-US" dirty="0" err="1"/>
              <a:t>pyörivässä</a:t>
            </a:r>
            <a:r>
              <a:rPr lang="en-US" dirty="0"/>
              <a:t> </a:t>
            </a:r>
            <a:r>
              <a:rPr lang="en-US" dirty="0" err="1"/>
              <a:t>koordinaatistossa</a:t>
            </a:r>
            <a:r>
              <a:rPr lang="en-US" dirty="0"/>
              <a:t> 10.2</a:t>
            </a:r>
          </a:p>
          <a:p>
            <a:r>
              <a:rPr lang="en-US" dirty="0" err="1"/>
              <a:t>Muistiinpanot</a:t>
            </a:r>
            <a:r>
              <a:rPr lang="en-US" dirty="0"/>
              <a:t>/</a:t>
            </a:r>
            <a:r>
              <a:rPr lang="en-US" dirty="0" err="1"/>
              <a:t>kirja</a:t>
            </a:r>
            <a:r>
              <a:rPr lang="en-US" dirty="0"/>
              <a:t>… </a:t>
            </a:r>
            <a:r>
              <a:rPr lang="en-US" b="1" dirty="0"/>
              <a:t>V </a:t>
            </a:r>
            <a:r>
              <a:rPr lang="en-US" dirty="0"/>
              <a:t>on </a:t>
            </a:r>
            <a:r>
              <a:rPr lang="en-US" dirty="0" err="1"/>
              <a:t>mikä</a:t>
            </a:r>
            <a:r>
              <a:rPr lang="en-US" dirty="0"/>
              <a:t> </a:t>
            </a:r>
            <a:r>
              <a:rPr lang="en-US" dirty="0" err="1"/>
              <a:t>tahansa</a:t>
            </a:r>
            <a:r>
              <a:rPr lang="en-US" dirty="0"/>
              <a:t> </a:t>
            </a:r>
            <a:r>
              <a:rPr lang="en-US" dirty="0" err="1"/>
              <a:t>vektori</a:t>
            </a:r>
            <a:r>
              <a:rPr lang="en-US" dirty="0"/>
              <a:t>, </a:t>
            </a:r>
            <a:r>
              <a:rPr lang="en-US" b="1" dirty="0" err="1"/>
              <a:t>ω</a:t>
            </a:r>
            <a:r>
              <a:rPr lang="en-US" b="1" dirty="0"/>
              <a:t> </a:t>
            </a:r>
            <a:r>
              <a:rPr lang="en-US" b="1" dirty="0" err="1"/>
              <a:t>kulma</a:t>
            </a:r>
            <a:r>
              <a:rPr lang="en-US" dirty="0" err="1"/>
              <a:t>nopeus</a:t>
            </a:r>
            <a:r>
              <a:rPr lang="en-US" dirty="0"/>
              <a:t> </a:t>
            </a:r>
            <a:r>
              <a:rPr lang="en-US" dirty="0" err="1"/>
              <a:t>vektori</a:t>
            </a:r>
            <a:r>
              <a:rPr lang="en-US" dirty="0"/>
              <a:t> </a:t>
            </a:r>
            <a:r>
              <a:rPr lang="en-US" dirty="0" err="1"/>
              <a:t>inertiaali</a:t>
            </a:r>
            <a:r>
              <a:rPr lang="en-US" dirty="0"/>
              <a:t> </a:t>
            </a:r>
            <a:r>
              <a:rPr lang="en-US" dirty="0" err="1"/>
              <a:t>koordinaatistossa</a:t>
            </a:r>
            <a:r>
              <a:rPr lang="en-US" dirty="0"/>
              <a:t> </a:t>
            </a:r>
            <a:endParaRPr lang="en-US" b="1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8" y="4396655"/>
            <a:ext cx="4594577" cy="1058555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8" y="5686779"/>
            <a:ext cx="8932334" cy="78598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8" y="3301633"/>
            <a:ext cx="5915376" cy="97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18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F51B4-335A-364C-B756-814BE156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0"/>
            <a:ext cx="8531817" cy="1600200"/>
          </a:xfrm>
        </p:spPr>
        <p:txBody>
          <a:bodyPr/>
          <a:lstStyle/>
          <a:p>
            <a:r>
              <a:rPr lang="fi-FI" dirty="0"/>
              <a:t>Ei-</a:t>
            </a:r>
            <a:r>
              <a:rPr lang="fi-FI" dirty="0" err="1"/>
              <a:t>inertiaalikoordinaatistot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B690D-CE83-6B49-BA6A-C412D889D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42" y="1937086"/>
            <a:ext cx="7892716" cy="3862136"/>
          </a:xfrm>
        </p:spPr>
        <p:txBody>
          <a:bodyPr/>
          <a:lstStyle/>
          <a:p>
            <a:r>
              <a:rPr lang="fi-FI" dirty="0" err="1"/>
              <a:t>Not</a:t>
            </a:r>
            <a:r>
              <a:rPr lang="fi-FI" dirty="0"/>
              <a:t> magic! </a:t>
            </a:r>
          </a:p>
          <a:p>
            <a:r>
              <a:rPr lang="fi-FI" dirty="0"/>
              <a:t>Koordinaattimuunnos tuottaa liikeyhtälöön uusia termejä</a:t>
            </a:r>
          </a:p>
          <a:p>
            <a:r>
              <a:rPr lang="fi-FI" dirty="0"/>
              <a:t>Ei kuitenkaan uusia vuorovaikutuksia eli siinä mielessä ”näennäisiä” </a:t>
            </a:r>
          </a:p>
          <a:p>
            <a:r>
              <a:rPr lang="fi-FI" dirty="0"/>
              <a:t>…Jos olet jumissa kiihtyvässä koordinaatistossa, joudut kuitenkin elämään niiden kanssa.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F3A5AA-46D8-6968-365C-14B83B588D54}"/>
              </a:ext>
            </a:extLst>
          </p:cNvPr>
          <p:cNvSpPr txBox="1"/>
          <p:nvPr/>
        </p:nvSpPr>
        <p:spPr>
          <a:xfrm>
            <a:off x="3434634" y="5152891"/>
            <a:ext cx="4823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Osaa</a:t>
            </a:r>
            <a:r>
              <a:rPr lang="en-US" dirty="0"/>
              <a:t> </a:t>
            </a:r>
            <a:r>
              <a:rPr lang="en-US" dirty="0" err="1"/>
              <a:t>konseptitasolla</a:t>
            </a:r>
            <a:r>
              <a:rPr lang="en-US" dirty="0"/>
              <a:t>…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laskuissa</a:t>
            </a:r>
            <a:r>
              <a:rPr lang="en-US" dirty="0"/>
              <a:t> </a:t>
            </a:r>
            <a:r>
              <a:rPr lang="en-US" dirty="0" err="1"/>
              <a:t>näitä</a:t>
            </a:r>
            <a:endParaRPr lang="en-US" dirty="0"/>
          </a:p>
          <a:p>
            <a:r>
              <a:rPr lang="en-US" dirty="0"/>
              <a:t>ne </a:t>
            </a:r>
            <a:r>
              <a:rPr lang="en-US" dirty="0" err="1"/>
              <a:t>ilmesrtyvät</a:t>
            </a:r>
            <a:r>
              <a:rPr lang="en-US" dirty="0"/>
              <a:t> </a:t>
            </a:r>
            <a:r>
              <a:rPr lang="en-US" dirty="0" err="1"/>
              <a:t>Lagrangen</a:t>
            </a:r>
            <a:r>
              <a:rPr lang="en-US" dirty="0"/>
              <a:t> </a:t>
            </a:r>
            <a:r>
              <a:rPr lang="en-US" dirty="0" err="1"/>
              <a:t>formalismin</a:t>
            </a:r>
            <a:r>
              <a:rPr lang="en-US" dirty="0"/>
              <a:t> </a:t>
            </a:r>
            <a:r>
              <a:rPr lang="en-US" dirty="0" err="1"/>
              <a:t>kautta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04689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SCI_EN">
  <a:themeElements>
    <a:clrScheme name="Aalto-perus">
      <a:dk1>
        <a:sysClr val="windowText" lastClr="000000"/>
      </a:dk1>
      <a:lt1>
        <a:sysClr val="window" lastClr="FFFFFF"/>
      </a:lt1>
      <a:dk2>
        <a:srgbClr val="FF671F"/>
      </a:dk2>
      <a:lt2>
        <a:srgbClr val="8C857B"/>
      </a:lt2>
      <a:accent1>
        <a:srgbClr val="FF671F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0" id="{B389219C-6823-42A2-9133-E226F9211E1D}" vid="{27918E5D-F28B-4F67-B053-4B0F6DE3126E}"/>
    </a:ext>
  </a:extLst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5218</TotalTime>
  <Words>1921</Words>
  <Application>Microsoft Macintosh PowerPoint</Application>
  <PresentationFormat>On-screen Show (4:3)</PresentationFormat>
  <Paragraphs>440</Paragraphs>
  <Slides>62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72" baseType="lpstr">
      <vt:lpstr>Arial</vt:lpstr>
      <vt:lpstr>Calibri</vt:lpstr>
      <vt:lpstr>Century Gothic</vt:lpstr>
      <vt:lpstr>Courier New</vt:lpstr>
      <vt:lpstr>Georgia</vt:lpstr>
      <vt:lpstr>Lucida Grande</vt:lpstr>
      <vt:lpstr>Palatino Linotype</vt:lpstr>
      <vt:lpstr>Wingdings</vt:lpstr>
      <vt:lpstr>SCI_EN</vt:lpstr>
      <vt:lpstr>Executive</vt:lpstr>
      <vt:lpstr>Klassinen dynamiikka:  kertaus</vt:lpstr>
      <vt:lpstr>Tänään</vt:lpstr>
      <vt:lpstr>PowerPoint Presentation</vt:lpstr>
      <vt:lpstr>Tentti to 6.6</vt:lpstr>
      <vt:lpstr>Newton II </vt:lpstr>
      <vt:lpstr>Galilein muunnos</vt:lpstr>
      <vt:lpstr>Galilein muunnos</vt:lpstr>
      <vt:lpstr>Kiihtyvät koordinaatistot</vt:lpstr>
      <vt:lpstr>Ei-inertiaalikoordinaatistot</vt:lpstr>
      <vt:lpstr>Holonomiset rajoitteet</vt:lpstr>
      <vt:lpstr>Holonomiset rajoitteet</vt:lpstr>
      <vt:lpstr>Yleistetyt koordinaatit</vt:lpstr>
      <vt:lpstr>Yleistettyjen koordinaattien valitseminen</vt:lpstr>
      <vt:lpstr>Virtuaalinen siirros</vt:lpstr>
      <vt:lpstr>D’Alembertin  periaate</vt:lpstr>
      <vt:lpstr>Lagrangen yhtälöt</vt:lpstr>
      <vt:lpstr>Resepti</vt:lpstr>
      <vt:lpstr>Resepti (jatkuu)</vt:lpstr>
      <vt:lpstr>Variaatiolaskenta</vt:lpstr>
      <vt:lpstr>Variaatiot+rajoitteet</vt:lpstr>
      <vt:lpstr>Hamiltonin periaate</vt:lpstr>
      <vt:lpstr>Hamiltonin periaate </vt:lpstr>
      <vt:lpstr>Hamiltonin periaate kenttäteorioissa</vt:lpstr>
      <vt:lpstr>Hamiltonin periaate kenttäteorioissa</vt:lpstr>
      <vt:lpstr>Syklinen koordinaatti</vt:lpstr>
      <vt:lpstr>Noetherin teoreema</vt:lpstr>
      <vt:lpstr>Yleistetty liikemäärä</vt:lpstr>
      <vt:lpstr>Hamiltonin funktio</vt:lpstr>
      <vt:lpstr>Hamiltonin yhtälöt</vt:lpstr>
      <vt:lpstr>Resepti: Hamiltonin yhtälöt</vt:lpstr>
      <vt:lpstr>Poissonin sulkeet ja kanoninen muunnos</vt:lpstr>
      <vt:lpstr>Kanoninen muunnos</vt:lpstr>
      <vt:lpstr>Generoivat funktiot</vt:lpstr>
      <vt:lpstr>Generoivat funktiot</vt:lpstr>
      <vt:lpstr>Faasiavaruus</vt:lpstr>
      <vt:lpstr>Maxwellin yhtälöt ja valo</vt:lpstr>
      <vt:lpstr>Maxwellin yhtälöt ja valo</vt:lpstr>
      <vt:lpstr>Michelson-Morley-koe</vt:lpstr>
      <vt:lpstr>Tykillä vastakkaisiin suuntiin vaunussa</vt:lpstr>
      <vt:lpstr>Tykillä vastakkaisiin suuntiin vaunussa</vt:lpstr>
      <vt:lpstr>Taskulampulla vastakkaisiin suuntiin vaunussa</vt:lpstr>
      <vt:lpstr>Taskulampulla vastakkaisiin suuntiin vaunussa</vt:lpstr>
      <vt:lpstr>Jos valon nopeus sama kaikille... korollaari</vt:lpstr>
      <vt:lpstr>Suppea suhteellisuusteoria</vt:lpstr>
      <vt:lpstr>Aika-avaruusdiagrammi</vt:lpstr>
      <vt:lpstr>Valon liike diagrammissa</vt:lpstr>
      <vt:lpstr>Ilmiöitä: ajan venyminen</vt:lpstr>
      <vt:lpstr>Konsepti: itseisaika</vt:lpstr>
      <vt:lpstr>Ilmiöitä: pituuspuristuma</vt:lpstr>
      <vt:lpstr>Ilmiöitä:relativistinen Doppler ilmiö</vt:lpstr>
      <vt:lpstr>E=mc^2</vt:lpstr>
      <vt:lpstr>Konsepti: nelivektori</vt:lpstr>
      <vt:lpstr>Nelivektoreiden pistetulo</vt:lpstr>
      <vt:lpstr>Esimerkkejä nelivektoreista</vt:lpstr>
      <vt:lpstr>Hamiltonin periaate</vt:lpstr>
      <vt:lpstr>Hamiltonin periaate</vt:lpstr>
      <vt:lpstr>Hamiltonin periaate</vt:lpstr>
      <vt:lpstr>Ilmiöitä: massa kasvaa nopeuden kasvaessa</vt:lpstr>
      <vt:lpstr>Nämä seuraavat jäivät väliin</vt:lpstr>
      <vt:lpstr>Rajoitevoimat</vt:lpstr>
      <vt:lpstr>Rajoitevoimat</vt:lpstr>
      <vt:lpstr>Rajoitevoimat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Kvanttimekaniikka: Luento 1</dc:title>
  <dc:creator>Jani-Petri Martikainen</dc:creator>
  <cp:lastModifiedBy>Martikainen Jani-Petri</cp:lastModifiedBy>
  <cp:revision>269</cp:revision>
  <cp:lastPrinted>2022-05-25T07:33:55Z</cp:lastPrinted>
  <dcterms:created xsi:type="dcterms:W3CDTF">2013-10-21T06:22:51Z</dcterms:created>
  <dcterms:modified xsi:type="dcterms:W3CDTF">2024-05-30T09:14:39Z</dcterms:modified>
</cp:coreProperties>
</file>