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98" r:id="rId2"/>
    <p:sldId id="320" r:id="rId3"/>
    <p:sldId id="289" r:id="rId4"/>
    <p:sldId id="299" r:id="rId5"/>
    <p:sldId id="300" r:id="rId6"/>
    <p:sldId id="301" r:id="rId7"/>
    <p:sldId id="306" r:id="rId8"/>
    <p:sldId id="305" r:id="rId9"/>
    <p:sldId id="308" r:id="rId10"/>
    <p:sldId id="309" r:id="rId11"/>
    <p:sldId id="302" r:id="rId12"/>
    <p:sldId id="303" r:id="rId13"/>
    <p:sldId id="307" r:id="rId14"/>
    <p:sldId id="304" r:id="rId15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1020"/>
  </p:normalViewPr>
  <p:slideViewPr>
    <p:cSldViewPr>
      <p:cViewPr varScale="1">
        <p:scale>
          <a:sx n="116" d="100"/>
          <a:sy n="116" d="100"/>
        </p:scale>
        <p:origin x="10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7840021-4354-F243-3A01-DC5AD0A067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 altLang="en-FI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43EADA4-115D-2D01-D606-F5187A574E2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 altLang="en-FI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4DE4F9D9-4B72-22D7-A31A-06B934BA13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A9609D57-DBDB-EAC6-21BD-0F8AAC95DE9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FI"/>
              <a:t>Click to edit Master text styles</a:t>
            </a:r>
          </a:p>
          <a:p>
            <a:pPr lvl="1"/>
            <a:r>
              <a:rPr lang="fi-FI" altLang="en-FI"/>
              <a:t>Second level</a:t>
            </a:r>
          </a:p>
          <a:p>
            <a:pPr lvl="2"/>
            <a:r>
              <a:rPr lang="fi-FI" altLang="en-FI"/>
              <a:t>Third level</a:t>
            </a:r>
          </a:p>
          <a:p>
            <a:pPr lvl="3"/>
            <a:r>
              <a:rPr lang="fi-FI" altLang="en-FI"/>
              <a:t>Fourth level</a:t>
            </a:r>
          </a:p>
          <a:p>
            <a:pPr lvl="4"/>
            <a:r>
              <a:rPr lang="fi-FI" altLang="en-FI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17277903-FADC-6EC6-3659-E04B499B33E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 altLang="en-FI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C21C752B-BD50-3246-AF9D-1AB2F0DC09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232CB1-4044-4047-AB90-468ECF85FC04}" type="slidenum">
              <a:rPr lang="fi-FI" altLang="en-FI"/>
              <a:pPr/>
              <a:t>‹#›</a:t>
            </a:fld>
            <a:endParaRPr lang="fi-FI" altLang="en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F534-8D47-0001-6BF7-1DDF454F0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8004A-7958-86F0-8213-48BB0CDEB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F4E90-7F1B-187C-D755-BE95B538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E9054-C432-5F9A-AB9C-F08A295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32091-AB01-0A7F-29EA-65081CA7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62928-DAA1-1542-A98D-3842DC5CC5B9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40799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F2C9-FA68-6569-8E1B-7E5E17F1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9DBA5-9ADA-DC8C-2C43-F87E8548E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BF5C4-23DD-8935-EF90-F6510411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9DC76-4A49-227F-46F4-25CC24BD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F6CC7-D74D-3A01-0D82-C6651E78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37CF0-CDD2-1940-B5CB-A96366E7FFDE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145082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50BC6-05F7-EEFD-61ED-D6E2C0A87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B7F69-A002-C413-B978-6F844D3D6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B36D7-7490-F249-A421-A07F85F7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054E1-FE3B-7824-1B1E-3CB128E9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743D2-A795-137E-AD0F-8508A085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BBB2D-DE7E-004B-9248-D5F7CF726681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307432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DC4B9C-47B9-0DFC-69F9-77D56E0C102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13BAA-F43D-283F-0D71-7DAF71EF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D1600-EF54-12F6-D6C5-E41767BD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07CE9-0D75-B88F-8DCC-F04DF3EF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8F7F8E-EBF2-9B45-83B1-2E861B68C047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193918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64DF-DE00-9710-9227-F02ED933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06E4E-C2C4-01F2-DBB0-4EA8C1CE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4A091-1441-C28C-4944-D5F96123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5341C-5EAF-50B4-E2AD-6C1E9894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0E7C1-E291-C03B-695B-5EA35424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1128E-2F42-8C49-A4A1-66E3187C6E9B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95563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B566-6E64-1015-1DBD-31365973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B4D59-FA19-987B-7070-B45AE1CA1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B0E06-576D-CE3B-CB34-65632D41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CC427-E5AC-D85D-E37A-AA873896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3F0A5-553B-7881-A44F-60495FCF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F0A6B-82A8-A24B-8567-4769C10E7E8C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177649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1B10-7D9A-8367-89A8-F2929F93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26421-CFFD-5216-C302-9367B9D14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A89CB-482C-5651-A56B-8A5A611C3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6FE0D-2F6B-C53D-9F41-C24C0E04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40F25-1DB3-2B8D-AD97-172DA1A88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0C1C5-256B-76AB-250A-1EBF8DEA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C65E2-F9FB-AC49-9ABE-B120F4C9F00A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125757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3F09-2583-2D0A-0971-5BCAFA2A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E5D67-973A-564F-1A3F-2618DFD6D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8294D-AE63-67B8-A160-9AC9181CF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0D19-18E1-8913-0DC0-9AE331CCF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08FC7-DD7D-24D1-C0C1-440F41429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2B029-355E-F2C1-6F73-E0C7522E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45092-EA8B-8C96-733A-E88E4070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C423E1-FA3D-26C6-CA6C-09FAA905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2B020-0415-DC4D-96C1-4716D4B87238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3568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2E5B5-1D6C-D963-BCE3-C50F31EF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807D0-BBCE-3081-B3DF-0CB55963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98BB8-D51B-CD90-2E6F-0C16E8E9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37AA9-075F-31C8-ADC8-2B0ECE95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76244-AE55-9745-B475-8FC6A295A348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133548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5452A-5C70-8574-B9A1-E67D773D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85CE8-7004-267A-2A12-136D9572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0B781-7208-C0A6-8E94-5E2E8F93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45A15-C338-8440-86B4-9114F78A3A0C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392439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781E-F257-BE7F-7E01-C79C1A40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FC395-A020-20D6-112D-67F01662F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166BA-06EA-CCD7-05CF-9CA12DF3A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40004-3F71-F7DB-0970-32909B27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F2FDF-77ED-63A8-040C-18A49D51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721CA-E5DF-1A24-2B2A-B22C82D4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B5E3D-6F65-594E-9CA8-A737F28D15FD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313661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F29B-3FCE-3774-8CCB-93B50D9C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C7C43D-C6A5-8441-61F9-21A0945C2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75F75-C2A8-3886-27D5-4B806178D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3001B-FDF1-9D3B-9DD5-8D647080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22641-00B7-8BBD-27AA-E7D43551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EAC62-A956-39F2-29E7-C3B68430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F2113-1358-864C-867D-F01AC3EFE2F4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405484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CB80382-ED10-3CFA-57B1-C12DA81CB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F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5D9977-AFC6-9504-9AB8-195A460A5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FI"/>
              <a:t>Click to edit Master text styles</a:t>
            </a:r>
          </a:p>
          <a:p>
            <a:pPr lvl="1"/>
            <a:r>
              <a:rPr lang="fi-FI" altLang="en-FI"/>
              <a:t>Second level</a:t>
            </a:r>
          </a:p>
          <a:p>
            <a:pPr lvl="2"/>
            <a:r>
              <a:rPr lang="fi-FI" altLang="en-FI"/>
              <a:t>Third level</a:t>
            </a:r>
          </a:p>
          <a:p>
            <a:pPr lvl="3"/>
            <a:r>
              <a:rPr lang="fi-FI" altLang="en-FI"/>
              <a:t>Fourth level</a:t>
            </a:r>
          </a:p>
          <a:p>
            <a:pPr lvl="4"/>
            <a:r>
              <a:rPr lang="fi-FI" altLang="en-F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F73A1D-5C24-DD35-8A07-831187014A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i-FI" altLang="en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CDE8C8A-8EF2-28A1-F0AA-4A2E57A004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i-FI" altLang="en-F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79B9E0-007B-0357-DEE8-85C9E6DE80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76811A-EB87-1F47-96D5-FDB83E8B18E9}" type="slidenum">
              <a:rPr lang="fi-FI" altLang="en-FI"/>
              <a:pPr/>
              <a:t>‹#›</a:t>
            </a:fld>
            <a:endParaRPr lang="fi-FI" altLang="en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nishavantgardenetwork.com/2022/02/03/vkhutemas-avantgarde-metodina/" TargetMode="External"/><Relationship Id="rId2" Type="http://schemas.openxmlformats.org/officeDocument/2006/relationships/hyperlink" Target="https://www.italianmodernart.org/journal/articles/fortunato-depero-and-the-theatr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291E-6BD1-4014-5180-EFE0D117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15144"/>
          </a:xfrm>
        </p:spPr>
        <p:txBody>
          <a:bodyPr/>
          <a:lstStyle/>
          <a:p>
            <a:pPr algn="l"/>
            <a:r>
              <a:rPr lang="en-FI" sz="1600" b="1" dirty="0"/>
              <a:t>Emil Rautala: </a:t>
            </a:r>
            <a:r>
              <a:rPr lang="en-FI" sz="1600" b="1" i="1" dirty="0"/>
              <a:t>Sommitelma</a:t>
            </a:r>
            <a:endParaRPr lang="en-FI" sz="1600" b="1" dirty="0"/>
          </a:p>
        </p:txBody>
      </p:sp>
      <p:pic>
        <p:nvPicPr>
          <p:cNvPr id="5" name="Content Placeholder 4" descr="A painting in a frame&#10;&#10;Description automatically generated with medium confidence">
            <a:extLst>
              <a:ext uri="{FF2B5EF4-FFF2-40B4-BE49-F238E27FC236}">
                <a16:creationId xmlns:a16="http://schemas.microsoft.com/office/drawing/2014/main" id="{3AC1F633-9D2E-07C8-72F0-92D85C21F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088" y="1268760"/>
            <a:ext cx="6480720" cy="5400600"/>
          </a:xfrm>
        </p:spPr>
      </p:pic>
    </p:spTree>
    <p:extLst>
      <p:ext uri="{BB962C8B-B14F-4D97-AF65-F5344CB8AC3E}">
        <p14:creationId xmlns:p14="http://schemas.microsoft.com/office/powerpoint/2010/main" val="2919539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9D51-822E-FC2C-7487-9B4FF396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8" name="Content Placeholder 7" descr="Whiteboard, square&#10;&#10;Description automatically generated">
            <a:extLst>
              <a:ext uri="{FF2B5EF4-FFF2-40B4-BE49-F238E27FC236}">
                <a16:creationId xmlns:a16="http://schemas.microsoft.com/office/drawing/2014/main" id="{77590485-46C6-E9BA-918C-37A2AA6A3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60648"/>
            <a:ext cx="6514256" cy="6514256"/>
          </a:xfrm>
        </p:spPr>
      </p:pic>
    </p:spTree>
    <p:extLst>
      <p:ext uri="{BB962C8B-B14F-4D97-AF65-F5344CB8AC3E}">
        <p14:creationId xmlns:p14="http://schemas.microsoft.com/office/powerpoint/2010/main" val="16459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0738-F951-B4F6-E906-8D15AD79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sz="1800" dirty="0"/>
              <a:t>Venäläisiä taideinstituutioita vuden 1917 vallankumouksen jälkeen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F6242-D637-F20F-7C79-A8FA267ED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72136"/>
          </a:xfrm>
        </p:spPr>
        <p:txBody>
          <a:bodyPr/>
          <a:lstStyle/>
          <a:p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Valistuksen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kansankomissariaatti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(Narkompros)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perustettiin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1917 ja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vuonna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1946 se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uudelleenorganisoitiin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Neuvostoliiton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opetusministeriöksi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.</a:t>
            </a:r>
            <a:endParaRPr lang="en-FI" sz="1800" dirty="0">
              <a:effectLst/>
              <a:latin typeface="Times" pitchFamily="2" charset="0"/>
              <a:ea typeface="Times" pitchFamily="2" charset="0"/>
              <a:cs typeface="Times New Roman" panose="02020603050405020304" pitchFamily="18" charset="0"/>
            </a:endParaRPr>
          </a:p>
          <a:p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Nuorten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taiteilijoiden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yhdistys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(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OBMOKhU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) 1919–1922.</a:t>
            </a:r>
            <a:endParaRPr lang="en-FI" sz="1800" dirty="0">
              <a:effectLst/>
              <a:latin typeface="Times" pitchFamily="2" charset="0"/>
              <a:ea typeface="Times" pitchFamily="2" charset="0"/>
              <a:cs typeface="Times New Roman" panose="02020603050405020304" pitchFamily="18" charset="0"/>
            </a:endParaRPr>
          </a:p>
          <a:p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Taidekulttuurin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instituutti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(</a:t>
            </a:r>
            <a:r>
              <a:rPr lang="nl-NL" sz="1800" dirty="0" err="1"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INK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hUK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) 1920–1924. </a:t>
            </a:r>
            <a:endParaRPr lang="en-FI" sz="1800" dirty="0">
              <a:effectLst/>
              <a:latin typeface="Times" pitchFamily="2" charset="0"/>
              <a:ea typeface="Times" pitchFamily="2" charset="0"/>
              <a:cs typeface="Times New Roman" panose="02020603050405020304" pitchFamily="18" charset="0"/>
            </a:endParaRPr>
          </a:p>
          <a:p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Proletariaatin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kulttuurijärjestö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(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Proletkult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) 1917–1932.</a:t>
            </a:r>
          </a:p>
          <a:p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Uusi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maalariliitto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(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NOZh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)</a:t>
            </a:r>
            <a:endParaRPr lang="en-FI" sz="1800" dirty="0">
              <a:effectLst/>
              <a:latin typeface="Times" pitchFamily="2" charset="0"/>
              <a:ea typeface="Times" pitchFamily="2" charset="0"/>
              <a:cs typeface="Times New Roman" panose="02020603050405020304" pitchFamily="18" charset="0"/>
            </a:endParaRPr>
          </a:p>
          <a:p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Taiteiden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vasemmistorintama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LEF (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julkaisu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) 1923–1925.</a:t>
            </a:r>
            <a:endParaRPr lang="en-FI" sz="1800" dirty="0">
              <a:effectLst/>
              <a:latin typeface="Times" pitchFamily="2" charset="0"/>
              <a:ea typeface="Times" pitchFamily="2" charset="0"/>
              <a:cs typeface="Times New Roman" panose="02020603050405020304" pitchFamily="18" charset="0"/>
            </a:endParaRPr>
          </a:p>
          <a:p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Maalaustelinetaiteilijoiden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yhdistys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(OST)</a:t>
            </a:r>
            <a:endParaRPr lang="en-FI" sz="1800" dirty="0">
              <a:effectLst/>
              <a:latin typeface="Times" pitchFamily="2" charset="0"/>
              <a:ea typeface="Times" pitchFamily="2" charset="0"/>
              <a:cs typeface="Times New Roman" panose="02020603050405020304" pitchFamily="18" charset="0"/>
            </a:endParaRPr>
          </a:p>
          <a:p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Vallankumouksellisen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Venäjän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taiteilijoitten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yhdistys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(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AkhRR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)</a:t>
            </a:r>
            <a:endParaRPr lang="en-FI" sz="1800" dirty="0">
              <a:effectLst/>
              <a:latin typeface="Times" pitchFamily="2" charset="0"/>
              <a:ea typeface="Times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OBMOKhU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”, “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Unovis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”, “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Segodnya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”, “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Detgiz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”, “MHK”, “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INKhUK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”, “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Zorved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”, “ASNOVA”, “OSA”, “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Makovets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”, “AHRR”, “4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iskusstva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”, “OST”, “Krug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Khudozhnikov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”, “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NOZh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</a:rPr>
              <a:t>”, “MAI”</a:t>
            </a:r>
            <a:endParaRPr lang="en-FI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0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A5C1-655F-6B9A-0A8B-45DD584A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224136"/>
          </a:xfrm>
        </p:spPr>
        <p:txBody>
          <a:bodyPr/>
          <a:lstStyle/>
          <a:p>
            <a:pPr algn="l"/>
            <a:r>
              <a:rPr lang="nl-NL" sz="2000" b="1" dirty="0" err="1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Nuorten</a:t>
            </a:r>
            <a:r>
              <a:rPr lang="nl-NL" sz="2000" b="1" dirty="0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 </a:t>
            </a:r>
            <a:r>
              <a:rPr lang="nl-NL" sz="2000" b="1" dirty="0" err="1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taiteilijoiden</a:t>
            </a:r>
            <a:r>
              <a:rPr lang="nl-NL" sz="2000" b="1" dirty="0"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 </a:t>
            </a:r>
            <a:r>
              <a:rPr lang="nl-NL" sz="2000" b="1" dirty="0" err="1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yhdistys</a:t>
            </a:r>
            <a:r>
              <a:rPr lang="nl-NL" sz="2000" b="1" dirty="0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 (</a:t>
            </a:r>
            <a:r>
              <a:rPr lang="nl-NL" sz="2000" b="1" dirty="0" err="1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OBMOKhU</a:t>
            </a:r>
            <a:r>
              <a:rPr lang="nl-NL" sz="2000" b="1" dirty="0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) </a:t>
            </a:r>
            <a:br>
              <a:rPr lang="nl-NL" sz="2000" b="1" dirty="0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</a:br>
            <a:r>
              <a:rPr lang="nl-NL" sz="2000" b="1" dirty="0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1919–1922</a:t>
            </a:r>
            <a:b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</a:br>
            <a:b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</a:br>
            <a:r>
              <a:rPr lang="en-FI" sz="1400" b="1" dirty="0"/>
              <a:t>Kuva on toisesta OBMOKhU-näyttelystä 1921</a:t>
            </a:r>
            <a:br>
              <a:rPr lang="en-FI" sz="1800" b="1" dirty="0"/>
            </a:br>
            <a:endParaRPr lang="en-FI" sz="1800" dirty="0"/>
          </a:p>
        </p:txBody>
      </p:sp>
      <p:pic>
        <p:nvPicPr>
          <p:cNvPr id="6" name="Content Placeholder 5" descr="A picture containing text, floor, indoor, ceiling&#10;&#10;Description automatically generated">
            <a:extLst>
              <a:ext uri="{FF2B5EF4-FFF2-40B4-BE49-F238E27FC236}">
                <a16:creationId xmlns:a16="http://schemas.microsoft.com/office/drawing/2014/main" id="{3D61186F-64F8-85CE-CA1C-F54DA76C5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484784"/>
            <a:ext cx="6831186" cy="4772343"/>
          </a:xfrm>
        </p:spPr>
      </p:pic>
    </p:spTree>
    <p:extLst>
      <p:ext uri="{BB962C8B-B14F-4D97-AF65-F5344CB8AC3E}">
        <p14:creationId xmlns:p14="http://schemas.microsoft.com/office/powerpoint/2010/main" val="92070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AB78F5A6-B29C-83D7-2079-245C0372B2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75346" cy="6858000"/>
          </a:xfrm>
          <a:prstGeom prst="rect">
            <a:avLst/>
          </a:prstGeom>
        </p:spPr>
      </p:pic>
      <p:pic>
        <p:nvPicPr>
          <p:cNvPr id="12" name="Picture 11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78CA4920-B8AF-136A-05C8-8FA02D950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260648"/>
            <a:ext cx="1008112" cy="1965819"/>
          </a:xfrm>
          <a:prstGeom prst="rect">
            <a:avLst/>
          </a:prstGeom>
        </p:spPr>
      </p:pic>
      <p:pic>
        <p:nvPicPr>
          <p:cNvPr id="16" name="Picture 15" descr="A group of women dancing&#10;&#10;Description automatically generated with medium confidence">
            <a:extLst>
              <a:ext uri="{FF2B5EF4-FFF2-40B4-BE49-F238E27FC236}">
                <a16:creationId xmlns:a16="http://schemas.microsoft.com/office/drawing/2014/main" id="{8B1265F6-43C3-E003-E5CB-80C5D5E71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4056"/>
            <a:ext cx="3003508" cy="4099419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C568C896-510A-12B3-6971-E4E27C857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2447330"/>
            <a:ext cx="6405537" cy="4410670"/>
          </a:xfrm>
          <a:prstGeom prst="rect">
            <a:avLst/>
          </a:prstGeom>
        </p:spPr>
      </p:pic>
      <p:pic>
        <p:nvPicPr>
          <p:cNvPr id="20" name="Picture 19" descr="A person lying on the floor&#10;&#10;Description automatically generated with low confidence">
            <a:extLst>
              <a:ext uri="{FF2B5EF4-FFF2-40B4-BE49-F238E27FC236}">
                <a16:creationId xmlns:a16="http://schemas.microsoft.com/office/drawing/2014/main" id="{A2B1B739-9C9F-1E0B-7FDF-0C01928EA2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5686" y="295223"/>
            <a:ext cx="3920480" cy="1960240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DF1BEB-C4E4-9300-D173-E7CD752FA0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38" y="4477899"/>
            <a:ext cx="1961673" cy="24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70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3EBB4D-CF7B-E9E4-F91D-EAFB8F65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 dirty="0"/>
          </a:p>
        </p:txBody>
      </p:sp>
      <p:pic>
        <p:nvPicPr>
          <p:cNvPr id="16" name="Picture 15" descr="A close-up of a person's hand holding a stethoscope&#10;&#10;Description automatically generated with low confidence">
            <a:extLst>
              <a:ext uri="{FF2B5EF4-FFF2-40B4-BE49-F238E27FC236}">
                <a16:creationId xmlns:a16="http://schemas.microsoft.com/office/drawing/2014/main" id="{64BC7ADA-C814-2CA7-62B0-04496737C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3" y="0"/>
            <a:ext cx="3334152" cy="3837980"/>
          </a:xfrm>
          <a:prstGeom prst="rect">
            <a:avLst/>
          </a:prstGeom>
        </p:spPr>
      </p:pic>
      <p:pic>
        <p:nvPicPr>
          <p:cNvPr id="19" name="Content Placeholder 1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0C6D2FFF-FDD1-FE42-0752-997F9718D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0932" y="70104"/>
            <a:ext cx="3573068" cy="6805843"/>
          </a:xfrm>
        </p:spPr>
      </p:pic>
      <p:pic>
        <p:nvPicPr>
          <p:cNvPr id="21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2D01B2F-5666-5D97-91CA-2BC29BF0B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526404"/>
            <a:ext cx="4392488" cy="33968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119F288-C61A-A9D7-536B-11EB67846DDE}"/>
              </a:ext>
            </a:extLst>
          </p:cNvPr>
          <p:cNvSpPr txBox="1"/>
          <p:nvPr/>
        </p:nvSpPr>
        <p:spPr>
          <a:xfrm>
            <a:off x="352540" y="5210978"/>
            <a:ext cx="1242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1600" b="1" dirty="0"/>
              <a:t>Aleksandr </a:t>
            </a:r>
          </a:p>
          <a:p>
            <a:r>
              <a:rPr lang="en-FI" sz="1600" b="1" dirty="0"/>
              <a:t>Rodtsenko</a:t>
            </a:r>
          </a:p>
        </p:txBody>
      </p:sp>
    </p:spTree>
    <p:extLst>
      <p:ext uri="{BB962C8B-B14F-4D97-AF65-F5344CB8AC3E}">
        <p14:creationId xmlns:p14="http://schemas.microsoft.com/office/powerpoint/2010/main" val="100685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FA4B-4A47-776C-65E1-28938659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BA0A2-3B77-8E36-1FB4-2E0ECC742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/>
              <a:t>Fortunato Depero &amp; theatre</a:t>
            </a: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https://www.italianmodernart.org/journal/articles/fortunato-depero-and-the-theatre/</a:t>
            </a:r>
            <a:endParaRPr lang="en-GB" sz="2400" dirty="0"/>
          </a:p>
          <a:p>
            <a:pPr marL="0" indent="0">
              <a:buNone/>
            </a:pPr>
            <a:endParaRPr lang="en-FI" sz="3200" dirty="0"/>
          </a:p>
          <a:p>
            <a:pPr marL="0" indent="0">
              <a:buNone/>
            </a:pPr>
            <a:r>
              <a:rPr lang="en-FI" sz="3200" dirty="0"/>
              <a:t>Aleksi Lohtaja: Vkhutemas: avantgarde metodina</a:t>
            </a:r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https://finnishavantgardenetwork.com/2022/02/03/vkhutemas-avantgarde-metodina/</a:t>
            </a:r>
            <a:r>
              <a:rPr lang="en-GB" sz="2400" dirty="0"/>
              <a:t> </a:t>
            </a:r>
            <a:endParaRPr lang="en-FI" sz="2400" dirty="0"/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8316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6925333-A98A-3288-BD15-0D0499C58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-99392"/>
            <a:ext cx="7772400" cy="1143000"/>
          </a:xfrm>
        </p:spPr>
        <p:txBody>
          <a:bodyPr/>
          <a:lstStyle/>
          <a:p>
            <a:pPr algn="l"/>
            <a:r>
              <a:rPr lang="en-FI" altLang="en-FI" sz="1600" b="1" dirty="0"/>
              <a:t>Edwin Lydén: </a:t>
            </a:r>
            <a:r>
              <a:rPr lang="en-FI" altLang="en-FI" sz="1600" b="1" i="1" dirty="0"/>
              <a:t>Åskväder</a:t>
            </a:r>
            <a:r>
              <a:rPr lang="en-FI" altLang="en-FI" sz="1600" b="1" dirty="0"/>
              <a:t> (1926)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3770FFC-5672-0710-060F-895640F81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815415"/>
            <a:ext cx="7416824" cy="608653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3851978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5782566-3729-6A23-6BC0-E1603DD73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6215"/>
          <a:stretch/>
        </p:blipFill>
        <p:spPr>
          <a:xfrm>
            <a:off x="2186591" y="10"/>
            <a:ext cx="6957409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767B65-DDC9-9FCB-6B28-B31CEACC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37" y="2852381"/>
            <a:ext cx="2371455" cy="37449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József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Borsos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16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Tyytymätön</a:t>
            </a:r>
            <a:r>
              <a:rPr lang="en-US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taidemaalari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(1852)</a:t>
            </a:r>
          </a:p>
        </p:txBody>
      </p:sp>
    </p:spTree>
    <p:extLst>
      <p:ext uri="{BB962C8B-B14F-4D97-AF65-F5344CB8AC3E}">
        <p14:creationId xmlns:p14="http://schemas.microsoft.com/office/powerpoint/2010/main" val="100605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3B0E-401B-45BF-265C-1B9998C0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811560"/>
          </a:xfrm>
        </p:spPr>
        <p:txBody>
          <a:bodyPr/>
          <a:lstStyle/>
          <a:p>
            <a:pPr algn="l"/>
            <a:r>
              <a:rPr lang="en-FI" sz="1600" dirty="0"/>
              <a:t>Elina Heikka Leo Lindstenin taidekritiikistä: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AE6FB7E6-A1DA-E6B9-2A0D-DE8526C66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6136" y="291242"/>
            <a:ext cx="3040463" cy="627551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AAB88-18B3-1444-3484-35D1B1A38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435695"/>
            <a:ext cx="2949575" cy="4873625"/>
          </a:xfrm>
        </p:spPr>
        <p:txBody>
          <a:bodyPr/>
          <a:lstStyle/>
          <a:p>
            <a:r>
              <a:rPr lang="nl-NL" sz="16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”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Lindstenin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ja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muiden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kollektiiviin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pyrkineiden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60-lukulaisten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yksilöllisyyden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vastustuksessa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oli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kiinnostavaa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ristiriitaisuutta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sukupolven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hakiessa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yksilöllisyyden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vastustuksessaan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omaa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identiteettiään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suhteessa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edellisen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sukupolven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edustajiin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.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Heidän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yksilöitymisensä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tarvitsi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vasemmistolaisuuteen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sitoutunutta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puhetta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yksilöllisyyden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turmiollisuudesta</a:t>
            </a:r>
            <a:r>
              <a:rPr lang="nl-NL" sz="1600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.</a:t>
            </a:r>
            <a:r>
              <a:rPr lang="nl-NL" sz="16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” </a:t>
            </a:r>
            <a:endParaRPr lang="en-FI" dirty="0"/>
          </a:p>
          <a:p>
            <a:endParaRPr lang="en-FI" dirty="0"/>
          </a:p>
          <a:p>
            <a:endParaRPr lang="en-FI" dirty="0"/>
          </a:p>
          <a:p>
            <a:endParaRPr lang="en-FI" dirty="0"/>
          </a:p>
          <a:p>
            <a:r>
              <a:rPr lang="en-FI" sz="1400" b="1" dirty="0"/>
              <a:t>Leo Lidsten: </a:t>
            </a:r>
            <a:r>
              <a:rPr lang="en-FI" sz="1400" b="1" i="1" dirty="0"/>
              <a:t>Brigitte Bardot </a:t>
            </a:r>
            <a:r>
              <a:rPr lang="en-FI" sz="1400" b="1" dirty="0"/>
              <a:t>(1965)</a:t>
            </a:r>
          </a:p>
        </p:txBody>
      </p:sp>
    </p:spTree>
    <p:extLst>
      <p:ext uri="{BB962C8B-B14F-4D97-AF65-F5344CB8AC3E}">
        <p14:creationId xmlns:p14="http://schemas.microsoft.com/office/powerpoint/2010/main" val="348913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E639-D97F-0DF2-A054-C71B388C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3400301" cy="576064"/>
          </a:xfrm>
        </p:spPr>
        <p:txBody>
          <a:bodyPr/>
          <a:lstStyle/>
          <a:p>
            <a:pPr algn="l"/>
            <a:r>
              <a:rPr lang="en-FI" sz="1600" b="1" dirty="0"/>
              <a:t>Natan Altman: </a:t>
            </a:r>
            <a:r>
              <a:rPr lang="en-FI" sz="1600" b="1" i="1" dirty="0"/>
              <a:t>Asetelma sinisen pullon kanssa </a:t>
            </a:r>
            <a:r>
              <a:rPr lang="en-FI" sz="1600" b="1" dirty="0"/>
              <a:t>(1912)</a:t>
            </a:r>
          </a:p>
        </p:txBody>
      </p:sp>
      <p:pic>
        <p:nvPicPr>
          <p:cNvPr id="6" name="Content Placeholder 5" descr="A painting of a bird&#10;&#10;Description automatically generated with medium confidence">
            <a:extLst>
              <a:ext uri="{FF2B5EF4-FFF2-40B4-BE49-F238E27FC236}">
                <a16:creationId xmlns:a16="http://schemas.microsoft.com/office/drawing/2014/main" id="{75821CD9-72AA-B6D3-3758-1E4DC84E6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4894" y="332656"/>
            <a:ext cx="4867451" cy="619268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4C463-5DA1-5707-4620-41EF88752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068" y="908720"/>
            <a:ext cx="3256285" cy="4819700"/>
          </a:xfrm>
        </p:spPr>
        <p:txBody>
          <a:bodyPr/>
          <a:lstStyle/>
          <a:p>
            <a:r>
              <a:rPr lang="nl-NL" dirty="0" err="1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Futuristinen</a:t>
            </a:r>
            <a:r>
              <a:rPr lang="nl-NL" dirty="0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 </a:t>
            </a:r>
            <a:r>
              <a:rPr lang="nl-NL" dirty="0" err="1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kuva</a:t>
            </a:r>
            <a:r>
              <a:rPr lang="nl-NL" dirty="0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 </a:t>
            </a:r>
            <a:r>
              <a:rPr lang="nl-NL" dirty="0" err="1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elää</a:t>
            </a:r>
            <a:r>
              <a:rPr lang="nl-NL" dirty="0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 </a:t>
            </a:r>
            <a:r>
              <a:rPr lang="nl-NL" i="1" dirty="0" err="1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kollektiivista</a:t>
            </a:r>
            <a:r>
              <a:rPr lang="nl-NL" i="1" dirty="0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 </a:t>
            </a:r>
            <a:r>
              <a:rPr lang="nl-NL" i="1" dirty="0" err="1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elämää</a:t>
            </a:r>
            <a:r>
              <a:rPr lang="nl-NL" dirty="0">
                <a:effectLst/>
                <a:latin typeface="Calibri" panose="020F0502020204030204" pitchFamily="34" charset="0"/>
                <a:ea typeface="Times" pitchFamily="2" charset="0"/>
                <a:cs typeface="Calibri" panose="020F0502020204030204" pitchFamily="34" charset="0"/>
              </a:rPr>
              <a:t>:</a:t>
            </a:r>
            <a:endParaRPr lang="en-FI" dirty="0">
              <a:effectLst/>
              <a:latin typeface="Calibri" panose="020F0502020204030204" pitchFamily="34" charset="0"/>
              <a:ea typeface="Times" pitchFamily="2" charset="0"/>
              <a:cs typeface="Calibri" panose="020F0502020204030204" pitchFamily="34" charset="0"/>
            </a:endParaRPr>
          </a:p>
          <a:p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”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Samoin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periaattein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, mille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proletariaatin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koko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luovuus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rakentuu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.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Siitä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ei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voi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erottaa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yksittäistä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osasta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ja sen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ymmärtäminen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yksilöllisten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persoonallisuuksien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kautta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vaikuttaa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absurdilta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. </a:t>
            </a:r>
            <a:endParaRPr lang="en-FI" i="1" dirty="0">
              <a:effectLst/>
              <a:latin typeface="Times" pitchFamily="2" charset="0"/>
              <a:ea typeface="Times" pitchFamily="2" charset="0"/>
              <a:cs typeface="Times New Roman" panose="02020603050405020304" pitchFamily="18" charset="0"/>
            </a:endParaRPr>
          </a:p>
          <a:p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Sitä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vastoin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vanhan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taiteen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teokset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on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konstruoitu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niin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,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että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jokainen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esine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on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itsetarkoituksellinen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.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Esineet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on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yhdistetty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vain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vain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ulkonaisen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kirjallisen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tai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muun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sellaisen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sisällön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avulla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. Jos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vanhasta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kuvasta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irrottaa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minkä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tahansa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osan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,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lopputulos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ei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muutu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.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Porvarillinen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yksilön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korostaminen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ei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siis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ole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dynaamista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, vaan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ulkokohtaisten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sisältöjen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avulla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ylläpidetty</a:t>
            </a:r>
            <a:r>
              <a:rPr lang="nl-NL" i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status quo. “</a:t>
            </a:r>
            <a:endParaRPr lang="en-FI" i="1" dirty="0">
              <a:effectLst/>
              <a:latin typeface="Times" pitchFamily="2" charset="0"/>
              <a:ea typeface="Times" pitchFamily="2" charset="0"/>
              <a:cs typeface="Times New Roman" panose="02020603050405020304" pitchFamily="18" charset="0"/>
            </a:endParaRPr>
          </a:p>
          <a:p>
            <a:endParaRPr lang="en-FI" dirty="0"/>
          </a:p>
          <a:p>
            <a:r>
              <a:rPr lang="en-FI" dirty="0"/>
              <a:t>Altman 1918</a:t>
            </a:r>
          </a:p>
        </p:txBody>
      </p:sp>
    </p:spTree>
    <p:extLst>
      <p:ext uri="{BB962C8B-B14F-4D97-AF65-F5344CB8AC3E}">
        <p14:creationId xmlns:p14="http://schemas.microsoft.com/office/powerpoint/2010/main" val="283497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CA727-FBFD-BDB0-82D4-2FBFD77A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2415"/>
            <a:ext cx="7772400" cy="1143000"/>
          </a:xfrm>
        </p:spPr>
        <p:txBody>
          <a:bodyPr/>
          <a:lstStyle/>
          <a:p>
            <a:r>
              <a:rPr lang="en-FI" sz="2000" b="1" dirty="0">
                <a:latin typeface="Calibri" panose="020F0502020204030204" pitchFamily="34" charset="0"/>
                <a:cs typeface="Calibri" panose="020F0502020204030204" pitchFamily="34" charset="0"/>
              </a:rPr>
              <a:t>Varvara Stepanova: </a:t>
            </a:r>
            <a:r>
              <a:rPr lang="en-FI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Biljardinpelaajat </a:t>
            </a:r>
            <a:r>
              <a:rPr lang="en-FI" sz="2000" b="1" dirty="0">
                <a:latin typeface="Calibri" panose="020F0502020204030204" pitchFamily="34" charset="0"/>
                <a:cs typeface="Calibri" panose="020F0502020204030204" pitchFamily="34" charset="0"/>
              </a:rPr>
              <a:t>(1920)</a:t>
            </a:r>
            <a:endParaRPr lang="en-FI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 descr="A picture containing indoor, cluttered, several&#10;&#10;Description automatically generated">
            <a:extLst>
              <a:ext uri="{FF2B5EF4-FFF2-40B4-BE49-F238E27FC236}">
                <a16:creationId xmlns:a16="http://schemas.microsoft.com/office/drawing/2014/main" id="{607CC2DD-AC54-D4CF-1B30-E6109D137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150" y="1769148"/>
            <a:ext cx="9214795" cy="4684188"/>
          </a:xfrm>
        </p:spPr>
      </p:pic>
    </p:spTree>
    <p:extLst>
      <p:ext uri="{BB962C8B-B14F-4D97-AF65-F5344CB8AC3E}">
        <p14:creationId xmlns:p14="http://schemas.microsoft.com/office/powerpoint/2010/main" val="334155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49C03-0E24-CF9D-0011-4315CF74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198" y="609600"/>
            <a:ext cx="3810001" cy="1143000"/>
          </a:xfrm>
        </p:spPr>
        <p:txBody>
          <a:bodyPr/>
          <a:lstStyle/>
          <a:p>
            <a:pPr algn="r"/>
            <a:r>
              <a:rPr lang="en-FI" sz="1600" b="1" dirty="0"/>
              <a:t>Vladimir Tatlin: </a:t>
            </a:r>
            <a:r>
              <a:rPr lang="en-FI" sz="1600" b="1" i="1" dirty="0"/>
              <a:t>Kolmannen internationaalin muistomerkki (pienoismalli 1919)</a:t>
            </a:r>
            <a:endParaRPr lang="en-FI" sz="1600" b="1" dirty="0"/>
          </a:p>
        </p:txBody>
      </p:sp>
      <p:pic>
        <p:nvPicPr>
          <p:cNvPr id="6" name="Content Placeholder 5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7D96DD66-7DC8-B02E-8294-D21D6347B5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502" y="260648"/>
            <a:ext cx="4740674" cy="633670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B384A-9283-56D8-9E2C-A9F02F820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6096" y="3429000"/>
            <a:ext cx="3240360" cy="2952328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Taidekulttuurin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instituutin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(</a:t>
            </a:r>
            <a:r>
              <a:rPr lang="nl-NL" sz="1800" dirty="0" err="1"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INK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hUK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) 1920–1924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ensimmäinen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johtaja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Moskovassa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oli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Vasili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Kandinski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(1866–1944). </a:t>
            </a:r>
            <a:b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</a:b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Vastaavat</a:t>
            </a:r>
            <a:r>
              <a:rPr lang="nl-NL" sz="1800" dirty="0"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järjestöt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toimivat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Pietarissa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Vladimir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Tatlinin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(1885–1953) ja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Vitebskissä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Kasimir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Malevitšin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(1878–1935) </a:t>
            </a:r>
            <a:r>
              <a:rPr lang="nl-NL" sz="18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johdolla</a:t>
            </a:r>
            <a: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.</a:t>
            </a:r>
            <a:br>
              <a:rPr lang="nl-NL" sz="18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</a:br>
            <a:br>
              <a:rPr lang="en-FI" sz="32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</a:b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5445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59E93-9005-25C2-1E9E-377BF49E3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09600"/>
            <a:ext cx="8134672" cy="501655"/>
          </a:xfrm>
        </p:spPr>
        <p:txBody>
          <a:bodyPr/>
          <a:lstStyle/>
          <a:p>
            <a:pPr algn="l"/>
            <a:r>
              <a:rPr lang="en-FI" sz="1600" b="1" dirty="0"/>
              <a:t>Kasimir Malevits: </a:t>
            </a:r>
            <a:r>
              <a:rPr lang="en-FI" sz="1600" b="1" i="1" dirty="0"/>
              <a:t>Suprematistisia teoksia</a:t>
            </a:r>
            <a:endParaRPr lang="en-FI" sz="1600" b="1" dirty="0"/>
          </a:p>
        </p:txBody>
      </p:sp>
      <p:pic>
        <p:nvPicPr>
          <p:cNvPr id="6" name="Content Placeholder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CA7AC27-A510-CB82-A705-62E94E7D5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28600" y="1913384"/>
            <a:ext cx="4944616" cy="4944616"/>
          </a:xfrm>
        </p:spPr>
      </p:pic>
      <p:pic>
        <p:nvPicPr>
          <p:cNvPr id="8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15AF9712-3111-BF6E-CF9D-EEAA5168C0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95476" y="1587927"/>
            <a:ext cx="4697004" cy="4793401"/>
          </a:xfrm>
        </p:spPr>
      </p:pic>
    </p:spTree>
    <p:extLst>
      <p:ext uri="{BB962C8B-B14F-4D97-AF65-F5344CB8AC3E}">
        <p14:creationId xmlns:p14="http://schemas.microsoft.com/office/powerpoint/2010/main" val="332994601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en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en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393</Words>
  <Application>Microsoft Macintosh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</vt:lpstr>
      <vt:lpstr>Times New Roman</vt:lpstr>
      <vt:lpstr>Blank Presentation</vt:lpstr>
      <vt:lpstr>Emil Rautala: Sommitelma</vt:lpstr>
      <vt:lpstr>PowerPoint Presentation</vt:lpstr>
      <vt:lpstr>Edwin Lydén: Åskväder (1926)</vt:lpstr>
      <vt:lpstr>József Borsos: Tyytymätön taidemaalari (1852)</vt:lpstr>
      <vt:lpstr>Elina Heikka Leo Lindstenin taidekritiikistä:</vt:lpstr>
      <vt:lpstr>Natan Altman: Asetelma sinisen pullon kanssa (1912)</vt:lpstr>
      <vt:lpstr>Varvara Stepanova: Biljardinpelaajat (1920)</vt:lpstr>
      <vt:lpstr>Vladimir Tatlin: Kolmannen internationaalin muistomerkki (pienoismalli 1919)</vt:lpstr>
      <vt:lpstr>Kasimir Malevits: Suprematistisia teoksia</vt:lpstr>
      <vt:lpstr>PowerPoint Presentation</vt:lpstr>
      <vt:lpstr>Venäläisiä taideinstituutioita vuden 1917 vallankumouksen jälkeen</vt:lpstr>
      <vt:lpstr>Nuorten taiteilijoiden yhdistys (OBMOKhU)  1919–1922  Kuva on toisesta OBMOKhU-näyttelystä 1921 </vt:lpstr>
      <vt:lpstr>PowerPoint Presentation</vt:lpstr>
      <vt:lpstr>PowerPoint Presentation</vt:lpstr>
    </vt:vector>
  </TitlesOfParts>
  <Company>Helena Sederholm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Avantgardelle tyypillisiä (mutta ei välttämättömiä) piirteitä:</dc:title>
  <dc:creator>Helena Sederholm</dc:creator>
  <cp:lastModifiedBy>Anonymous</cp:lastModifiedBy>
  <cp:revision>53</cp:revision>
  <dcterms:created xsi:type="dcterms:W3CDTF">2006-09-03T17:47:17Z</dcterms:created>
  <dcterms:modified xsi:type="dcterms:W3CDTF">2023-11-09T07:52:44Z</dcterms:modified>
</cp:coreProperties>
</file>