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1" r:id="rId3"/>
    <p:sldId id="259" r:id="rId4"/>
    <p:sldId id="264" r:id="rId5"/>
    <p:sldId id="267" r:id="rId6"/>
    <p:sldId id="268" r:id="rId7"/>
    <p:sldId id="265" r:id="rId8"/>
    <p:sldId id="266" r:id="rId9"/>
    <p:sldId id="269" r:id="rId10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E6E6"/>
    <a:srgbClr val="005EB8"/>
    <a:srgbClr val="FFFFFF"/>
    <a:srgbClr val="EF363B"/>
    <a:srgbClr val="00965E"/>
    <a:srgbClr val="EE353B"/>
    <a:srgbClr val="FF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925357-C0BA-4F1A-B8BC-690A2C0606A5}" v="4" dt="2023-08-21T08:49:44.474"/>
    <p1510:client id="{D9046DE9-1A6D-B1FA-F5BD-C881F9E82BE0}" v="39" dt="2023-08-21T09:23:50.306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0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avutettavasti.fi/saavutettavat-asiakirjat/powerpoint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avutettavasti.fi/saavutettavat-asiakirjat/powerpoint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avutettavasti.fi/saavutettavat-asiakirjat/powerpoin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avutettavasti.fi/saavutettavat-asiakirjat/powerpoint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avutettavasti.fi/saavutettavat-asiakirjat/powerpoint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avutettavasti.fi/saavutettavat-asiakirjat/powerpoint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900" b="1"/>
              <a:t>Esityksen saavutettavuus</a:t>
            </a:r>
            <a:endParaRPr lang="fi-FI"/>
          </a:p>
          <a:p>
            <a:r>
              <a:rPr lang="fi-FI"/>
              <a:t>Powerpoint-pohjan ulkoasussa on pyritty huomioimaan saavutettavuusvaatimukset, mutta jos jaat PowerPoint-esityksesi verkossa, on syytä tarkistaa seuraavat asiat</a:t>
            </a:r>
          </a:p>
          <a:p>
            <a:pPr marL="457200"/>
            <a:r>
              <a:rPr lang="fi-FI"/>
              <a:t> </a:t>
            </a:r>
            <a:endParaRPr lang="fi-FI" b="0"/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Nimeä tiedosto selkeästi; tiedostonimi kertoo ytimekkäästi, mistä esityksessä on kysymys,  lisäksi otsikoi esitys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Otsikoi jokainen dia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Lisää kuviin vaihtoehtoinen teksti (alt-teksti)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Anna linkeille kuvaava, näkyvä teksti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Tarkista lukemisjärjestys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Tarkista helppokäyttöisyys (saavutettavuus)</a:t>
            </a:r>
          </a:p>
          <a:p>
            <a:pPr marL="180000" lvl="0" indent="-180000">
              <a:lnSpc>
                <a:spcPts val="15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fi-FI" b="1"/>
          </a:p>
          <a:p>
            <a:r>
              <a:rPr lang="fi-FI"/>
              <a:t>Käytännön ohjeita toteutukseen löydät osoitteesta </a:t>
            </a:r>
            <a:r>
              <a:rPr lang="fi-FI" sz="1800" u="sng" kern="1200">
                <a:solidFill>
                  <a:srgbClr val="005EB8"/>
                </a:solidFill>
                <a:effectLst/>
                <a:latin typeface="Arial" panose="020B0604020202020204" pitchFamily="34" charset="0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https://www.saavutettavasti.fi/saavutettavat-asiakirjat/powerpoint/</a:t>
            </a:r>
            <a:endParaRPr lang="fi-FI" sz="1800" u="sng" kern="1200">
              <a:solidFill>
                <a:srgbClr val="005EB8"/>
              </a:solidFill>
              <a:effectLst/>
              <a:latin typeface="Arial" panose="020B0604020202020204" pitchFamily="34" charset="0"/>
              <a:cs typeface="+mn-cs"/>
            </a:endParaRPr>
          </a:p>
          <a:p>
            <a:r>
              <a:rPr lang="fi-FI"/>
              <a:t> </a:t>
            </a:r>
          </a:p>
          <a:p>
            <a:r>
              <a:rPr lang="fi-FI"/>
              <a:t>ja (eri ohjelmaversioille ja käyttöjärjestelmille) </a:t>
            </a:r>
            <a:r>
              <a:rPr lang="fi-FI" u="sng">
                <a:solidFill>
                  <a:srgbClr val="0070C0"/>
                </a:solidFill>
              </a:rPr>
              <a:t>https://support.microsoft.com/fi-fi/office/tee-powerpoint-esityksist%C3%A4-helppok%C3%A4ytt%C3%B6isi%C3%A4-toimintarajoitteisille-k%C3%A4ytt%C3%A4jille-6f7772b2-2f33-4bd2-8ca7-dae3b2b3ef25</a:t>
            </a:r>
            <a:endParaRPr lang="fi-FI" b="1" u="sng">
              <a:solidFill>
                <a:srgbClr val="0070C0"/>
              </a:solidFill>
            </a:endParaRPr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1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900" b="1"/>
              <a:t>Esityksen saavutettavuus</a:t>
            </a:r>
            <a:endParaRPr lang="fi-FI"/>
          </a:p>
          <a:p>
            <a:r>
              <a:rPr lang="fi-FI"/>
              <a:t>Powerpoint-pohjan ulkoasussa on pyritty huomioimaan saavutettavuusvaatimukset, mutta jos jaat PowerPoint-esityksesi verkossa, on syytä tarkistaa seuraavat asiat</a:t>
            </a:r>
          </a:p>
          <a:p>
            <a:pPr marL="457200"/>
            <a:r>
              <a:rPr lang="fi-FI"/>
              <a:t> </a:t>
            </a:r>
            <a:endParaRPr lang="fi-FI" b="0"/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Nimeä tiedosto selkeästi; tiedostonimi kertoo ytimekkäästi, mistä esityksessä on kysymys,  lisäksi otsikoi esitys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Otsikoi jokainen dia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Lisää kuviin vaihtoehtoinen teksti (alt-teksti)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Anna linkeille kuvaava, näkyvä teksti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Tarkista lukemisjärjestys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Tarkista helppokäyttöisyys (saavutettavuus)</a:t>
            </a:r>
          </a:p>
          <a:p>
            <a:pPr marL="180000" lvl="0" indent="-180000">
              <a:lnSpc>
                <a:spcPts val="15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fi-FI" b="1"/>
          </a:p>
          <a:p>
            <a:r>
              <a:rPr lang="fi-FI"/>
              <a:t>Käytännön ohjeita toteutukseen löydät osoitteesta </a:t>
            </a:r>
            <a:r>
              <a:rPr lang="fi-FI" sz="1800" u="sng" kern="1200">
                <a:solidFill>
                  <a:srgbClr val="005EB8"/>
                </a:solidFill>
                <a:effectLst/>
                <a:latin typeface="Arial" panose="020B0604020202020204" pitchFamily="34" charset="0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https://www.saavutettavasti.fi/saavutettavat-asiakirjat/powerpoint/</a:t>
            </a:r>
            <a:endParaRPr lang="fi-FI" sz="1800" u="sng" kern="1200">
              <a:solidFill>
                <a:srgbClr val="005EB8"/>
              </a:solidFill>
              <a:effectLst/>
              <a:latin typeface="Arial" panose="020B0604020202020204" pitchFamily="34" charset="0"/>
              <a:cs typeface="+mn-cs"/>
            </a:endParaRPr>
          </a:p>
          <a:p>
            <a:r>
              <a:rPr lang="fi-FI"/>
              <a:t> </a:t>
            </a:r>
          </a:p>
          <a:p>
            <a:r>
              <a:rPr lang="fi-FI"/>
              <a:t>ja (eri ohjelmaversioille ja käyttöjärjestelmille) </a:t>
            </a:r>
            <a:r>
              <a:rPr lang="fi-FI" u="sng">
                <a:solidFill>
                  <a:srgbClr val="0070C0"/>
                </a:solidFill>
              </a:rPr>
              <a:t>https://support.microsoft.com/fi-fi/office/tee-powerpoint-esityksist%C3%A4-helppok%C3%A4ytt%C3%B6isi%C3%A4-toimintarajoitteisille-k%C3%A4ytt%C3%A4jille-6f7772b2-2f33-4bd2-8ca7-dae3b2b3ef25</a:t>
            </a:r>
            <a:endParaRPr lang="fi-FI" b="1" u="sng">
              <a:solidFill>
                <a:srgbClr val="0070C0"/>
              </a:solidFill>
            </a:endParaRPr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900" b="1"/>
              <a:t>Esityksen saavutettavuus</a:t>
            </a:r>
            <a:endParaRPr lang="fi-FI"/>
          </a:p>
          <a:p>
            <a:r>
              <a:rPr lang="fi-FI"/>
              <a:t>Powerpoint-pohjan ulkoasussa on pyritty huomioimaan saavutettavuusvaatimukset, mutta jos jaat PowerPoint-esityksesi verkossa, on syytä tarkistaa seuraavat asiat</a:t>
            </a:r>
          </a:p>
          <a:p>
            <a:pPr marL="457200"/>
            <a:r>
              <a:rPr lang="fi-FI"/>
              <a:t> </a:t>
            </a:r>
            <a:endParaRPr lang="fi-FI" b="0"/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Nimeä tiedosto selkeästi; tiedostonimi kertoo ytimekkäästi, mistä esityksessä on kysymys,  lisäksi otsikoi esitys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Otsikoi jokainen dia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Lisää kuviin vaihtoehtoinen teksti (alt-teksti)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Anna linkeille kuvaava, näkyvä teksti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Tarkista lukemisjärjestys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Tarkista helppokäyttöisyys (saavutettavuus)</a:t>
            </a:r>
          </a:p>
          <a:p>
            <a:pPr marL="180000" lvl="0" indent="-180000">
              <a:lnSpc>
                <a:spcPts val="15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fi-FI" b="1"/>
          </a:p>
          <a:p>
            <a:r>
              <a:rPr lang="fi-FI"/>
              <a:t>Käytännön ohjeita toteutukseen löydät osoitteesta </a:t>
            </a:r>
            <a:r>
              <a:rPr lang="fi-FI" sz="1800" u="sng" kern="1200">
                <a:solidFill>
                  <a:srgbClr val="005EB8"/>
                </a:solidFill>
                <a:effectLst/>
                <a:latin typeface="Arial" panose="020B0604020202020204" pitchFamily="34" charset="0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https://www.saavutettavasti.fi/saavutettavat-asiakirjat/powerpoint/</a:t>
            </a:r>
            <a:endParaRPr lang="fi-FI" sz="1800" u="sng" kern="1200">
              <a:solidFill>
                <a:srgbClr val="005EB8"/>
              </a:solidFill>
              <a:effectLst/>
              <a:latin typeface="Arial" panose="020B0604020202020204" pitchFamily="34" charset="0"/>
              <a:cs typeface="+mn-cs"/>
            </a:endParaRPr>
          </a:p>
          <a:p>
            <a:r>
              <a:rPr lang="fi-FI"/>
              <a:t> </a:t>
            </a:r>
          </a:p>
          <a:p>
            <a:r>
              <a:rPr lang="fi-FI"/>
              <a:t>ja (eri ohjelmaversioille ja käyttöjärjestelmille) </a:t>
            </a:r>
            <a:r>
              <a:rPr lang="fi-FI" u="sng">
                <a:solidFill>
                  <a:srgbClr val="0070C0"/>
                </a:solidFill>
              </a:rPr>
              <a:t>https://support.microsoft.com/fi-fi/office/tee-powerpoint-esityksist%C3%A4-helppok%C3%A4ytt%C3%B6isi%C3%A4-toimintarajoitteisille-k%C3%A4ytt%C3%A4jille-6f7772b2-2f33-4bd2-8ca7-dae3b2b3ef25</a:t>
            </a:r>
            <a:endParaRPr lang="fi-FI" b="1" u="sng">
              <a:solidFill>
                <a:srgbClr val="0070C0"/>
              </a:solidFill>
            </a:endParaRPr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73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900" b="1"/>
              <a:t>Esityksen saavutettavuus</a:t>
            </a:r>
            <a:endParaRPr lang="fi-FI"/>
          </a:p>
          <a:p>
            <a:r>
              <a:rPr lang="fi-FI"/>
              <a:t>Powerpoint-pohjan ulkoasussa on pyritty huomioimaan saavutettavuusvaatimukset, mutta jos jaat PowerPoint-esityksesi verkossa, on syytä tarkistaa seuraavat asiat</a:t>
            </a:r>
          </a:p>
          <a:p>
            <a:pPr marL="457200"/>
            <a:r>
              <a:rPr lang="fi-FI"/>
              <a:t> </a:t>
            </a:r>
            <a:endParaRPr lang="fi-FI" b="0"/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Nimeä tiedosto selkeästi; tiedostonimi kertoo ytimekkäästi, mistä esityksessä on kysymys,  lisäksi otsikoi esitys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Otsikoi jokainen dia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Lisää kuviin vaihtoehtoinen teksti (alt-teksti)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Anna linkeille kuvaava, näkyvä teksti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Tarkista lukemisjärjestys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Tarkista helppokäyttöisyys (saavutettavuus)</a:t>
            </a:r>
          </a:p>
          <a:p>
            <a:pPr marL="180000" lvl="0" indent="-180000">
              <a:lnSpc>
                <a:spcPts val="15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fi-FI" b="1"/>
          </a:p>
          <a:p>
            <a:r>
              <a:rPr lang="fi-FI"/>
              <a:t>Käytännön ohjeita toteutukseen löydät osoitteesta </a:t>
            </a:r>
            <a:r>
              <a:rPr lang="fi-FI" sz="1800" u="sng" kern="1200">
                <a:solidFill>
                  <a:srgbClr val="005EB8"/>
                </a:solidFill>
                <a:effectLst/>
                <a:latin typeface="Arial" panose="020B0604020202020204" pitchFamily="34" charset="0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https://www.saavutettavasti.fi/saavutettavat-asiakirjat/powerpoint/</a:t>
            </a:r>
            <a:endParaRPr lang="fi-FI" sz="1800" u="sng" kern="1200">
              <a:solidFill>
                <a:srgbClr val="005EB8"/>
              </a:solidFill>
              <a:effectLst/>
              <a:latin typeface="Arial" panose="020B0604020202020204" pitchFamily="34" charset="0"/>
              <a:cs typeface="+mn-cs"/>
            </a:endParaRPr>
          </a:p>
          <a:p>
            <a:r>
              <a:rPr lang="fi-FI"/>
              <a:t> </a:t>
            </a:r>
          </a:p>
          <a:p>
            <a:r>
              <a:rPr lang="fi-FI"/>
              <a:t>ja (eri ohjelmaversioille ja käyttöjärjestelmille) </a:t>
            </a:r>
            <a:r>
              <a:rPr lang="fi-FI" u="sng">
                <a:solidFill>
                  <a:srgbClr val="0070C0"/>
                </a:solidFill>
              </a:rPr>
              <a:t>https://support.microsoft.com/fi-fi/office/tee-powerpoint-esityksist%C3%A4-helppok%C3%A4ytt%C3%B6isi%C3%A4-toimintarajoitteisille-k%C3%A4ytt%C3%A4jille-6f7772b2-2f33-4bd2-8ca7-dae3b2b3ef25</a:t>
            </a:r>
            <a:endParaRPr lang="fi-FI" b="1" u="sng">
              <a:solidFill>
                <a:srgbClr val="0070C0"/>
              </a:solidFill>
            </a:endParaRPr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40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900" b="1"/>
              <a:t>Esityksen saavutettavuus</a:t>
            </a:r>
            <a:endParaRPr lang="fi-FI"/>
          </a:p>
          <a:p>
            <a:r>
              <a:rPr lang="fi-FI"/>
              <a:t>Powerpoint-pohjan ulkoasussa on pyritty huomioimaan saavutettavuusvaatimukset, mutta jos jaat PowerPoint-esityksesi verkossa, on syytä tarkistaa seuraavat asiat</a:t>
            </a:r>
          </a:p>
          <a:p>
            <a:pPr marL="457200"/>
            <a:r>
              <a:rPr lang="fi-FI"/>
              <a:t> </a:t>
            </a:r>
            <a:endParaRPr lang="fi-FI" b="0"/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Nimeä tiedosto selkeästi; tiedostonimi kertoo ytimekkäästi, mistä esityksessä on kysymys,  lisäksi otsikoi esitys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Otsikoi jokainen dia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Lisää kuviin vaihtoehtoinen teksti (alt-teksti)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Anna linkeille kuvaava, näkyvä teksti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Tarkista lukemisjärjestys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Tarkista helppokäyttöisyys (saavutettavuus)</a:t>
            </a:r>
          </a:p>
          <a:p>
            <a:pPr marL="180000" lvl="0" indent="-180000">
              <a:lnSpc>
                <a:spcPts val="15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fi-FI" b="1"/>
          </a:p>
          <a:p>
            <a:r>
              <a:rPr lang="fi-FI"/>
              <a:t>Käytännön ohjeita toteutukseen löydät osoitteesta </a:t>
            </a:r>
            <a:r>
              <a:rPr lang="fi-FI" sz="1800" u="sng" kern="1200">
                <a:solidFill>
                  <a:srgbClr val="005EB8"/>
                </a:solidFill>
                <a:effectLst/>
                <a:latin typeface="Arial" panose="020B0604020202020204" pitchFamily="34" charset="0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https://www.saavutettavasti.fi/saavutettavat-asiakirjat/powerpoint/</a:t>
            </a:r>
            <a:endParaRPr lang="fi-FI" sz="1800" u="sng" kern="1200">
              <a:solidFill>
                <a:srgbClr val="005EB8"/>
              </a:solidFill>
              <a:effectLst/>
              <a:latin typeface="Arial" panose="020B0604020202020204" pitchFamily="34" charset="0"/>
              <a:cs typeface="+mn-cs"/>
            </a:endParaRPr>
          </a:p>
          <a:p>
            <a:r>
              <a:rPr lang="fi-FI"/>
              <a:t> </a:t>
            </a:r>
          </a:p>
          <a:p>
            <a:r>
              <a:rPr lang="fi-FI"/>
              <a:t>ja (eri ohjelmaversioille ja käyttöjärjestelmille) </a:t>
            </a:r>
            <a:r>
              <a:rPr lang="fi-FI" u="sng">
                <a:solidFill>
                  <a:srgbClr val="0070C0"/>
                </a:solidFill>
              </a:rPr>
              <a:t>https://support.microsoft.com/fi-fi/office/tee-powerpoint-esityksist%C3%A4-helppok%C3%A4ytt%C3%B6isi%C3%A4-toimintarajoitteisille-k%C3%A4ytt%C3%A4jille-6f7772b2-2f33-4bd2-8ca7-dae3b2b3ef25</a:t>
            </a:r>
            <a:endParaRPr lang="fi-FI" b="1" u="sng">
              <a:solidFill>
                <a:srgbClr val="0070C0"/>
              </a:solidFill>
            </a:endParaRPr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26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900" b="1"/>
              <a:t>Esityksen saavutettavuus</a:t>
            </a:r>
            <a:endParaRPr lang="fi-FI"/>
          </a:p>
          <a:p>
            <a:r>
              <a:rPr lang="fi-FI"/>
              <a:t>Powerpoint-pohjan ulkoasussa on pyritty huomioimaan saavutettavuusvaatimukset, mutta jos jaat PowerPoint-esityksesi verkossa, on syytä tarkistaa seuraavat asiat</a:t>
            </a:r>
          </a:p>
          <a:p>
            <a:pPr marL="457200"/>
            <a:r>
              <a:rPr lang="fi-FI"/>
              <a:t> </a:t>
            </a:r>
            <a:endParaRPr lang="fi-FI" b="0"/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Nimeä tiedosto selkeästi; tiedostonimi kertoo ytimekkäästi, mistä esityksessä on kysymys,  lisäksi otsikoi esitys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Otsikoi jokainen dia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Lisää kuviin vaihtoehtoinen teksti (alt-teksti)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Anna linkeille kuvaava, näkyvä teksti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Tarkista lukemisjärjestys</a:t>
            </a:r>
          </a:p>
          <a:p>
            <a:pPr marL="171450" lvl="0" indent="-17145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0"/>
              <a:t>Tarkista helppokäyttöisyys (saavutettavuus)</a:t>
            </a:r>
          </a:p>
          <a:p>
            <a:pPr marL="180000" lvl="0" indent="-180000">
              <a:lnSpc>
                <a:spcPts val="15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fi-FI" b="1"/>
          </a:p>
          <a:p>
            <a:r>
              <a:rPr lang="fi-FI"/>
              <a:t>Käytännön ohjeita toteutukseen löydät osoitteesta </a:t>
            </a:r>
            <a:r>
              <a:rPr lang="fi-FI" sz="1800" u="sng" kern="1200">
                <a:solidFill>
                  <a:srgbClr val="005EB8"/>
                </a:solidFill>
                <a:effectLst/>
                <a:latin typeface="Arial" panose="020B0604020202020204" pitchFamily="34" charset="0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https://www.saavutettavasti.fi/saavutettavat-asiakirjat/powerpoint/</a:t>
            </a:r>
            <a:endParaRPr lang="fi-FI" sz="1800" u="sng" kern="1200">
              <a:solidFill>
                <a:srgbClr val="005EB8"/>
              </a:solidFill>
              <a:effectLst/>
              <a:latin typeface="Arial" panose="020B0604020202020204" pitchFamily="34" charset="0"/>
              <a:cs typeface="+mn-cs"/>
            </a:endParaRPr>
          </a:p>
          <a:p>
            <a:r>
              <a:rPr lang="fi-FI"/>
              <a:t> </a:t>
            </a:r>
          </a:p>
          <a:p>
            <a:r>
              <a:rPr lang="fi-FI"/>
              <a:t>ja (eri ohjelmaversioille ja käyttöjärjestelmille) </a:t>
            </a:r>
            <a:r>
              <a:rPr lang="fi-FI" u="sng">
                <a:solidFill>
                  <a:srgbClr val="0070C0"/>
                </a:solidFill>
              </a:rPr>
              <a:t>https://support.microsoft.com/fi-fi/office/tee-powerpoint-esityksist%C3%A4-helppok%C3%A4ytt%C3%B6isi%C3%A4-toimintarajoitteisille-k%C3%A4ytt%C3%A4jille-6f7772b2-2f33-4bd2-8ca7-dae3b2b3ef25</a:t>
            </a:r>
            <a:endParaRPr lang="fi-FI" b="1" u="sng">
              <a:solidFill>
                <a:srgbClr val="0070C0"/>
              </a:solidFill>
            </a:endParaRPr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7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aalto.fi/snapchat/" TargetMode="External"/><Relationship Id="rId3" Type="http://schemas.openxmlformats.org/officeDocument/2006/relationships/hyperlink" Target="https://www.linkedin.com/school/aalto-university/" TargetMode="External"/><Relationship Id="rId7" Type="http://schemas.openxmlformats.org/officeDocument/2006/relationships/hyperlink" Target="https://www.youtube.com/user/aaltouniversity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://www.facebook.com/aaltouniversity" TargetMode="External"/><Relationship Id="rId5" Type="http://schemas.openxmlformats.org/officeDocument/2006/relationships/hyperlink" Target="https://twitter.com/aaltouniversity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://instagram.com/aaltouniversity" TargetMode="External"/><Relationship Id="rId1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1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3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3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Date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67520"/>
            <a:ext cx="1750409" cy="169066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155976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36A9AB-7FD4-4A4D-8EF5-3255560CFBF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bg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fi-FI" noProof="1"/>
              <a:t>Add text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89987C57-966C-4855-9310-5E356BB3CB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AC2BD28-BA40-4C62-9684-204677B491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2014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E8425B5-2F4C-4E05-8123-3A8B01FC87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2015</a:t>
            </a:r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DC20D224-7563-4C76-AD81-513A7C8829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2016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E06BCED4-D727-4040-AD5B-6450A58ED4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2017</a:t>
            </a:r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294EAA4E-E8D4-4CC5-BDD1-70053B25FE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2018</a:t>
            </a:r>
          </a:p>
        </p:txBody>
      </p:sp>
      <p:pic>
        <p:nvPicPr>
          <p:cNvPr id="16" name="Kuva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38"/>
            <a:ext cx="1969868" cy="862738"/>
          </a:xfrm>
          <a:prstGeom prst="rect">
            <a:avLst/>
          </a:prstGeom>
        </p:spPr>
      </p:pic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A827BBD5-9E69-4D6A-ACDE-EC26CFE2F6D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1BA48B8B-BD2C-4A39-82AF-63EB5DF45DE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FDACDC4A-3163-4169-8C73-15CC127E50C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334"/>
            <a:ext cx="2052735" cy="84582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594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AC2BD28-BA40-4C62-9684-204677B491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1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E8425B5-2F4C-4E05-8123-3A8B01FC87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</a:t>
            </a:r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DC20D224-7563-4C76-AD81-513A7C8829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3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E06BCED4-D727-4040-AD5B-6450A58ED4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4</a:t>
            </a:r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294EAA4E-E8D4-4CC5-BDD1-70053B25FE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5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8B20109F-4A5D-AF40-A937-1636D1D64A3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1</a:t>
            </a:r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B1A38691-037D-394F-800A-B98CC5204D3A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2</a:t>
            </a: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591022EE-194A-0147-A4C1-5527DCEE10B9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3</a:t>
            </a:r>
          </a:p>
        </p:txBody>
      </p: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59974140-1C49-A14E-96F4-B74CDFC7AA87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  <p:sp>
        <p:nvSpPr>
          <p:cNvPr id="37" name="Text Placeholder 3">
            <a:extLst>
              <a:ext uri="{FF2B5EF4-FFF2-40B4-BE49-F238E27FC236}">
                <a16:creationId xmlns:a16="http://schemas.microsoft.com/office/drawing/2014/main" id="{5A54D1A0-56C3-904B-A447-7E1980F40DB9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715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20" noProof="1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6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fi-FI" sz="1800" spc="0" baseline="0" noProof="1"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89" y="1516268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rgbClr val="FFFFFF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fi-FI" noProof="1"/>
              <a:t>Add text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19264"/>
            <a:ext cx="1734813" cy="1690668"/>
          </a:xfrm>
          <a:prstGeom prst="rect">
            <a:avLst/>
          </a:prstGeom>
        </p:spPr>
      </p:pic>
      <p:grpSp>
        <p:nvGrpSpPr>
          <p:cNvPr id="14" name="Group 14">
            <a:extLst>
              <a:ext uri="{FF2B5EF4-FFF2-40B4-BE49-F238E27FC236}">
                <a16:creationId xmlns:a16="http://schemas.microsoft.com/office/drawing/2014/main" id="{C3C2FFE7-F397-4068-859E-37030C16D3FD}"/>
              </a:ext>
            </a:extLst>
          </p:cNvPr>
          <p:cNvGrpSpPr/>
          <p:nvPr userDrawn="1"/>
        </p:nvGrpSpPr>
        <p:grpSpPr>
          <a:xfrm>
            <a:off x="3080871" y="3200262"/>
            <a:ext cx="2982257" cy="419100"/>
            <a:chOff x="3079396" y="2265361"/>
            <a:chExt cx="2982257" cy="419100"/>
          </a:xfrm>
        </p:grpSpPr>
        <p:pic>
          <p:nvPicPr>
            <p:cNvPr id="15" name="Picture 5">
              <a:hlinkClick r:id="rId3"/>
              <a:extLst>
                <a:ext uri="{FF2B5EF4-FFF2-40B4-BE49-F238E27FC236}">
                  <a16:creationId xmlns:a16="http://schemas.microsoft.com/office/drawing/2014/main" id="{4104E665-0439-486D-B1FE-9B01F7A888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2553" y="2265361"/>
              <a:ext cx="419100" cy="419100"/>
            </a:xfrm>
            <a:prstGeom prst="rect">
              <a:avLst/>
            </a:prstGeom>
          </p:spPr>
        </p:pic>
        <p:pic>
          <p:nvPicPr>
            <p:cNvPr id="17" name="Picture 6">
              <a:hlinkClick r:id="rId5"/>
              <a:extLst>
                <a:ext uri="{FF2B5EF4-FFF2-40B4-BE49-F238E27FC236}">
                  <a16:creationId xmlns:a16="http://schemas.microsoft.com/office/drawing/2014/main" id="{EDEED239-19B9-47E9-A6E0-DA7576334A8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19898" y="2265361"/>
              <a:ext cx="419100" cy="419100"/>
            </a:xfrm>
            <a:prstGeom prst="rect">
              <a:avLst/>
            </a:prstGeom>
          </p:spPr>
        </p:pic>
        <p:pic>
          <p:nvPicPr>
            <p:cNvPr id="18" name="Picture 7">
              <a:hlinkClick r:id="rId7"/>
              <a:extLst>
                <a:ext uri="{FF2B5EF4-FFF2-40B4-BE49-F238E27FC236}">
                  <a16:creationId xmlns:a16="http://schemas.microsoft.com/office/drawing/2014/main" id="{66BB3137-EDF0-451A-BDD6-385C2EBBE6B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27449" y="2265361"/>
              <a:ext cx="419100" cy="419100"/>
            </a:xfrm>
            <a:prstGeom prst="rect">
              <a:avLst/>
            </a:prstGeom>
          </p:spPr>
        </p:pic>
        <p:pic>
          <p:nvPicPr>
            <p:cNvPr id="19" name="Picture 8">
              <a:hlinkClick r:id="rId9"/>
              <a:extLst>
                <a:ext uri="{FF2B5EF4-FFF2-40B4-BE49-F238E27FC236}">
                  <a16:creationId xmlns:a16="http://schemas.microsoft.com/office/drawing/2014/main" id="{8D4AF5BD-AA2C-476B-96B5-36AAF20866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12347" y="2265361"/>
              <a:ext cx="419100" cy="419100"/>
            </a:xfrm>
            <a:prstGeom prst="rect">
              <a:avLst/>
            </a:prstGeom>
          </p:spPr>
        </p:pic>
        <p:pic>
          <p:nvPicPr>
            <p:cNvPr id="20" name="Picture 9">
              <a:hlinkClick r:id="rId11"/>
              <a:extLst>
                <a:ext uri="{FF2B5EF4-FFF2-40B4-BE49-F238E27FC236}">
                  <a16:creationId xmlns:a16="http://schemas.microsoft.com/office/drawing/2014/main" id="{3142E873-538D-4C8D-B6B1-432763293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79396" y="2265361"/>
              <a:ext cx="444500" cy="419100"/>
            </a:xfrm>
            <a:prstGeom prst="rect">
              <a:avLst/>
            </a:prstGeom>
          </p:spPr>
        </p:pic>
        <p:pic>
          <p:nvPicPr>
            <p:cNvPr id="21" name="Picture 11">
              <a:hlinkClick r:id="rId13"/>
              <a:extLst>
                <a:ext uri="{FF2B5EF4-FFF2-40B4-BE49-F238E27FC236}">
                  <a16:creationId xmlns:a16="http://schemas.microsoft.com/office/drawing/2014/main" id="{277E616D-4DA1-40C2-B1A8-AB030F799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135000" y="2265361"/>
              <a:ext cx="419100" cy="41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399" y="996333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399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399" y="3104592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399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</a:p>
          <a:p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67520"/>
            <a:ext cx="1750409" cy="169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4303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29" y="156787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29" y="1504597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94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886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1" y="155139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22732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22732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39" y="1634675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63856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3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Lorem ipsum dolor sit amet, consectetur adipiscing elit. Maecenas velit velit, consequat eget ullamcorper a, maximus ac ex.</a:t>
            </a:r>
          </a:p>
        </p:txBody>
      </p:sp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1" y="1954917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Divider – Headline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39" y="1467760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fi-FI" noProof="1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2A2EF145-DF11-405B-B009-81042886D67A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9" y="1467760"/>
            <a:ext cx="8497094" cy="3417430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fi-FI" noProof="1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909843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err="1"/>
              <a:t>dd.mm.yyyy</a:t>
            </a:r>
            <a:endParaRPr lang="en-US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err="1"/>
              <a:t>Your</a:t>
            </a:r>
            <a:r>
              <a:rPr lang="fi-FI"/>
              <a:t> text </a:t>
            </a:r>
            <a:r>
              <a:rPr lang="fi-FI" err="1"/>
              <a:t>here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15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ipunen.fi/fi-fi/yliopisto/Sivut/Opiskelijapalaute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duuni.fi/display/CscArvo/Tietosuojailmoitus+Kandipalaute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hyperlink" Target="https://wiki.eduuni.fi/display/CscArvo/Arvo+saavutettavuusseloste" TargetMode="External"/><Relationship Id="rId4" Type="http://schemas.openxmlformats.org/officeDocument/2006/relationships/hyperlink" Target="https://wiki.eduuni.fi/pages/viewpage.action?pageId=11505212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punen.fi/sv-fi/universitet/Sidor/Opiskelijapalaute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hyperlink" Target="mailto:kandipalaute@aalto.f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hyperlink" Target="https://wiki.eduuni.fi/pages/viewpage.action?pageId=30329191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iki.eduuni.fi/pages/viewpage.action?pageId=115052122" TargetMode="External"/><Relationship Id="rId5" Type="http://schemas.openxmlformats.org/officeDocument/2006/relationships/hyperlink" Target="https://wiki.eduuni.fi/display/CscArvo/Tietosuojailmoitus+Kandipalaute" TargetMode="Externa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ipunen.fi/en-gb/university/Pages/Opiskelijapalaute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hyperlink" Target="mailto:kandipalaute@aalto.f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iki.eduuni.fi/display/CscArvo/Arvo+Accessibility+Statement" TargetMode="External"/><Relationship Id="rId5" Type="http://schemas.openxmlformats.org/officeDocument/2006/relationships/hyperlink" Target="https://wiki.eduuni.fi/pages/viewpage.action?pageId=115052122" TargetMode="External"/><Relationship Id="rId4" Type="http://schemas.openxmlformats.org/officeDocument/2006/relationships/hyperlink" Target="https://wiki.eduuni.fi/display/CscArvo/Tietosuojailmoitus+Kandipalau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F9F44-4498-5922-F81E-4A459A342F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7338" y="576793"/>
            <a:ext cx="8399462" cy="3875286"/>
          </a:xfrm>
        </p:spPr>
        <p:txBody>
          <a:bodyPr/>
          <a:lstStyle/>
          <a:p>
            <a:r>
              <a:rPr lang="fi-FI" sz="2400">
                <a:ea typeface="Calibri" panose="020F0502020204030204" pitchFamily="34" charset="0"/>
              </a:rPr>
              <a:t>Tehtävä: vastaa kandipalautteeseen</a:t>
            </a:r>
            <a:r>
              <a:rPr lang="fi-FI" sz="2400" b="1">
                <a:ea typeface="Calibri" panose="020F0502020204030204" pitchFamily="34" charset="0"/>
              </a:rPr>
              <a:t> </a:t>
            </a:r>
          </a:p>
          <a:p>
            <a:endParaRPr lang="fi-FI" sz="2400" b="1"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>
                <a:ea typeface="Calibri" panose="020F0502020204030204" pitchFamily="34" charset="0"/>
              </a:rPr>
              <a:t>Mene osoitteeseen </a:t>
            </a:r>
            <a:r>
              <a:rPr lang="fi-FI" sz="1600" u="sng">
                <a:ea typeface="Calibri" panose="020F0502020204030204" pitchFamily="34" charset="0"/>
              </a:rPr>
              <a:t>https://kandipalaute.fi/</a:t>
            </a:r>
            <a:endParaRPr lang="fi-FI" sz="1600">
              <a:effectLst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>
                <a:ea typeface="Calibri" panose="020F0502020204030204" pitchFamily="34" charset="0"/>
              </a:rPr>
              <a:t>K</a:t>
            </a:r>
            <a:r>
              <a:rPr lang="fi-FI" sz="1600">
                <a:effectLst/>
                <a:ea typeface="Calibri" panose="020F0502020204030204" pitchFamily="34" charset="0"/>
              </a:rPr>
              <a:t>irjaudu kyselyyn Aalto-tunnuksilla Haka-kirjautumisen kautta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>
                <a:effectLst/>
                <a:ea typeface="Calibri" panose="020F0502020204030204" pitchFamily="34" charset="0"/>
              </a:rPr>
              <a:t>Pyri ottamaan kantaa kaikkiin kysymyksiin.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1600">
              <a:effectLst/>
              <a:ea typeface="Calibri" panose="020F0502020204030204" pitchFamily="34" charset="0"/>
            </a:endParaRPr>
          </a:p>
          <a:p>
            <a:r>
              <a:rPr lang="fi-FI" sz="1600">
                <a:effectLst/>
                <a:ea typeface="Calibri" panose="020F0502020204030204" pitchFamily="34" charset="0"/>
              </a:rPr>
              <a:t>Kaikkien yhteisten kysymysten vastausasteikko on viisiportainen seuraavasti: 1 = Täysin eri mieltä; 2 = Eri mieltä; 3 = Ei samaa eikä eri mieltä; 4 = Samaa mieltä; 5 = Täysin samaa mieltä. </a:t>
            </a:r>
          </a:p>
          <a:p>
            <a:endParaRPr lang="fi-FI" sz="1600">
              <a:ea typeface="Calibri" panose="020F0502020204030204" pitchFamily="34" charset="0"/>
            </a:endParaRPr>
          </a:p>
          <a:p>
            <a:r>
              <a:rPr lang="fi-FI" sz="1600">
                <a:ea typeface="Calibri" panose="020F0502020204030204" pitchFamily="34" charset="0"/>
              </a:rPr>
              <a:t>Vastaamiseen menee noin 15-20 min</a:t>
            </a:r>
            <a:endParaRPr lang="en-US" sz="1600">
              <a:effectLst/>
              <a:ea typeface="Calibri" panose="020F050202020403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4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5">
            <a:extLst>
              <a:ext uri="{FF2B5EF4-FFF2-40B4-BE49-F238E27FC236}">
                <a16:creationId xmlns:a16="http://schemas.microsoft.com/office/drawing/2014/main" id="{5F4D62AF-B71E-4B86-9991-6F2ED0653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367" y="1180155"/>
            <a:ext cx="8836701" cy="1045883"/>
          </a:xfrm>
        </p:spPr>
        <p:txBody>
          <a:bodyPr lIns="0" tIns="0" rIns="0" bIns="0" anchor="t">
            <a:noAutofit/>
          </a:bodyPr>
          <a:lstStyle/>
          <a:p>
            <a:r>
              <a:rPr lang="fi-FI" sz="2000">
                <a:latin typeface="Arial"/>
                <a:ea typeface="Calibri"/>
                <a:cs typeface="Arial"/>
              </a:rPr>
              <a:t>V</a:t>
            </a:r>
            <a:r>
              <a:rPr lang="fi-FI" sz="2000">
                <a:effectLst/>
                <a:latin typeface="Arial"/>
                <a:ea typeface="Calibri"/>
                <a:cs typeface="Arial"/>
              </a:rPr>
              <a:t>altakunnallinen opiskelijapalautekysely, jolla selvitetään kandidaatin tutkinnon suorittaneiden opiskelijoiden tyytyväisyyttä yliopistoonsa ja kokemuksia opintojen sujumisesta.</a:t>
            </a:r>
            <a:r>
              <a:rPr lang="fi-FI" sz="2000">
                <a:latin typeface="Arial"/>
                <a:ea typeface="Calibri"/>
                <a:cs typeface="Arial"/>
              </a:rPr>
              <a:t> </a:t>
            </a:r>
            <a:endParaRPr lang="en-US" sz="200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algn="l" rtl="0"/>
            <a:endParaRPr lang="en" b="0" i="0" u="none" baseline="0"/>
          </a:p>
        </p:txBody>
      </p:sp>
      <p:sp>
        <p:nvSpPr>
          <p:cNvPr id="10" name="Tekstin paikkamerkki 16">
            <a:extLst>
              <a:ext uri="{FF2B5EF4-FFF2-40B4-BE49-F238E27FC236}">
                <a16:creationId xmlns:a16="http://schemas.microsoft.com/office/drawing/2014/main" id="{79A1ED25-6737-4DBE-B604-BB6E49738B7E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87339" y="78355"/>
            <a:ext cx="7793980" cy="569258"/>
          </a:xfrm>
        </p:spPr>
        <p:txBody>
          <a:bodyPr/>
          <a:lstStyle/>
          <a:p>
            <a:pPr algn="l" rtl="0"/>
            <a:r>
              <a:rPr lang="en" sz="4000" b="1" i="0" u="none" baseline="0"/>
              <a:t>Kandipalaute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2C376E6E-71B5-4BAF-BF70-FC011D24F405}"/>
              </a:ext>
            </a:extLst>
          </p:cNvPr>
          <p:cNvSpPr txBox="1"/>
          <p:nvPr/>
        </p:nvSpPr>
        <p:spPr>
          <a:xfrm>
            <a:off x="287339" y="2319627"/>
            <a:ext cx="8232008" cy="1400383"/>
          </a:xfrm>
          <a:prstGeom prst="rect">
            <a:avLst/>
          </a:prstGeom>
          <a:noFill/>
        </p:spPr>
        <p:txBody>
          <a:bodyPr wrap="square" lIns="91440" tIns="45720" rIns="91440" bIns="45720" numCol="2" rtlCol="0" anchor="t">
            <a:spAutoFit/>
          </a:bodyPr>
          <a:lstStyle/>
          <a:p>
            <a:pPr marL="215900" indent="-21590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400" dirty="0">
                <a:ea typeface="Calibri"/>
              </a:rPr>
              <a:t>K</a:t>
            </a:r>
            <a:r>
              <a:rPr lang="fi-FI" sz="1400" dirty="0">
                <a:effectLst/>
                <a:ea typeface="Calibri"/>
              </a:rPr>
              <a:t>andipalaute auttaa meitä kehittämään opetus- ja ohjaustyötä sekä arvioimaan tuloksellisuutta.</a:t>
            </a:r>
            <a:r>
              <a:rPr lang="fi-FI" sz="1400" dirty="0">
                <a:ea typeface="Calibri"/>
              </a:rPr>
              <a:t> </a:t>
            </a:r>
            <a:endParaRPr lang="en-US" dirty="0"/>
          </a:p>
          <a:p>
            <a:pPr marL="215900" indent="-21590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400" dirty="0">
                <a:effectLst/>
                <a:ea typeface="Calibri"/>
              </a:rPr>
              <a:t>Palaute tuottaa myös vertailevaa tietoa Suomen yliopistojen kesken: tulokset avoimesti saatavilla</a:t>
            </a:r>
            <a:r>
              <a:rPr lang="fi-FI" sz="1400" u="sng" dirty="0">
                <a:solidFill>
                  <a:srgbClr val="0563C1"/>
                </a:solidFill>
                <a:effectLst/>
                <a:ea typeface="Calibri"/>
                <a:hlinkClick r:id="rId3"/>
              </a:rPr>
              <a:t> opetushallinnon tilastopalvelu Vipusessa.</a:t>
            </a:r>
            <a:endParaRPr lang="fi-FI" sz="1400" dirty="0">
              <a:effectLst/>
              <a:ea typeface="Calibri"/>
              <a:cs typeface="Arial" panose="020B0604020202020204"/>
            </a:endParaRPr>
          </a:p>
          <a:p>
            <a:pPr marL="215900" indent="-21590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400" dirty="0">
                <a:effectLst/>
                <a:ea typeface="Calibri"/>
              </a:rPr>
              <a:t>Antamallasi palautteella on suuri merkitys myös siksi, että sen perusteella saamme Opetus- ja kulttuuriministeriöltä</a:t>
            </a:r>
            <a:r>
              <a:rPr lang="fi-FI" sz="1400" dirty="0">
                <a:ea typeface="Calibri"/>
              </a:rPr>
              <a:t> </a:t>
            </a:r>
            <a:r>
              <a:rPr lang="fi-FI" sz="1400" dirty="0">
                <a:effectLst/>
                <a:ea typeface="Calibri"/>
              </a:rPr>
              <a:t> 3 % perusrahoituksestamme</a:t>
            </a:r>
            <a:r>
              <a:rPr lang="fi-FI" sz="1400" dirty="0">
                <a:ea typeface="Calibri"/>
              </a:rPr>
              <a:t> </a:t>
            </a:r>
            <a:r>
              <a:rPr lang="fi-FI" sz="1000" i="1" dirty="0">
                <a:ea typeface="Calibri"/>
              </a:rPr>
              <a:t>(3% vuoden 2022 rahoituksessa tarkoitti n. 52 miljoonaa 13 yliopistolle, joista Aalto sai n. 4,9 miljoonaa euroa (keskimäärin noin 3800 €/vastaaja))</a:t>
            </a:r>
            <a:endParaRPr lang="fi-FI" sz="1000" i="1" dirty="0">
              <a:effectLst/>
              <a:ea typeface="Calibri" panose="020F0502020204030204" pitchFamily="34" charset="0"/>
              <a:cs typeface="Arial" panose="020B0604020202020204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FA7F9696-F844-4477-82D3-7FD1D6DA5C26}"/>
              </a:ext>
            </a:extLst>
          </p:cNvPr>
          <p:cNvSpPr txBox="1"/>
          <p:nvPr/>
        </p:nvSpPr>
        <p:spPr>
          <a:xfrm>
            <a:off x="100305" y="3740047"/>
            <a:ext cx="6540339" cy="9618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 b="1" u="sng">
              <a:solidFill>
                <a:srgbClr val="0563C1"/>
              </a:solidFill>
              <a:effectLst/>
              <a:ea typeface="Calibri" panose="020F0502020204030204" pitchFamily="34" charset="0"/>
              <a:cs typeface="Arial"/>
            </a:endParaRPr>
          </a:p>
          <a:p>
            <a:pPr algn="l" rtl="0"/>
            <a:r>
              <a:rPr lang="en-US" b="0" i="0" u="none" baseline="0"/>
              <a:t>L</a:t>
            </a:r>
            <a:r>
              <a:rPr lang="en" b="0" i="0" u="none" baseline="0"/>
              <a:t>isätietoja kandipalaute@aalto.fi</a:t>
            </a:r>
          </a:p>
          <a:p>
            <a:pPr algn="l" rtl="0"/>
            <a:endParaRPr lang="en" b="0" i="0" u="none" baseline="0"/>
          </a:p>
          <a:p>
            <a:pPr algn="l" rtl="0"/>
            <a:endParaRPr lang="en" b="1" u="sng">
              <a:solidFill>
                <a:srgbClr val="0070C0"/>
              </a:solidFill>
            </a:endParaRPr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1D65319D-05C1-4D78-BB72-23E34D1EA558}"/>
              </a:ext>
            </a:extLst>
          </p:cNvPr>
          <p:cNvSpPr/>
          <p:nvPr/>
        </p:nvSpPr>
        <p:spPr>
          <a:xfrm>
            <a:off x="6702190" y="3464389"/>
            <a:ext cx="2216018" cy="216903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i-FI" sz="1600" b="1">
                <a:solidFill>
                  <a:schemeClr val="bg1"/>
                </a:solidFill>
              </a:rPr>
              <a:t>Kiitos vastauksestasi!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24FA18-FE0A-D119-1517-E275FA6EB9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981"/>
            <a:ext cx="9144000" cy="112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72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5">
            <a:extLst>
              <a:ext uri="{FF2B5EF4-FFF2-40B4-BE49-F238E27FC236}">
                <a16:creationId xmlns:a16="http://schemas.microsoft.com/office/drawing/2014/main" id="{5F4D62AF-B71E-4B86-9991-6F2ED0653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367" y="1180155"/>
            <a:ext cx="8836701" cy="1045883"/>
          </a:xfrm>
        </p:spPr>
        <p:txBody>
          <a:bodyPr>
            <a:noAutofit/>
          </a:bodyPr>
          <a:lstStyle/>
          <a:p>
            <a:r>
              <a:rPr lang="fi-FI" sz="2400"/>
              <a:t>Kandipalaute-kyselystä ja sen kehittämisestä vastaavat Suomen yliopistot.</a:t>
            </a:r>
          </a:p>
          <a:p>
            <a:pPr algn="l" rtl="0"/>
            <a:r>
              <a:rPr lang="en" b="0" i="0" u="none" baseline="0"/>
              <a:t> </a:t>
            </a:r>
          </a:p>
        </p:txBody>
      </p:sp>
      <p:sp>
        <p:nvSpPr>
          <p:cNvPr id="10" name="Tekstin paikkamerkki 16">
            <a:extLst>
              <a:ext uri="{FF2B5EF4-FFF2-40B4-BE49-F238E27FC236}">
                <a16:creationId xmlns:a16="http://schemas.microsoft.com/office/drawing/2014/main" id="{79A1ED25-6737-4DBE-B604-BB6E49738B7E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87339" y="78355"/>
            <a:ext cx="7793980" cy="569258"/>
          </a:xfrm>
        </p:spPr>
        <p:txBody>
          <a:bodyPr/>
          <a:lstStyle/>
          <a:p>
            <a:pPr algn="l" rtl="0"/>
            <a:r>
              <a:rPr lang="en" sz="4000" b="1" i="0" u="none" baseline="0"/>
              <a:t>Kandipalaute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2C376E6E-71B5-4BAF-BF70-FC011D24F405}"/>
              </a:ext>
            </a:extLst>
          </p:cNvPr>
          <p:cNvSpPr txBox="1"/>
          <p:nvPr/>
        </p:nvSpPr>
        <p:spPr>
          <a:xfrm>
            <a:off x="602133" y="2122525"/>
            <a:ext cx="8232008" cy="13234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>
                <a:hlinkClick r:id="rId3"/>
              </a:rPr>
              <a:t>tietosuojailmoitus</a:t>
            </a:r>
            <a:endParaRPr lang="fi-FI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>
                <a:hlinkClick r:id="rId4"/>
              </a:rPr>
              <a:t>kyselyn eettiset periaatteet</a:t>
            </a:r>
            <a:r>
              <a:rPr lang="fi-FI" sz="200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>
                <a:hlinkClick r:id="rId5"/>
              </a:rPr>
              <a:t>saavutettavuusseloste</a:t>
            </a:r>
            <a:endParaRPr lang="fi-FI" sz="2000"/>
          </a:p>
          <a:p>
            <a:pPr marL="216000" indent="-21600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>
              <a:effectLst/>
              <a:ea typeface="Calibri" panose="020F0502020204030204" pitchFamily="34" charset="0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FA7F9696-F844-4477-82D3-7FD1D6DA5C26}"/>
              </a:ext>
            </a:extLst>
          </p:cNvPr>
          <p:cNvSpPr txBox="1"/>
          <p:nvPr/>
        </p:nvSpPr>
        <p:spPr>
          <a:xfrm>
            <a:off x="202367" y="3740047"/>
            <a:ext cx="65403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" b="0" i="0" u="none" baseline="0"/>
              <a:t> </a:t>
            </a:r>
          </a:p>
          <a:p>
            <a:pPr algn="l" rtl="0"/>
            <a:endParaRPr lang="en" b="1" u="sng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24FA18-FE0A-D119-1517-E275FA6EB9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2981"/>
            <a:ext cx="9144000" cy="11262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FC3491-F261-6F7C-1435-F977FEDDB2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597" y="3686203"/>
            <a:ext cx="7534884" cy="1443845"/>
          </a:xfrm>
          <a:prstGeom prst="rect">
            <a:avLst/>
          </a:prstGeom>
        </p:spPr>
      </p:pic>
      <p:sp>
        <p:nvSpPr>
          <p:cNvPr id="13" name="Tekstiruutu 10">
            <a:extLst>
              <a:ext uri="{FF2B5EF4-FFF2-40B4-BE49-F238E27FC236}">
                <a16:creationId xmlns:a16="http://schemas.microsoft.com/office/drawing/2014/main" id="{C966BC10-1AD9-2900-6A90-585C382B5A4F}"/>
              </a:ext>
            </a:extLst>
          </p:cNvPr>
          <p:cNvSpPr txBox="1"/>
          <p:nvPr/>
        </p:nvSpPr>
        <p:spPr>
          <a:xfrm>
            <a:off x="504713" y="3480431"/>
            <a:ext cx="8037154" cy="30777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i-FI" sz="1400"/>
              <a:t>Yhteistyössä:</a:t>
            </a:r>
          </a:p>
        </p:txBody>
      </p:sp>
    </p:spTree>
    <p:extLst>
      <p:ext uri="{BB962C8B-B14F-4D97-AF65-F5344CB8AC3E}">
        <p14:creationId xmlns:p14="http://schemas.microsoft.com/office/powerpoint/2010/main" val="663040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F9F44-4498-5922-F81E-4A459A342F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7338" y="576793"/>
            <a:ext cx="8399462" cy="3875286"/>
          </a:xfrm>
        </p:spPr>
        <p:txBody>
          <a:bodyPr lIns="0" tIns="0" rIns="0" bIns="0" anchor="t"/>
          <a:lstStyle/>
          <a:p>
            <a:r>
              <a:rPr lang="fi-FI" sz="2400" err="1">
                <a:ea typeface="Calibri"/>
              </a:rPr>
              <a:t>Uppgift</a:t>
            </a:r>
            <a:r>
              <a:rPr lang="fi-FI" sz="2400">
                <a:ea typeface="Calibri"/>
              </a:rPr>
              <a:t>: </a:t>
            </a:r>
            <a:r>
              <a:rPr lang="fi-FI" sz="2400" err="1">
                <a:ea typeface="Calibri"/>
              </a:rPr>
              <a:t>svara</a:t>
            </a:r>
            <a:r>
              <a:rPr lang="fi-FI" sz="2400">
                <a:ea typeface="Calibri"/>
              </a:rPr>
              <a:t> </a:t>
            </a:r>
            <a:r>
              <a:rPr lang="fi-FI" sz="2400" err="1">
                <a:ea typeface="Calibri"/>
              </a:rPr>
              <a:t>på</a:t>
            </a:r>
            <a:r>
              <a:rPr lang="fi-FI" sz="2400">
                <a:ea typeface="Calibri"/>
              </a:rPr>
              <a:t> </a:t>
            </a:r>
            <a:r>
              <a:rPr lang="fi-FI" sz="2400" err="1">
                <a:ea typeface="Calibri"/>
              </a:rPr>
              <a:t>kandidatsresponsen</a:t>
            </a:r>
            <a:endParaRPr lang="fi-FI" sz="2400" b="1" err="1">
              <a:ea typeface="Calibri"/>
              <a:cs typeface="Arial"/>
            </a:endParaRPr>
          </a:p>
          <a:p>
            <a:endParaRPr lang="fi-FI" sz="2400" b="1"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err="1">
                <a:ea typeface="Calibri"/>
              </a:rPr>
              <a:t>Gå</a:t>
            </a:r>
            <a:r>
              <a:rPr lang="fi-FI" sz="1600">
                <a:ea typeface="Calibri"/>
              </a:rPr>
              <a:t> </a:t>
            </a:r>
            <a:r>
              <a:rPr lang="fi-FI" sz="1600" err="1">
                <a:ea typeface="Calibri"/>
              </a:rPr>
              <a:t>till</a:t>
            </a:r>
            <a:r>
              <a:rPr lang="fi-FI" sz="1600">
                <a:ea typeface="Calibri"/>
              </a:rPr>
              <a:t> </a:t>
            </a:r>
            <a:r>
              <a:rPr lang="fi-FI" sz="1600">
                <a:ea typeface="Calibri"/>
                <a:cs typeface="+mn-lt"/>
              </a:rPr>
              <a:t>https://kandipalaute.fi/sv</a:t>
            </a:r>
            <a:endParaRPr lang="fi-FI" sz="1600" u="sng">
              <a:effectLst/>
              <a:ea typeface="Calibri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err="1">
                <a:ea typeface="Calibri"/>
                <a:cs typeface="+mn-lt"/>
              </a:rPr>
              <a:t>Logga</a:t>
            </a:r>
            <a:r>
              <a:rPr lang="fi-FI" sz="1600">
                <a:ea typeface="Calibri"/>
                <a:cs typeface="+mn-lt"/>
              </a:rPr>
              <a:t> in via HAKA </a:t>
            </a:r>
            <a:r>
              <a:rPr lang="fi-FI" sz="1600" err="1">
                <a:ea typeface="Calibri"/>
                <a:cs typeface="+mn-lt"/>
              </a:rPr>
              <a:t>med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ditt</a:t>
            </a:r>
            <a:r>
              <a:rPr lang="fi-FI" sz="1600">
                <a:ea typeface="Calibri"/>
                <a:cs typeface="+mn-lt"/>
              </a:rPr>
              <a:t> Aalto-</a:t>
            </a:r>
            <a:r>
              <a:rPr lang="fi-FI" sz="1600" err="1">
                <a:ea typeface="Calibri"/>
                <a:cs typeface="+mn-lt"/>
              </a:rPr>
              <a:t>användarkonto</a:t>
            </a:r>
            <a:r>
              <a:rPr lang="fi-FI" sz="1600">
                <a:ea typeface="Calibri"/>
                <a:cs typeface="+mn-lt"/>
              </a:rPr>
              <a:t>.</a:t>
            </a:r>
            <a:endParaRPr lang="fi-FI" sz="1600">
              <a:ea typeface="Calibri" panose="020F0502020204030204" pitchFamily="34" charset="0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err="1">
                <a:ea typeface="Calibri"/>
              </a:rPr>
              <a:t>Sträva</a:t>
            </a:r>
            <a:r>
              <a:rPr lang="fi-FI" sz="1600">
                <a:ea typeface="Calibri"/>
              </a:rPr>
              <a:t> </a:t>
            </a:r>
            <a:r>
              <a:rPr lang="fi-FI" sz="1600" err="1">
                <a:ea typeface="Calibri"/>
              </a:rPr>
              <a:t>efter</a:t>
            </a:r>
            <a:r>
              <a:rPr lang="fi-FI" sz="1600">
                <a:ea typeface="Calibri"/>
              </a:rPr>
              <a:t> </a:t>
            </a:r>
            <a:r>
              <a:rPr lang="fi-FI" sz="1600" err="1">
                <a:ea typeface="Calibri"/>
              </a:rPr>
              <a:t>att</a:t>
            </a:r>
            <a:r>
              <a:rPr lang="fi-FI" sz="1600">
                <a:ea typeface="Calibri"/>
              </a:rPr>
              <a:t> </a:t>
            </a:r>
            <a:r>
              <a:rPr lang="fi-FI" sz="1600" err="1">
                <a:ea typeface="Calibri"/>
              </a:rPr>
              <a:t>ta</a:t>
            </a:r>
            <a:r>
              <a:rPr lang="fi-FI" sz="1600">
                <a:ea typeface="Calibri"/>
              </a:rPr>
              <a:t> </a:t>
            </a:r>
            <a:r>
              <a:rPr lang="fi-FI" sz="1600" err="1">
                <a:ea typeface="Calibri"/>
              </a:rPr>
              <a:t>ställning</a:t>
            </a:r>
            <a:r>
              <a:rPr lang="fi-FI" sz="1600">
                <a:ea typeface="Calibri"/>
              </a:rPr>
              <a:t> </a:t>
            </a:r>
            <a:r>
              <a:rPr lang="fi-FI" sz="1600" err="1">
                <a:ea typeface="Calibri"/>
              </a:rPr>
              <a:t>till</a:t>
            </a:r>
            <a:r>
              <a:rPr lang="fi-FI" sz="1600">
                <a:ea typeface="Calibri"/>
              </a:rPr>
              <a:t> alla </a:t>
            </a:r>
            <a:r>
              <a:rPr lang="fi-FI" sz="1600" err="1">
                <a:ea typeface="Calibri"/>
              </a:rPr>
              <a:t>frågor</a:t>
            </a:r>
            <a:r>
              <a:rPr lang="fi-FI" sz="1600">
                <a:ea typeface="Calibri"/>
              </a:rPr>
              <a:t>.</a:t>
            </a:r>
            <a:endParaRPr lang="fi-FI" sz="1600">
              <a:effectLst/>
              <a:ea typeface="Calibri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1600">
              <a:effectLst/>
              <a:ea typeface="Calibri" panose="020F0502020204030204" pitchFamily="34" charset="0"/>
            </a:endParaRPr>
          </a:p>
          <a:p>
            <a:r>
              <a:rPr lang="fi-FI" sz="1600">
                <a:ea typeface="Calibri"/>
              </a:rPr>
              <a:t>De </a:t>
            </a:r>
            <a:r>
              <a:rPr lang="fi-FI" sz="1600" err="1">
                <a:ea typeface="Calibri"/>
              </a:rPr>
              <a:t>gemensamma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frågorna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besvaras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enligt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följande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skala</a:t>
            </a:r>
            <a:r>
              <a:rPr lang="fi-FI" sz="1600">
                <a:ea typeface="Calibri"/>
                <a:cs typeface="+mn-lt"/>
              </a:rPr>
              <a:t>: 1 = </a:t>
            </a:r>
            <a:r>
              <a:rPr lang="fi-FI" sz="1600" err="1">
                <a:ea typeface="Calibri"/>
                <a:cs typeface="+mn-lt"/>
              </a:rPr>
              <a:t>Helt</a:t>
            </a:r>
            <a:r>
              <a:rPr lang="fi-FI" sz="1600">
                <a:ea typeface="Calibri"/>
                <a:cs typeface="+mn-lt"/>
              </a:rPr>
              <a:t> av annan </a:t>
            </a:r>
            <a:r>
              <a:rPr lang="fi-FI" sz="1600" err="1">
                <a:ea typeface="Calibri"/>
                <a:cs typeface="+mn-lt"/>
              </a:rPr>
              <a:t>åsikt</a:t>
            </a:r>
            <a:r>
              <a:rPr lang="fi-FI" sz="1600">
                <a:ea typeface="Calibri"/>
                <a:cs typeface="+mn-lt"/>
              </a:rPr>
              <a:t>; 2 = Av annan </a:t>
            </a:r>
            <a:r>
              <a:rPr lang="fi-FI" sz="1600" err="1">
                <a:ea typeface="Calibri"/>
                <a:cs typeface="+mn-lt"/>
              </a:rPr>
              <a:t>åsikt</a:t>
            </a:r>
            <a:r>
              <a:rPr lang="fi-FI" sz="1600">
                <a:ea typeface="Calibri"/>
                <a:cs typeface="+mn-lt"/>
              </a:rPr>
              <a:t>; 3 = </a:t>
            </a:r>
            <a:r>
              <a:rPr lang="fi-FI" sz="1600" err="1">
                <a:ea typeface="Calibri"/>
                <a:cs typeface="+mn-lt"/>
              </a:rPr>
              <a:t>Varken</a:t>
            </a:r>
            <a:r>
              <a:rPr lang="fi-FI" sz="1600">
                <a:ea typeface="Calibri"/>
                <a:cs typeface="+mn-lt"/>
              </a:rPr>
              <a:t> av </a:t>
            </a:r>
            <a:r>
              <a:rPr lang="fi-FI" sz="1600" err="1">
                <a:ea typeface="Calibri"/>
                <a:cs typeface="+mn-lt"/>
              </a:rPr>
              <a:t>samma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eller</a:t>
            </a:r>
            <a:r>
              <a:rPr lang="fi-FI" sz="1600">
                <a:ea typeface="Calibri"/>
                <a:cs typeface="+mn-lt"/>
              </a:rPr>
              <a:t> annan </a:t>
            </a:r>
            <a:r>
              <a:rPr lang="fi-FI" sz="1600" err="1">
                <a:ea typeface="Calibri"/>
                <a:cs typeface="+mn-lt"/>
              </a:rPr>
              <a:t>åsikt</a:t>
            </a:r>
            <a:r>
              <a:rPr lang="fi-FI" sz="1600">
                <a:ea typeface="Calibri"/>
                <a:cs typeface="+mn-lt"/>
              </a:rPr>
              <a:t>; 4 = Av </a:t>
            </a:r>
            <a:r>
              <a:rPr lang="fi-FI" sz="1600" err="1">
                <a:ea typeface="Calibri"/>
                <a:cs typeface="+mn-lt"/>
              </a:rPr>
              <a:t>samma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åsikt</a:t>
            </a:r>
            <a:r>
              <a:rPr lang="fi-FI" sz="1600">
                <a:ea typeface="Calibri"/>
                <a:cs typeface="+mn-lt"/>
              </a:rPr>
              <a:t>; 5 = </a:t>
            </a:r>
            <a:r>
              <a:rPr lang="fi-FI" sz="1600" err="1">
                <a:ea typeface="Calibri"/>
                <a:cs typeface="+mn-lt"/>
              </a:rPr>
              <a:t>Helt</a:t>
            </a:r>
            <a:r>
              <a:rPr lang="fi-FI" sz="1600">
                <a:ea typeface="Calibri"/>
                <a:cs typeface="+mn-lt"/>
              </a:rPr>
              <a:t> av </a:t>
            </a:r>
            <a:r>
              <a:rPr lang="fi-FI" sz="1600" err="1">
                <a:ea typeface="Calibri"/>
                <a:cs typeface="+mn-lt"/>
              </a:rPr>
              <a:t>samma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åsikt</a:t>
            </a:r>
            <a:r>
              <a:rPr lang="fi-FI" sz="1600">
                <a:ea typeface="Calibri"/>
                <a:cs typeface="+mn-lt"/>
              </a:rPr>
              <a:t>. </a:t>
            </a:r>
            <a:r>
              <a:rPr lang="fi-FI" sz="1600" err="1">
                <a:ea typeface="Calibri"/>
                <a:cs typeface="+mn-lt"/>
              </a:rPr>
              <a:t>Sträva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till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att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ta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ståndpunkt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till</a:t>
            </a:r>
            <a:r>
              <a:rPr lang="fi-FI" sz="1600">
                <a:ea typeface="Calibri"/>
                <a:cs typeface="+mn-lt"/>
              </a:rPr>
              <a:t> alla </a:t>
            </a:r>
            <a:r>
              <a:rPr lang="fi-FI" sz="1600" err="1">
                <a:ea typeface="Calibri"/>
                <a:cs typeface="+mn-lt"/>
              </a:rPr>
              <a:t>frågor</a:t>
            </a:r>
            <a:r>
              <a:rPr lang="fi-FI" sz="1600">
                <a:ea typeface="Calibri"/>
                <a:cs typeface="+mn-lt"/>
              </a:rPr>
              <a:t>.</a:t>
            </a:r>
          </a:p>
          <a:p>
            <a:endParaRPr lang="fi-FI" sz="1600">
              <a:ea typeface="Calibri"/>
              <a:cs typeface="+mn-lt"/>
            </a:endParaRPr>
          </a:p>
          <a:p>
            <a:r>
              <a:rPr lang="fi-FI" sz="1600" err="1">
                <a:ea typeface="+mn-lt"/>
                <a:cs typeface="+mn-lt"/>
              </a:rPr>
              <a:t>Det</a:t>
            </a:r>
            <a:r>
              <a:rPr lang="fi-FI" sz="1600">
                <a:ea typeface="+mn-lt"/>
                <a:cs typeface="+mn-lt"/>
              </a:rPr>
              <a:t> </a:t>
            </a:r>
            <a:r>
              <a:rPr lang="fi-FI" sz="1600" err="1">
                <a:ea typeface="+mn-lt"/>
                <a:cs typeface="+mn-lt"/>
              </a:rPr>
              <a:t>tar</a:t>
            </a:r>
            <a:r>
              <a:rPr lang="fi-FI" sz="1600">
                <a:ea typeface="+mn-lt"/>
                <a:cs typeface="+mn-lt"/>
              </a:rPr>
              <a:t> 15-20 </a:t>
            </a:r>
            <a:r>
              <a:rPr lang="fi-FI" sz="1600" err="1">
                <a:ea typeface="+mn-lt"/>
                <a:cs typeface="+mn-lt"/>
              </a:rPr>
              <a:t>minuter</a:t>
            </a:r>
            <a:r>
              <a:rPr lang="fi-FI" sz="1600">
                <a:ea typeface="+mn-lt"/>
                <a:cs typeface="+mn-lt"/>
              </a:rPr>
              <a:t> </a:t>
            </a:r>
            <a:r>
              <a:rPr lang="fi-FI" sz="1600" err="1">
                <a:ea typeface="+mn-lt"/>
                <a:cs typeface="+mn-lt"/>
              </a:rPr>
              <a:t>att</a:t>
            </a:r>
            <a:r>
              <a:rPr lang="fi-FI" sz="1600">
                <a:ea typeface="+mn-lt"/>
                <a:cs typeface="+mn-lt"/>
              </a:rPr>
              <a:t> </a:t>
            </a:r>
            <a:r>
              <a:rPr lang="fi-FI" sz="1600" err="1">
                <a:ea typeface="+mn-lt"/>
                <a:cs typeface="+mn-lt"/>
              </a:rPr>
              <a:t>svara</a:t>
            </a:r>
            <a:r>
              <a:rPr lang="fi-FI" sz="1600">
                <a:ea typeface="+mn-lt"/>
                <a:cs typeface="+mn-lt"/>
              </a:rPr>
              <a:t> </a:t>
            </a:r>
            <a:r>
              <a:rPr lang="fi-FI" sz="1600" err="1">
                <a:ea typeface="+mn-lt"/>
                <a:cs typeface="+mn-lt"/>
              </a:rPr>
              <a:t>på</a:t>
            </a:r>
            <a:r>
              <a:rPr lang="fi-FI" sz="1600">
                <a:ea typeface="+mn-lt"/>
                <a:cs typeface="+mn-lt"/>
              </a:rPr>
              <a:t> </a:t>
            </a:r>
            <a:r>
              <a:rPr lang="fi-FI" sz="1600" err="1">
                <a:ea typeface="+mn-lt"/>
                <a:cs typeface="+mn-lt"/>
              </a:rPr>
              <a:t>enkäten</a:t>
            </a:r>
            <a:r>
              <a:rPr lang="fi-FI" sz="1600">
                <a:ea typeface="+mn-lt"/>
                <a:cs typeface="+mn-lt"/>
              </a:rPr>
              <a:t>.</a:t>
            </a:r>
            <a:endParaRPr lang="fi-FI"/>
          </a:p>
          <a:p>
            <a:endParaRPr lang="fi-FI" sz="1600">
              <a:effectLst/>
              <a:ea typeface="Calibri" panose="020F0502020204030204" pitchFamily="34" charset="0"/>
              <a:cs typeface="Arial"/>
            </a:endParaRPr>
          </a:p>
          <a:p>
            <a:endParaRPr lang="fi-FI" sz="1600">
              <a:ea typeface="Calibri" panose="020F0502020204030204" pitchFamily="34" charset="0"/>
            </a:endParaRPr>
          </a:p>
          <a:p>
            <a:endParaRPr lang="fi-FI" sz="1600">
              <a:effectLst/>
              <a:ea typeface="Calibri" panose="020F0502020204030204" pitchFamily="34" charset="0"/>
              <a:cs typeface="Arial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96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5">
            <a:extLst>
              <a:ext uri="{FF2B5EF4-FFF2-40B4-BE49-F238E27FC236}">
                <a16:creationId xmlns:a16="http://schemas.microsoft.com/office/drawing/2014/main" id="{5F4D62AF-B71E-4B86-9991-6F2ED0653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367" y="1180155"/>
            <a:ext cx="8836701" cy="1045883"/>
          </a:xfrm>
        </p:spPr>
        <p:txBody>
          <a:bodyPr lIns="0" tIns="0" rIns="0" bIns="0" anchor="t">
            <a:noAutofit/>
          </a:bodyPr>
          <a:lstStyle/>
          <a:p>
            <a:r>
              <a:rPr lang="sv" sz="2000">
                <a:ea typeface="+mn-lt"/>
                <a:cs typeface="+mn-lt"/>
              </a:rPr>
              <a:t>Kandidatrespons är universitetens riksomfattande undersökning, som utvärderar erfarenheter av hur studierna förlöpt och hur nöjda de studerande är med sina universitet.</a:t>
            </a:r>
            <a:r>
              <a:rPr lang="sv" sz="2000" b="0">
                <a:ea typeface="+mn-lt"/>
                <a:cs typeface="+mn-lt"/>
              </a:rPr>
              <a:t> </a:t>
            </a:r>
            <a:r>
              <a:rPr lang="fi-FI" sz="2000">
                <a:latin typeface="Arial"/>
                <a:ea typeface="Calibri"/>
                <a:cs typeface="Calibri"/>
              </a:rPr>
              <a:t> </a:t>
            </a:r>
            <a:endParaRPr lang="en-US" sz="200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algn="l" rtl="0"/>
            <a:endParaRPr lang="en" b="0" i="0" u="none" baseline="0"/>
          </a:p>
        </p:txBody>
      </p:sp>
      <p:sp>
        <p:nvSpPr>
          <p:cNvPr id="10" name="Tekstin paikkamerkki 16">
            <a:extLst>
              <a:ext uri="{FF2B5EF4-FFF2-40B4-BE49-F238E27FC236}">
                <a16:creationId xmlns:a16="http://schemas.microsoft.com/office/drawing/2014/main" id="{79A1ED25-6737-4DBE-B604-BB6E49738B7E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87339" y="78355"/>
            <a:ext cx="7793980" cy="569258"/>
          </a:xfrm>
        </p:spPr>
        <p:txBody>
          <a:bodyPr lIns="0" tIns="0" rIns="0" bIns="0" anchor="t"/>
          <a:lstStyle/>
          <a:p>
            <a:pPr algn="l" rtl="0"/>
            <a:endParaRPr lang="en" sz="4000" b="1" i="0" u="none" baseline="0">
              <a:cs typeface="Arial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2C376E6E-71B5-4BAF-BF70-FC011D24F405}"/>
              </a:ext>
            </a:extLst>
          </p:cNvPr>
          <p:cNvSpPr txBox="1"/>
          <p:nvPr/>
        </p:nvSpPr>
        <p:spPr>
          <a:xfrm>
            <a:off x="386255" y="2270400"/>
            <a:ext cx="8053657" cy="1785104"/>
          </a:xfrm>
          <a:prstGeom prst="rect">
            <a:avLst/>
          </a:prstGeom>
          <a:noFill/>
        </p:spPr>
        <p:txBody>
          <a:bodyPr wrap="square" lIns="91440" tIns="45720" rIns="91440" bIns="45720" numCol="2" rtlCol="0" anchor="t">
            <a:spAutoFit/>
          </a:bodyPr>
          <a:lstStyle/>
          <a:p>
            <a:pPr marL="215900" indent="-21590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400" dirty="0">
                <a:latin typeface="Arial"/>
                <a:ea typeface="Calibri"/>
                <a:cs typeface="Arial"/>
              </a:rPr>
              <a:t>Aalto-</a:t>
            </a:r>
            <a:r>
              <a:rPr lang="fi-FI" sz="1400" dirty="0" err="1">
                <a:latin typeface="Arial"/>
                <a:ea typeface="Calibri"/>
                <a:cs typeface="Arial"/>
              </a:rPr>
              <a:t>universitetet</a:t>
            </a:r>
            <a:r>
              <a:rPr lang="fi-FI" sz="1400" dirty="0">
                <a:latin typeface="Arial"/>
                <a:ea typeface="Calibri"/>
                <a:cs typeface="Arial"/>
              </a:rPr>
              <a:t> </a:t>
            </a:r>
            <a:r>
              <a:rPr lang="fi-FI" sz="1400" dirty="0" err="1">
                <a:latin typeface="Arial"/>
                <a:ea typeface="Calibri"/>
                <a:cs typeface="Arial"/>
              </a:rPr>
              <a:t>kommer</a:t>
            </a:r>
            <a:r>
              <a:rPr lang="fi-FI" sz="1400" dirty="0">
                <a:latin typeface="Arial"/>
                <a:ea typeface="Calibri"/>
                <a:cs typeface="Arial"/>
              </a:rPr>
              <a:t> </a:t>
            </a:r>
            <a:r>
              <a:rPr lang="fi-FI" sz="1400" dirty="0" err="1">
                <a:latin typeface="Arial"/>
                <a:ea typeface="Calibri"/>
                <a:cs typeface="Arial"/>
              </a:rPr>
              <a:t>att</a:t>
            </a:r>
            <a:r>
              <a:rPr lang="fi-FI" sz="1400" dirty="0">
                <a:latin typeface="Arial"/>
                <a:ea typeface="Calibri"/>
                <a:cs typeface="Arial"/>
              </a:rPr>
              <a:t> </a:t>
            </a:r>
            <a:r>
              <a:rPr lang="fi-FI" sz="1400" dirty="0" err="1">
                <a:latin typeface="Arial"/>
                <a:ea typeface="Calibri"/>
                <a:cs typeface="Arial"/>
              </a:rPr>
              <a:t>använda</a:t>
            </a:r>
            <a:r>
              <a:rPr lang="fi-FI" sz="1400" dirty="0">
                <a:latin typeface="Arial"/>
                <a:ea typeface="Calibri"/>
                <a:cs typeface="Arial"/>
              </a:rPr>
              <a:t> </a:t>
            </a:r>
            <a:r>
              <a:rPr lang="fi-FI" sz="1400" dirty="0" err="1">
                <a:latin typeface="Arial"/>
                <a:ea typeface="Calibri"/>
                <a:cs typeface="Arial"/>
              </a:rPr>
              <a:t>resultaten</a:t>
            </a:r>
            <a:r>
              <a:rPr lang="fi-FI" sz="1400" dirty="0">
                <a:latin typeface="Arial"/>
                <a:ea typeface="Calibri"/>
                <a:cs typeface="Arial"/>
              </a:rPr>
              <a:t> av </a:t>
            </a:r>
            <a:r>
              <a:rPr lang="fi-FI" sz="1400" dirty="0" err="1">
                <a:latin typeface="Arial"/>
                <a:ea typeface="Calibri"/>
                <a:cs typeface="Arial"/>
              </a:rPr>
              <a:t>undersökningen</a:t>
            </a:r>
            <a:r>
              <a:rPr lang="fi-FI" sz="1400" dirty="0">
                <a:latin typeface="Arial"/>
                <a:ea typeface="Calibri"/>
                <a:cs typeface="Arial"/>
              </a:rPr>
              <a:t> för </a:t>
            </a:r>
            <a:r>
              <a:rPr lang="fi-FI" sz="1400" dirty="0" err="1">
                <a:latin typeface="Arial"/>
                <a:ea typeface="Calibri"/>
                <a:cs typeface="Arial"/>
              </a:rPr>
              <a:t>att</a:t>
            </a:r>
            <a:r>
              <a:rPr lang="fi-FI" sz="1400" dirty="0">
                <a:latin typeface="Arial"/>
                <a:ea typeface="Calibri"/>
                <a:cs typeface="Arial"/>
              </a:rPr>
              <a:t> </a:t>
            </a:r>
            <a:r>
              <a:rPr lang="fi-FI" sz="1400" dirty="0" err="1">
                <a:latin typeface="Arial"/>
                <a:ea typeface="Calibri"/>
                <a:cs typeface="Arial"/>
              </a:rPr>
              <a:t>utveckla</a:t>
            </a:r>
            <a:r>
              <a:rPr lang="fi-FI" sz="1400" dirty="0">
                <a:latin typeface="Arial"/>
                <a:ea typeface="Calibri"/>
                <a:cs typeface="Arial"/>
              </a:rPr>
              <a:t> </a:t>
            </a:r>
            <a:r>
              <a:rPr lang="fi-FI" sz="1400" dirty="0" err="1">
                <a:latin typeface="Arial"/>
                <a:ea typeface="Calibri"/>
                <a:cs typeface="Arial"/>
              </a:rPr>
              <a:t>sin</a:t>
            </a:r>
            <a:r>
              <a:rPr lang="fi-FI" sz="1400" dirty="0">
                <a:latin typeface="Arial"/>
                <a:ea typeface="Calibri"/>
                <a:cs typeface="Arial"/>
              </a:rPr>
              <a:t> </a:t>
            </a:r>
            <a:r>
              <a:rPr lang="fi-FI" sz="1400" dirty="0" err="1">
                <a:latin typeface="Arial"/>
                <a:ea typeface="Calibri"/>
                <a:cs typeface="Arial"/>
              </a:rPr>
              <a:t>verksamhet</a:t>
            </a:r>
            <a:r>
              <a:rPr lang="fi-FI" sz="1400" dirty="0">
                <a:latin typeface="Arial"/>
                <a:ea typeface="Calibri"/>
                <a:cs typeface="Arial"/>
              </a:rPr>
              <a:t>. </a:t>
            </a:r>
            <a:endParaRPr lang="fi-FI" sz="1400" u="sng">
              <a:solidFill>
                <a:srgbClr val="0563C1"/>
              </a:solidFill>
              <a:ea typeface="Calibri"/>
              <a:cs typeface="+mn-lt"/>
            </a:endParaRPr>
          </a:p>
          <a:p>
            <a:pPr marL="215900" indent="-21590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" sz="1400" dirty="0">
                <a:ea typeface="+mn-lt"/>
                <a:cs typeface="+mn-lt"/>
              </a:rPr>
              <a:t>Responsen ger också jämförande information mellan finländska universitet. Statistiska rapporter av enkätens resultat finns till allmänt påseende </a:t>
            </a:r>
            <a:r>
              <a:rPr lang="sv" sz="1400" dirty="0">
                <a:ea typeface="+mn-lt"/>
                <a:cs typeface="+mn-lt"/>
                <a:hlinkClick r:id="rId3"/>
              </a:rPr>
              <a:t>via utbildningsförvaltningens statistiktjänst Vipunen.</a:t>
            </a:r>
            <a:endParaRPr lang="sv" sz="1400">
              <a:solidFill>
                <a:srgbClr val="000000"/>
              </a:solidFill>
              <a:ea typeface="Calibri" panose="020F0502020204030204" pitchFamily="34" charset="0"/>
              <a:cs typeface="Arial" panose="020B0604020202020204"/>
            </a:endParaRPr>
          </a:p>
          <a:p>
            <a:pPr marL="215900" indent="-215900">
              <a:lnSpc>
                <a:spcPts val="1500"/>
              </a:lnSpc>
              <a:spcBef>
                <a:spcPts val="600"/>
              </a:spcBef>
              <a:buFont typeface="Arial,Sans-Serif" panose="020B0604020202020204" pitchFamily="34" charset="0"/>
              <a:buChar char="•"/>
            </a:pPr>
            <a:r>
              <a:rPr lang="sv" sz="1400" dirty="0">
                <a:solidFill>
                  <a:srgbClr val="000000"/>
                </a:solidFill>
                <a:ea typeface="Calibri"/>
                <a:cs typeface="Arial" panose="020B0604020202020204"/>
              </a:rPr>
              <a:t>Undervisnings- och kulturministeriet delar årligen ut 3 % av universitetets basfinansiering baserat på denna respons. </a:t>
            </a:r>
            <a:r>
              <a:rPr lang="fi-FI" sz="1000" i="1" dirty="0">
                <a:ea typeface="Calibri"/>
                <a:cs typeface="Arial" panose="020B0604020202020204"/>
              </a:rPr>
              <a:t>(</a:t>
            </a:r>
            <a:r>
              <a:rPr kumimoji="0" lang="sv-SE" altLang="en-US" sz="1000" b="0" i="0" u="none" strike="noStrike" cap="none" normalizeH="0" baseline="0" dirty="0">
                <a:ln>
                  <a:noFill/>
                </a:ln>
                <a:effectLst/>
                <a:latin typeface="Arial Unicode MS"/>
              </a:rPr>
              <a:t>2022 motsvarade 3 % 52 miljoner euro som </a:t>
            </a:r>
            <a:r>
              <a:rPr lang="sv-SE" altLang="en-US" sz="1000" dirty="0">
                <a:latin typeface="Arial Unicode MS"/>
              </a:rPr>
              <a:t>delades </a:t>
            </a:r>
            <a:r>
              <a:rPr kumimoji="0" lang="sv-SE" altLang="en-US" sz="1000" b="0" i="0" u="none" strike="noStrike" cap="none" normalizeH="0" baseline="0" dirty="0">
                <a:ln>
                  <a:noFill/>
                </a:ln>
                <a:effectLst/>
                <a:latin typeface="Arial Unicode MS"/>
              </a:rPr>
              <a:t>till 13 universitet. Aalto fick cirka 4,9 miljoner euro (ca 3 800 euro per svarande</a:t>
            </a:r>
            <a:r>
              <a:rPr lang="sv-SE" altLang="en-US" sz="1000" dirty="0">
                <a:latin typeface="Arial Unicode MS"/>
              </a:rPr>
              <a:t>)).</a:t>
            </a:r>
            <a:r>
              <a:rPr lang="sv-SE" altLang="en-US" sz="600" dirty="0"/>
              <a:t> </a:t>
            </a:r>
            <a:endParaRPr lang="sv" sz="14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/>
            </a:endParaRPr>
          </a:p>
          <a:p>
            <a:pPr marL="215900" indent="-21590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i-FI" sz="1400" u="sng">
              <a:solidFill>
                <a:srgbClr val="0563C1"/>
              </a:solidFill>
              <a:ea typeface="Calibri" panose="020F0502020204030204" pitchFamily="34" charset="0"/>
            </a:endParaRPr>
          </a:p>
          <a:p>
            <a:pPr marL="215900" indent="-215900">
              <a:lnSpc>
                <a:spcPts val="1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i-FI" sz="1400" u="sng">
              <a:solidFill>
                <a:srgbClr val="0563C1"/>
              </a:solidFill>
              <a:ea typeface="Calibri" panose="020F0502020204030204" pitchFamily="34" charset="0"/>
              <a:cs typeface="Arial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FA7F9696-F844-4477-82D3-7FD1D6DA5C26}"/>
              </a:ext>
            </a:extLst>
          </p:cNvPr>
          <p:cNvSpPr txBox="1"/>
          <p:nvPr/>
        </p:nvSpPr>
        <p:spPr>
          <a:xfrm>
            <a:off x="100305" y="3740047"/>
            <a:ext cx="6540339" cy="7540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 b="1" u="sng">
              <a:solidFill>
                <a:srgbClr val="0563C1"/>
              </a:solidFill>
              <a:effectLst/>
              <a:ea typeface="Calibri" panose="020F0502020204030204" pitchFamily="34" charset="0"/>
              <a:cs typeface="Arial"/>
            </a:endParaRPr>
          </a:p>
          <a:p>
            <a:pPr algn="l" rtl="0"/>
            <a:endParaRPr lang="en" b="0" i="0" u="none" baseline="0"/>
          </a:p>
          <a:p>
            <a:pPr algn="l" rtl="0"/>
            <a:endParaRPr lang="en" b="1" u="sng">
              <a:solidFill>
                <a:srgbClr val="0070C0"/>
              </a:solidFill>
            </a:endParaRPr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1D65319D-05C1-4D78-BB72-23E34D1EA558}"/>
              </a:ext>
            </a:extLst>
          </p:cNvPr>
          <p:cNvSpPr/>
          <p:nvPr/>
        </p:nvSpPr>
        <p:spPr>
          <a:xfrm>
            <a:off x="6640644" y="3481973"/>
            <a:ext cx="2216018" cy="216903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i-FI" sz="1600" b="1" err="1">
                <a:solidFill>
                  <a:schemeClr val="bg1"/>
                </a:solidFill>
              </a:rPr>
              <a:t>Tack</a:t>
            </a:r>
            <a:r>
              <a:rPr lang="fi-FI" sz="1600" b="1">
                <a:solidFill>
                  <a:schemeClr val="bg1"/>
                </a:solidFill>
              </a:rPr>
              <a:t> för </a:t>
            </a:r>
            <a:r>
              <a:rPr lang="fi-FI" sz="1600" b="1" err="1">
                <a:solidFill>
                  <a:schemeClr val="bg1"/>
                </a:solidFill>
              </a:rPr>
              <a:t>ditt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svar</a:t>
            </a:r>
            <a:r>
              <a:rPr lang="fi-FI" sz="1600" b="1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3" name="Tekstiruutu 11">
            <a:extLst>
              <a:ext uri="{FF2B5EF4-FFF2-40B4-BE49-F238E27FC236}">
                <a16:creationId xmlns:a16="http://schemas.microsoft.com/office/drawing/2014/main" id="{93660972-825E-A6B4-0188-520071BE045C}"/>
              </a:ext>
            </a:extLst>
          </p:cNvPr>
          <p:cNvSpPr txBox="1"/>
          <p:nvPr/>
        </p:nvSpPr>
        <p:spPr>
          <a:xfrm>
            <a:off x="100305" y="4162078"/>
            <a:ext cx="6540339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 b="1" u="sng">
              <a:solidFill>
                <a:srgbClr val="0563C1"/>
              </a:solidFill>
              <a:effectLst/>
              <a:ea typeface="Calibri" panose="020F0502020204030204" pitchFamily="34" charset="0"/>
              <a:cs typeface="Arial"/>
            </a:endParaRPr>
          </a:p>
          <a:p>
            <a:r>
              <a:rPr lang="sv" b="1">
                <a:ea typeface="+mn-lt"/>
                <a:cs typeface="+mn-lt"/>
              </a:rPr>
              <a:t>Om du har några frågor, vänligen kontakta </a:t>
            </a:r>
            <a:r>
              <a:rPr lang="sv" b="1">
                <a:ea typeface="+mn-lt"/>
                <a:cs typeface="+mn-lt"/>
                <a:hlinkClick r:id="rId4"/>
              </a:rPr>
              <a:t>kandipalaute@aalto.fi</a:t>
            </a:r>
            <a:endParaRPr lang="en-US" b="1"/>
          </a:p>
          <a:p>
            <a:pPr algn="l"/>
            <a:endParaRPr lang="en-US" b="0" i="0" u="none" baseline="0">
              <a:cs typeface="Arial"/>
            </a:endParaRPr>
          </a:p>
          <a:p>
            <a:pPr algn="l" rtl="0"/>
            <a:endParaRPr lang="en" b="0" i="0" u="none" baseline="0"/>
          </a:p>
          <a:p>
            <a:pPr algn="l" rtl="0"/>
            <a:endParaRPr lang="en" b="1" u="sng">
              <a:solidFill>
                <a:srgbClr val="0070C0"/>
              </a:solidFill>
            </a:endParaRPr>
          </a:p>
        </p:txBody>
      </p:sp>
      <p:pic>
        <p:nvPicPr>
          <p:cNvPr id="4" name="Picture 6" descr="A picture containing text, person, clipart&#10;&#10;Description automatically generated">
            <a:extLst>
              <a:ext uri="{FF2B5EF4-FFF2-40B4-BE49-F238E27FC236}">
                <a16:creationId xmlns:a16="http://schemas.microsoft.com/office/drawing/2014/main" id="{6D7D941D-48FF-65AC-8D6F-8457BC5C8E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62" y="33584"/>
            <a:ext cx="9064869" cy="110220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9AA8B2B-D003-5055-71C2-2DC9881CB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(År 2022 motsvarade 3 % 52 miljoner euro som tilldelats sammanlagt 13 universitet. Aalto fick cirka 4,9 miljoner euro (ca 3 800 euro per respondent).</a:t>
            </a:r>
            <a:r>
              <a:rPr kumimoji="0" lang="sv-SE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23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5">
            <a:extLst>
              <a:ext uri="{FF2B5EF4-FFF2-40B4-BE49-F238E27FC236}">
                <a16:creationId xmlns:a16="http://schemas.microsoft.com/office/drawing/2014/main" id="{5F4D62AF-B71E-4B86-9991-6F2ED0653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3575" y="1180155"/>
            <a:ext cx="8845493" cy="3534106"/>
          </a:xfrm>
        </p:spPr>
        <p:txBody>
          <a:bodyPr lIns="0" tIns="0" rIns="0" bIns="0" anchor="t">
            <a:noAutofit/>
          </a:bodyPr>
          <a:lstStyle/>
          <a:p>
            <a:endParaRPr lang="fi-FI" sz="2000">
              <a:effectLst/>
              <a:latin typeface="Arial"/>
              <a:ea typeface="Calibri" panose="020F0502020204030204" pitchFamily="34" charset="0"/>
              <a:cs typeface="Calibri"/>
            </a:endParaRPr>
          </a:p>
          <a:p>
            <a:pPr algn="l" rtl="0"/>
            <a:endParaRPr lang="en" b="0" i="0" u="none" baseline="0"/>
          </a:p>
        </p:txBody>
      </p:sp>
      <p:sp>
        <p:nvSpPr>
          <p:cNvPr id="10" name="Tekstin paikkamerkki 16">
            <a:extLst>
              <a:ext uri="{FF2B5EF4-FFF2-40B4-BE49-F238E27FC236}">
                <a16:creationId xmlns:a16="http://schemas.microsoft.com/office/drawing/2014/main" id="{79A1ED25-6737-4DBE-B604-BB6E49738B7E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87339" y="78355"/>
            <a:ext cx="7793980" cy="569258"/>
          </a:xfrm>
        </p:spPr>
        <p:txBody>
          <a:bodyPr lIns="0" tIns="0" rIns="0" bIns="0" anchor="t"/>
          <a:lstStyle/>
          <a:p>
            <a:pPr algn="l" rtl="0"/>
            <a:endParaRPr lang="en" sz="4000" b="1" i="0" u="none" baseline="0">
              <a:cs typeface="Arial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FA7F9696-F844-4477-82D3-7FD1D6DA5C26}"/>
              </a:ext>
            </a:extLst>
          </p:cNvPr>
          <p:cNvSpPr txBox="1"/>
          <p:nvPr/>
        </p:nvSpPr>
        <p:spPr>
          <a:xfrm>
            <a:off x="328905" y="3256469"/>
            <a:ext cx="5590770" cy="9618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 b="1" u="sng">
              <a:solidFill>
                <a:srgbClr val="0563C1"/>
              </a:solidFill>
              <a:effectLst/>
              <a:ea typeface="Calibri" panose="020F0502020204030204" pitchFamily="34" charset="0"/>
              <a:cs typeface="Arial"/>
            </a:endParaRPr>
          </a:p>
          <a:p>
            <a:r>
              <a:rPr lang="en"/>
              <a:t>I </a:t>
            </a:r>
            <a:r>
              <a:rPr lang="en" err="1"/>
              <a:t>samarbete</a:t>
            </a:r>
            <a:r>
              <a:rPr lang="en"/>
              <a:t> med:</a:t>
            </a:r>
            <a:endParaRPr lang="en">
              <a:cs typeface="Arial"/>
            </a:endParaRPr>
          </a:p>
          <a:p>
            <a:pPr algn="l"/>
            <a:endParaRPr lang="en" b="0" i="0" u="none" baseline="0">
              <a:cs typeface="Arial"/>
            </a:endParaRPr>
          </a:p>
          <a:p>
            <a:pPr algn="l" rtl="0"/>
            <a:endParaRPr lang="en" b="1" u="sng">
              <a:solidFill>
                <a:srgbClr val="0070C0"/>
              </a:solidFill>
            </a:endParaRPr>
          </a:p>
        </p:txBody>
      </p:sp>
      <p:pic>
        <p:nvPicPr>
          <p:cNvPr id="4" name="Picture 6" descr="A picture containing text, person, clipart&#10;&#10;Description automatically generated">
            <a:extLst>
              <a:ext uri="{FF2B5EF4-FFF2-40B4-BE49-F238E27FC236}">
                <a16:creationId xmlns:a16="http://schemas.microsoft.com/office/drawing/2014/main" id="{6D7D941D-48FF-65AC-8D6F-8457BC5C8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62" y="33584"/>
            <a:ext cx="9064869" cy="1102209"/>
          </a:xfrm>
          <a:prstGeom prst="rect">
            <a:avLst/>
          </a:prstGeom>
        </p:spPr>
      </p:pic>
      <p:pic>
        <p:nvPicPr>
          <p:cNvPr id="5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93E8E11-0BD2-A766-10C6-79DB926F6B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531" y="3772845"/>
            <a:ext cx="7614138" cy="13609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8805AFE-046F-4266-A084-1F49BB13C090}"/>
              </a:ext>
            </a:extLst>
          </p:cNvPr>
          <p:cNvSpPr txBox="1"/>
          <p:nvPr/>
        </p:nvSpPr>
        <p:spPr>
          <a:xfrm>
            <a:off x="290147" y="1301262"/>
            <a:ext cx="8423030" cy="21698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err="1"/>
              <a:t>Kandidatrespons-enkäten</a:t>
            </a:r>
            <a:r>
              <a:rPr lang="en-US" sz="2400" b="1"/>
              <a:t> </a:t>
            </a:r>
            <a:r>
              <a:rPr lang="en-US" sz="2400" b="1" err="1"/>
              <a:t>koordineras</a:t>
            </a:r>
            <a:r>
              <a:rPr lang="en-US" sz="2400" b="1"/>
              <a:t> </a:t>
            </a:r>
            <a:r>
              <a:rPr lang="en-US" sz="2400" b="1" err="1"/>
              <a:t>och</a:t>
            </a:r>
            <a:r>
              <a:rPr lang="en-US" sz="2400" b="1"/>
              <a:t> </a:t>
            </a:r>
            <a:r>
              <a:rPr lang="en-US" sz="2400" b="1" err="1"/>
              <a:t>utvecklas</a:t>
            </a:r>
            <a:r>
              <a:rPr lang="en-US" sz="2400" b="1"/>
              <a:t> av de </a:t>
            </a:r>
            <a:r>
              <a:rPr lang="en-US" sz="2400" b="1" err="1"/>
              <a:t>finländska</a:t>
            </a:r>
            <a:r>
              <a:rPr lang="en-US" sz="2400" b="1"/>
              <a:t> </a:t>
            </a:r>
            <a:r>
              <a:rPr lang="en-US" sz="2400" b="1" err="1"/>
              <a:t>universiteten</a:t>
            </a:r>
            <a:r>
              <a:rPr lang="en-US" sz="2400" b="1"/>
              <a:t>.</a:t>
            </a:r>
            <a:endParaRPr lang="en-US" sz="2400" b="1">
              <a:cs typeface="Arial"/>
            </a:endParaRPr>
          </a:p>
          <a:p>
            <a:endParaRPr lang="en-US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hlinkClick r:id="rId5"/>
              </a:rPr>
              <a:t>dataskyddsbeskrivningen</a:t>
            </a:r>
            <a:endParaRPr lang="en-US" sz="2000">
              <a:cs typeface="Arial" panose="020B0604020202020204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hlinkClick r:id="rId6"/>
              </a:rPr>
              <a:t>etiska principer</a:t>
            </a:r>
            <a:r>
              <a:rPr lang="en-US" sz="2000"/>
              <a:t> </a:t>
            </a:r>
            <a:endParaRPr lang="en-US" sz="2000">
              <a:cs typeface="Arial" panose="020B0604020202020204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hlinkClick r:id="rId7"/>
              </a:rPr>
              <a:t>tillgänglighetsutlåtande</a:t>
            </a:r>
            <a:r>
              <a:rPr lang="en-US" sz="2000"/>
              <a:t>.</a:t>
            </a:r>
            <a:endParaRPr lang="en-US" sz="2000">
              <a:cs typeface="Arial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46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F9F44-4498-5922-F81E-4A459A342F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7338" y="576792"/>
            <a:ext cx="8643828" cy="3908497"/>
          </a:xfrm>
        </p:spPr>
        <p:txBody>
          <a:bodyPr lIns="0" tIns="0" rIns="0" bIns="0" anchor="t"/>
          <a:lstStyle/>
          <a:p>
            <a:r>
              <a:rPr lang="fi-FI" sz="2400" err="1">
                <a:ea typeface="Calibri"/>
              </a:rPr>
              <a:t>Task</a:t>
            </a:r>
            <a:r>
              <a:rPr lang="fi-FI" sz="2400">
                <a:ea typeface="Calibri"/>
              </a:rPr>
              <a:t>: </a:t>
            </a:r>
            <a:r>
              <a:rPr lang="fi-FI" sz="2400" b="0" err="1">
                <a:ea typeface="+mn-lt"/>
                <a:cs typeface="+mn-lt"/>
              </a:rPr>
              <a:t>Respond</a:t>
            </a:r>
            <a:r>
              <a:rPr lang="fi-FI" sz="2400" b="0">
                <a:ea typeface="+mn-lt"/>
                <a:cs typeface="+mn-lt"/>
              </a:rPr>
              <a:t> to </a:t>
            </a:r>
            <a:r>
              <a:rPr lang="fi-FI" sz="2400" b="0" err="1">
                <a:ea typeface="+mn-lt"/>
                <a:cs typeface="+mn-lt"/>
              </a:rPr>
              <a:t>the</a:t>
            </a:r>
            <a:r>
              <a:rPr lang="fi-FI" sz="2400" b="0">
                <a:ea typeface="+mn-lt"/>
                <a:cs typeface="+mn-lt"/>
              </a:rPr>
              <a:t> The </a:t>
            </a:r>
            <a:r>
              <a:rPr lang="fi-FI" sz="2400" b="0" err="1">
                <a:ea typeface="+mn-lt"/>
                <a:cs typeface="+mn-lt"/>
              </a:rPr>
              <a:t>Finnish</a:t>
            </a:r>
            <a:r>
              <a:rPr lang="fi-FI" sz="2400" b="0">
                <a:ea typeface="+mn-lt"/>
                <a:cs typeface="+mn-lt"/>
              </a:rPr>
              <a:t> </a:t>
            </a:r>
            <a:r>
              <a:rPr lang="fi-FI" sz="2400" b="0" err="1">
                <a:ea typeface="+mn-lt"/>
                <a:cs typeface="+mn-lt"/>
              </a:rPr>
              <a:t>Bachelor’s</a:t>
            </a:r>
            <a:r>
              <a:rPr lang="fi-FI" sz="2400" b="0">
                <a:ea typeface="+mn-lt"/>
                <a:cs typeface="+mn-lt"/>
              </a:rPr>
              <a:t> </a:t>
            </a:r>
            <a:r>
              <a:rPr lang="fi-FI" sz="2400" b="0" err="1">
                <a:ea typeface="+mn-lt"/>
                <a:cs typeface="+mn-lt"/>
              </a:rPr>
              <a:t>Graduate</a:t>
            </a:r>
            <a:r>
              <a:rPr lang="fi-FI" sz="2400" b="0">
                <a:ea typeface="+mn-lt"/>
                <a:cs typeface="+mn-lt"/>
              </a:rPr>
              <a:t> </a:t>
            </a:r>
            <a:r>
              <a:rPr lang="fi-FI" sz="2400" b="0" err="1">
                <a:ea typeface="+mn-lt"/>
                <a:cs typeface="+mn-lt"/>
              </a:rPr>
              <a:t>Survey</a:t>
            </a:r>
            <a:endParaRPr lang="fi-FI" sz="2400" b="0">
              <a:ea typeface="Calibri" panose="020F0502020204030204" pitchFamily="34" charset="0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>
                <a:ea typeface="Calibri"/>
              </a:rPr>
              <a:t>Go to https</a:t>
            </a:r>
            <a:r>
              <a:rPr lang="fi-FI" sz="1600">
                <a:ea typeface="Calibri"/>
                <a:cs typeface="+mn-lt"/>
              </a:rPr>
              <a:t>://kandipalaute.fi/en</a:t>
            </a:r>
            <a:endParaRPr lang="fi-FI" sz="1600">
              <a:effectLst/>
              <a:ea typeface="Calibri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err="1">
                <a:latin typeface="Arial"/>
                <a:ea typeface="Calibri"/>
                <a:cs typeface="Arial"/>
              </a:rPr>
              <a:t>Log</a:t>
            </a:r>
            <a:r>
              <a:rPr lang="fi-FI" sz="1600">
                <a:latin typeface="Arial"/>
                <a:ea typeface="Calibri"/>
                <a:cs typeface="Arial"/>
              </a:rPr>
              <a:t> in via HAKA </a:t>
            </a:r>
            <a:r>
              <a:rPr lang="fi-FI" sz="1600" err="1">
                <a:latin typeface="Arial"/>
                <a:ea typeface="Calibri"/>
                <a:cs typeface="Arial"/>
              </a:rPr>
              <a:t>using</a:t>
            </a:r>
            <a:r>
              <a:rPr lang="fi-FI" sz="1600">
                <a:latin typeface="Arial"/>
                <a:ea typeface="Calibri"/>
                <a:cs typeface="Arial"/>
              </a:rPr>
              <a:t> </a:t>
            </a:r>
            <a:r>
              <a:rPr lang="fi-FI" sz="1600" err="1">
                <a:latin typeface="Arial"/>
                <a:ea typeface="Calibri"/>
                <a:cs typeface="Arial"/>
              </a:rPr>
              <a:t>your</a:t>
            </a:r>
            <a:r>
              <a:rPr lang="fi-FI" sz="1600">
                <a:latin typeface="Arial"/>
                <a:ea typeface="Calibri"/>
                <a:cs typeface="Arial"/>
              </a:rPr>
              <a:t> Aalto </a:t>
            </a:r>
            <a:r>
              <a:rPr lang="fi-FI" sz="1600" err="1">
                <a:latin typeface="Arial"/>
                <a:ea typeface="Calibri"/>
                <a:cs typeface="Arial"/>
              </a:rPr>
              <a:t>credentials</a:t>
            </a:r>
            <a:r>
              <a:rPr lang="fi-FI" sz="1600">
                <a:latin typeface="Arial"/>
                <a:ea typeface="Calibri"/>
                <a:cs typeface="Arial"/>
              </a:rPr>
              <a:t>.</a:t>
            </a:r>
            <a:endParaRPr lang="fi-FI" sz="1600">
              <a:latin typeface="Arial"/>
              <a:ea typeface="Calibri" panose="020F0502020204030204" pitchFamily="34" charset="0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err="1">
                <a:ea typeface="Calibri"/>
                <a:cs typeface="Arial"/>
              </a:rPr>
              <a:t>Please</a:t>
            </a:r>
            <a:r>
              <a:rPr lang="fi-FI" sz="1600">
                <a:ea typeface="Calibri"/>
                <a:cs typeface="Arial"/>
              </a:rPr>
              <a:t> </a:t>
            </a:r>
            <a:r>
              <a:rPr lang="fi-FI" sz="1600" err="1">
                <a:ea typeface="Calibri"/>
                <a:cs typeface="Arial"/>
              </a:rPr>
              <a:t>try</a:t>
            </a:r>
            <a:r>
              <a:rPr lang="fi-FI" sz="1600">
                <a:ea typeface="Calibri"/>
                <a:cs typeface="Arial"/>
              </a:rPr>
              <a:t> to </a:t>
            </a:r>
            <a:r>
              <a:rPr lang="fi-FI" sz="1600" err="1">
                <a:ea typeface="Calibri"/>
                <a:cs typeface="Arial"/>
              </a:rPr>
              <a:t>answer</a:t>
            </a:r>
            <a:r>
              <a:rPr lang="fi-FI" sz="1600">
                <a:ea typeface="Calibri"/>
                <a:cs typeface="Arial"/>
              </a:rPr>
              <a:t> </a:t>
            </a:r>
            <a:r>
              <a:rPr lang="fi-FI" sz="1600" err="1">
                <a:ea typeface="Calibri"/>
                <a:cs typeface="Arial"/>
              </a:rPr>
              <a:t>all</a:t>
            </a:r>
            <a:r>
              <a:rPr lang="fi-FI" sz="1600">
                <a:ea typeface="Calibri"/>
                <a:cs typeface="Arial"/>
              </a:rPr>
              <a:t> of </a:t>
            </a:r>
            <a:r>
              <a:rPr lang="fi-FI" sz="1600" err="1">
                <a:ea typeface="Calibri"/>
                <a:cs typeface="Arial"/>
              </a:rPr>
              <a:t>the</a:t>
            </a:r>
            <a:r>
              <a:rPr lang="fi-FI" sz="1600">
                <a:ea typeface="Calibri"/>
                <a:cs typeface="Arial"/>
              </a:rPr>
              <a:t> </a:t>
            </a:r>
            <a:r>
              <a:rPr lang="fi-FI" sz="1600" err="1">
                <a:ea typeface="Calibri"/>
                <a:cs typeface="Arial"/>
              </a:rPr>
              <a:t>questions</a:t>
            </a:r>
            <a:r>
              <a:rPr lang="fi-FI" sz="1600">
                <a:ea typeface="Calibri"/>
                <a:cs typeface="Arial"/>
              </a:rPr>
              <a:t> to </a:t>
            </a:r>
            <a:r>
              <a:rPr lang="fi-FI" sz="1600" err="1">
                <a:ea typeface="Calibri"/>
                <a:cs typeface="Arial"/>
              </a:rPr>
              <a:t>the</a:t>
            </a:r>
            <a:r>
              <a:rPr lang="fi-FI" sz="1600">
                <a:ea typeface="Calibri"/>
                <a:cs typeface="Arial"/>
              </a:rPr>
              <a:t> </a:t>
            </a:r>
            <a:r>
              <a:rPr lang="fi-FI" sz="1600" err="1">
                <a:ea typeface="Calibri"/>
                <a:cs typeface="Arial"/>
              </a:rPr>
              <a:t>best</a:t>
            </a:r>
            <a:r>
              <a:rPr lang="fi-FI" sz="1600">
                <a:ea typeface="Calibri"/>
                <a:cs typeface="Arial"/>
              </a:rPr>
              <a:t> of </a:t>
            </a:r>
            <a:r>
              <a:rPr lang="fi-FI" sz="1600" err="1">
                <a:ea typeface="Calibri"/>
                <a:cs typeface="Arial"/>
              </a:rPr>
              <a:t>your</a:t>
            </a:r>
            <a:r>
              <a:rPr lang="fi-FI" sz="1600">
                <a:ea typeface="Calibri"/>
                <a:cs typeface="Arial"/>
              </a:rPr>
              <a:t> </a:t>
            </a:r>
            <a:r>
              <a:rPr lang="fi-FI" sz="1600" err="1">
                <a:ea typeface="Calibri"/>
                <a:cs typeface="Arial"/>
              </a:rPr>
              <a:t>ability</a:t>
            </a:r>
            <a:r>
              <a:rPr lang="fi-FI" sz="1600">
                <a:ea typeface="Calibri"/>
                <a:cs typeface="Arial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1600">
              <a:ea typeface="Calibri"/>
              <a:cs typeface="+mn-lt"/>
            </a:endParaRPr>
          </a:p>
          <a:p>
            <a:r>
              <a:rPr lang="fi-FI" sz="1600">
                <a:ea typeface="Calibri"/>
                <a:cs typeface="+mn-lt"/>
              </a:rPr>
              <a:t>The rating </a:t>
            </a:r>
            <a:r>
              <a:rPr lang="fi-FI" sz="1600" err="1">
                <a:ea typeface="Calibri"/>
                <a:cs typeface="+mn-lt"/>
              </a:rPr>
              <a:t>scale</a:t>
            </a:r>
            <a:r>
              <a:rPr lang="fi-FI" sz="1600">
                <a:ea typeface="Calibri"/>
                <a:cs typeface="+mn-lt"/>
              </a:rPr>
              <a:t> for </a:t>
            </a:r>
            <a:r>
              <a:rPr lang="fi-FI" sz="1600" err="1">
                <a:ea typeface="Calibri"/>
                <a:cs typeface="+mn-lt"/>
              </a:rPr>
              <a:t>all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the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shared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questions</a:t>
            </a:r>
            <a:r>
              <a:rPr lang="fi-FI" sz="1600">
                <a:ea typeface="Calibri"/>
                <a:cs typeface="+mn-lt"/>
              </a:rPr>
              <a:t>: 1 = I </a:t>
            </a:r>
            <a:r>
              <a:rPr lang="fi-FI" sz="1600" err="1">
                <a:ea typeface="Calibri"/>
                <a:cs typeface="+mn-lt"/>
              </a:rPr>
              <a:t>completely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disagree</a:t>
            </a:r>
            <a:r>
              <a:rPr lang="fi-FI" sz="1600">
                <a:ea typeface="Calibri"/>
                <a:cs typeface="+mn-lt"/>
              </a:rPr>
              <a:t>; 2 = I </a:t>
            </a:r>
            <a:r>
              <a:rPr lang="fi-FI" sz="1600" err="1">
                <a:ea typeface="Calibri"/>
                <a:cs typeface="+mn-lt"/>
              </a:rPr>
              <a:t>disagree</a:t>
            </a:r>
            <a:r>
              <a:rPr lang="fi-FI" sz="1600">
                <a:ea typeface="Calibri"/>
                <a:cs typeface="+mn-lt"/>
              </a:rPr>
              <a:t>; 3 = I </a:t>
            </a:r>
            <a:r>
              <a:rPr lang="fi-FI" sz="1600" err="1">
                <a:ea typeface="Calibri"/>
                <a:cs typeface="+mn-lt"/>
              </a:rPr>
              <a:t>neither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agree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nor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disagree</a:t>
            </a:r>
            <a:r>
              <a:rPr lang="fi-FI" sz="1600">
                <a:ea typeface="Calibri"/>
                <a:cs typeface="+mn-lt"/>
              </a:rPr>
              <a:t>; 4 = I </a:t>
            </a:r>
            <a:r>
              <a:rPr lang="fi-FI" sz="1600" err="1">
                <a:ea typeface="Calibri"/>
                <a:cs typeface="+mn-lt"/>
              </a:rPr>
              <a:t>agree</a:t>
            </a:r>
            <a:r>
              <a:rPr lang="fi-FI" sz="1600">
                <a:ea typeface="Calibri"/>
                <a:cs typeface="+mn-lt"/>
              </a:rPr>
              <a:t>; 5 = I </a:t>
            </a:r>
            <a:r>
              <a:rPr lang="fi-FI" sz="1600" err="1">
                <a:ea typeface="Calibri"/>
                <a:cs typeface="+mn-lt"/>
              </a:rPr>
              <a:t>completely</a:t>
            </a:r>
            <a:r>
              <a:rPr lang="fi-FI" sz="1600">
                <a:ea typeface="Calibri"/>
                <a:cs typeface="+mn-lt"/>
              </a:rPr>
              <a:t> </a:t>
            </a:r>
            <a:r>
              <a:rPr lang="fi-FI" sz="1600" err="1">
                <a:ea typeface="Calibri"/>
                <a:cs typeface="+mn-lt"/>
              </a:rPr>
              <a:t>agree</a:t>
            </a:r>
            <a:r>
              <a:rPr lang="fi-FI" sz="1600">
                <a:ea typeface="Calibri"/>
                <a:cs typeface="+mn-lt"/>
              </a:rPr>
              <a:t>. </a:t>
            </a:r>
            <a:endParaRPr lang="fi-FI">
              <a:ea typeface="+mn-lt"/>
              <a:cs typeface="+mn-lt"/>
            </a:endParaRPr>
          </a:p>
          <a:p>
            <a:endParaRPr lang="fi-FI" sz="1600">
              <a:ea typeface="+mn-lt"/>
              <a:cs typeface="+mn-lt"/>
            </a:endParaRPr>
          </a:p>
          <a:p>
            <a:r>
              <a:rPr lang="fi-FI" sz="1600" err="1">
                <a:ea typeface="+mn-lt"/>
                <a:cs typeface="+mn-lt"/>
              </a:rPr>
              <a:t>Completing</a:t>
            </a:r>
            <a:r>
              <a:rPr lang="fi-FI" sz="1600">
                <a:ea typeface="+mn-lt"/>
                <a:cs typeface="+mn-lt"/>
              </a:rPr>
              <a:t> </a:t>
            </a:r>
            <a:r>
              <a:rPr lang="fi-FI" sz="1600" err="1">
                <a:ea typeface="+mn-lt"/>
                <a:cs typeface="+mn-lt"/>
              </a:rPr>
              <a:t>the</a:t>
            </a:r>
            <a:r>
              <a:rPr lang="fi-FI" sz="1600">
                <a:ea typeface="+mn-lt"/>
                <a:cs typeface="+mn-lt"/>
              </a:rPr>
              <a:t> </a:t>
            </a:r>
            <a:r>
              <a:rPr lang="fi-FI" sz="1600" err="1">
                <a:ea typeface="+mn-lt"/>
                <a:cs typeface="+mn-lt"/>
              </a:rPr>
              <a:t>questionnaire</a:t>
            </a:r>
            <a:r>
              <a:rPr lang="fi-FI" sz="1600">
                <a:ea typeface="+mn-lt"/>
                <a:cs typeface="+mn-lt"/>
              </a:rPr>
              <a:t> </a:t>
            </a:r>
            <a:r>
              <a:rPr lang="fi-FI" sz="1600" err="1">
                <a:ea typeface="+mn-lt"/>
                <a:cs typeface="+mn-lt"/>
              </a:rPr>
              <a:t>will</a:t>
            </a:r>
            <a:r>
              <a:rPr lang="fi-FI" sz="1600">
                <a:ea typeface="+mn-lt"/>
                <a:cs typeface="+mn-lt"/>
              </a:rPr>
              <a:t> </a:t>
            </a:r>
            <a:r>
              <a:rPr lang="fi-FI" sz="1600" err="1">
                <a:ea typeface="+mn-lt"/>
                <a:cs typeface="+mn-lt"/>
              </a:rPr>
              <a:t>take</a:t>
            </a:r>
            <a:r>
              <a:rPr lang="fi-FI" sz="1600">
                <a:ea typeface="+mn-lt"/>
                <a:cs typeface="+mn-lt"/>
              </a:rPr>
              <a:t> 15 - 20 </a:t>
            </a:r>
            <a:r>
              <a:rPr lang="fi-FI" sz="1600" err="1">
                <a:ea typeface="+mn-lt"/>
                <a:cs typeface="+mn-lt"/>
              </a:rPr>
              <a:t>minutes</a:t>
            </a:r>
            <a:r>
              <a:rPr lang="fi-FI" sz="1600">
                <a:ea typeface="+mn-lt"/>
                <a:cs typeface="+mn-lt"/>
              </a:rPr>
              <a:t>.</a:t>
            </a:r>
            <a:endParaRPr lang="fi-FI">
              <a:cs typeface="Arial" panose="020B0604020202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1600">
              <a:effectLst/>
              <a:ea typeface="Calibri" panose="020F0502020204030204" pitchFamily="34" charset="0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1600">
              <a:ea typeface="Calibri" panose="020F0502020204030204" pitchFamily="34" charset="0"/>
              <a:cs typeface="Arial"/>
            </a:endParaRPr>
          </a:p>
          <a:p>
            <a:endParaRPr lang="fi-FI" sz="1600">
              <a:effectLst/>
              <a:ea typeface="Calibri" panose="020F0502020204030204" pitchFamily="34" charset="0"/>
              <a:cs typeface="Arial"/>
            </a:endParaRPr>
          </a:p>
          <a:p>
            <a:endParaRPr lang="fi-FI" sz="1600">
              <a:ea typeface="Calibri" panose="020F0502020204030204" pitchFamily="34" charset="0"/>
              <a:cs typeface="Arial"/>
            </a:endParaRPr>
          </a:p>
          <a:p>
            <a:endParaRPr lang="fi-FI" sz="1600">
              <a:ea typeface="Calibri" panose="020F0502020204030204" pitchFamily="34" charset="0"/>
              <a:cs typeface="Arial"/>
            </a:endParaRPr>
          </a:p>
          <a:p>
            <a:endParaRPr lang="en-US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736767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5">
            <a:extLst>
              <a:ext uri="{FF2B5EF4-FFF2-40B4-BE49-F238E27FC236}">
                <a16:creationId xmlns:a16="http://schemas.microsoft.com/office/drawing/2014/main" id="{5F4D62AF-B71E-4B86-9991-6F2ED0653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367" y="1180155"/>
            <a:ext cx="8836701" cy="1045883"/>
          </a:xfrm>
        </p:spPr>
        <p:txBody>
          <a:bodyPr lIns="0" tIns="0" rIns="0" bIns="0" anchor="t">
            <a:noAutofit/>
          </a:bodyPr>
          <a:lstStyle/>
          <a:p>
            <a:r>
              <a:rPr lang="fi-FI" sz="2000">
                <a:latin typeface="Calibri"/>
                <a:ea typeface="Calibri"/>
                <a:cs typeface="Calibri"/>
              </a:rPr>
              <a:t>The </a:t>
            </a:r>
            <a:r>
              <a:rPr lang="fi-FI" sz="2000" err="1">
                <a:latin typeface="Calibri"/>
                <a:ea typeface="Calibri"/>
                <a:cs typeface="Calibri"/>
              </a:rPr>
              <a:t>Finnish</a:t>
            </a:r>
            <a:r>
              <a:rPr lang="fi-FI" sz="2000">
                <a:latin typeface="Calibri"/>
                <a:ea typeface="Calibri"/>
                <a:cs typeface="Calibri"/>
              </a:rPr>
              <a:t> </a:t>
            </a:r>
            <a:r>
              <a:rPr lang="fi-FI" sz="2000" err="1">
                <a:latin typeface="Calibri"/>
                <a:ea typeface="Calibri"/>
                <a:cs typeface="Calibri"/>
              </a:rPr>
              <a:t>Bachelor’s</a:t>
            </a:r>
            <a:r>
              <a:rPr lang="fi-FI" sz="2000">
                <a:latin typeface="Calibri"/>
                <a:ea typeface="Calibri"/>
                <a:cs typeface="Calibri"/>
              </a:rPr>
              <a:t> </a:t>
            </a:r>
            <a:r>
              <a:rPr lang="fi-FI" sz="2000" err="1">
                <a:latin typeface="Calibri"/>
                <a:ea typeface="Calibri"/>
                <a:cs typeface="Calibri"/>
              </a:rPr>
              <a:t>Graduate</a:t>
            </a:r>
            <a:r>
              <a:rPr lang="fi-FI" sz="2000">
                <a:latin typeface="Calibri"/>
                <a:ea typeface="Calibri"/>
                <a:cs typeface="Calibri"/>
              </a:rPr>
              <a:t> </a:t>
            </a:r>
            <a:r>
              <a:rPr lang="fi-FI" sz="2000" err="1">
                <a:latin typeface="Calibri"/>
                <a:ea typeface="Calibri"/>
                <a:cs typeface="Calibri"/>
              </a:rPr>
              <a:t>Survey</a:t>
            </a:r>
            <a:r>
              <a:rPr lang="fi-FI" sz="2000">
                <a:latin typeface="Calibri"/>
                <a:ea typeface="Calibri"/>
                <a:cs typeface="Calibri"/>
              </a:rPr>
              <a:t> is a </a:t>
            </a:r>
            <a:r>
              <a:rPr lang="fi-FI" sz="2000" err="1">
                <a:latin typeface="Calibri"/>
                <a:ea typeface="Calibri"/>
                <a:cs typeface="Calibri"/>
              </a:rPr>
              <a:t>national</a:t>
            </a:r>
            <a:r>
              <a:rPr lang="fi-FI" sz="2000">
                <a:latin typeface="Calibri"/>
                <a:ea typeface="Calibri"/>
                <a:cs typeface="Calibri"/>
              </a:rPr>
              <a:t> </a:t>
            </a:r>
            <a:r>
              <a:rPr lang="fi-FI" sz="2000" err="1">
                <a:latin typeface="Calibri"/>
                <a:ea typeface="Calibri"/>
                <a:cs typeface="Calibri"/>
              </a:rPr>
              <a:t>student</a:t>
            </a:r>
            <a:r>
              <a:rPr lang="fi-FI" sz="2000">
                <a:latin typeface="Calibri"/>
                <a:ea typeface="Calibri"/>
                <a:cs typeface="Calibri"/>
              </a:rPr>
              <a:t> feedback </a:t>
            </a:r>
            <a:r>
              <a:rPr lang="fi-FI" sz="2000" err="1">
                <a:latin typeface="Calibri"/>
                <a:ea typeface="Calibri"/>
                <a:cs typeface="Calibri"/>
              </a:rPr>
              <a:t>survey</a:t>
            </a:r>
            <a:r>
              <a:rPr lang="fi-FI" sz="2000">
                <a:latin typeface="Calibri"/>
                <a:ea typeface="Calibri"/>
                <a:cs typeface="Calibri"/>
              </a:rPr>
              <a:t> on </a:t>
            </a:r>
            <a:r>
              <a:rPr lang="fi-FI" sz="2000" err="1">
                <a:latin typeface="Calibri"/>
                <a:ea typeface="Calibri"/>
                <a:cs typeface="Calibri"/>
              </a:rPr>
              <a:t>students</a:t>
            </a:r>
            <a:r>
              <a:rPr lang="fi-FI" sz="2000">
                <a:latin typeface="Calibri"/>
                <a:ea typeface="Calibri"/>
                <a:cs typeface="Calibri"/>
              </a:rPr>
              <a:t>’ </a:t>
            </a:r>
            <a:r>
              <a:rPr lang="fi-FI" sz="2000" err="1">
                <a:latin typeface="Calibri"/>
                <a:ea typeface="Calibri"/>
                <a:cs typeface="Calibri"/>
              </a:rPr>
              <a:t>satisfaction</a:t>
            </a:r>
            <a:r>
              <a:rPr lang="fi-FI" sz="2000">
                <a:latin typeface="Calibri"/>
                <a:ea typeface="Calibri"/>
                <a:cs typeface="Calibri"/>
              </a:rPr>
              <a:t> </a:t>
            </a:r>
            <a:r>
              <a:rPr lang="fi-FI" sz="2000" err="1">
                <a:latin typeface="Calibri"/>
                <a:ea typeface="Calibri"/>
                <a:cs typeface="Calibri"/>
              </a:rPr>
              <a:t>with</a:t>
            </a:r>
            <a:r>
              <a:rPr lang="fi-FI" sz="2000">
                <a:latin typeface="Calibri"/>
                <a:ea typeface="Calibri"/>
                <a:cs typeface="Calibri"/>
              </a:rPr>
              <a:t> </a:t>
            </a:r>
            <a:r>
              <a:rPr lang="fi-FI" sz="2000" err="1">
                <a:latin typeface="Calibri"/>
                <a:ea typeface="Calibri"/>
                <a:cs typeface="Calibri"/>
              </a:rPr>
              <a:t>their</a:t>
            </a:r>
            <a:r>
              <a:rPr lang="fi-FI" sz="2000">
                <a:latin typeface="Calibri"/>
                <a:ea typeface="Calibri"/>
                <a:cs typeface="Calibri"/>
              </a:rPr>
              <a:t> </a:t>
            </a:r>
            <a:r>
              <a:rPr lang="fi-FI" sz="2000" err="1">
                <a:latin typeface="Calibri"/>
                <a:ea typeface="Calibri"/>
                <a:cs typeface="Calibri"/>
              </a:rPr>
              <a:t>university</a:t>
            </a:r>
            <a:r>
              <a:rPr lang="fi-FI" sz="2000">
                <a:latin typeface="Calibri"/>
                <a:ea typeface="Calibri"/>
                <a:cs typeface="Calibri"/>
              </a:rPr>
              <a:t> and </a:t>
            </a:r>
            <a:r>
              <a:rPr lang="fi-FI" sz="2000" err="1">
                <a:latin typeface="Calibri"/>
                <a:ea typeface="Calibri"/>
                <a:cs typeface="Calibri"/>
              </a:rPr>
              <a:t>their</a:t>
            </a:r>
            <a:r>
              <a:rPr lang="fi-FI" sz="2000">
                <a:latin typeface="Calibri"/>
                <a:ea typeface="Calibri"/>
                <a:cs typeface="Calibri"/>
              </a:rPr>
              <a:t> </a:t>
            </a:r>
            <a:r>
              <a:rPr lang="fi-FI" sz="2000" err="1">
                <a:latin typeface="Calibri"/>
                <a:ea typeface="Calibri"/>
                <a:cs typeface="Calibri"/>
              </a:rPr>
              <a:t>study</a:t>
            </a:r>
            <a:r>
              <a:rPr lang="fi-FI" sz="2000">
                <a:latin typeface="Calibri"/>
                <a:ea typeface="Calibri"/>
                <a:cs typeface="Calibri"/>
              </a:rPr>
              <a:t> </a:t>
            </a:r>
            <a:r>
              <a:rPr lang="fi-FI" sz="2000" err="1">
                <a:latin typeface="Calibri"/>
                <a:ea typeface="Calibri"/>
                <a:cs typeface="Calibri"/>
              </a:rPr>
              <a:t>experience</a:t>
            </a:r>
            <a:r>
              <a:rPr lang="fi-FI" sz="2000">
                <a:latin typeface="Calibri"/>
                <a:ea typeface="Calibri"/>
                <a:cs typeface="Calibri"/>
              </a:rPr>
              <a:t>. </a:t>
            </a:r>
            <a:endParaRPr lang="en" b="0" i="0" u="none" baseline="0"/>
          </a:p>
        </p:txBody>
      </p:sp>
      <p:sp>
        <p:nvSpPr>
          <p:cNvPr id="10" name="Tekstin paikkamerkki 16">
            <a:extLst>
              <a:ext uri="{FF2B5EF4-FFF2-40B4-BE49-F238E27FC236}">
                <a16:creationId xmlns:a16="http://schemas.microsoft.com/office/drawing/2014/main" id="{79A1ED25-6737-4DBE-B604-BB6E49738B7E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87339" y="78355"/>
            <a:ext cx="7793980" cy="569258"/>
          </a:xfrm>
        </p:spPr>
        <p:txBody>
          <a:bodyPr lIns="0" tIns="0" rIns="0" bIns="0" anchor="t"/>
          <a:lstStyle/>
          <a:p>
            <a:pPr algn="l" rtl="0"/>
            <a:endParaRPr lang="en" sz="4000" b="1" i="0" u="none" baseline="0">
              <a:cs typeface="Arial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2C376E6E-71B5-4BAF-BF70-FC011D24F405}"/>
              </a:ext>
            </a:extLst>
          </p:cNvPr>
          <p:cNvSpPr txBox="1"/>
          <p:nvPr/>
        </p:nvSpPr>
        <p:spPr>
          <a:xfrm>
            <a:off x="284943" y="2163753"/>
            <a:ext cx="8221717" cy="1831271"/>
          </a:xfrm>
          <a:prstGeom prst="rect">
            <a:avLst/>
          </a:prstGeom>
          <a:noFill/>
        </p:spPr>
        <p:txBody>
          <a:bodyPr wrap="square" lIns="91440" tIns="45720" rIns="91440" bIns="45720" numCol="2" rtlCol="0" anchor="t">
            <a:spAutoFit/>
          </a:bodyPr>
          <a:lstStyle/>
          <a:p>
            <a:pPr marL="215900" indent="-215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400" dirty="0">
                <a:ea typeface="Calibri"/>
                <a:cs typeface="+mn-lt"/>
              </a:rPr>
              <a:t>Aalto </a:t>
            </a:r>
            <a:r>
              <a:rPr lang="fi-FI" sz="1400" dirty="0" err="1">
                <a:ea typeface="Calibri"/>
                <a:cs typeface="+mn-lt"/>
              </a:rPr>
              <a:t>University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will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use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the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results</a:t>
            </a:r>
            <a:r>
              <a:rPr lang="fi-FI" sz="1400" dirty="0">
                <a:ea typeface="Calibri"/>
                <a:cs typeface="+mn-lt"/>
              </a:rPr>
              <a:t> of </a:t>
            </a:r>
            <a:r>
              <a:rPr lang="fi-FI" sz="1400" dirty="0" err="1">
                <a:ea typeface="Calibri"/>
                <a:cs typeface="+mn-lt"/>
              </a:rPr>
              <a:t>the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survey</a:t>
            </a:r>
            <a:r>
              <a:rPr lang="fi-FI" sz="1400" dirty="0">
                <a:ea typeface="Calibri"/>
                <a:cs typeface="+mn-lt"/>
              </a:rPr>
              <a:t> to </a:t>
            </a:r>
            <a:r>
              <a:rPr lang="fi-FI" sz="1400" dirty="0" err="1">
                <a:ea typeface="Calibri"/>
                <a:cs typeface="+mn-lt"/>
              </a:rPr>
              <a:t>develop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its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operations</a:t>
            </a:r>
            <a:r>
              <a:rPr lang="fi-FI" sz="1400" dirty="0">
                <a:ea typeface="Calibri"/>
                <a:cs typeface="+mn-lt"/>
              </a:rPr>
              <a:t>. </a:t>
            </a:r>
            <a:endParaRPr lang="en-US" dirty="0">
              <a:ea typeface="Calibri"/>
              <a:cs typeface="+mn-lt"/>
            </a:endParaRPr>
          </a:p>
          <a:p>
            <a:pPr marL="215900" indent="-215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400" dirty="0" err="1">
                <a:ea typeface="Calibri"/>
                <a:cs typeface="+mn-lt"/>
              </a:rPr>
              <a:t>The</a:t>
            </a:r>
            <a:r>
              <a:rPr lang="fi-FI" sz="1400" dirty="0">
                <a:ea typeface="Calibri"/>
                <a:cs typeface="+mn-lt"/>
              </a:rPr>
              <a:t> feedback </a:t>
            </a:r>
            <a:r>
              <a:rPr lang="fi-FI" sz="1400" dirty="0" err="1">
                <a:ea typeface="Calibri"/>
                <a:cs typeface="+mn-lt"/>
              </a:rPr>
              <a:t>also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provides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comparative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information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between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Finnish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universities</a:t>
            </a:r>
            <a:r>
              <a:rPr lang="fi-FI" sz="1400" dirty="0">
                <a:ea typeface="Calibri"/>
                <a:cs typeface="+mn-lt"/>
              </a:rPr>
              <a:t>. </a:t>
            </a:r>
            <a:r>
              <a:rPr lang="fi-FI" sz="1400" dirty="0" err="1">
                <a:ea typeface="Calibri"/>
                <a:cs typeface="+mn-lt"/>
              </a:rPr>
              <a:t>The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statistics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are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freely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available</a:t>
            </a:r>
            <a:r>
              <a:rPr lang="fi-FI" sz="1400" dirty="0">
                <a:ea typeface="Calibri"/>
                <a:cs typeface="+mn-lt"/>
              </a:rPr>
              <a:t> at </a:t>
            </a:r>
            <a:r>
              <a:rPr lang="fi-FI" sz="1400" dirty="0" err="1">
                <a:ea typeface="Calibri"/>
                <a:cs typeface="+mn-lt"/>
              </a:rPr>
              <a:t>the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>
                <a:ea typeface="Calibri"/>
                <a:cs typeface="+mn-lt"/>
                <a:hlinkClick r:id="rId3"/>
              </a:rPr>
              <a:t>Vipunen statistics services of the educational administration.</a:t>
            </a:r>
            <a:endParaRPr lang="en-US" dirty="0">
              <a:ea typeface="Calibri"/>
              <a:cs typeface="+mn-lt"/>
            </a:endParaRPr>
          </a:p>
          <a:p>
            <a:pPr marL="215900" indent="-215900">
              <a:lnSpc>
                <a:spcPts val="1500"/>
              </a:lnSpc>
              <a:spcBef>
                <a:spcPts val="600"/>
              </a:spcBef>
              <a:buFont typeface="Arial,Sans-Serif" panose="020B0604020202020204" pitchFamily="34" charset="0"/>
              <a:buChar char="•"/>
            </a:pPr>
            <a:r>
              <a:rPr lang="fi-FI" sz="1400" dirty="0">
                <a:ea typeface="Calibri"/>
                <a:cs typeface="+mn-lt"/>
              </a:rPr>
              <a:t> </a:t>
            </a:r>
            <a:r>
              <a:rPr lang="fi-FI" sz="1400" dirty="0" err="1">
                <a:ea typeface="Calibri"/>
                <a:cs typeface="+mn-lt"/>
              </a:rPr>
              <a:t>Responding</a:t>
            </a:r>
            <a:r>
              <a:rPr lang="fi-FI" sz="1400" dirty="0">
                <a:ea typeface="Calibri"/>
                <a:cs typeface="+mn-lt"/>
              </a:rPr>
              <a:t> to </a:t>
            </a:r>
            <a:r>
              <a:rPr lang="fi-FI" sz="1400" dirty="0" err="1">
                <a:ea typeface="Calibri"/>
                <a:cs typeface="+mn-lt"/>
              </a:rPr>
              <a:t>this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survey</a:t>
            </a:r>
            <a:r>
              <a:rPr lang="fi-FI" sz="1400" dirty="0">
                <a:ea typeface="Calibri"/>
                <a:cs typeface="+mn-lt"/>
              </a:rPr>
              <a:t> is </a:t>
            </a:r>
            <a:r>
              <a:rPr lang="fi-FI" sz="1400" dirty="0" err="1">
                <a:ea typeface="Calibri"/>
                <a:cs typeface="+mn-lt"/>
              </a:rPr>
              <a:t>very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important</a:t>
            </a:r>
            <a:r>
              <a:rPr lang="fi-FI" sz="1400" dirty="0">
                <a:ea typeface="Calibri"/>
                <a:cs typeface="+mn-lt"/>
              </a:rPr>
              <a:t>: as of 2015, </a:t>
            </a:r>
            <a:r>
              <a:rPr lang="fi-FI" sz="1400" dirty="0" err="1">
                <a:ea typeface="Calibri"/>
                <a:cs typeface="+mn-lt"/>
              </a:rPr>
              <a:t>the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Ministry</a:t>
            </a:r>
            <a:r>
              <a:rPr lang="fi-FI" sz="1400" dirty="0">
                <a:ea typeface="Calibri"/>
                <a:cs typeface="+mn-lt"/>
              </a:rPr>
              <a:t> of </a:t>
            </a:r>
            <a:r>
              <a:rPr lang="fi-FI" sz="1400" dirty="0" err="1">
                <a:ea typeface="Calibri"/>
                <a:cs typeface="+mn-lt"/>
              </a:rPr>
              <a:t>Education</a:t>
            </a:r>
            <a:r>
              <a:rPr lang="fi-FI" sz="1400" dirty="0">
                <a:ea typeface="Calibri"/>
                <a:cs typeface="+mn-lt"/>
              </a:rPr>
              <a:t> and Culture </a:t>
            </a:r>
            <a:r>
              <a:rPr lang="fi-FI" sz="1400" dirty="0" err="1">
                <a:ea typeface="Calibri"/>
                <a:cs typeface="+mn-lt"/>
              </a:rPr>
              <a:t>distributes</a:t>
            </a:r>
            <a:r>
              <a:rPr lang="fi-FI" sz="1400" dirty="0">
                <a:ea typeface="Calibri"/>
                <a:cs typeface="+mn-lt"/>
              </a:rPr>
              <a:t> 3% of </a:t>
            </a:r>
            <a:r>
              <a:rPr lang="fi-FI" sz="1400" dirty="0" err="1">
                <a:ea typeface="Calibri"/>
                <a:cs typeface="+mn-lt"/>
              </a:rPr>
              <a:t>its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university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core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funding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annually</a:t>
            </a:r>
            <a:r>
              <a:rPr lang="fi-FI" sz="1400" dirty="0">
                <a:ea typeface="Calibri"/>
                <a:cs typeface="+mn-lt"/>
              </a:rPr>
              <a:t> on </a:t>
            </a:r>
            <a:r>
              <a:rPr lang="fi-FI" sz="1400" dirty="0" err="1">
                <a:ea typeface="Calibri"/>
                <a:cs typeface="+mn-lt"/>
              </a:rPr>
              <a:t>the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basis</a:t>
            </a:r>
            <a:r>
              <a:rPr lang="fi-FI" sz="1400" dirty="0">
                <a:ea typeface="Calibri"/>
                <a:cs typeface="+mn-lt"/>
              </a:rPr>
              <a:t> of </a:t>
            </a:r>
            <a:r>
              <a:rPr lang="fi-FI" sz="1400" dirty="0" err="1">
                <a:ea typeface="Calibri"/>
                <a:cs typeface="+mn-lt"/>
              </a:rPr>
              <a:t>this</a:t>
            </a:r>
            <a:r>
              <a:rPr lang="fi-FI" sz="1400" dirty="0">
                <a:ea typeface="Calibri"/>
                <a:cs typeface="+mn-lt"/>
              </a:rPr>
              <a:t> </a:t>
            </a:r>
            <a:r>
              <a:rPr lang="fi-FI" sz="1400" dirty="0" err="1">
                <a:ea typeface="Calibri"/>
                <a:cs typeface="+mn-lt"/>
              </a:rPr>
              <a:t>survey</a:t>
            </a:r>
            <a:r>
              <a:rPr lang="fi-FI" sz="1400" dirty="0">
                <a:ea typeface="Calibri"/>
                <a:cs typeface="+mn-lt"/>
              </a:rPr>
              <a:t>.  </a:t>
            </a:r>
            <a:r>
              <a:rPr lang="fi-FI" sz="1000" b="0" i="1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(In 2022, 3% </a:t>
            </a:r>
            <a:r>
              <a:rPr lang="fi-FI" sz="1000" i="1" dirty="0" err="1">
                <a:solidFill>
                  <a:srgbClr val="000000"/>
                </a:solidFill>
                <a:latin typeface="Arial"/>
                <a:cs typeface="Arial"/>
              </a:rPr>
              <a:t>equaled</a:t>
            </a:r>
            <a:r>
              <a:rPr lang="fi-FI" sz="1000" b="0" i="1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 52 </a:t>
            </a:r>
            <a:r>
              <a:rPr lang="fi-FI" sz="1000" b="0" i="1" u="none" strike="noStrike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million</a:t>
            </a:r>
            <a:r>
              <a:rPr lang="fi-FI" sz="1000" b="0" i="1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fi-FI" sz="1000" b="0" i="1" u="none" strike="noStrike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euros</a:t>
            </a:r>
            <a:r>
              <a:rPr lang="fi-FI" sz="1000" b="0" i="1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fi-FI" sz="1000" b="0" i="1" u="none" strike="noStrike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allocated</a:t>
            </a:r>
            <a:r>
              <a:rPr lang="fi-FI" sz="1000" b="0" i="1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fi-FI" sz="1000" i="1" dirty="0" err="1">
                <a:solidFill>
                  <a:srgbClr val="000000"/>
                </a:solidFill>
                <a:latin typeface="Arial"/>
                <a:cs typeface="Arial"/>
              </a:rPr>
              <a:t>across</a:t>
            </a:r>
            <a:r>
              <a:rPr lang="fi-FI" sz="1000" b="0" i="1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 13 </a:t>
            </a:r>
            <a:r>
              <a:rPr lang="fi-FI" sz="1000" b="0" i="1" u="none" strike="noStrike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universities</a:t>
            </a:r>
            <a:r>
              <a:rPr lang="fi-FI" sz="1000" b="0" i="1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. Aalto</a:t>
            </a:r>
            <a:r>
              <a:rPr lang="fi-FI" sz="10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i-FI" sz="1000" i="1" dirty="0" err="1">
                <a:solidFill>
                  <a:srgbClr val="000000"/>
                </a:solidFill>
                <a:latin typeface="Arial"/>
                <a:cs typeface="Arial"/>
              </a:rPr>
              <a:t>received</a:t>
            </a:r>
            <a:r>
              <a:rPr lang="fi-FI" sz="1000" b="0" i="1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fi-FI" sz="1000" b="0" i="1" u="none" strike="noStrike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about</a:t>
            </a:r>
            <a:r>
              <a:rPr lang="fi-FI" sz="1000" b="0" i="1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 4.9 </a:t>
            </a:r>
            <a:r>
              <a:rPr lang="fi-FI" sz="1000" b="0" i="1" u="none" strike="noStrike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million</a:t>
            </a:r>
            <a:r>
              <a:rPr lang="fi-FI" sz="1000" b="0" i="1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fi-FI" sz="1000" b="0" i="1" u="none" strike="noStrike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euros</a:t>
            </a:r>
            <a:r>
              <a:rPr lang="fi-FI" sz="1000" b="0" i="1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 (</a:t>
            </a:r>
            <a:r>
              <a:rPr lang="fi-FI" sz="1000" b="0" i="1" u="none" strike="noStrike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ca</a:t>
            </a:r>
            <a:r>
              <a:rPr lang="fi-FI" sz="1000" b="0" i="1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. 3 800€ per </a:t>
            </a:r>
            <a:r>
              <a:rPr lang="fi-FI" sz="1000" b="0" i="1" u="none" strike="noStrike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respondent</a:t>
            </a:r>
            <a:r>
              <a:rPr lang="fi-FI" sz="1000" i="1" dirty="0">
                <a:solidFill>
                  <a:srgbClr val="000000"/>
                </a:solidFill>
                <a:latin typeface="Arial"/>
                <a:cs typeface="Arial"/>
              </a:rPr>
              <a:t>)).</a:t>
            </a:r>
            <a:r>
              <a:rPr lang="fi-FI" sz="1000" b="0" i="1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  <a:endParaRPr lang="en-US" sz="1000" b="0" i="0" dirty="0">
              <a:effectLst/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endParaRPr lang="fi-FI" sz="1400">
              <a:ea typeface="Calibri"/>
              <a:cs typeface="Arial" panose="020B0604020202020204"/>
            </a:endParaRPr>
          </a:p>
          <a:p>
            <a:pPr>
              <a:spcBef>
                <a:spcPts val="600"/>
              </a:spcBef>
            </a:pPr>
            <a:endParaRPr lang="fi-FI" sz="1400">
              <a:cs typeface="Arial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FA7F9696-F844-4477-82D3-7FD1D6DA5C26}"/>
              </a:ext>
            </a:extLst>
          </p:cNvPr>
          <p:cNvSpPr txBox="1"/>
          <p:nvPr/>
        </p:nvSpPr>
        <p:spPr>
          <a:xfrm>
            <a:off x="284943" y="3995024"/>
            <a:ext cx="6417247" cy="141577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 b="1">
              <a:ea typeface="Calibri"/>
            </a:endParaRPr>
          </a:p>
          <a:p>
            <a:endParaRPr lang="en" sz="1600" b="0" i="0" u="none" baseline="0"/>
          </a:p>
          <a:p>
            <a:r>
              <a:rPr lang="en-US">
                <a:ea typeface="+mn-lt"/>
                <a:cs typeface="+mn-lt"/>
              </a:rPr>
              <a:t>If you have any questions, please contact </a:t>
            </a:r>
            <a:r>
              <a:rPr lang="en-US">
                <a:ea typeface="+mn-lt"/>
                <a:cs typeface="+mn-lt"/>
                <a:hlinkClick r:id="rId4"/>
              </a:rPr>
              <a:t>kandipalaute@aalto.fi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algn="l"/>
            <a:endParaRPr lang="en-US" b="0" i="0" u="none" baseline="0">
              <a:cs typeface="Arial"/>
            </a:endParaRPr>
          </a:p>
          <a:p>
            <a:pPr algn="l" rtl="0"/>
            <a:endParaRPr lang="en" b="0" i="0" u="none" baseline="0"/>
          </a:p>
          <a:p>
            <a:pPr algn="l" rtl="0"/>
            <a:endParaRPr lang="en" b="1" u="sng">
              <a:solidFill>
                <a:srgbClr val="0070C0"/>
              </a:solidFill>
            </a:endParaRPr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1D65319D-05C1-4D78-BB72-23E34D1EA558}"/>
              </a:ext>
            </a:extLst>
          </p:cNvPr>
          <p:cNvSpPr/>
          <p:nvPr/>
        </p:nvSpPr>
        <p:spPr>
          <a:xfrm>
            <a:off x="6763736" y="3464389"/>
            <a:ext cx="2216018" cy="216903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i-FI" sz="1600" b="1" err="1">
                <a:solidFill>
                  <a:schemeClr val="bg1"/>
                </a:solidFill>
              </a:rPr>
              <a:t>Thank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you</a:t>
            </a:r>
            <a:r>
              <a:rPr lang="fi-FI" sz="1600" b="1">
                <a:solidFill>
                  <a:schemeClr val="bg1"/>
                </a:solidFill>
              </a:rPr>
              <a:t> for </a:t>
            </a:r>
            <a:r>
              <a:rPr lang="fi-FI" sz="1600" b="1" err="1">
                <a:solidFill>
                  <a:schemeClr val="bg1"/>
                </a:solidFill>
              </a:rPr>
              <a:t>your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response</a:t>
            </a:r>
            <a:r>
              <a:rPr lang="fi-FI" sz="1600" b="1">
                <a:solidFill>
                  <a:schemeClr val="bg1"/>
                </a:solidFill>
              </a:rPr>
              <a:t>!</a:t>
            </a:r>
          </a:p>
        </p:txBody>
      </p:sp>
      <p:pic>
        <p:nvPicPr>
          <p:cNvPr id="2" name="Picture 2" descr="A picture containing venn diagram">
            <a:extLst>
              <a:ext uri="{FF2B5EF4-FFF2-40B4-BE49-F238E27FC236}">
                <a16:creationId xmlns:a16="http://schemas.microsoft.com/office/drawing/2014/main" id="{5D529F12-2FDA-71B3-9974-7B3C6B97D3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85" y="-623"/>
            <a:ext cx="9108829" cy="110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382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n paikkamerkki 16">
            <a:extLst>
              <a:ext uri="{FF2B5EF4-FFF2-40B4-BE49-F238E27FC236}">
                <a16:creationId xmlns:a16="http://schemas.microsoft.com/office/drawing/2014/main" id="{79A1ED25-6737-4DBE-B604-BB6E49738B7E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87339" y="78355"/>
            <a:ext cx="7793980" cy="569258"/>
          </a:xfrm>
        </p:spPr>
        <p:txBody>
          <a:bodyPr lIns="0" tIns="0" rIns="0" bIns="0" anchor="t"/>
          <a:lstStyle/>
          <a:p>
            <a:pPr algn="l" rtl="0"/>
            <a:endParaRPr lang="en" sz="4000" b="1" i="0" u="none" baseline="0">
              <a:cs typeface="Arial"/>
            </a:endParaRPr>
          </a:p>
        </p:txBody>
      </p:sp>
      <p:pic>
        <p:nvPicPr>
          <p:cNvPr id="2" name="Picture 2" descr="A picture containing venn diagram">
            <a:extLst>
              <a:ext uri="{FF2B5EF4-FFF2-40B4-BE49-F238E27FC236}">
                <a16:creationId xmlns:a16="http://schemas.microsoft.com/office/drawing/2014/main" id="{5D529F12-2FDA-71B3-9974-7B3C6B97D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85" y="-623"/>
            <a:ext cx="9108829" cy="1109077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A2F24F-8FD7-EC0D-2597-9D81C7241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7339" y="1203852"/>
            <a:ext cx="8668182" cy="2204229"/>
          </a:xfrm>
        </p:spPr>
        <p:txBody>
          <a:bodyPr lIns="0" tIns="0" rIns="0" bIns="0" anchor="t"/>
          <a:lstStyle/>
          <a:p>
            <a:r>
              <a:rPr lang="en-US" sz="2400">
                <a:ea typeface="+mn-lt"/>
                <a:cs typeface="+mn-lt"/>
              </a:rPr>
              <a:t>The Finnish universities are responsible for the graduate feedback survey and its development.</a:t>
            </a:r>
            <a:endParaRPr lang="en-US" sz="2400"/>
          </a:p>
          <a:p>
            <a:pPr marL="342900" indent="-342900">
              <a:buFont typeface="Arial"/>
              <a:buChar char="•"/>
            </a:pPr>
            <a:r>
              <a:rPr lang="en-US" b="0">
                <a:ea typeface="+mn-lt"/>
                <a:cs typeface="+mn-lt"/>
                <a:hlinkClick r:id="rId4"/>
              </a:rPr>
              <a:t>Privacy notice</a:t>
            </a:r>
            <a:endParaRPr lang="en-US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b="0">
                <a:ea typeface="+mn-lt"/>
                <a:cs typeface="+mn-lt"/>
                <a:hlinkClick r:id="rId5"/>
              </a:rPr>
              <a:t>Ethical principles</a:t>
            </a:r>
            <a:endParaRPr lang="en-US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b="0">
                <a:ea typeface="+mn-lt"/>
                <a:cs typeface="+mn-lt"/>
                <a:hlinkClick r:id="rId6"/>
              </a:rPr>
              <a:t>Accessibility statement</a:t>
            </a:r>
            <a:endParaRPr lang="en-US" b="0">
              <a:cs typeface="Arial"/>
            </a:endParaRPr>
          </a:p>
          <a:p>
            <a:endParaRPr lang="en-US"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FC196-E9A8-CCD7-88D2-609BCC280BD3}"/>
              </a:ext>
            </a:extLst>
          </p:cNvPr>
          <p:cNvSpPr txBox="1"/>
          <p:nvPr/>
        </p:nvSpPr>
        <p:spPr>
          <a:xfrm>
            <a:off x="105508" y="3455377"/>
            <a:ext cx="2743200" cy="3000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In cooperation:</a:t>
            </a:r>
          </a:p>
        </p:txBody>
      </p:sp>
      <p:pic>
        <p:nvPicPr>
          <p:cNvPr id="13" name="Picture 1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518D132-A9E8-600C-2655-0046AA661F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8892" y="3755087"/>
            <a:ext cx="7921869" cy="142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95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005EB8"/>
      </a:dk2>
      <a:lt2>
        <a:srgbClr val="669ED4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1610_black.pptx" id="{5EC56BA3-E190-40EC-B2C9-9F18B2646A76}" vid="{254B8A3F-38A9-4EA3-879D-30B2B04A27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Aalto_1610_black</Template>
  <TotalTime>0</TotalTime>
  <Words>1446</Words>
  <Application>Microsoft Office PowerPoint</Application>
  <PresentationFormat>On-screen Show (16:10)</PresentationFormat>
  <Paragraphs>163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</vt:lpstr>
      <vt:lpstr>Arial Unicode MS</vt:lpstr>
      <vt:lpstr>Arial,Sans-Serif</vt:lpstr>
      <vt:lpstr>Calibri</vt:lpstr>
      <vt:lpstr>Wingdings</vt:lpstr>
      <vt:lpstr>Office-teema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Fomkin Anna</dc:creator>
  <cp:lastModifiedBy>Lahti Pia</cp:lastModifiedBy>
  <cp:revision>16</cp:revision>
  <dcterms:created xsi:type="dcterms:W3CDTF">2023-05-30T11:04:37Z</dcterms:created>
  <dcterms:modified xsi:type="dcterms:W3CDTF">2023-09-01T10:38:49Z</dcterms:modified>
</cp:coreProperties>
</file>