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75" r:id="rId7"/>
    <p:sldId id="261" r:id="rId8"/>
    <p:sldId id="280" r:id="rId9"/>
    <p:sldId id="281" r:id="rId10"/>
    <p:sldId id="262" r:id="rId11"/>
    <p:sldId id="263" r:id="rId12"/>
    <p:sldId id="264" r:id="rId13"/>
    <p:sldId id="265" r:id="rId14"/>
    <p:sldId id="266" r:id="rId15"/>
    <p:sldId id="267" r:id="rId16"/>
    <p:sldId id="268" r:id="rId17"/>
    <p:sldId id="269" r:id="rId18"/>
    <p:sldId id="270" r:id="rId19"/>
    <p:sldId id="271" r:id="rId20"/>
    <p:sldId id="274" r:id="rId21"/>
    <p:sldId id="276" r:id="rId22"/>
    <p:sldId id="277" r:id="rId23"/>
    <p:sldId id="278" r:id="rId24"/>
    <p:sldId id="279"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snapToGrid="0">
      <p:cViewPr varScale="1">
        <p:scale>
          <a:sx n="114" d="100"/>
          <a:sy n="114" d="100"/>
        </p:scale>
        <p:origin x="11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5CD60141-EEBD-4EC1-8E34-0344C16A18A2}"/>
              </a:ext>
              <a:ext uri="{C183D7F6-B498-43B3-948B-1728B52AA6E4}">
                <adec:decorative xmlns:adec="http://schemas.microsoft.com/office/drawing/2017/decorative"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81F44ED-7973-4A99-B2CA-A8962BCE0D5D}"/>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5" name="Footer Placeholder 4">
            <a:extLst>
              <a:ext uri="{FF2B5EF4-FFF2-40B4-BE49-F238E27FC236}">
                <a16:creationId xmlns:a16="http://schemas.microsoft.com/office/drawing/2014/main"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7FC50-B13C-4B63-AE64-F71A6EDE63B6}"/>
              </a:ext>
            </a:extLst>
          </p:cNvPr>
          <p:cNvSpPr>
            <a:spLocks noGrp="1"/>
          </p:cNvSpPr>
          <p:nvPr>
            <p:ph type="sldNum" sz="quarter" idx="12"/>
          </p:nvPr>
        </p:nvSpPr>
        <p:spPr/>
        <p:txBody>
          <a:bodyPr/>
          <a:lstStyle/>
          <a:p>
            <a:fld id="{C0722274-0FAA-4649-AA4E-4210F4F32167}" type="slidenum">
              <a:rPr lang="en-US" smtClean="0"/>
              <a:t>‹#›</a:t>
            </a:fld>
            <a:endParaRPr lang="en-US"/>
          </a:p>
        </p:txBody>
      </p:sp>
      <p:cxnSp>
        <p:nvCxnSpPr>
          <p:cNvPr id="12" name="Straight Connector 11">
            <a:extLst>
              <a:ext uri="{FF2B5EF4-FFF2-40B4-BE49-F238E27FC236}">
                <a16:creationId xmlns:a16="http://schemas.microsoft.com/office/drawing/2014/main"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9856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C9E516-382B-4845-93BF-20C16EE0DB05}"/>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5" name="Footer Placeholder 4">
            <a:extLst>
              <a:ext uri="{FF2B5EF4-FFF2-40B4-BE49-F238E27FC236}">
                <a16:creationId xmlns:a16="http://schemas.microsoft.com/office/drawing/2014/main"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61BEA-A969-437A-BD8B-CB1B709AD430}"/>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59642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FA22F89-E1F5-45D7-945A-8A2886C4BA59}"/>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5" name="Footer Placeholder 4">
            <a:extLst>
              <a:ext uri="{FF2B5EF4-FFF2-40B4-BE49-F238E27FC236}">
                <a16:creationId xmlns:a16="http://schemas.microsoft.com/office/drawing/2014/main"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5A4046-1A2C-41F5-A177-1C3919C20569}"/>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51799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03962F-B413-4C4C-A490-724DDB9E7DB9}"/>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5" name="Footer Placeholder 4">
            <a:extLst>
              <a:ext uri="{FF2B5EF4-FFF2-40B4-BE49-F238E27FC236}">
                <a16:creationId xmlns:a16="http://schemas.microsoft.com/office/drawing/2014/main"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922BA3-033C-491E-A045-F0052AC19A8C}"/>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940774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CEF0D16-9D87-4D76-A5A5-534E24B7DD25}"/>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5" name="Footer Placeholder 4">
            <a:extLst>
              <a:ext uri="{FF2B5EF4-FFF2-40B4-BE49-F238E27FC236}">
                <a16:creationId xmlns:a16="http://schemas.microsoft.com/office/drawing/2014/main"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8AF6FE-0006-4F40-A7FB-E0FDBADF7548}"/>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3084192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7F8F678E-59B5-4DF9-ABCB-506B9CB701CC}"/>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6" name="Footer Placeholder 5">
            <a:extLst>
              <a:ext uri="{FF2B5EF4-FFF2-40B4-BE49-F238E27FC236}">
                <a16:creationId xmlns:a16="http://schemas.microsoft.com/office/drawing/2014/main"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B269A1-B0FB-4C8F-B6AA-0718C92D3D2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213296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8421587F-6AFC-4906-86EB-6B0A86EEF300}"/>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8" name="Footer Placeholder 7">
            <a:extLst>
              <a:ext uri="{FF2B5EF4-FFF2-40B4-BE49-F238E27FC236}">
                <a16:creationId xmlns:a16="http://schemas.microsoft.com/office/drawing/2014/main"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B39B236-45F5-4CC6-8D53-A6903A1CC8B3}"/>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2298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id="{E6D5FCB8-AFD3-4801-BBD6-9548F4CF7C86}"/>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4" name="Footer Placeholder 3">
            <a:extLst>
              <a:ext uri="{FF2B5EF4-FFF2-40B4-BE49-F238E27FC236}">
                <a16:creationId xmlns:a16="http://schemas.microsoft.com/office/drawing/2014/main"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0C7421-FF49-4CE9-87D0-2B4FFE0E3DC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664484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19CBFE-15AA-4447-9F9C-D8B0BEB242DA}"/>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3" name="Footer Placeholder 2">
            <a:extLst>
              <a:ext uri="{FF2B5EF4-FFF2-40B4-BE49-F238E27FC236}">
                <a16:creationId xmlns:a16="http://schemas.microsoft.com/office/drawing/2014/main"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C6A63-C3F4-4563-A542-9A41AC946C32}"/>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294903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D5A2726-EB8E-4DF7-9A1B-F03BD8C7179E}"/>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6" name="Footer Placeholder 5">
            <a:extLst>
              <a:ext uri="{FF2B5EF4-FFF2-40B4-BE49-F238E27FC236}">
                <a16:creationId xmlns:a16="http://schemas.microsoft.com/office/drawing/2014/main"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90B32-1D0E-4BCD-8850-59EA235F7EB4}"/>
              </a:ext>
            </a:extLst>
          </p:cNvPr>
          <p:cNvSpPr>
            <a:spLocks noGrp="1"/>
          </p:cNvSpPr>
          <p:nvPr>
            <p:ph type="sldNum" sz="quarter" idx="12"/>
          </p:nvPr>
        </p:nvSpPr>
        <p:spPr/>
        <p:txBody>
          <a:bodyPr/>
          <a:lstStyle/>
          <a:p>
            <a:fld id="{C0722274-0FAA-4649-AA4E-4210F4F32167}" type="slidenum">
              <a:rPr lang="en-US" smtClean="0"/>
              <a:t>‹#›</a:t>
            </a:fld>
            <a:endParaRPr lang="en-US"/>
          </a:p>
        </p:txBody>
      </p:sp>
    </p:spTree>
    <p:extLst>
      <p:ext uri="{BB962C8B-B14F-4D97-AF65-F5344CB8AC3E}">
        <p14:creationId xmlns:p14="http://schemas.microsoft.com/office/powerpoint/2010/main" val="1833604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00721568-4870-46F2-9F7E-F410702012D9}"/>
              </a:ext>
            </a:extLst>
          </p:cNvPr>
          <p:cNvSpPr>
            <a:spLocks noGrp="1"/>
          </p:cNvSpPr>
          <p:nvPr>
            <p:ph type="dt" sz="half" idx="10"/>
          </p:nvPr>
        </p:nvSpPr>
        <p:spPr/>
        <p:txBody>
          <a:bodyPr/>
          <a:lstStyle/>
          <a:p>
            <a:fld id="{3CADBD16-5BFB-4D9F-9646-C75D1B53BBB6}" type="datetimeFigureOut">
              <a:rPr lang="en-US" smtClean="0"/>
              <a:t>8/29/2022</a:t>
            </a:fld>
            <a:endParaRPr lang="en-US"/>
          </a:p>
        </p:txBody>
      </p:sp>
      <p:sp>
        <p:nvSpPr>
          <p:cNvPr id="6" name="Footer Placeholder 5">
            <a:extLst>
              <a:ext uri="{FF2B5EF4-FFF2-40B4-BE49-F238E27FC236}">
                <a16:creationId xmlns:a16="http://schemas.microsoft.com/office/drawing/2014/main"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8C58CD-9BC3-431E-A7B4-D596A7F06C5E}"/>
              </a:ext>
            </a:extLst>
          </p:cNvPr>
          <p:cNvSpPr>
            <a:spLocks noGrp="1"/>
          </p:cNvSpPr>
          <p:nvPr>
            <p:ph type="sldNum" sz="quarter" idx="12"/>
          </p:nvPr>
        </p:nvSpPr>
        <p:spPr/>
        <p:txBody>
          <a:bodyPr/>
          <a:lstStyle/>
          <a:p>
            <a:fld id="{C0722274-0FAA-4649-AA4E-4210F4F32167}" type="slidenum">
              <a:rPr lang="en-US" smtClean="0"/>
              <a:t>‹#›</a:t>
            </a:fld>
            <a:endParaRPr lang="en-US"/>
          </a:p>
        </p:txBody>
      </p:sp>
      <p:sp>
        <p:nvSpPr>
          <p:cNvPr id="2" name="Title 1">
            <a:extLst>
              <a:ext uri="{FF2B5EF4-FFF2-40B4-BE49-F238E27FC236}">
                <a16:creationId xmlns:a16="http://schemas.microsoft.com/office/drawing/2014/main"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val="4052533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8/29/2022</a:t>
            </a:fld>
            <a:endParaRPr lang="en-US" dirty="0"/>
          </a:p>
        </p:txBody>
      </p:sp>
      <p:sp>
        <p:nvSpPr>
          <p:cNvPr id="5" name="Footer Placeholder 4">
            <a:extLst>
              <a:ext uri="{FF2B5EF4-FFF2-40B4-BE49-F238E27FC236}">
                <a16:creationId xmlns:a16="http://schemas.microsoft.com/office/drawing/2014/main"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val="3396079905"/>
      </p:ext>
    </p:extLst>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28" r:id="rId6"/>
    <p:sldLayoutId id="2147483724" r:id="rId7"/>
    <p:sldLayoutId id="2147483725" r:id="rId8"/>
    <p:sldLayoutId id="2147483726" r:id="rId9"/>
    <p:sldLayoutId id="2147483727" r:id="rId10"/>
    <p:sldLayoutId id="2147483729"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c9t4d5n2.stackpathcdn.com/wp-content/uploads/2018/11/tiktok-monthly-downloads-2018-2-1.p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3B0A228-9EA3-4009-A82E-9402BBC726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D0F365-9024-48F9-9652-B679678B9457}"/>
              </a:ext>
            </a:extLst>
          </p:cNvPr>
          <p:cNvSpPr>
            <a:spLocks noGrp="1"/>
          </p:cNvSpPr>
          <p:nvPr>
            <p:ph type="ctrTitle"/>
          </p:nvPr>
        </p:nvSpPr>
        <p:spPr>
          <a:xfrm>
            <a:off x="1143000" y="1181101"/>
            <a:ext cx="5202381" cy="1998517"/>
          </a:xfrm>
        </p:spPr>
        <p:txBody>
          <a:bodyPr>
            <a:normAutofit/>
          </a:bodyPr>
          <a:lstStyle/>
          <a:p>
            <a:pPr>
              <a:lnSpc>
                <a:spcPct val="90000"/>
              </a:lnSpc>
            </a:pPr>
            <a:r>
              <a:rPr lang="en-AU" sz="4400" dirty="0"/>
              <a:t>TikTok Rise to Global Market</a:t>
            </a:r>
          </a:p>
        </p:txBody>
      </p:sp>
      <p:sp>
        <p:nvSpPr>
          <p:cNvPr id="3" name="Subtitle 2">
            <a:extLst>
              <a:ext uri="{FF2B5EF4-FFF2-40B4-BE49-F238E27FC236}">
                <a16:creationId xmlns:a16="http://schemas.microsoft.com/office/drawing/2014/main" id="{60C8D0C9-B001-46D4-8E57-B3E8DEE549C7}"/>
              </a:ext>
            </a:extLst>
          </p:cNvPr>
          <p:cNvSpPr>
            <a:spLocks noGrp="1"/>
          </p:cNvSpPr>
          <p:nvPr>
            <p:ph type="subTitle" idx="1"/>
          </p:nvPr>
        </p:nvSpPr>
        <p:spPr>
          <a:xfrm>
            <a:off x="1143001" y="4010061"/>
            <a:ext cx="2597190" cy="1814946"/>
          </a:xfrm>
        </p:spPr>
        <p:txBody>
          <a:bodyPr anchor="b">
            <a:normAutofit/>
          </a:bodyPr>
          <a:lstStyle/>
          <a:p>
            <a:r>
              <a:rPr lang="en-AU" dirty="0"/>
              <a:t>Case Discussion</a:t>
            </a:r>
          </a:p>
        </p:txBody>
      </p:sp>
      <p:pic>
        <p:nvPicPr>
          <p:cNvPr id="4" name="Picture 3">
            <a:extLst>
              <a:ext uri="{FF2B5EF4-FFF2-40B4-BE49-F238E27FC236}">
                <a16:creationId xmlns:a16="http://schemas.microsoft.com/office/drawing/2014/main" id="{8344F73F-BAD4-86F5-F018-0E5BD0463C8B}"/>
              </a:ext>
            </a:extLst>
          </p:cNvPr>
          <p:cNvPicPr>
            <a:picLocks noChangeAspect="1"/>
          </p:cNvPicPr>
          <p:nvPr/>
        </p:nvPicPr>
        <p:blipFill rotWithShape="1">
          <a:blip r:embed="rId2"/>
          <a:srcRect t="13232" r="-1" b="14627"/>
          <a:stretch/>
        </p:blipFill>
        <p:spPr>
          <a:xfrm>
            <a:off x="2685473" y="10"/>
            <a:ext cx="9506528" cy="6857990"/>
          </a:xfrm>
          <a:custGeom>
            <a:avLst/>
            <a:gdLst/>
            <a:ahLst/>
            <a:cxnLst/>
            <a:rect l="l" t="t" r="r" b="b"/>
            <a:pathLst>
              <a:path w="9506528" h="6858000">
                <a:moveTo>
                  <a:pt x="6427633" y="0"/>
                </a:moveTo>
                <a:lnTo>
                  <a:pt x="9506528" y="0"/>
                </a:lnTo>
                <a:lnTo>
                  <a:pt x="9506528" y="1557082"/>
                </a:lnTo>
                <a:lnTo>
                  <a:pt x="4860617" y="6858000"/>
                </a:lnTo>
                <a:lnTo>
                  <a:pt x="417041" y="6858000"/>
                </a:lnTo>
                <a:close/>
                <a:moveTo>
                  <a:pt x="0" y="0"/>
                </a:moveTo>
                <a:lnTo>
                  <a:pt x="6427633" y="0"/>
                </a:lnTo>
                <a:lnTo>
                  <a:pt x="0" y="1"/>
                </a:lnTo>
                <a:close/>
              </a:path>
            </a:pathLst>
          </a:custGeom>
        </p:spPr>
      </p:pic>
      <p:sp>
        <p:nvSpPr>
          <p:cNvPr id="11" name="Freeform: Shape 10">
            <a:extLst>
              <a:ext uri="{FF2B5EF4-FFF2-40B4-BE49-F238E27FC236}">
                <a16:creationId xmlns:a16="http://schemas.microsoft.com/office/drawing/2014/main" id="{48D8C03A-D73E-4E89-A17E-452429264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3854" y="1549822"/>
            <a:ext cx="4676439" cy="5313651"/>
          </a:xfrm>
          <a:custGeom>
            <a:avLst/>
            <a:gdLst>
              <a:gd name="connsiteX0" fmla="*/ 6846874 w 6846874"/>
              <a:gd name="connsiteY0" fmla="*/ 3021586 h 3021586"/>
              <a:gd name="connsiteX1" fmla="*/ 0 w 6846874"/>
              <a:gd name="connsiteY1" fmla="*/ 3021585 h 3021586"/>
              <a:gd name="connsiteX2" fmla="*/ 3399286 w 6846874"/>
              <a:gd name="connsiteY2" fmla="*/ 0 h 3021586"/>
              <a:gd name="connsiteX0" fmla="*/ 6846874 w 6846874"/>
              <a:gd name="connsiteY0" fmla="*/ 3016405 h 3016405"/>
              <a:gd name="connsiteX1" fmla="*/ 0 w 6846874"/>
              <a:gd name="connsiteY1" fmla="*/ 3016404 h 3016405"/>
              <a:gd name="connsiteX2" fmla="*/ 3425190 w 6846874"/>
              <a:gd name="connsiteY2" fmla="*/ 0 h 3016405"/>
              <a:gd name="connsiteX3" fmla="*/ 6846874 w 6846874"/>
              <a:gd name="connsiteY3" fmla="*/ 3016405 h 3016405"/>
              <a:gd name="connsiteX0" fmla="*/ 6846874 w 6846874"/>
              <a:gd name="connsiteY0" fmla="*/ 3055286 h 3055286"/>
              <a:gd name="connsiteX1" fmla="*/ 0 w 6846874"/>
              <a:gd name="connsiteY1" fmla="*/ 3055285 h 3055286"/>
              <a:gd name="connsiteX2" fmla="*/ 3425190 w 6846874"/>
              <a:gd name="connsiteY2" fmla="*/ 0 h 3055286"/>
              <a:gd name="connsiteX3" fmla="*/ 6846874 w 6846874"/>
              <a:gd name="connsiteY3" fmla="*/ 3055286 h 3055286"/>
              <a:gd name="connsiteX0" fmla="*/ 6846874 w 6846874"/>
              <a:gd name="connsiteY0" fmla="*/ 5422604 h 5422604"/>
              <a:gd name="connsiteX1" fmla="*/ 0 w 6846874"/>
              <a:gd name="connsiteY1" fmla="*/ 5422603 h 5422604"/>
              <a:gd name="connsiteX2" fmla="*/ 6839561 w 6846874"/>
              <a:gd name="connsiteY2" fmla="*/ 0 h 5422604"/>
              <a:gd name="connsiteX3" fmla="*/ 6846874 w 6846874"/>
              <a:gd name="connsiteY3" fmla="*/ 5422604 h 5422604"/>
            </a:gdLst>
            <a:ahLst/>
            <a:cxnLst>
              <a:cxn ang="0">
                <a:pos x="connsiteX0" y="connsiteY0"/>
              </a:cxn>
              <a:cxn ang="0">
                <a:pos x="connsiteX1" y="connsiteY1"/>
              </a:cxn>
              <a:cxn ang="0">
                <a:pos x="connsiteX2" y="connsiteY2"/>
              </a:cxn>
              <a:cxn ang="0">
                <a:pos x="connsiteX3" y="connsiteY3"/>
              </a:cxn>
            </a:cxnLst>
            <a:rect l="l" t="t" r="r" b="b"/>
            <a:pathLst>
              <a:path w="6846874" h="5422604">
                <a:moveTo>
                  <a:pt x="6846874" y="5422604"/>
                </a:moveTo>
                <a:lnTo>
                  <a:pt x="0" y="5422603"/>
                </a:lnTo>
                <a:lnTo>
                  <a:pt x="6839561" y="0"/>
                </a:lnTo>
                <a:cubicBezTo>
                  <a:pt x="6841999" y="1807535"/>
                  <a:pt x="6844436" y="3615069"/>
                  <a:pt x="6846874" y="5422604"/>
                </a:cubicBez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166402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3A1A-91E1-4711-873A-F81E1526B691}"/>
              </a:ext>
            </a:extLst>
          </p:cNvPr>
          <p:cNvSpPr>
            <a:spLocks noGrp="1"/>
          </p:cNvSpPr>
          <p:nvPr>
            <p:ph type="title"/>
          </p:nvPr>
        </p:nvSpPr>
        <p:spPr>
          <a:xfrm>
            <a:off x="0" y="59203"/>
            <a:ext cx="11954312" cy="1360898"/>
          </a:xfrm>
        </p:spPr>
        <p:txBody>
          <a:bodyPr>
            <a:normAutofit/>
          </a:bodyPr>
          <a:lstStyle/>
          <a:p>
            <a:pPr lvl="0">
              <a:lnSpc>
                <a:spcPct val="107000"/>
              </a:lnSpc>
              <a:spcAft>
                <a:spcPts val="800"/>
              </a:spcAft>
            </a:pP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What are the main strengths </a:t>
            </a:r>
            <a:r>
              <a:rPr lang="en-US" sz="3200" i="1" dirty="0" err="1">
                <a:effectLst/>
                <a:latin typeface="Times New Roman" panose="02020603050405020304" pitchFamily="18" charset="0"/>
                <a:ea typeface="SimSun" panose="02010600030101010101" pitchFamily="2" charset="-122"/>
                <a:cs typeface="Times New Roman" panose="02020603050405020304" pitchFamily="18" charset="0"/>
              </a:rPr>
              <a:t>ByteDance</a:t>
            </a: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 developed by successfully operating Douyin in China?</a:t>
            </a:r>
            <a:endParaRPr lang="en-AU" sz="3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Content Placeholder 2">
            <a:extLst>
              <a:ext uri="{FF2B5EF4-FFF2-40B4-BE49-F238E27FC236}">
                <a16:creationId xmlns:a16="http://schemas.microsoft.com/office/drawing/2014/main" id="{C9CD71A9-06F9-4958-A9C5-1E927F3BE97D}"/>
              </a:ext>
            </a:extLst>
          </p:cNvPr>
          <p:cNvSpPr>
            <a:spLocks noGrp="1"/>
          </p:cNvSpPr>
          <p:nvPr>
            <p:ph idx="1"/>
          </p:nvPr>
        </p:nvSpPr>
        <p:spPr/>
        <p:txBody>
          <a:bodyPr/>
          <a:lstStyle/>
          <a:p>
            <a:endParaRPr lang="en-AU" dirty="0"/>
          </a:p>
        </p:txBody>
      </p:sp>
    </p:spTree>
    <p:extLst>
      <p:ext uri="{BB962C8B-B14F-4D97-AF65-F5344CB8AC3E}">
        <p14:creationId xmlns:p14="http://schemas.microsoft.com/office/powerpoint/2010/main" val="418407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F3A1A-91E1-4711-873A-F81E1526B691}"/>
              </a:ext>
            </a:extLst>
          </p:cNvPr>
          <p:cNvSpPr>
            <a:spLocks noGrp="1"/>
          </p:cNvSpPr>
          <p:nvPr>
            <p:ph type="title"/>
          </p:nvPr>
        </p:nvSpPr>
        <p:spPr>
          <a:xfrm>
            <a:off x="396380" y="210205"/>
            <a:ext cx="9905999" cy="1360898"/>
          </a:xfrm>
        </p:spPr>
        <p:txBody>
          <a:bodyPr>
            <a:normAutofit/>
          </a:bodyPr>
          <a:lstStyle/>
          <a:p>
            <a:pPr lvl="0">
              <a:lnSpc>
                <a:spcPct val="107000"/>
              </a:lnSpc>
              <a:spcAft>
                <a:spcPts val="800"/>
              </a:spcAft>
            </a:pP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Byte Dance Strengths</a:t>
            </a:r>
            <a:endParaRPr lang="en-AU" sz="3200" dirty="0">
              <a:effectLst/>
              <a:latin typeface="Calibri" panose="020F0502020204030204" pitchFamily="34" charset="0"/>
              <a:ea typeface="SimSun" panose="02010600030101010101" pitchFamily="2" charset="-122"/>
              <a:cs typeface="Times New Roman" panose="02020603050405020304" pitchFamily="18" charset="0"/>
            </a:endParaRPr>
          </a:p>
        </p:txBody>
      </p:sp>
      <p:sp>
        <p:nvSpPr>
          <p:cNvPr id="3" name="Content Placeholder 2">
            <a:extLst>
              <a:ext uri="{FF2B5EF4-FFF2-40B4-BE49-F238E27FC236}">
                <a16:creationId xmlns:a16="http://schemas.microsoft.com/office/drawing/2014/main" id="{C9CD71A9-06F9-4958-A9C5-1E927F3BE97D}"/>
              </a:ext>
            </a:extLst>
          </p:cNvPr>
          <p:cNvSpPr>
            <a:spLocks noGrp="1"/>
          </p:cNvSpPr>
          <p:nvPr>
            <p:ph idx="1"/>
          </p:nvPr>
        </p:nvSpPr>
        <p:spPr>
          <a:xfrm>
            <a:off x="455103" y="1571103"/>
            <a:ext cx="11239150" cy="3567118"/>
          </a:xfrm>
        </p:spPr>
        <p:txBody>
          <a:bodyPr>
            <a:normAutofit/>
          </a:bodyPr>
          <a:lstStyle/>
          <a:p>
            <a:pPr marL="342900" lvl="0" indent="-342900">
              <a:lnSpc>
                <a:spcPct val="107000"/>
              </a:lnSpc>
              <a:spcAft>
                <a:spcPts val="800"/>
              </a:spcAft>
              <a:buFont typeface="+mj-lt"/>
              <a:buAutoNum type="arabicPeriod"/>
            </a:pPr>
            <a:r>
              <a:rPr lang="en-US" sz="2400" u="sng" dirty="0">
                <a:effectLst/>
                <a:latin typeface="Times New Roman" panose="02020603050405020304" pitchFamily="18" charset="0"/>
                <a:ea typeface="SimSun" panose="02010600030101010101" pitchFamily="2" charset="-122"/>
                <a:cs typeface="Times New Roman" panose="02020603050405020304" pitchFamily="18" charset="0"/>
              </a:rPr>
              <a:t>FSA-Firm-Specific Assets (Resources)</a:t>
            </a:r>
            <a:endParaRPr lang="en-US" sz="2400" u="sng" dirty="0">
              <a:latin typeface="Times New Roman" panose="02020603050405020304" pitchFamily="18" charset="0"/>
              <a:ea typeface="SimSun" panose="02010600030101010101" pitchFamily="2" charset="-122"/>
              <a:cs typeface="Times New Roman" panose="02020603050405020304" pitchFamily="18" charset="0"/>
            </a:endParaRPr>
          </a:p>
          <a:p>
            <a:pPr marL="342900" lvl="1" indent="-342900">
              <a:lnSpc>
                <a:spcPct val="107000"/>
              </a:lnSpc>
              <a:spcAft>
                <a:spcPts val="800"/>
              </a:spcAft>
              <a:buFont typeface="Arial" panose="020B0604020202020204" pitchFamily="34" charset="0"/>
              <a:buChar char="•"/>
            </a:pPr>
            <a:r>
              <a:rPr lang="en-US" sz="2200" dirty="0">
                <a:effectLst/>
                <a:latin typeface="Times New Roman" panose="02020603050405020304" pitchFamily="18" charset="0"/>
                <a:ea typeface="SimSun" panose="02010600030101010101" pitchFamily="2" charset="-122"/>
                <a:cs typeface="Times New Roman" panose="02020603050405020304" pitchFamily="18" charset="0"/>
              </a:rPr>
              <a:t>Technical features of the platform, including a robust AI system as well as internal learning from operating in China</a:t>
            </a:r>
            <a:endParaRPr lang="en-AU" sz="22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mj-lt"/>
              <a:buAutoNum type="arabicPeriod"/>
            </a:pPr>
            <a:r>
              <a:rPr lang="en-US" sz="2400" u="sng" dirty="0">
                <a:effectLst/>
                <a:latin typeface="Times New Roman" panose="02020603050405020304" pitchFamily="18" charset="0"/>
                <a:ea typeface="SimSun" panose="02010600030101010101" pitchFamily="2" charset="-122"/>
                <a:cs typeface="Times New Roman" panose="02020603050405020304" pitchFamily="18" charset="0"/>
              </a:rPr>
              <a:t>Partners (Network)</a:t>
            </a:r>
            <a:endParaRPr lang="en-US" sz="2400" u="sng" dirty="0">
              <a:latin typeface="Times New Roman" panose="02020603050405020304" pitchFamily="18" charset="0"/>
              <a:ea typeface="SimSun" panose="02010600030101010101" pitchFamily="2" charset="-122"/>
              <a:cs typeface="Times New Roman" panose="02020603050405020304" pitchFamily="18" charset="0"/>
            </a:endParaRPr>
          </a:p>
          <a:p>
            <a:pPr marL="342900" lvl="1" indent="-342900">
              <a:lnSpc>
                <a:spcPct val="107000"/>
              </a:lnSpc>
              <a:buFont typeface="Arial" panose="020B0604020202020204" pitchFamily="34" charset="0"/>
              <a:buChar char="•"/>
            </a:pPr>
            <a:r>
              <a:rPr lang="en-US" sz="2200" dirty="0">
                <a:effectLst/>
                <a:latin typeface="Times New Roman" panose="02020603050405020304" pitchFamily="18" charset="0"/>
                <a:ea typeface="SimSun" panose="02010600030101010101" pitchFamily="2" charset="-122"/>
                <a:cs typeface="Times New Roman" panose="02020603050405020304" pitchFamily="18" charset="0"/>
              </a:rPr>
              <a:t>Local network of video developers and viewers established in China </a:t>
            </a:r>
            <a:endParaRPr lang="en-AU" sz="2200" dirty="0">
              <a:effectLst/>
              <a:latin typeface="Calibri" panose="020F0502020204030204" pitchFamily="34" charset="0"/>
              <a:ea typeface="SimSun" panose="02010600030101010101" pitchFamily="2" charset="-122"/>
              <a:cs typeface="Times New Roman" panose="02020603050405020304" pitchFamily="18" charset="0"/>
            </a:endParaRPr>
          </a:p>
          <a:p>
            <a:endParaRPr lang="en-AU" sz="2400" dirty="0"/>
          </a:p>
        </p:txBody>
      </p:sp>
    </p:spTree>
    <p:extLst>
      <p:ext uri="{BB962C8B-B14F-4D97-AF65-F5344CB8AC3E}">
        <p14:creationId xmlns:p14="http://schemas.microsoft.com/office/powerpoint/2010/main" val="1094594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5B58-EDE2-4D41-8FE8-D983C21DD0E7}"/>
              </a:ext>
            </a:extLst>
          </p:cNvPr>
          <p:cNvSpPr>
            <a:spLocks noGrp="1"/>
          </p:cNvSpPr>
          <p:nvPr>
            <p:ph type="title"/>
          </p:nvPr>
        </p:nvSpPr>
        <p:spPr>
          <a:xfrm>
            <a:off x="0" y="0"/>
            <a:ext cx="11048999"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What are the main challenges </a:t>
            </a:r>
            <a:r>
              <a:rPr lang="en-US" sz="3200" i="1" dirty="0" err="1">
                <a:effectLst/>
                <a:latin typeface="Times New Roman" panose="02020603050405020304" pitchFamily="18" charset="0"/>
                <a:ea typeface="SimSun" panose="02010600030101010101" pitchFamily="2" charset="-122"/>
                <a:cs typeface="Times New Roman" panose="02020603050405020304" pitchFamily="18" charset="0"/>
              </a:rPr>
              <a:t>ByteDance</a:t>
            </a: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 faced outside China?</a:t>
            </a:r>
            <a:endParaRPr lang="en-AU" sz="3200" dirty="0"/>
          </a:p>
        </p:txBody>
      </p:sp>
      <p:graphicFrame>
        <p:nvGraphicFramePr>
          <p:cNvPr id="4" name="Table 3">
            <a:extLst>
              <a:ext uri="{FF2B5EF4-FFF2-40B4-BE49-F238E27FC236}">
                <a16:creationId xmlns:a16="http://schemas.microsoft.com/office/drawing/2014/main" id="{54BB42F3-7B91-4D07-BD78-69F7C104B537}"/>
              </a:ext>
            </a:extLst>
          </p:cNvPr>
          <p:cNvGraphicFramePr>
            <a:graphicFrameLocks noGrp="1"/>
          </p:cNvGraphicFramePr>
          <p:nvPr>
            <p:extLst>
              <p:ext uri="{D42A27DB-BD31-4B8C-83A1-F6EECF244321}">
                <p14:modId xmlns:p14="http://schemas.microsoft.com/office/powerpoint/2010/main" val="3819962371"/>
              </p:ext>
            </p:extLst>
          </p:nvPr>
        </p:nvGraphicFramePr>
        <p:xfrm>
          <a:off x="167082" y="1082181"/>
          <a:ext cx="11720118" cy="5293984"/>
        </p:xfrm>
        <a:graphic>
          <a:graphicData uri="http://schemas.openxmlformats.org/drawingml/2006/table">
            <a:tbl>
              <a:tblPr firstRow="1" firstCol="1" bandRow="1">
                <a:tableStyleId>{5C22544A-7EE6-4342-B048-85BDC9FD1C3A}</a:tableStyleId>
              </a:tblPr>
              <a:tblGrid>
                <a:gridCol w="2492228">
                  <a:extLst>
                    <a:ext uri="{9D8B030D-6E8A-4147-A177-3AD203B41FA5}">
                      <a16:colId xmlns:a16="http://schemas.microsoft.com/office/drawing/2014/main" val="3959460700"/>
                    </a:ext>
                  </a:extLst>
                </a:gridCol>
                <a:gridCol w="9227890">
                  <a:extLst>
                    <a:ext uri="{9D8B030D-6E8A-4147-A177-3AD203B41FA5}">
                      <a16:colId xmlns:a16="http://schemas.microsoft.com/office/drawing/2014/main" val="3001411767"/>
                    </a:ext>
                  </a:extLst>
                </a:gridCol>
              </a:tblGrid>
              <a:tr h="262754">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AARRR Model</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gn="ctr">
                        <a:lnSpc>
                          <a:spcPct val="107000"/>
                        </a:lnSpc>
                        <a:spcAft>
                          <a:spcPts val="800"/>
                        </a:spcAft>
                      </a:pPr>
                      <a:r>
                        <a:rPr lang="en-US" sz="1600">
                          <a:effectLst/>
                          <a:latin typeface="Times New Roman" panose="02020603050405020304" pitchFamily="18" charset="0"/>
                          <a:cs typeface="Times New Roman" panose="02020603050405020304" pitchFamily="18" charset="0"/>
                        </a:rPr>
                        <a:t>Challenges outside China</a:t>
                      </a:r>
                      <a:endParaRPr lang="en-AU" sz="160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extLst>
                  <a:ext uri="{0D108BD9-81ED-4DB2-BD59-A6C34878D82A}">
                    <a16:rowId xmlns:a16="http://schemas.microsoft.com/office/drawing/2014/main" val="437836029"/>
                  </a:ext>
                </a:extLst>
              </a:tr>
              <a:tr h="1700485">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Acquisition</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3232070853"/>
                  </a:ext>
                </a:extLst>
              </a:tr>
              <a:tr h="672584">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Activation</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3493336323"/>
                  </a:ext>
                </a:extLst>
              </a:tr>
              <a:tr h="1441878">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Retention</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2654135183"/>
                  </a:ext>
                </a:extLst>
              </a:tr>
              <a:tr h="842814">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Referral</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1569973233"/>
                  </a:ext>
                </a:extLst>
              </a:tr>
              <a:tr h="332121">
                <a:tc>
                  <a:txBody>
                    <a:bodyPr/>
                    <a:lstStyle/>
                    <a:p>
                      <a:pPr algn="ctr">
                        <a:lnSpc>
                          <a:spcPct val="107000"/>
                        </a:lnSpc>
                        <a:spcAft>
                          <a:spcPts val="800"/>
                        </a:spcAft>
                      </a:pPr>
                      <a:r>
                        <a:rPr lang="en-US" sz="2000" dirty="0">
                          <a:effectLst/>
                          <a:latin typeface="Times New Roman" panose="02020603050405020304" pitchFamily="18" charset="0"/>
                          <a:cs typeface="Times New Roman" panose="02020603050405020304" pitchFamily="18" charset="0"/>
                        </a:rPr>
                        <a:t>Revenue</a:t>
                      </a:r>
                      <a:endParaRPr lang="en-AU" sz="20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3223616754"/>
                  </a:ext>
                </a:extLst>
              </a:tr>
            </a:tbl>
          </a:graphicData>
        </a:graphic>
      </p:graphicFrame>
    </p:spTree>
    <p:extLst>
      <p:ext uri="{BB962C8B-B14F-4D97-AF65-F5344CB8AC3E}">
        <p14:creationId xmlns:p14="http://schemas.microsoft.com/office/powerpoint/2010/main" val="1347307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5B58-EDE2-4D41-8FE8-D983C21DD0E7}"/>
              </a:ext>
            </a:extLst>
          </p:cNvPr>
          <p:cNvSpPr>
            <a:spLocks noGrp="1"/>
          </p:cNvSpPr>
          <p:nvPr>
            <p:ph type="title"/>
          </p:nvPr>
        </p:nvSpPr>
        <p:spPr>
          <a:xfrm>
            <a:off x="184558" y="109537"/>
            <a:ext cx="10864441"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What are the main challenges </a:t>
            </a:r>
            <a:r>
              <a:rPr lang="en-US" sz="3200" i="1" dirty="0" err="1">
                <a:effectLst/>
                <a:latin typeface="Times New Roman" panose="02020603050405020304" pitchFamily="18" charset="0"/>
                <a:ea typeface="SimSun" panose="02010600030101010101" pitchFamily="2" charset="-122"/>
                <a:cs typeface="Times New Roman" panose="02020603050405020304" pitchFamily="18" charset="0"/>
              </a:rPr>
              <a:t>ByteDance</a:t>
            </a: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 faced outside China?</a:t>
            </a:r>
            <a:endParaRPr lang="en-AU" sz="3200" dirty="0"/>
          </a:p>
        </p:txBody>
      </p:sp>
      <p:graphicFrame>
        <p:nvGraphicFramePr>
          <p:cNvPr id="3" name="Table 2">
            <a:extLst>
              <a:ext uri="{FF2B5EF4-FFF2-40B4-BE49-F238E27FC236}">
                <a16:creationId xmlns:a16="http://schemas.microsoft.com/office/drawing/2014/main" id="{E7801A17-2C9C-4443-89B0-DC9CFBD112ED}"/>
              </a:ext>
            </a:extLst>
          </p:cNvPr>
          <p:cNvGraphicFramePr>
            <a:graphicFrameLocks noGrp="1"/>
          </p:cNvGraphicFramePr>
          <p:nvPr>
            <p:extLst>
              <p:ext uri="{D42A27DB-BD31-4B8C-83A1-F6EECF244321}">
                <p14:modId xmlns:p14="http://schemas.microsoft.com/office/powerpoint/2010/main" val="3510297368"/>
              </p:ext>
            </p:extLst>
          </p:nvPr>
        </p:nvGraphicFramePr>
        <p:xfrm>
          <a:off x="285226" y="1243932"/>
          <a:ext cx="11367082" cy="5301750"/>
        </p:xfrm>
        <a:graphic>
          <a:graphicData uri="http://schemas.openxmlformats.org/drawingml/2006/table">
            <a:tbl>
              <a:tblPr firstRow="1" firstCol="1" bandRow="1">
                <a:tableStyleId>{5C22544A-7EE6-4342-B048-85BDC9FD1C3A}</a:tableStyleId>
              </a:tblPr>
              <a:tblGrid>
                <a:gridCol w="2010032">
                  <a:extLst>
                    <a:ext uri="{9D8B030D-6E8A-4147-A177-3AD203B41FA5}">
                      <a16:colId xmlns:a16="http://schemas.microsoft.com/office/drawing/2014/main" val="3132930142"/>
                    </a:ext>
                  </a:extLst>
                </a:gridCol>
                <a:gridCol w="9357050">
                  <a:extLst>
                    <a:ext uri="{9D8B030D-6E8A-4147-A177-3AD203B41FA5}">
                      <a16:colId xmlns:a16="http://schemas.microsoft.com/office/drawing/2014/main" val="3003956145"/>
                    </a:ext>
                  </a:extLst>
                </a:gridCol>
              </a:tblGrid>
              <a:tr h="204659">
                <a:tc>
                  <a:txBody>
                    <a:bodyPr/>
                    <a:lstStyle/>
                    <a:p>
                      <a:pPr algn="ctr">
                        <a:lnSpc>
                          <a:spcPct val="107000"/>
                        </a:lnSpc>
                        <a:spcAft>
                          <a:spcPts val="800"/>
                        </a:spcAft>
                      </a:pPr>
                      <a:r>
                        <a:rPr lang="en-US" sz="1600">
                          <a:effectLst/>
                        </a:rPr>
                        <a:t>AARRR Model</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gn="ctr">
                        <a:lnSpc>
                          <a:spcPct val="107000"/>
                        </a:lnSpc>
                        <a:spcAft>
                          <a:spcPts val="800"/>
                        </a:spcAft>
                      </a:pPr>
                      <a:r>
                        <a:rPr lang="en-US" sz="1600">
                          <a:effectLst/>
                        </a:rPr>
                        <a:t>Challenges outside China</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extLst>
                  <a:ext uri="{0D108BD9-81ED-4DB2-BD59-A6C34878D82A}">
                    <a16:rowId xmlns:a16="http://schemas.microsoft.com/office/drawing/2014/main" val="3149759508"/>
                  </a:ext>
                </a:extLst>
              </a:tr>
              <a:tr h="1670991">
                <a:tc>
                  <a:txBody>
                    <a:bodyPr/>
                    <a:lstStyle/>
                    <a:p>
                      <a:pPr algn="ctr">
                        <a:lnSpc>
                          <a:spcPct val="107000"/>
                        </a:lnSpc>
                        <a:spcAft>
                          <a:spcPts val="800"/>
                        </a:spcAft>
                      </a:pPr>
                      <a:r>
                        <a:rPr lang="en-US" sz="1600" dirty="0">
                          <a:effectLst/>
                        </a:rPr>
                        <a:t>Acquisition</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r>
                        <a:rPr lang="en-US" sz="1600" dirty="0">
                          <a:effectLst/>
                        </a:rPr>
                        <a:t>-Content created by Chinese network may not attract users in foreign markets due to Cultural differences</a:t>
                      </a:r>
                      <a:endParaRPr lang="en-AU" sz="1600" dirty="0">
                        <a:effectLst/>
                      </a:endParaRPr>
                    </a:p>
                    <a:p>
                      <a:pPr>
                        <a:lnSpc>
                          <a:spcPct val="107000"/>
                        </a:lnSpc>
                        <a:spcAft>
                          <a:spcPts val="800"/>
                        </a:spcAft>
                      </a:pPr>
                      <a:r>
                        <a:rPr lang="en-US" sz="1600" dirty="0">
                          <a:effectLst/>
                        </a:rPr>
                        <a:t>-Lack of cooperation by local stakeholders may cause difficulties in producing local content (i.e. videos)</a:t>
                      </a:r>
                      <a:endParaRPr lang="en-AU" sz="1600" dirty="0">
                        <a:effectLst/>
                      </a:endParaRPr>
                    </a:p>
                    <a:p>
                      <a:pPr>
                        <a:lnSpc>
                          <a:spcPct val="107000"/>
                        </a:lnSpc>
                        <a:spcAft>
                          <a:spcPts val="800"/>
                        </a:spcAft>
                      </a:pPr>
                      <a:r>
                        <a:rPr lang="en-US" sz="1600" dirty="0">
                          <a:effectLst/>
                        </a:rPr>
                        <a:t>-Little market size of short video market in Asian countries and stiff competition in North American markets </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670805292"/>
                  </a:ext>
                </a:extLst>
              </a:tr>
              <a:tr h="660918">
                <a:tc>
                  <a:txBody>
                    <a:bodyPr/>
                    <a:lstStyle/>
                    <a:p>
                      <a:pPr algn="ctr">
                        <a:lnSpc>
                          <a:spcPct val="107000"/>
                        </a:lnSpc>
                        <a:spcAft>
                          <a:spcPts val="800"/>
                        </a:spcAft>
                      </a:pPr>
                      <a:r>
                        <a:rPr lang="en-US" sz="1600">
                          <a:effectLst/>
                        </a:rPr>
                        <a:t>Activation</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r>
                        <a:rPr lang="en-US" sz="1600">
                          <a:effectLst/>
                        </a:rPr>
                        <a:t>-Any foreign users downloading the app may not find Chinese videos interesting, in case Douyin attempts to use its Chinese content in foreign markets </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2325635606"/>
                  </a:ext>
                </a:extLst>
              </a:tr>
              <a:tr h="1416870">
                <a:tc>
                  <a:txBody>
                    <a:bodyPr/>
                    <a:lstStyle/>
                    <a:p>
                      <a:pPr algn="ctr">
                        <a:lnSpc>
                          <a:spcPct val="107000"/>
                        </a:lnSpc>
                        <a:spcAft>
                          <a:spcPts val="800"/>
                        </a:spcAft>
                      </a:pPr>
                      <a:r>
                        <a:rPr lang="en-US" sz="1600">
                          <a:effectLst/>
                        </a:rPr>
                        <a:t>Retention</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r>
                        <a:rPr lang="en-US" sz="1600" dirty="0">
                          <a:effectLst/>
                        </a:rPr>
                        <a:t>-Videos and hashtags that are considered hot in China may not be equally appealing in foreign markets</a:t>
                      </a:r>
                      <a:endParaRPr lang="en-AU" sz="1600" dirty="0">
                        <a:effectLst/>
                      </a:endParaRPr>
                    </a:p>
                    <a:p>
                      <a:pPr>
                        <a:lnSpc>
                          <a:spcPct val="107000"/>
                        </a:lnSpc>
                        <a:spcAft>
                          <a:spcPts val="800"/>
                        </a:spcAft>
                      </a:pPr>
                      <a:r>
                        <a:rPr lang="en-US" sz="1600" dirty="0">
                          <a:effectLst/>
                        </a:rPr>
                        <a:t>-Powerful and easy-to-use toolkits may not attract video developers due to resistance to foreign platforms (particularly in Japan) and presence of local alternatives (particularly musical.ly in North America)</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3273043597"/>
                  </a:ext>
                </a:extLst>
              </a:tr>
              <a:tr h="884649">
                <a:tc>
                  <a:txBody>
                    <a:bodyPr/>
                    <a:lstStyle/>
                    <a:p>
                      <a:pPr algn="ctr">
                        <a:lnSpc>
                          <a:spcPct val="107000"/>
                        </a:lnSpc>
                        <a:spcAft>
                          <a:spcPts val="800"/>
                        </a:spcAft>
                      </a:pPr>
                      <a:r>
                        <a:rPr lang="en-US" sz="1600">
                          <a:effectLst/>
                        </a:rPr>
                        <a:t>Referral</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r>
                        <a:rPr lang="en-US" sz="1600">
                          <a:effectLst/>
                        </a:rPr>
                        <a:t>-Lower possibility of generating social Referrals as well as influencer referrals due to the absence of local networks, Chinese network may not have overseas connections to generate referrals</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128916601"/>
                  </a:ext>
                </a:extLst>
              </a:tr>
              <a:tr h="417179">
                <a:tc>
                  <a:txBody>
                    <a:bodyPr/>
                    <a:lstStyle/>
                    <a:p>
                      <a:pPr algn="ctr">
                        <a:lnSpc>
                          <a:spcPct val="107000"/>
                        </a:lnSpc>
                        <a:spcAft>
                          <a:spcPts val="800"/>
                        </a:spcAft>
                      </a:pPr>
                      <a:r>
                        <a:rPr lang="en-US" sz="1600">
                          <a:effectLst/>
                        </a:rPr>
                        <a:t>Revenue</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nchor="ctr"/>
                </a:tc>
                <a:tc>
                  <a:txBody>
                    <a:bodyPr/>
                    <a:lstStyle/>
                    <a:p>
                      <a:pPr>
                        <a:lnSpc>
                          <a:spcPct val="107000"/>
                        </a:lnSpc>
                        <a:spcAft>
                          <a:spcPts val="800"/>
                        </a:spcAft>
                      </a:pPr>
                      <a:r>
                        <a:rPr lang="en-US" sz="1600" dirty="0">
                          <a:effectLst/>
                        </a:rPr>
                        <a:t>-Impossible to attract advertisers or sponsors without establishing local networks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41304" marR="41304" marT="0" marB="0"/>
                </a:tc>
                <a:extLst>
                  <a:ext uri="{0D108BD9-81ED-4DB2-BD59-A6C34878D82A}">
                    <a16:rowId xmlns:a16="http://schemas.microsoft.com/office/drawing/2014/main" val="2455549365"/>
                  </a:ext>
                </a:extLst>
              </a:tr>
            </a:tbl>
          </a:graphicData>
        </a:graphic>
      </p:graphicFrame>
    </p:spTree>
    <p:extLst>
      <p:ext uri="{BB962C8B-B14F-4D97-AF65-F5344CB8AC3E}">
        <p14:creationId xmlns:p14="http://schemas.microsoft.com/office/powerpoint/2010/main" val="325297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62575-7C3E-47DF-81A0-1BF92483A1E8}"/>
              </a:ext>
            </a:extLst>
          </p:cNvPr>
          <p:cNvSpPr>
            <a:spLocks noGrp="1"/>
          </p:cNvSpPr>
          <p:nvPr>
            <p:ph type="title"/>
          </p:nvPr>
        </p:nvSpPr>
        <p:spPr>
          <a:xfrm>
            <a:off x="0" y="0"/>
            <a:ext cx="12191999"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How may Byte Dance strengths hel</a:t>
            </a:r>
            <a:r>
              <a:rPr lang="en-US" sz="3200" i="1" dirty="0">
                <a:latin typeface="Times New Roman" panose="02020603050405020304" pitchFamily="18" charset="0"/>
                <a:ea typeface="SimSun" panose="02010600030101010101" pitchFamily="2" charset="-122"/>
                <a:cs typeface="Times New Roman" panose="02020603050405020304" pitchFamily="18" charset="0"/>
              </a:rPr>
              <a:t>p overcome the challenges outside China?</a:t>
            </a:r>
            <a:endParaRPr lang="en-AU" sz="3200" dirty="0"/>
          </a:p>
        </p:txBody>
      </p:sp>
      <p:graphicFrame>
        <p:nvGraphicFramePr>
          <p:cNvPr id="4" name="Table 3">
            <a:extLst>
              <a:ext uri="{FF2B5EF4-FFF2-40B4-BE49-F238E27FC236}">
                <a16:creationId xmlns:a16="http://schemas.microsoft.com/office/drawing/2014/main" id="{43192979-3675-44D9-8F8E-4639CD5F7CE8}"/>
              </a:ext>
            </a:extLst>
          </p:cNvPr>
          <p:cNvGraphicFramePr>
            <a:graphicFrameLocks noGrp="1"/>
          </p:cNvGraphicFramePr>
          <p:nvPr>
            <p:extLst>
              <p:ext uri="{D42A27DB-BD31-4B8C-83A1-F6EECF244321}">
                <p14:modId xmlns:p14="http://schemas.microsoft.com/office/powerpoint/2010/main" val="289633322"/>
              </p:ext>
            </p:extLst>
          </p:nvPr>
        </p:nvGraphicFramePr>
        <p:xfrm>
          <a:off x="0" y="1227155"/>
          <a:ext cx="11903978" cy="5492426"/>
        </p:xfrm>
        <a:graphic>
          <a:graphicData uri="http://schemas.openxmlformats.org/drawingml/2006/table">
            <a:tbl>
              <a:tblPr firstRow="1" firstCol="1" bandRow="1">
                <a:tableStyleId>{5C22544A-7EE6-4342-B048-85BDC9FD1C3A}</a:tableStyleId>
              </a:tblPr>
              <a:tblGrid>
                <a:gridCol w="1614895">
                  <a:extLst>
                    <a:ext uri="{9D8B030D-6E8A-4147-A177-3AD203B41FA5}">
                      <a16:colId xmlns:a16="http://schemas.microsoft.com/office/drawing/2014/main" val="1576177582"/>
                    </a:ext>
                  </a:extLst>
                </a:gridCol>
                <a:gridCol w="3914630">
                  <a:extLst>
                    <a:ext uri="{9D8B030D-6E8A-4147-A177-3AD203B41FA5}">
                      <a16:colId xmlns:a16="http://schemas.microsoft.com/office/drawing/2014/main" val="874152139"/>
                    </a:ext>
                  </a:extLst>
                </a:gridCol>
                <a:gridCol w="3175154">
                  <a:extLst>
                    <a:ext uri="{9D8B030D-6E8A-4147-A177-3AD203B41FA5}">
                      <a16:colId xmlns:a16="http://schemas.microsoft.com/office/drawing/2014/main" val="419535452"/>
                    </a:ext>
                  </a:extLst>
                </a:gridCol>
                <a:gridCol w="3199299">
                  <a:extLst>
                    <a:ext uri="{9D8B030D-6E8A-4147-A177-3AD203B41FA5}">
                      <a16:colId xmlns:a16="http://schemas.microsoft.com/office/drawing/2014/main" val="312210774"/>
                    </a:ext>
                  </a:extLst>
                </a:gridCol>
              </a:tblGrid>
              <a:tr h="234057">
                <a:tc>
                  <a:txBody>
                    <a:bodyPr/>
                    <a:lstStyle/>
                    <a:p>
                      <a:pPr algn="ctr">
                        <a:lnSpc>
                          <a:spcPct val="107000"/>
                        </a:lnSpc>
                        <a:spcAft>
                          <a:spcPts val="800"/>
                        </a:spcAft>
                      </a:pPr>
                      <a:r>
                        <a:rPr lang="en-US" sz="1200" dirty="0">
                          <a:effectLst/>
                        </a:rPr>
                        <a:t>AARRR Model</a:t>
                      </a: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gn="ctr">
                        <a:lnSpc>
                          <a:spcPct val="107000"/>
                        </a:lnSpc>
                        <a:spcAft>
                          <a:spcPts val="800"/>
                        </a:spcAft>
                      </a:pPr>
                      <a:r>
                        <a:rPr lang="en-US" sz="1200" dirty="0">
                          <a:effectLst/>
                        </a:rPr>
                        <a:t>Challenges outside China</a:t>
                      </a: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gn="ctr">
                        <a:lnSpc>
                          <a:spcPct val="107000"/>
                        </a:lnSpc>
                        <a:spcAft>
                          <a:spcPts val="800"/>
                        </a:spcAft>
                      </a:pPr>
                      <a:r>
                        <a:rPr lang="en-US" sz="1200" dirty="0">
                          <a:effectLst/>
                        </a:rPr>
                        <a:t>Network</a:t>
                      </a: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gn="ctr">
                        <a:lnSpc>
                          <a:spcPct val="107000"/>
                        </a:lnSpc>
                        <a:spcAft>
                          <a:spcPts val="800"/>
                        </a:spcAft>
                      </a:pPr>
                      <a:r>
                        <a:rPr lang="en-US" sz="1200" dirty="0">
                          <a:effectLst/>
                        </a:rPr>
                        <a:t>FSA/Resources</a:t>
                      </a: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3167072088"/>
                  </a:ext>
                </a:extLst>
              </a:tr>
              <a:tr h="1438326">
                <a:tc>
                  <a:txBody>
                    <a:bodyPr/>
                    <a:lstStyle/>
                    <a:p>
                      <a:pPr algn="ctr">
                        <a:lnSpc>
                          <a:spcPct val="107000"/>
                        </a:lnSpc>
                        <a:spcAft>
                          <a:spcPts val="800"/>
                        </a:spcAft>
                      </a:pPr>
                      <a:r>
                        <a:rPr lang="en-US" sz="1200" dirty="0">
                          <a:effectLst/>
                        </a:rPr>
                        <a:t>Acquisition</a:t>
                      </a: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3981620798"/>
                  </a:ext>
                </a:extLst>
              </a:tr>
              <a:tr h="713927">
                <a:tc>
                  <a:txBody>
                    <a:bodyPr/>
                    <a:lstStyle/>
                    <a:p>
                      <a:pPr algn="ctr">
                        <a:lnSpc>
                          <a:spcPct val="107000"/>
                        </a:lnSpc>
                        <a:spcAft>
                          <a:spcPts val="800"/>
                        </a:spcAft>
                      </a:pPr>
                      <a:r>
                        <a:rPr lang="en-US" sz="1200">
                          <a:effectLst/>
                        </a:rPr>
                        <a:t>Activation</a:t>
                      </a: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2920331650"/>
                  </a:ext>
                </a:extLst>
              </a:tr>
              <a:tr h="1496014">
                <a:tc>
                  <a:txBody>
                    <a:bodyPr/>
                    <a:lstStyle/>
                    <a:p>
                      <a:pPr algn="ctr">
                        <a:lnSpc>
                          <a:spcPct val="107000"/>
                        </a:lnSpc>
                        <a:spcAft>
                          <a:spcPts val="800"/>
                        </a:spcAft>
                      </a:pPr>
                      <a:r>
                        <a:rPr lang="en-US" sz="1200">
                          <a:effectLst/>
                        </a:rPr>
                        <a:t>Retention</a:t>
                      </a: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2577206028"/>
                  </a:ext>
                </a:extLst>
              </a:tr>
              <a:tr h="1136110">
                <a:tc>
                  <a:txBody>
                    <a:bodyPr/>
                    <a:lstStyle/>
                    <a:p>
                      <a:pPr algn="ctr">
                        <a:lnSpc>
                          <a:spcPct val="107000"/>
                        </a:lnSpc>
                        <a:spcAft>
                          <a:spcPts val="800"/>
                        </a:spcAft>
                      </a:pPr>
                      <a:r>
                        <a:rPr lang="en-US" sz="1200">
                          <a:effectLst/>
                        </a:rPr>
                        <a:t>Referral</a:t>
                      </a: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1126511586"/>
                  </a:ext>
                </a:extLst>
              </a:tr>
              <a:tr h="473992">
                <a:tc>
                  <a:txBody>
                    <a:bodyPr/>
                    <a:lstStyle/>
                    <a:p>
                      <a:pPr algn="ctr">
                        <a:lnSpc>
                          <a:spcPct val="107000"/>
                        </a:lnSpc>
                        <a:spcAft>
                          <a:spcPts val="800"/>
                        </a:spcAft>
                      </a:pPr>
                      <a:r>
                        <a:rPr lang="en-US" sz="1200">
                          <a:effectLst/>
                        </a:rPr>
                        <a:t>Revenue</a:t>
                      </a: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endParaRPr lang="en-AU" sz="12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2191730277"/>
                  </a:ext>
                </a:extLst>
              </a:tr>
            </a:tbl>
          </a:graphicData>
        </a:graphic>
      </p:graphicFrame>
    </p:spTree>
    <p:extLst>
      <p:ext uri="{BB962C8B-B14F-4D97-AF65-F5344CB8AC3E}">
        <p14:creationId xmlns:p14="http://schemas.microsoft.com/office/powerpoint/2010/main" val="3483605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F993B-DA42-4B0A-AE14-C3B1A3E7CB4E}"/>
              </a:ext>
            </a:extLst>
          </p:cNvPr>
          <p:cNvSpPr>
            <a:spLocks noGrp="1"/>
          </p:cNvSpPr>
          <p:nvPr>
            <p:ph type="title"/>
          </p:nvPr>
        </p:nvSpPr>
        <p:spPr>
          <a:xfrm>
            <a:off x="98920" y="-100188"/>
            <a:ext cx="11994160" cy="1360898"/>
          </a:xfrm>
        </p:spPr>
        <p:txBody>
          <a:bodyPr/>
          <a:lstStyle/>
          <a:p>
            <a:r>
              <a:rPr lang="en-AU" dirty="0"/>
              <a:t>Byte Dance Overcoming Overseas Challenges</a:t>
            </a:r>
          </a:p>
        </p:txBody>
      </p:sp>
      <p:graphicFrame>
        <p:nvGraphicFramePr>
          <p:cNvPr id="4" name="Table 3">
            <a:extLst>
              <a:ext uri="{FF2B5EF4-FFF2-40B4-BE49-F238E27FC236}">
                <a16:creationId xmlns:a16="http://schemas.microsoft.com/office/drawing/2014/main" id="{3D3B2956-AE85-40BC-B67F-B0C317B5A0AC}"/>
              </a:ext>
            </a:extLst>
          </p:cNvPr>
          <p:cNvGraphicFramePr>
            <a:graphicFrameLocks noGrp="1"/>
          </p:cNvGraphicFramePr>
          <p:nvPr>
            <p:extLst>
              <p:ext uri="{D42A27DB-BD31-4B8C-83A1-F6EECF244321}">
                <p14:modId xmlns:p14="http://schemas.microsoft.com/office/powerpoint/2010/main" val="1556568892"/>
              </p:ext>
            </p:extLst>
          </p:nvPr>
        </p:nvGraphicFramePr>
        <p:xfrm>
          <a:off x="98920" y="1025472"/>
          <a:ext cx="11914115" cy="5598492"/>
        </p:xfrm>
        <a:graphic>
          <a:graphicData uri="http://schemas.openxmlformats.org/drawingml/2006/table">
            <a:tbl>
              <a:tblPr firstRow="1" firstCol="1" bandRow="1">
                <a:tableStyleId>{5C22544A-7EE6-4342-B048-85BDC9FD1C3A}</a:tableStyleId>
              </a:tblPr>
              <a:tblGrid>
                <a:gridCol w="1616268">
                  <a:extLst>
                    <a:ext uri="{9D8B030D-6E8A-4147-A177-3AD203B41FA5}">
                      <a16:colId xmlns:a16="http://schemas.microsoft.com/office/drawing/2014/main" val="3085770167"/>
                    </a:ext>
                  </a:extLst>
                </a:gridCol>
                <a:gridCol w="3917962">
                  <a:extLst>
                    <a:ext uri="{9D8B030D-6E8A-4147-A177-3AD203B41FA5}">
                      <a16:colId xmlns:a16="http://schemas.microsoft.com/office/drawing/2014/main" val="878741833"/>
                    </a:ext>
                  </a:extLst>
                </a:gridCol>
                <a:gridCol w="3177860">
                  <a:extLst>
                    <a:ext uri="{9D8B030D-6E8A-4147-A177-3AD203B41FA5}">
                      <a16:colId xmlns:a16="http://schemas.microsoft.com/office/drawing/2014/main" val="3987783193"/>
                    </a:ext>
                  </a:extLst>
                </a:gridCol>
                <a:gridCol w="3202025">
                  <a:extLst>
                    <a:ext uri="{9D8B030D-6E8A-4147-A177-3AD203B41FA5}">
                      <a16:colId xmlns:a16="http://schemas.microsoft.com/office/drawing/2014/main" val="2077555849"/>
                    </a:ext>
                  </a:extLst>
                </a:gridCol>
              </a:tblGrid>
              <a:tr h="213707">
                <a:tc>
                  <a:txBody>
                    <a:bodyPr/>
                    <a:lstStyle/>
                    <a:p>
                      <a:pPr algn="ctr">
                        <a:lnSpc>
                          <a:spcPct val="107000"/>
                        </a:lnSpc>
                        <a:spcAft>
                          <a:spcPts val="800"/>
                        </a:spcAft>
                      </a:pPr>
                      <a:r>
                        <a:rPr lang="en-US" sz="1300">
                          <a:effectLst/>
                        </a:rPr>
                        <a:t>AARRR Model</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gn="ctr">
                        <a:lnSpc>
                          <a:spcPct val="107000"/>
                        </a:lnSpc>
                        <a:spcAft>
                          <a:spcPts val="800"/>
                        </a:spcAft>
                      </a:pPr>
                      <a:r>
                        <a:rPr lang="en-US" sz="1300">
                          <a:effectLst/>
                        </a:rPr>
                        <a:t>Challenges outside China</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gn="ctr">
                        <a:lnSpc>
                          <a:spcPct val="107000"/>
                        </a:lnSpc>
                        <a:spcAft>
                          <a:spcPts val="800"/>
                        </a:spcAft>
                      </a:pPr>
                      <a:r>
                        <a:rPr lang="en-US" sz="1300" dirty="0">
                          <a:effectLst/>
                        </a:rPr>
                        <a:t>Network</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gn="ctr">
                        <a:lnSpc>
                          <a:spcPct val="107000"/>
                        </a:lnSpc>
                        <a:spcAft>
                          <a:spcPts val="800"/>
                        </a:spcAft>
                      </a:pPr>
                      <a:r>
                        <a:rPr lang="en-US" sz="1300" dirty="0">
                          <a:effectLst/>
                        </a:rPr>
                        <a:t>FSA</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2980796698"/>
                  </a:ext>
                </a:extLst>
              </a:tr>
              <a:tr h="1313270">
                <a:tc>
                  <a:txBody>
                    <a:bodyPr/>
                    <a:lstStyle/>
                    <a:p>
                      <a:pPr algn="ctr">
                        <a:lnSpc>
                          <a:spcPct val="107000"/>
                        </a:lnSpc>
                        <a:spcAft>
                          <a:spcPts val="800"/>
                        </a:spcAft>
                      </a:pPr>
                      <a:r>
                        <a:rPr lang="en-US" sz="1300">
                          <a:effectLst/>
                        </a:rPr>
                        <a:t>Acquisition</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r>
                        <a:rPr lang="en-US" sz="1300" dirty="0">
                          <a:effectLst/>
                        </a:rPr>
                        <a:t>-Lack of awareness about Douyin in foreign countries</a:t>
                      </a:r>
                      <a:endParaRPr lang="en-AU" sz="1300" dirty="0">
                        <a:effectLst/>
                      </a:endParaRPr>
                    </a:p>
                    <a:p>
                      <a:pPr>
                        <a:lnSpc>
                          <a:spcPct val="107000"/>
                        </a:lnSpc>
                        <a:spcAft>
                          <a:spcPts val="800"/>
                        </a:spcAft>
                      </a:pPr>
                      <a:r>
                        <a:rPr lang="en-US" sz="1300" dirty="0">
                          <a:effectLst/>
                        </a:rPr>
                        <a:t>-Little market size of short video market in Asian countries and stiff competition in North American markets</a:t>
                      </a:r>
                      <a:endParaRPr lang="en-AU" sz="1300" dirty="0">
                        <a:effectLst/>
                      </a:endParaRPr>
                    </a:p>
                    <a:p>
                      <a:pPr>
                        <a:lnSpc>
                          <a:spcPct val="107000"/>
                        </a:lnSpc>
                        <a:spcAft>
                          <a:spcPts val="800"/>
                        </a:spcAft>
                      </a:pPr>
                      <a:r>
                        <a:rPr lang="en-US" sz="1300" dirty="0">
                          <a:effectLst/>
                        </a:rPr>
                        <a:t>-Lack of cooperation by local stakeholders may cause difficulties in producing local content (i.e. videos)</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-Content created by Chinese network may not attract users in foreign markets due to Cultural differences</a:t>
                      </a:r>
                      <a:endParaRPr lang="en-AU" sz="1300" dirty="0">
                        <a:effectLst/>
                      </a:endParaRPr>
                    </a:p>
                    <a:p>
                      <a:pPr>
                        <a:lnSpc>
                          <a:spcPct val="107000"/>
                        </a:lnSpc>
                        <a:spcAft>
                          <a:spcPts val="800"/>
                        </a:spcAft>
                      </a:pPr>
                      <a:r>
                        <a:rPr lang="en-US" sz="1300" dirty="0">
                          <a:effectLst/>
                        </a:rPr>
                        <a:t> </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-Experience of working with complementors and celebrities</a:t>
                      </a:r>
                      <a:endParaRPr lang="en-AU" sz="1300" dirty="0">
                        <a:effectLst/>
                      </a:endParaRPr>
                    </a:p>
                    <a:p>
                      <a:pPr>
                        <a:lnSpc>
                          <a:spcPct val="107000"/>
                        </a:lnSpc>
                        <a:spcAft>
                          <a:spcPts val="800"/>
                        </a:spcAft>
                      </a:pPr>
                      <a:r>
                        <a:rPr lang="en-US" sz="1300" dirty="0">
                          <a:effectLst/>
                        </a:rPr>
                        <a:t>-Experience and Financial strength for offline promotion</a:t>
                      </a:r>
                      <a:endParaRPr lang="en-AU" sz="1300" dirty="0">
                        <a:effectLst/>
                      </a:endParaRPr>
                    </a:p>
                    <a:p>
                      <a:pPr>
                        <a:lnSpc>
                          <a:spcPct val="107000"/>
                        </a:lnSpc>
                        <a:spcAft>
                          <a:spcPts val="800"/>
                        </a:spcAft>
                      </a:pPr>
                      <a:r>
                        <a:rPr lang="en-US" sz="1300" dirty="0">
                          <a:effectLst/>
                        </a:rPr>
                        <a:t>-Platform quality</a:t>
                      </a:r>
                      <a:endParaRPr lang="en-AU" sz="1300" dirty="0">
                        <a:effectLst/>
                      </a:endParaRPr>
                    </a:p>
                    <a:p>
                      <a:pPr>
                        <a:lnSpc>
                          <a:spcPct val="107000"/>
                        </a:lnSpc>
                        <a:spcAft>
                          <a:spcPts val="800"/>
                        </a:spcAft>
                      </a:pPr>
                      <a:r>
                        <a:rPr lang="en-US" sz="1300" dirty="0">
                          <a:effectLst/>
                        </a:rPr>
                        <a:t>-Powerful and easy-to-use toolkits for video developers</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34439103"/>
                  </a:ext>
                </a:extLst>
              </a:tr>
              <a:tr h="651854">
                <a:tc>
                  <a:txBody>
                    <a:bodyPr/>
                    <a:lstStyle/>
                    <a:p>
                      <a:pPr algn="ctr">
                        <a:lnSpc>
                          <a:spcPct val="107000"/>
                        </a:lnSpc>
                        <a:spcAft>
                          <a:spcPts val="800"/>
                        </a:spcAft>
                      </a:pPr>
                      <a:r>
                        <a:rPr lang="en-US" sz="1300">
                          <a:effectLst/>
                        </a:rPr>
                        <a:t>Activation</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r>
                        <a:rPr lang="en-US" sz="1300">
                          <a:effectLst/>
                        </a:rPr>
                        <a:t>-Any foreign users downloading the app may not find Chinese videos interesting, in case Douyin attempts to use its Chinese content in foreign markets </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 </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-Instant start of localized videos may give the feeling about available content </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3903317917"/>
                  </a:ext>
                </a:extLst>
              </a:tr>
              <a:tr h="1365942">
                <a:tc>
                  <a:txBody>
                    <a:bodyPr/>
                    <a:lstStyle/>
                    <a:p>
                      <a:pPr algn="ctr">
                        <a:lnSpc>
                          <a:spcPct val="107000"/>
                        </a:lnSpc>
                        <a:spcAft>
                          <a:spcPts val="800"/>
                        </a:spcAft>
                      </a:pPr>
                      <a:r>
                        <a:rPr lang="en-US" sz="1300">
                          <a:effectLst/>
                        </a:rPr>
                        <a:t>Retention</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r>
                        <a:rPr lang="en-US" sz="1300">
                          <a:effectLst/>
                        </a:rPr>
                        <a:t>-Videos and hashtags that are considered hot in China may not be equally appealing in foreign markets</a:t>
                      </a:r>
                      <a:endParaRPr lang="en-AU" sz="1300">
                        <a:effectLst/>
                      </a:endParaRPr>
                    </a:p>
                    <a:p>
                      <a:pPr>
                        <a:lnSpc>
                          <a:spcPct val="107000"/>
                        </a:lnSpc>
                        <a:spcAft>
                          <a:spcPts val="800"/>
                        </a:spcAft>
                      </a:pPr>
                      <a:r>
                        <a:rPr lang="en-US" sz="1300">
                          <a:effectLst/>
                        </a:rPr>
                        <a:t>-Powerful and easy-to-use toolkits may not attract video developers due to resistance to foreign platforms (particularly in Japan) and presence of local alternatives (particularly musical.ly in North America)</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 </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-AI to match videos with user tastes</a:t>
                      </a:r>
                      <a:br>
                        <a:rPr lang="en-US" sz="1300" dirty="0">
                          <a:effectLst/>
                        </a:rPr>
                      </a:br>
                      <a:r>
                        <a:rPr lang="en-US" sz="1300" dirty="0">
                          <a:effectLst/>
                        </a:rPr>
                        <a:t>-Hot and trending videos to match tastes in each overseas country </a:t>
                      </a:r>
                      <a:endParaRPr lang="en-AU" sz="1300" dirty="0">
                        <a:effectLst/>
                      </a:endParaRPr>
                    </a:p>
                    <a:p>
                      <a:pPr>
                        <a:lnSpc>
                          <a:spcPct val="107000"/>
                        </a:lnSpc>
                        <a:spcAft>
                          <a:spcPts val="800"/>
                        </a:spcAft>
                      </a:pPr>
                      <a:r>
                        <a:rPr lang="en-US" sz="1300" dirty="0">
                          <a:effectLst/>
                        </a:rPr>
                        <a:t> </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3211670297"/>
                  </a:ext>
                </a:extLst>
              </a:tr>
              <a:tr h="1037330">
                <a:tc>
                  <a:txBody>
                    <a:bodyPr/>
                    <a:lstStyle/>
                    <a:p>
                      <a:pPr algn="ctr">
                        <a:lnSpc>
                          <a:spcPct val="107000"/>
                        </a:lnSpc>
                        <a:spcAft>
                          <a:spcPts val="800"/>
                        </a:spcAft>
                      </a:pPr>
                      <a:r>
                        <a:rPr lang="en-US" sz="1300">
                          <a:effectLst/>
                        </a:rPr>
                        <a:t>Referral</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r>
                        <a:rPr lang="en-US" sz="1300">
                          <a:effectLst/>
                        </a:rPr>
                        <a:t>-No possibility of generating social Referrals as well as influencer referrals due to the absence of local networks</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-Overseas users may not be in the network of Chinese users</a:t>
                      </a:r>
                      <a:endParaRPr lang="en-AU" sz="1300" dirty="0">
                        <a:effectLst/>
                      </a:endParaRPr>
                    </a:p>
                    <a:p>
                      <a:pPr>
                        <a:lnSpc>
                          <a:spcPct val="107000"/>
                        </a:lnSpc>
                        <a:spcAft>
                          <a:spcPts val="800"/>
                        </a:spcAft>
                      </a:pPr>
                      <a:r>
                        <a:rPr lang="en-US" sz="1300" dirty="0">
                          <a:effectLst/>
                        </a:rPr>
                        <a:t>-Overseas users may not be attracted to the opportunity of interacting with </a:t>
                      </a:r>
                      <a:r>
                        <a:rPr lang="en-US" sz="1300" dirty="0" err="1">
                          <a:effectLst/>
                        </a:rPr>
                        <a:t>Douyin’s</a:t>
                      </a:r>
                      <a:r>
                        <a:rPr lang="en-US" sz="1300" dirty="0">
                          <a:effectLst/>
                        </a:rPr>
                        <a:t> Chinese network</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-Experience in working with users and celebrities to generate both social and influencer referrals</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1176040638"/>
                  </a:ext>
                </a:extLst>
              </a:tr>
              <a:tr h="432781">
                <a:tc>
                  <a:txBody>
                    <a:bodyPr/>
                    <a:lstStyle/>
                    <a:p>
                      <a:pPr algn="ctr">
                        <a:lnSpc>
                          <a:spcPct val="107000"/>
                        </a:lnSpc>
                        <a:spcAft>
                          <a:spcPts val="800"/>
                        </a:spcAft>
                      </a:pPr>
                      <a:r>
                        <a:rPr lang="en-US" sz="1300">
                          <a:effectLst/>
                        </a:rPr>
                        <a:t>Revenue</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nchor="ctr"/>
                </a:tc>
                <a:tc>
                  <a:txBody>
                    <a:bodyPr/>
                    <a:lstStyle/>
                    <a:p>
                      <a:pPr>
                        <a:lnSpc>
                          <a:spcPct val="107000"/>
                        </a:lnSpc>
                        <a:spcAft>
                          <a:spcPts val="800"/>
                        </a:spcAft>
                      </a:pPr>
                      <a:r>
                        <a:rPr lang="en-US" sz="1300">
                          <a:effectLst/>
                        </a:rPr>
                        <a:t>-Impossible to attract advertisers or sponsors without establishing local networks</a:t>
                      </a:r>
                      <a:endParaRPr lang="en-AU" sz="130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-Large Chinese network of </a:t>
                      </a:r>
                      <a:r>
                        <a:rPr lang="en-US" sz="1300" dirty="0" err="1">
                          <a:effectLst/>
                        </a:rPr>
                        <a:t>Duoyin</a:t>
                      </a:r>
                      <a:r>
                        <a:rPr lang="en-US" sz="1300" dirty="0">
                          <a:effectLst/>
                        </a:rPr>
                        <a:t> may not be attractive for foreign advertisers</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tc>
                  <a:txBody>
                    <a:bodyPr/>
                    <a:lstStyle/>
                    <a:p>
                      <a:pPr>
                        <a:lnSpc>
                          <a:spcPct val="107000"/>
                        </a:lnSpc>
                        <a:spcAft>
                          <a:spcPts val="800"/>
                        </a:spcAft>
                      </a:pPr>
                      <a:r>
                        <a:rPr lang="en-US" sz="1300" dirty="0">
                          <a:effectLst/>
                        </a:rPr>
                        <a:t>-Copy revenue models from China</a:t>
                      </a:r>
                      <a:endParaRPr lang="en-AU" sz="1300" dirty="0">
                        <a:effectLst/>
                        <a:latin typeface="Calibri" panose="020F0502020204030204" pitchFamily="34" charset="0"/>
                        <a:ea typeface="SimSun" panose="02010600030101010101" pitchFamily="2" charset="-122"/>
                        <a:cs typeface="Times New Roman" panose="02020603050405020304" pitchFamily="18" charset="0"/>
                      </a:endParaRPr>
                    </a:p>
                  </a:txBody>
                  <a:tcPr marL="27303" marR="27303" marT="0" marB="0"/>
                </a:tc>
                <a:extLst>
                  <a:ext uri="{0D108BD9-81ED-4DB2-BD59-A6C34878D82A}">
                    <a16:rowId xmlns:a16="http://schemas.microsoft.com/office/drawing/2014/main" val="2319934607"/>
                  </a:ext>
                </a:extLst>
              </a:tr>
            </a:tbl>
          </a:graphicData>
        </a:graphic>
      </p:graphicFrame>
    </p:spTree>
    <p:extLst>
      <p:ext uri="{BB962C8B-B14F-4D97-AF65-F5344CB8AC3E}">
        <p14:creationId xmlns:p14="http://schemas.microsoft.com/office/powerpoint/2010/main" val="297557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DF7F-99C0-4BA9-B60F-322E8BD59E17}"/>
              </a:ext>
            </a:extLst>
          </p:cNvPr>
          <p:cNvSpPr>
            <a:spLocks noGrp="1"/>
          </p:cNvSpPr>
          <p:nvPr>
            <p:ph type="title"/>
          </p:nvPr>
        </p:nvSpPr>
        <p:spPr>
          <a:xfrm>
            <a:off x="102765" y="84370"/>
            <a:ext cx="11566321"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How </a:t>
            </a:r>
            <a:r>
              <a:rPr lang="en-US" sz="3200" i="1" dirty="0" err="1">
                <a:effectLst/>
                <a:latin typeface="Times New Roman" panose="02020603050405020304" pitchFamily="18" charset="0"/>
                <a:ea typeface="SimSun" panose="02010600030101010101" pitchFamily="2" charset="-122"/>
                <a:cs typeface="Times New Roman" panose="02020603050405020304" pitchFamily="18" charset="0"/>
              </a:rPr>
              <a:t>ByteDance</a:t>
            </a: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 responded to the challenges of overseas expansion?</a:t>
            </a:r>
            <a:endParaRPr lang="en-AU" sz="3200" dirty="0"/>
          </a:p>
        </p:txBody>
      </p:sp>
      <p:sp>
        <p:nvSpPr>
          <p:cNvPr id="3" name="Content Placeholder 2">
            <a:extLst>
              <a:ext uri="{FF2B5EF4-FFF2-40B4-BE49-F238E27FC236}">
                <a16:creationId xmlns:a16="http://schemas.microsoft.com/office/drawing/2014/main" id="{54C1950E-5809-4482-A7B5-FA8603FB730E}"/>
              </a:ext>
            </a:extLst>
          </p:cNvPr>
          <p:cNvSpPr>
            <a:spLocks noGrp="1"/>
          </p:cNvSpPr>
          <p:nvPr>
            <p:ph idx="1"/>
          </p:nvPr>
        </p:nvSpPr>
        <p:spPr>
          <a:xfrm>
            <a:off x="320879" y="1224680"/>
            <a:ext cx="11348207" cy="5226454"/>
          </a:xfrm>
        </p:spPr>
        <p:txBody>
          <a:bodyPr/>
          <a:lstStyle/>
          <a:p>
            <a:endParaRPr lang="en-AU" dirty="0"/>
          </a:p>
        </p:txBody>
      </p:sp>
    </p:spTree>
    <p:extLst>
      <p:ext uri="{BB962C8B-B14F-4D97-AF65-F5344CB8AC3E}">
        <p14:creationId xmlns:p14="http://schemas.microsoft.com/office/powerpoint/2010/main" val="13085975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CDF7F-99C0-4BA9-B60F-322E8BD59E17}"/>
              </a:ext>
            </a:extLst>
          </p:cNvPr>
          <p:cNvSpPr>
            <a:spLocks noGrp="1"/>
          </p:cNvSpPr>
          <p:nvPr>
            <p:ph type="title"/>
          </p:nvPr>
        </p:nvSpPr>
        <p:spPr>
          <a:xfrm>
            <a:off x="69209" y="92759"/>
            <a:ext cx="11826380"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Main Lessons: Expanding Domesti</a:t>
            </a:r>
            <a:r>
              <a:rPr lang="en-US" sz="3200" i="1" dirty="0">
                <a:latin typeface="Times New Roman" panose="02020603050405020304" pitchFamily="18" charset="0"/>
                <a:ea typeface="SimSun" panose="02010600030101010101" pitchFamily="2" charset="-122"/>
                <a:cs typeface="Times New Roman" panose="02020603050405020304" pitchFamily="18" charset="0"/>
              </a:rPr>
              <a:t>c success across borders</a:t>
            </a:r>
            <a:endParaRPr lang="en-AU" sz="3200" dirty="0"/>
          </a:p>
        </p:txBody>
      </p:sp>
      <p:sp>
        <p:nvSpPr>
          <p:cNvPr id="3" name="Content Placeholder 2">
            <a:extLst>
              <a:ext uri="{FF2B5EF4-FFF2-40B4-BE49-F238E27FC236}">
                <a16:creationId xmlns:a16="http://schemas.microsoft.com/office/drawing/2014/main" id="{54C1950E-5809-4482-A7B5-FA8603FB730E}"/>
              </a:ext>
            </a:extLst>
          </p:cNvPr>
          <p:cNvSpPr>
            <a:spLocks noGrp="1"/>
          </p:cNvSpPr>
          <p:nvPr>
            <p:ph idx="1"/>
          </p:nvPr>
        </p:nvSpPr>
        <p:spPr>
          <a:xfrm>
            <a:off x="379602" y="1392460"/>
            <a:ext cx="9905999" cy="3567118"/>
          </a:xfrm>
        </p:spPr>
        <p:txBody>
          <a:bodyPr/>
          <a:lstStyle/>
          <a:p>
            <a:pPr marL="342900" lvl="0" indent="-342900">
              <a:lnSpc>
                <a:spcPct val="107000"/>
              </a:lnSpc>
              <a:buFont typeface="+mj-lt"/>
              <a:buAutoNum type="arabicPeriod"/>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Even in a so called borderless digital world, people do not morph into one single global community. The Tower of Babel effect still persists, separating networks across national borders and imposing liabilities of outsidership to digital platforms. </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mj-lt"/>
              <a:buAutoNum type="arabicPeriod"/>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Although digital platforms are available globally with relatively lower political, geographical, or economic barriers, digital firms still face user adoption barriers as users may not adopt a product without local content. Hence, localization is still important in a digital world.</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800"/>
              </a:spcAft>
              <a:buFont typeface="+mj-lt"/>
              <a:buAutoNum type="arabicPeriod"/>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A transnational mindset is needed for platform globalization where technological superiority and firm experiences are deployed on global scale but content and user interactions are largely localized. </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82550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D655-E5B7-4779-BF91-3B89B958171F}"/>
              </a:ext>
            </a:extLst>
          </p:cNvPr>
          <p:cNvSpPr>
            <a:spLocks noGrp="1"/>
          </p:cNvSpPr>
          <p:nvPr>
            <p:ph type="title"/>
          </p:nvPr>
        </p:nvSpPr>
        <p:spPr>
          <a:xfrm>
            <a:off x="0" y="59203"/>
            <a:ext cx="12192000"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Why TikTok acquired Musical.ly to enter North American market?</a:t>
            </a:r>
            <a:endParaRPr lang="en-AU" sz="3200" dirty="0"/>
          </a:p>
        </p:txBody>
      </p:sp>
      <p:sp>
        <p:nvSpPr>
          <p:cNvPr id="3" name="Content Placeholder 2">
            <a:extLst>
              <a:ext uri="{FF2B5EF4-FFF2-40B4-BE49-F238E27FC236}">
                <a16:creationId xmlns:a16="http://schemas.microsoft.com/office/drawing/2014/main" id="{9F1DE3A5-3805-4244-9FF4-DC077FB1BCA4}"/>
              </a:ext>
            </a:extLst>
          </p:cNvPr>
          <p:cNvSpPr>
            <a:spLocks noGrp="1"/>
          </p:cNvSpPr>
          <p:nvPr>
            <p:ph idx="1"/>
          </p:nvPr>
        </p:nvSpPr>
        <p:spPr>
          <a:xfrm>
            <a:off x="203433" y="1645441"/>
            <a:ext cx="11515987" cy="3567118"/>
          </a:xfrm>
        </p:spPr>
        <p:txBody>
          <a:bodyPr/>
          <a:lstStyle/>
          <a:p>
            <a:endParaRPr lang="en-AU" dirty="0"/>
          </a:p>
        </p:txBody>
      </p:sp>
    </p:spTree>
    <p:extLst>
      <p:ext uri="{BB962C8B-B14F-4D97-AF65-F5344CB8AC3E}">
        <p14:creationId xmlns:p14="http://schemas.microsoft.com/office/powerpoint/2010/main" val="18265476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DD655-E5B7-4779-BF91-3B89B958171F}"/>
              </a:ext>
            </a:extLst>
          </p:cNvPr>
          <p:cNvSpPr>
            <a:spLocks noGrp="1"/>
          </p:cNvSpPr>
          <p:nvPr>
            <p:ph type="title"/>
          </p:nvPr>
        </p:nvSpPr>
        <p:spPr>
          <a:xfrm>
            <a:off x="0" y="151482"/>
            <a:ext cx="12192000"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Why TikTok acquired Musical.ly to enter into North American market?</a:t>
            </a:r>
            <a:endParaRPr lang="en-AU" sz="3200" dirty="0"/>
          </a:p>
        </p:txBody>
      </p:sp>
      <p:sp>
        <p:nvSpPr>
          <p:cNvPr id="3" name="Content Placeholder 2">
            <a:extLst>
              <a:ext uri="{FF2B5EF4-FFF2-40B4-BE49-F238E27FC236}">
                <a16:creationId xmlns:a16="http://schemas.microsoft.com/office/drawing/2014/main" id="{9F1DE3A5-3805-4244-9FF4-DC077FB1BCA4}"/>
              </a:ext>
            </a:extLst>
          </p:cNvPr>
          <p:cNvSpPr>
            <a:spLocks noGrp="1"/>
          </p:cNvSpPr>
          <p:nvPr>
            <p:ph idx="1"/>
          </p:nvPr>
        </p:nvSpPr>
        <p:spPr>
          <a:xfrm>
            <a:off x="161488" y="1645440"/>
            <a:ext cx="11876714" cy="4990251"/>
          </a:xfrm>
        </p:spPr>
        <p:txBody>
          <a:bodyPr>
            <a:normAutofit/>
          </a:bodyPr>
          <a:lstStyle/>
          <a:p>
            <a:pPr marL="342900" lvl="0" indent="-342900">
              <a:lnSpc>
                <a:spcPct val="107000"/>
              </a:lnSpc>
              <a:buFont typeface="+mj-lt"/>
              <a:buAutoNum type="arabicPeriod"/>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Competitive:</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1" indent="-342900">
              <a:lnSpc>
                <a:spcPct val="107000"/>
              </a:lnSpc>
              <a:buFont typeface="Arial" panose="020B0604020202020204" pitchFamily="34" charset="0"/>
              <a:buChar char="•"/>
            </a:pPr>
            <a:r>
              <a:rPr lang="en-US" sz="1600" i="0" dirty="0">
                <a:effectLst/>
                <a:latin typeface="Times New Roman" panose="02020603050405020304" pitchFamily="18" charset="0"/>
                <a:ea typeface="Calibri" panose="020F0502020204030204" pitchFamily="34" charset="0"/>
                <a:cs typeface="Times New Roman" panose="02020603050405020304" pitchFamily="18" charset="0"/>
              </a:rPr>
              <a:t>Difficult to dethrone established platforms even with higher platform quality </a:t>
            </a:r>
          </a:p>
          <a:p>
            <a:pPr lvl="2">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User networks are largely locked in with already existing platforms. </a:t>
            </a:r>
          </a:p>
          <a:p>
            <a:pPr lvl="2">
              <a:lnSpc>
                <a:spcPct val="107000"/>
              </a:lnSpc>
            </a:pPr>
            <a:r>
              <a:rPr lang="en-US" dirty="0">
                <a:effectLst/>
                <a:latin typeface="Times New Roman" panose="02020603050405020304" pitchFamily="18" charset="0"/>
                <a:ea typeface="Calibri" panose="020F0502020204030204" pitchFamily="34" charset="0"/>
                <a:cs typeface="Times New Roman" panose="02020603050405020304" pitchFamily="18" charset="0"/>
              </a:rPr>
              <a:t>TikTok has previously been successful in markets with low or no competition</a:t>
            </a:r>
          </a:p>
          <a:p>
            <a:pPr marL="617220" lvl="3" indent="-342900">
              <a:lnSpc>
                <a:spcPct val="107000"/>
              </a:lnSpc>
              <a:buFont typeface="Arial" panose="020B0604020202020204" pitchFamily="34" charset="0"/>
              <a:buChar char="•"/>
            </a:pPr>
            <a:r>
              <a:rPr lang="en-US" sz="1600" i="0" dirty="0">
                <a:effectLst/>
                <a:latin typeface="Times New Roman" panose="02020603050405020304" pitchFamily="18" charset="0"/>
                <a:ea typeface="Calibri" panose="020F0502020204030204" pitchFamily="34" charset="0"/>
                <a:cs typeface="Times New Roman" panose="02020603050405020304" pitchFamily="18" charset="0"/>
              </a:rPr>
              <a:t>Even in China, the firm focused on Tier 1 and Tier 2 cities where competition was low</a:t>
            </a:r>
            <a:endParaRPr lang="en-AU" sz="1600" i="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mj-lt"/>
              <a:buAutoNum type="arabicPeriod"/>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Strategic:</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lvl="1" indent="-342900">
              <a:lnSpc>
                <a:spcPct val="107000"/>
              </a:lnSpc>
              <a:buFont typeface="Arial" panose="020B0604020202020204" pitchFamily="34" charset="0"/>
              <a:buChar char="•"/>
            </a:pPr>
            <a:r>
              <a:rPr lang="en-US" sz="1600" i="0" dirty="0">
                <a:effectLst/>
                <a:latin typeface="Times New Roman" panose="02020603050405020304" pitchFamily="18" charset="0"/>
                <a:ea typeface="Calibri" panose="020F0502020204030204" pitchFamily="34" charset="0"/>
                <a:cs typeface="Times New Roman" panose="02020603050405020304" pitchFamily="18" charset="0"/>
              </a:rPr>
              <a:t>TikTok and Musical.ly offer synergies and complementary resources to each other. </a:t>
            </a:r>
          </a:p>
          <a:p>
            <a:pPr marL="571500" lvl="2" indent="-342900">
              <a:lnSpc>
                <a:spcPct val="107000"/>
              </a:lnSpc>
            </a:pPr>
            <a:r>
              <a:rPr lang="en-US" i="0" dirty="0">
                <a:effectLst/>
                <a:latin typeface="Times New Roman" panose="02020603050405020304" pitchFamily="18" charset="0"/>
                <a:ea typeface="Calibri" panose="020F0502020204030204" pitchFamily="34" charset="0"/>
                <a:cs typeface="Times New Roman" panose="02020603050405020304" pitchFamily="18" charset="0"/>
              </a:rPr>
              <a:t>Musical.ly brings an established network of North American and Western users </a:t>
            </a:r>
          </a:p>
          <a:p>
            <a:pPr marL="571500" lvl="2" indent="-342900">
              <a:lnSpc>
                <a:spcPct val="107000"/>
              </a:lnSpc>
            </a:pPr>
            <a:r>
              <a:rPr lang="en-US" i="0" dirty="0">
                <a:effectLst/>
                <a:latin typeface="Times New Roman" panose="02020603050405020304" pitchFamily="18" charset="0"/>
                <a:ea typeface="Calibri" panose="020F0502020204030204" pitchFamily="34" charset="0"/>
                <a:cs typeface="Times New Roman" panose="02020603050405020304" pitchFamily="18" charset="0"/>
              </a:rPr>
              <a:t>TikTok brings an established network of Asian users and expertise in AI.</a:t>
            </a:r>
            <a:endParaRPr lang="en-AU" i="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800"/>
              </a:spcAft>
              <a:buFont typeface="+mj-lt"/>
              <a:buAutoNum type="arabicPeriod"/>
            </a:pPr>
            <a:r>
              <a:rPr lang="en-US" sz="1600" u="sng" dirty="0">
                <a:effectLst/>
                <a:latin typeface="Times New Roman" panose="02020603050405020304" pitchFamily="18" charset="0"/>
                <a:ea typeface="Calibri" panose="020F0502020204030204" pitchFamily="34" charset="0"/>
                <a:cs typeface="Times New Roman" panose="02020603050405020304" pitchFamily="18" charset="0"/>
              </a:rPr>
              <a:t>Organizational</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600" i="1" dirty="0">
              <a:latin typeface="Times New Roman" panose="02020603050405020304" pitchFamily="18" charset="0"/>
              <a:ea typeface="Calibri" panose="020F0502020204030204" pitchFamily="34" charset="0"/>
              <a:cs typeface="Times New Roman" panose="02020603050405020304" pitchFamily="18" charset="0"/>
            </a:endParaRPr>
          </a:p>
          <a:p>
            <a:pPr marL="342900" lvl="1" indent="-342900">
              <a:lnSpc>
                <a:spcPct val="107000"/>
              </a:lnSpc>
              <a:spcAft>
                <a:spcPts val="800"/>
              </a:spcAft>
              <a:buFont typeface="Arial" panose="020B0604020202020204" pitchFamily="34" charset="0"/>
              <a:buChar char="•"/>
            </a:pPr>
            <a:r>
              <a:rPr lang="en-US" sz="1600" i="0" dirty="0">
                <a:effectLst/>
                <a:latin typeface="Times New Roman" panose="02020603050405020304" pitchFamily="18" charset="0"/>
                <a:ea typeface="Calibri" panose="020F0502020204030204" pitchFamily="34" charset="0"/>
                <a:cs typeface="Times New Roman" panose="02020603050405020304" pitchFamily="18" charset="0"/>
              </a:rPr>
              <a:t>Both Musical.ly and TikTok have been owned by Chinese owners</a:t>
            </a:r>
            <a:endParaRPr lang="en-AU" sz="1600" i="0" dirty="0">
              <a:effectLst/>
              <a:latin typeface="Calibri" panose="020F0502020204030204" pitchFamily="34" charset="0"/>
              <a:ea typeface="SimSun" panose="02010600030101010101" pitchFamily="2" charset="-122"/>
              <a:cs typeface="Times New Roman" panose="02020603050405020304" pitchFamily="18" charset="0"/>
            </a:endParaRPr>
          </a:p>
          <a:p>
            <a:endParaRPr lang="en-AU" sz="1600" dirty="0"/>
          </a:p>
        </p:txBody>
      </p:sp>
    </p:spTree>
    <p:extLst>
      <p:ext uri="{BB962C8B-B14F-4D97-AF65-F5344CB8AC3E}">
        <p14:creationId xmlns:p14="http://schemas.microsoft.com/office/powerpoint/2010/main" val="4022204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70C3-1455-42A1-8C6C-8C198ABA3017}"/>
              </a:ext>
            </a:extLst>
          </p:cNvPr>
          <p:cNvSpPr>
            <a:spLocks noGrp="1"/>
          </p:cNvSpPr>
          <p:nvPr>
            <p:ph type="title"/>
          </p:nvPr>
        </p:nvSpPr>
        <p:spPr>
          <a:xfrm>
            <a:off x="396379" y="92759"/>
            <a:ext cx="9905999"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What is the main value Douyin delivers to its users?</a:t>
            </a:r>
            <a:endParaRPr lang="en-AU" sz="3200" dirty="0"/>
          </a:p>
        </p:txBody>
      </p:sp>
      <p:graphicFrame>
        <p:nvGraphicFramePr>
          <p:cNvPr id="4" name="Table 3">
            <a:extLst>
              <a:ext uri="{FF2B5EF4-FFF2-40B4-BE49-F238E27FC236}">
                <a16:creationId xmlns:a16="http://schemas.microsoft.com/office/drawing/2014/main" id="{D6DCB7FE-A316-455F-A82C-3B19C4176BD3}"/>
              </a:ext>
            </a:extLst>
          </p:cNvPr>
          <p:cNvGraphicFramePr>
            <a:graphicFrameLocks noGrp="1"/>
          </p:cNvGraphicFramePr>
          <p:nvPr>
            <p:extLst>
              <p:ext uri="{D42A27DB-BD31-4B8C-83A1-F6EECF244321}">
                <p14:modId xmlns:p14="http://schemas.microsoft.com/office/powerpoint/2010/main" val="3134798245"/>
              </p:ext>
            </p:extLst>
          </p:nvPr>
        </p:nvGraphicFramePr>
        <p:xfrm>
          <a:off x="565373" y="1453657"/>
          <a:ext cx="11313438" cy="4796141"/>
        </p:xfrm>
        <a:graphic>
          <a:graphicData uri="http://schemas.openxmlformats.org/drawingml/2006/table">
            <a:tbl>
              <a:tblPr firstRow="1" firstCol="1" bandRow="1">
                <a:tableStyleId>{5C22544A-7EE6-4342-B048-85BDC9FD1C3A}</a:tableStyleId>
              </a:tblPr>
              <a:tblGrid>
                <a:gridCol w="3176971">
                  <a:extLst>
                    <a:ext uri="{9D8B030D-6E8A-4147-A177-3AD203B41FA5}">
                      <a16:colId xmlns:a16="http://schemas.microsoft.com/office/drawing/2014/main" val="470709832"/>
                    </a:ext>
                  </a:extLst>
                </a:gridCol>
                <a:gridCol w="3929030">
                  <a:extLst>
                    <a:ext uri="{9D8B030D-6E8A-4147-A177-3AD203B41FA5}">
                      <a16:colId xmlns:a16="http://schemas.microsoft.com/office/drawing/2014/main" val="102549519"/>
                    </a:ext>
                  </a:extLst>
                </a:gridCol>
                <a:gridCol w="4207437">
                  <a:extLst>
                    <a:ext uri="{9D8B030D-6E8A-4147-A177-3AD203B41FA5}">
                      <a16:colId xmlns:a16="http://schemas.microsoft.com/office/drawing/2014/main" val="891773464"/>
                    </a:ext>
                  </a:extLst>
                </a:gridCol>
              </a:tblGrid>
              <a:tr h="1167997">
                <a:tc>
                  <a:txBody>
                    <a:bodyPr/>
                    <a:lstStyle/>
                    <a:p>
                      <a:pPr algn="ctr">
                        <a:lnSpc>
                          <a:spcPct val="107000"/>
                        </a:lnSpc>
                        <a:spcAft>
                          <a:spcPts val="800"/>
                        </a:spcAft>
                      </a:pPr>
                      <a:r>
                        <a:rPr lang="en-US" sz="1200" dirty="0">
                          <a:effectLst/>
                        </a:rPr>
                        <a:t> </a:t>
                      </a: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en-US" sz="1200" dirty="0">
                          <a:effectLst/>
                        </a:rPr>
                        <a:t>Viewers</a:t>
                      </a: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dirty="0">
                          <a:effectLst/>
                        </a:rPr>
                        <a:t>Video Developers</a:t>
                      </a: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48922472"/>
                  </a:ext>
                </a:extLst>
              </a:tr>
              <a:tr h="3628144">
                <a:tc>
                  <a:txBody>
                    <a:bodyPr/>
                    <a:lstStyle/>
                    <a:p>
                      <a:pPr algn="ctr">
                        <a:lnSpc>
                          <a:spcPct val="107000"/>
                        </a:lnSpc>
                        <a:spcAft>
                          <a:spcPts val="800"/>
                        </a:spcAft>
                      </a:pPr>
                      <a:r>
                        <a:rPr lang="en-US" sz="1200" dirty="0">
                          <a:effectLst/>
                        </a:rPr>
                        <a:t>Value Proposition</a:t>
                      </a: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79572250"/>
                  </a:ext>
                </a:extLst>
              </a:tr>
            </a:tbl>
          </a:graphicData>
        </a:graphic>
      </p:graphicFrame>
    </p:spTree>
    <p:extLst>
      <p:ext uri="{BB962C8B-B14F-4D97-AF65-F5344CB8AC3E}">
        <p14:creationId xmlns:p14="http://schemas.microsoft.com/office/powerpoint/2010/main" val="1760845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C7E0-41B8-4589-B2BC-B58553E5330C}"/>
              </a:ext>
            </a:extLst>
          </p:cNvPr>
          <p:cNvSpPr>
            <a:spLocks noGrp="1"/>
          </p:cNvSpPr>
          <p:nvPr>
            <p:ph type="title"/>
          </p:nvPr>
        </p:nvSpPr>
        <p:spPr>
          <a:xfrm>
            <a:off x="69209" y="0"/>
            <a:ext cx="12122791"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How merging TikTok and Musical.ly may or may not address these challenges?</a:t>
            </a:r>
            <a:endParaRPr lang="en-AU" sz="3200" dirty="0"/>
          </a:p>
        </p:txBody>
      </p:sp>
      <p:graphicFrame>
        <p:nvGraphicFramePr>
          <p:cNvPr id="4" name="Table 3">
            <a:extLst>
              <a:ext uri="{FF2B5EF4-FFF2-40B4-BE49-F238E27FC236}">
                <a16:creationId xmlns:a16="http://schemas.microsoft.com/office/drawing/2014/main" id="{A86F269B-0BDD-4826-B787-D119214E5C7F}"/>
              </a:ext>
            </a:extLst>
          </p:cNvPr>
          <p:cNvGraphicFramePr>
            <a:graphicFrameLocks noGrp="1"/>
          </p:cNvGraphicFramePr>
          <p:nvPr>
            <p:extLst>
              <p:ext uri="{D42A27DB-BD31-4B8C-83A1-F6EECF244321}">
                <p14:modId xmlns:p14="http://schemas.microsoft.com/office/powerpoint/2010/main" val="3664161168"/>
              </p:ext>
            </p:extLst>
          </p:nvPr>
        </p:nvGraphicFramePr>
        <p:xfrm>
          <a:off x="211820" y="1360897"/>
          <a:ext cx="11759272" cy="5132182"/>
        </p:xfrm>
        <a:graphic>
          <a:graphicData uri="http://schemas.openxmlformats.org/drawingml/2006/table">
            <a:tbl>
              <a:tblPr firstRow="1" firstCol="1" bandRow="1">
                <a:tableStyleId>{69CF1AB2-1976-4502-BF36-3FF5EA218861}</a:tableStyleId>
              </a:tblPr>
              <a:tblGrid>
                <a:gridCol w="2939818">
                  <a:extLst>
                    <a:ext uri="{9D8B030D-6E8A-4147-A177-3AD203B41FA5}">
                      <a16:colId xmlns:a16="http://schemas.microsoft.com/office/drawing/2014/main" val="3804916198"/>
                    </a:ext>
                  </a:extLst>
                </a:gridCol>
                <a:gridCol w="2939818">
                  <a:extLst>
                    <a:ext uri="{9D8B030D-6E8A-4147-A177-3AD203B41FA5}">
                      <a16:colId xmlns:a16="http://schemas.microsoft.com/office/drawing/2014/main" val="2993765533"/>
                    </a:ext>
                  </a:extLst>
                </a:gridCol>
                <a:gridCol w="2939818">
                  <a:extLst>
                    <a:ext uri="{9D8B030D-6E8A-4147-A177-3AD203B41FA5}">
                      <a16:colId xmlns:a16="http://schemas.microsoft.com/office/drawing/2014/main" val="712514921"/>
                    </a:ext>
                  </a:extLst>
                </a:gridCol>
                <a:gridCol w="2939818">
                  <a:extLst>
                    <a:ext uri="{9D8B030D-6E8A-4147-A177-3AD203B41FA5}">
                      <a16:colId xmlns:a16="http://schemas.microsoft.com/office/drawing/2014/main" val="1179760149"/>
                    </a:ext>
                  </a:extLst>
                </a:gridCol>
              </a:tblGrid>
              <a:tr h="264694">
                <a:tc gridSpan="2">
                  <a:txBody>
                    <a:bodyPr/>
                    <a:lstStyle/>
                    <a:p>
                      <a:pPr algn="ctr">
                        <a:lnSpc>
                          <a:spcPct val="107000"/>
                        </a:lnSpc>
                        <a:spcAft>
                          <a:spcPts val="800"/>
                        </a:spcAft>
                      </a:pPr>
                      <a:r>
                        <a:rPr lang="en-US" sz="1600" dirty="0">
                          <a:effectLst/>
                          <a:latin typeface="Times New Roman" panose="02020603050405020304" pitchFamily="18" charset="0"/>
                          <a:cs typeface="Times New Roman" panose="02020603050405020304" pitchFamily="18" charset="0"/>
                        </a:rPr>
                        <a:t>Merging TikTok and Musical.ly</a:t>
                      </a: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hMerge="1">
                  <a:txBody>
                    <a:bodyPr/>
                    <a:lstStyle/>
                    <a:p>
                      <a:endParaRPr lang="en-AU"/>
                    </a:p>
                  </a:txBody>
                  <a:tcPr/>
                </a:tc>
                <a:tc gridSpan="2">
                  <a:txBody>
                    <a:bodyPr/>
                    <a:lstStyle/>
                    <a:p>
                      <a:pPr algn="ctr">
                        <a:lnSpc>
                          <a:spcPct val="107000"/>
                        </a:lnSpc>
                        <a:spcAft>
                          <a:spcPts val="800"/>
                        </a:spcAft>
                      </a:pPr>
                      <a:r>
                        <a:rPr lang="en-US" sz="1600" dirty="0">
                          <a:effectLst/>
                          <a:latin typeface="Times New Roman" panose="02020603050405020304" pitchFamily="18" charset="0"/>
                          <a:cs typeface="Times New Roman" panose="02020603050405020304" pitchFamily="18" charset="0"/>
                        </a:rPr>
                        <a:t>Keeping TikTok and Musical.ly separate</a:t>
                      </a: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hMerge="1">
                  <a:txBody>
                    <a:bodyPr/>
                    <a:lstStyle/>
                    <a:p>
                      <a:endParaRPr lang="en-AU"/>
                    </a:p>
                  </a:txBody>
                  <a:tcPr/>
                </a:tc>
                <a:extLst>
                  <a:ext uri="{0D108BD9-81ED-4DB2-BD59-A6C34878D82A}">
                    <a16:rowId xmlns:a16="http://schemas.microsoft.com/office/drawing/2014/main" val="3507078191"/>
                  </a:ext>
                </a:extLst>
              </a:tr>
              <a:tr h="264694">
                <a:tc>
                  <a:txBody>
                    <a:bodyPr/>
                    <a:lstStyle/>
                    <a:p>
                      <a:pPr algn="ctr">
                        <a:lnSpc>
                          <a:spcPct val="107000"/>
                        </a:lnSpc>
                        <a:spcAft>
                          <a:spcPts val="800"/>
                        </a:spcAft>
                      </a:pPr>
                      <a:r>
                        <a:rPr lang="en-US" sz="1600">
                          <a:effectLst/>
                          <a:latin typeface="Times New Roman" panose="02020603050405020304" pitchFamily="18" charset="0"/>
                          <a:cs typeface="Times New Roman" panose="02020603050405020304" pitchFamily="18" charset="0"/>
                        </a:rPr>
                        <a:t>Pros</a:t>
                      </a:r>
                      <a:endParaRPr lang="en-AU" sz="160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gn="ctr">
                        <a:lnSpc>
                          <a:spcPct val="107000"/>
                        </a:lnSpc>
                        <a:spcAft>
                          <a:spcPts val="800"/>
                        </a:spcAft>
                      </a:pPr>
                      <a:r>
                        <a:rPr lang="en-US" sz="1600" b="1" dirty="0">
                          <a:effectLst/>
                          <a:latin typeface="Times New Roman" panose="02020603050405020304" pitchFamily="18" charset="0"/>
                          <a:cs typeface="Times New Roman" panose="02020603050405020304" pitchFamily="18" charset="0"/>
                        </a:rPr>
                        <a:t>Cons</a:t>
                      </a:r>
                      <a:endParaRPr lang="en-AU" sz="16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gn="ctr">
                        <a:lnSpc>
                          <a:spcPct val="107000"/>
                        </a:lnSpc>
                        <a:spcAft>
                          <a:spcPts val="800"/>
                        </a:spcAft>
                      </a:pPr>
                      <a:r>
                        <a:rPr lang="en-US" sz="1600" b="1" dirty="0">
                          <a:effectLst/>
                          <a:latin typeface="Times New Roman" panose="02020603050405020304" pitchFamily="18" charset="0"/>
                          <a:cs typeface="Times New Roman" panose="02020603050405020304" pitchFamily="18" charset="0"/>
                        </a:rPr>
                        <a:t>Pros</a:t>
                      </a:r>
                      <a:endParaRPr lang="en-AU" sz="16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gn="ctr">
                        <a:lnSpc>
                          <a:spcPct val="107000"/>
                        </a:lnSpc>
                        <a:spcAft>
                          <a:spcPts val="800"/>
                        </a:spcAft>
                      </a:pPr>
                      <a:r>
                        <a:rPr lang="en-US" sz="1600" b="1" dirty="0">
                          <a:effectLst/>
                          <a:latin typeface="Times New Roman" panose="02020603050405020304" pitchFamily="18" charset="0"/>
                          <a:cs typeface="Times New Roman" panose="02020603050405020304" pitchFamily="18" charset="0"/>
                        </a:rPr>
                        <a:t>Cons</a:t>
                      </a:r>
                      <a:endParaRPr lang="en-AU" sz="1600" b="1"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extLst>
                  <a:ext uri="{0D108BD9-81ED-4DB2-BD59-A6C34878D82A}">
                    <a16:rowId xmlns:a16="http://schemas.microsoft.com/office/drawing/2014/main" val="3902878389"/>
                  </a:ext>
                </a:extLst>
              </a:tr>
              <a:tr h="4602794">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tc>
                  <a:txBody>
                    <a:bodyPr/>
                    <a:lstStyle/>
                    <a:p>
                      <a:pPr>
                        <a:lnSpc>
                          <a:spcPct val="107000"/>
                        </a:lnSpc>
                        <a:spcAft>
                          <a:spcPts val="800"/>
                        </a:spcAft>
                      </a:pPr>
                      <a:endParaRPr lang="en-AU"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53395" marR="53395" marT="0" marB="0"/>
                </a:tc>
                <a:extLst>
                  <a:ext uri="{0D108BD9-81ED-4DB2-BD59-A6C34878D82A}">
                    <a16:rowId xmlns:a16="http://schemas.microsoft.com/office/drawing/2014/main" val="11640831"/>
                  </a:ext>
                </a:extLst>
              </a:tr>
            </a:tbl>
          </a:graphicData>
        </a:graphic>
      </p:graphicFrame>
    </p:spTree>
    <p:extLst>
      <p:ext uri="{BB962C8B-B14F-4D97-AF65-F5344CB8AC3E}">
        <p14:creationId xmlns:p14="http://schemas.microsoft.com/office/powerpoint/2010/main" val="6753628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2917F-841E-4EB0-A37C-3E8B0E708112}"/>
              </a:ext>
            </a:extLst>
          </p:cNvPr>
          <p:cNvSpPr>
            <a:spLocks noGrp="1"/>
          </p:cNvSpPr>
          <p:nvPr>
            <p:ph type="title"/>
          </p:nvPr>
        </p:nvSpPr>
        <p:spPr/>
        <p:txBody>
          <a:bodyPr/>
          <a:lstStyle/>
          <a:p>
            <a:r>
              <a:rPr lang="en-AU" dirty="0"/>
              <a:t>Decision</a:t>
            </a:r>
          </a:p>
        </p:txBody>
      </p:sp>
      <p:sp>
        <p:nvSpPr>
          <p:cNvPr id="3" name="Content Placeholder 2">
            <a:extLst>
              <a:ext uri="{FF2B5EF4-FFF2-40B4-BE49-F238E27FC236}">
                <a16:creationId xmlns:a16="http://schemas.microsoft.com/office/drawing/2014/main" id="{7C6A10DB-9EFB-43B8-8AD4-4396F0A09175}"/>
              </a:ext>
            </a:extLst>
          </p:cNvPr>
          <p:cNvSpPr>
            <a:spLocks noGrp="1"/>
          </p:cNvSpPr>
          <p:nvPr>
            <p:ph idx="1"/>
          </p:nvPr>
        </p:nvSpPr>
        <p:spPr/>
        <p:txBody>
          <a:bodyPr/>
          <a:lstStyle/>
          <a:p>
            <a:pPr marL="342900" lvl="0" indent="-342900">
              <a:lnSpc>
                <a:spcPct val="107000"/>
              </a:lnSpc>
              <a:buFont typeface="Symbol" panose="05050102010706020507" pitchFamily="18" charset="2"/>
              <a:buChar char=""/>
            </a:pPr>
            <a:r>
              <a:rPr lang="en-US" sz="1800" dirty="0" err="1">
                <a:effectLst/>
                <a:latin typeface="Times New Roman" panose="02020603050405020304" pitchFamily="18" charset="0"/>
                <a:ea typeface="SimSun" panose="02010600030101010101" pitchFamily="2" charset="-122"/>
                <a:cs typeface="Times New Roman" panose="02020603050405020304" pitchFamily="18" charset="0"/>
              </a:rPr>
              <a:t>ByteDance</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decided to merge musical.ly in TikTok to create a unified global platform</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The new platform incorporated the most popular elements from both platforms</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Musical.ly users’ accounts, content, and fan base were automatically moved to TikTok</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After the merger, TikTok added several new features such as enhanced creative tools and greenscreen-like background effects.</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endParaRPr lang="en-AU" dirty="0"/>
          </a:p>
        </p:txBody>
      </p:sp>
    </p:spTree>
    <p:extLst>
      <p:ext uri="{BB962C8B-B14F-4D97-AF65-F5344CB8AC3E}">
        <p14:creationId xmlns:p14="http://schemas.microsoft.com/office/powerpoint/2010/main" val="26354871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08A7-188A-43D9-86ED-AD5FF0F65100}"/>
              </a:ext>
            </a:extLst>
          </p:cNvPr>
          <p:cNvSpPr>
            <a:spLocks noGrp="1"/>
          </p:cNvSpPr>
          <p:nvPr>
            <p:ph type="title"/>
          </p:nvPr>
        </p:nvSpPr>
        <p:spPr>
          <a:xfrm>
            <a:off x="689995" y="84370"/>
            <a:ext cx="9905999"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Strategic Rationale behind the decision</a:t>
            </a:r>
            <a:endParaRPr lang="en-AU" sz="3200" dirty="0"/>
          </a:p>
        </p:txBody>
      </p:sp>
      <p:sp>
        <p:nvSpPr>
          <p:cNvPr id="3" name="Content Placeholder 2">
            <a:extLst>
              <a:ext uri="{FF2B5EF4-FFF2-40B4-BE49-F238E27FC236}">
                <a16:creationId xmlns:a16="http://schemas.microsoft.com/office/drawing/2014/main" id="{24F9F317-829F-4F5C-9ED6-BA9A162F3562}"/>
              </a:ext>
            </a:extLst>
          </p:cNvPr>
          <p:cNvSpPr>
            <a:spLocks noGrp="1"/>
          </p:cNvSpPr>
          <p:nvPr>
            <p:ph idx="1"/>
          </p:nvPr>
        </p:nvSpPr>
        <p:spPr>
          <a:xfrm>
            <a:off x="629174" y="1182848"/>
            <a:ext cx="11258026" cy="4716296"/>
          </a:xfrm>
        </p:spPr>
        <p:txBody>
          <a:bodyPr>
            <a:noAutofit/>
          </a:bodyPr>
          <a:lstStyle/>
          <a:p>
            <a:pPr marL="342900" lvl="0" indent="-342900">
              <a:lnSpc>
                <a:spcPct val="107000"/>
              </a:lnSpc>
              <a:buFont typeface="Symbol" panose="05050102010706020507" pitchFamily="18" charset="2"/>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Leverage global network effects: </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600" i="0" dirty="0">
                <a:effectLst/>
                <a:latin typeface="Times New Roman" panose="02020603050405020304" pitchFamily="18" charset="0"/>
                <a:ea typeface="SimSun" panose="02010600030101010101" pitchFamily="2" charset="-122"/>
                <a:cs typeface="Times New Roman" panose="02020603050405020304" pitchFamily="18" charset="0"/>
              </a:rPr>
              <a:t>Creating a borderless ecosystem from Latin America to China to North America.</a:t>
            </a:r>
            <a:endParaRPr lang="en-AU" sz="1600" i="0" dirty="0">
              <a:effectLst/>
              <a:latin typeface="Calibri" panose="020F0502020204030204" pitchFamily="34" charset="0"/>
              <a:ea typeface="SimSun" panose="02010600030101010101" pitchFamily="2" charset="-122"/>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600" i="0" dirty="0">
                <a:effectLst/>
                <a:latin typeface="Times New Roman" panose="02020603050405020304" pitchFamily="18" charset="0"/>
                <a:ea typeface="SimSun" panose="02010600030101010101" pitchFamily="2" charset="-122"/>
                <a:cs typeface="Times New Roman" panose="02020603050405020304" pitchFamily="18" charset="0"/>
              </a:rPr>
              <a:t>The merger means Tik Tok’s users in Asia and </a:t>
            </a:r>
            <a:r>
              <a:rPr lang="en-US" sz="1600" i="0" dirty="0" err="1">
                <a:effectLst/>
                <a:latin typeface="Times New Roman" panose="02020603050405020304" pitchFamily="18" charset="0"/>
                <a:ea typeface="SimSun" panose="02010600030101010101" pitchFamily="2" charset="-122"/>
                <a:cs typeface="Times New Roman" panose="02020603050405020304" pitchFamily="18" charset="0"/>
              </a:rPr>
              <a:t>Musical.ly’s</a:t>
            </a:r>
            <a:r>
              <a:rPr lang="en-US" sz="1600" i="0" dirty="0">
                <a:effectLst/>
                <a:latin typeface="Times New Roman" panose="02020603050405020304" pitchFamily="18" charset="0"/>
                <a:ea typeface="SimSun" panose="02010600030101010101" pitchFamily="2" charset="-122"/>
                <a:cs typeface="Times New Roman" panose="02020603050405020304" pitchFamily="18" charset="0"/>
              </a:rPr>
              <a:t> users in the US and Europe can now see content created by each other-- but, notably, not users in China</a:t>
            </a:r>
            <a:endParaRPr lang="en-US" sz="1600" i="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Pursuit of diverse content </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p>
            <a:pPr marL="742950" lvl="1" indent="-285750">
              <a:lnSpc>
                <a:spcPct val="107000"/>
              </a:lnSpc>
              <a:buFont typeface="Courier New" panose="02070309020205020404" pitchFamily="49" charset="0"/>
              <a:buChar char="o"/>
            </a:pPr>
            <a:r>
              <a:rPr lang="en-US" sz="1600" i="0" dirty="0">
                <a:effectLst/>
                <a:latin typeface="Times New Roman" panose="02020603050405020304" pitchFamily="18" charset="0"/>
                <a:ea typeface="SimSun" panose="02010600030101010101" pitchFamily="2" charset="-122"/>
                <a:cs typeface="Times New Roman" panose="02020603050405020304" pitchFamily="18" charset="0"/>
              </a:rPr>
              <a:t>Market research found that 48% churn rate was due to the lack of variety in the content</a:t>
            </a:r>
            <a:endParaRPr lang="en-AU" sz="1600" i="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Capitalizing on higher clout?</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p>
            <a:pPr marL="742950" lvl="1" indent="-285750">
              <a:lnSpc>
                <a:spcPct val="107000"/>
              </a:lnSpc>
              <a:spcAft>
                <a:spcPts val="800"/>
              </a:spcAft>
              <a:buFont typeface="Courier New" panose="02070309020205020404" pitchFamily="49" charset="0"/>
              <a:buChar char="o"/>
            </a:pPr>
            <a:r>
              <a:rPr lang="en-US" sz="1600" i="0" dirty="0">
                <a:effectLst/>
                <a:latin typeface="Times New Roman" panose="02020603050405020304" pitchFamily="18" charset="0"/>
                <a:ea typeface="SimSun" panose="02010600030101010101" pitchFamily="2" charset="-122"/>
                <a:cs typeface="Times New Roman" panose="02020603050405020304" pitchFamily="18" charset="0"/>
              </a:rPr>
              <a:t>While it was difficult to bring together local networks in low clout Asian countries due to differences in languages and user preferences, Muscial.ly provided TikTok with a large user base in high clout countries of Europe and USA. The popular appeal of Western cultures may enable TikTok to attract local networks from multiple countries to interact with users from high clout western countries. Such interactions may result into global network externalities as video developers may target geographically diverse segments and viewers may enjoy a greater variety of videos. </a:t>
            </a:r>
            <a:endParaRPr lang="en-AU" sz="1600" i="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255459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63EB0-9C05-42BC-9271-1EDB45526F79}"/>
              </a:ext>
            </a:extLst>
          </p:cNvPr>
          <p:cNvSpPr>
            <a:spLocks noGrp="1"/>
          </p:cNvSpPr>
          <p:nvPr>
            <p:ph type="title"/>
          </p:nvPr>
        </p:nvSpPr>
        <p:spPr/>
        <p:txBody>
          <a:bodyPr/>
          <a:lstStyle/>
          <a:p>
            <a:r>
              <a:rPr lang="en-US" sz="1800" b="1" dirty="0">
                <a:effectLst/>
                <a:latin typeface="Times New Roman" panose="02020603050405020304" pitchFamily="18" charset="0"/>
                <a:ea typeface="SimSun" panose="02010600030101010101" pitchFamily="2" charset="-122"/>
                <a:cs typeface="Times New Roman" panose="02020603050405020304" pitchFamily="18" charset="0"/>
              </a:rPr>
              <a:t>TIKTOK MONTHLY DOWNLOADS IN USA- 2018</a:t>
            </a:r>
            <a:endParaRPr lang="en-AU" dirty="0"/>
          </a:p>
        </p:txBody>
      </p:sp>
      <p:pic>
        <p:nvPicPr>
          <p:cNvPr id="4" name="图片 2">
            <a:hlinkClick r:id="rId2"/>
            <a:extLst>
              <a:ext uri="{FF2B5EF4-FFF2-40B4-BE49-F238E27FC236}">
                <a16:creationId xmlns:a16="http://schemas.microsoft.com/office/drawing/2014/main" id="{4DC16BC1-6524-40B2-A3EB-8BC6CD66C5AC}"/>
              </a:ext>
            </a:extLst>
          </p:cNvPr>
          <p:cNvPicPr>
            <a:picLocks noChangeAspect="1"/>
          </p:cNvPicPr>
          <p:nvPr/>
        </p:nvPicPr>
        <p:blipFill rotWithShape="1">
          <a:blip r:embed="rId3">
            <a:extLst>
              <a:ext uri="{28A0092B-C50C-407E-A947-70E740481C1C}">
                <a14:useLocalDpi xmlns:a14="http://schemas.microsoft.com/office/drawing/2010/main" val="0"/>
              </a:ext>
            </a:extLst>
          </a:blip>
          <a:srcRect t="10519" b="10723"/>
          <a:stretch/>
        </p:blipFill>
        <p:spPr bwMode="auto">
          <a:xfrm>
            <a:off x="1227140" y="1998939"/>
            <a:ext cx="8851065" cy="408462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34734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743A0-615F-4F3B-835B-956EDE8476EB}"/>
              </a:ext>
            </a:extLst>
          </p:cNvPr>
          <p:cNvSpPr>
            <a:spLocks noGrp="1"/>
          </p:cNvSpPr>
          <p:nvPr>
            <p:ph type="title"/>
          </p:nvPr>
        </p:nvSpPr>
        <p:spPr/>
        <p:txBody>
          <a:bodyPr/>
          <a:lstStyle/>
          <a:p>
            <a:r>
              <a:rPr lang="en-US" sz="1800" b="1" dirty="0">
                <a:effectLst/>
                <a:latin typeface="Times New Roman" panose="02020603050405020304" pitchFamily="18" charset="0"/>
                <a:ea typeface="SimSun" panose="02010600030101010101" pitchFamily="2" charset="-122"/>
              </a:rPr>
              <a:t>TIKTOK USER RETENTION IN USA AFTER MERGER</a:t>
            </a:r>
            <a:endParaRPr lang="en-AU" dirty="0"/>
          </a:p>
        </p:txBody>
      </p:sp>
      <p:pic>
        <p:nvPicPr>
          <p:cNvPr id="4" name="Picture 3" descr="TikTok user retention in the US">
            <a:extLst>
              <a:ext uri="{FF2B5EF4-FFF2-40B4-BE49-F238E27FC236}">
                <a16:creationId xmlns:a16="http://schemas.microsoft.com/office/drawing/2014/main" id="{31611209-9C6E-45B7-9FB0-0C2E200264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2116454"/>
            <a:ext cx="8700796" cy="3985053"/>
          </a:xfrm>
          <a:prstGeom prst="rect">
            <a:avLst/>
          </a:prstGeom>
          <a:noFill/>
          <a:ln>
            <a:noFill/>
          </a:ln>
        </p:spPr>
      </p:pic>
    </p:spTree>
    <p:extLst>
      <p:ext uri="{BB962C8B-B14F-4D97-AF65-F5344CB8AC3E}">
        <p14:creationId xmlns:p14="http://schemas.microsoft.com/office/powerpoint/2010/main" val="41219225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008A7-188A-43D9-86ED-AD5FF0F65100}"/>
              </a:ext>
            </a:extLst>
          </p:cNvPr>
          <p:cNvSpPr>
            <a:spLocks noGrp="1"/>
          </p:cNvSpPr>
          <p:nvPr>
            <p:ph type="title"/>
          </p:nvPr>
        </p:nvSpPr>
        <p:spPr>
          <a:xfrm>
            <a:off x="807440" y="218594"/>
            <a:ext cx="9905999"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Key Takeaways</a:t>
            </a:r>
            <a:endParaRPr lang="en-AU" sz="3200" dirty="0"/>
          </a:p>
        </p:txBody>
      </p:sp>
      <p:sp>
        <p:nvSpPr>
          <p:cNvPr id="3" name="Content Placeholder 2">
            <a:extLst>
              <a:ext uri="{FF2B5EF4-FFF2-40B4-BE49-F238E27FC236}">
                <a16:creationId xmlns:a16="http://schemas.microsoft.com/office/drawing/2014/main" id="{24F9F317-829F-4F5C-9ED6-BA9A162F3562}"/>
              </a:ext>
            </a:extLst>
          </p:cNvPr>
          <p:cNvSpPr>
            <a:spLocks noGrp="1"/>
          </p:cNvSpPr>
          <p:nvPr>
            <p:ph idx="1"/>
          </p:nvPr>
        </p:nvSpPr>
        <p:spPr>
          <a:xfrm>
            <a:off x="866163" y="1291792"/>
            <a:ext cx="11029426" cy="4563724"/>
          </a:xfrm>
        </p:spPr>
        <p:txBody>
          <a:bodyPr>
            <a:normAutofit/>
          </a:bodyPr>
          <a:lstStyle/>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Ibusiness firms largely follow the sequence prescribed in AARRR model to grow by leveraging positive network externalities.</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Network effects are largely bounded by national borders even in a seemingly borderless digital world due to liabilities of outsidership.</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While cultivating local networks help platforms in international expansions, platforms in their later lifecycles need to harness global network effects to sustain their growth and to counter competitors harnessing global network effects.  </a:t>
            </a:r>
            <a:endParaRPr lang="en-AU" sz="1800" dirty="0">
              <a:effectLst/>
              <a:latin typeface="Calibri" panose="020F0502020204030204" pitchFamily="34" charset="0"/>
              <a:ea typeface="SimSun" panose="02010600030101010101" pitchFamily="2" charset="-122"/>
              <a:cs typeface="Times New Roman" panose="02020603050405020304" pitchFamily="18" charset="0"/>
            </a:endParaRPr>
          </a:p>
          <a:p>
            <a:pPr marL="342900" lvl="0" indent="-342900">
              <a:lnSpc>
                <a:spcPct val="107000"/>
              </a:lnSpc>
              <a:buFont typeface="Symbol" panose="05050102010706020507" pitchFamily="18" charset="2"/>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One possible strategy to move from local networks to global networks is to leverage user networks in high clout regions</a:t>
            </a:r>
          </a:p>
          <a:p>
            <a:pPr marL="342900" lvl="0" indent="-342900">
              <a:lnSpc>
                <a:spcPct val="107000"/>
              </a:lnSpc>
              <a:buFont typeface="Symbol" panose="05050102010706020507" pitchFamily="18" charset="2"/>
              <a:buChar char=""/>
            </a:pPr>
            <a:r>
              <a:rPr lang="en-US" sz="1800" dirty="0">
                <a:latin typeface="Times New Roman" panose="02020603050405020304" pitchFamily="18" charset="0"/>
                <a:ea typeface="SimSun" panose="02010600030101010101" pitchFamily="2" charset="-122"/>
                <a:cs typeface="Times New Roman" panose="02020603050405020304" pitchFamily="18" charset="0"/>
              </a:rPr>
              <a:t>Supplementing networks with firm resources can lead to competitive advantage</a:t>
            </a:r>
          </a:p>
          <a:p>
            <a:pPr marL="342900" lvl="1" indent="-342900">
              <a:lnSpc>
                <a:spcPct val="107000"/>
              </a:lnSpc>
              <a:buFont typeface="Symbol" panose="05050102010706020507" pitchFamily="18" charset="2"/>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Other examples: </a:t>
            </a:r>
          </a:p>
          <a:p>
            <a:pPr marL="571500" lvl="2" indent="-342900">
              <a:lnSpc>
                <a:spcPct val="107000"/>
              </a:lnSpc>
              <a:buFont typeface="Symbol" panose="05050102010706020507" pitchFamily="18" charset="2"/>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Android SDK pack that made app development possible for primary school kids </a:t>
            </a:r>
            <a:endParaRPr lang="en-AU" sz="1400" dirty="0">
              <a:effectLst/>
              <a:latin typeface="Calibri" panose="020F050202020403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11442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70C3-1455-42A1-8C6C-8C198ABA3017}"/>
              </a:ext>
            </a:extLst>
          </p:cNvPr>
          <p:cNvSpPr>
            <a:spLocks noGrp="1"/>
          </p:cNvSpPr>
          <p:nvPr>
            <p:ph type="title"/>
          </p:nvPr>
        </p:nvSpPr>
        <p:spPr>
          <a:xfrm>
            <a:off x="0" y="69424"/>
            <a:ext cx="11803310" cy="1360898"/>
          </a:xfrm>
        </p:spPr>
        <p:txBody>
          <a:bodyPr>
            <a:normAutofit/>
          </a:bodyPr>
          <a:lstStyle/>
          <a:p>
            <a:pPr lvl="0">
              <a:lnSpc>
                <a:spcPct val="107000"/>
              </a:lnSpc>
              <a:spcAft>
                <a:spcPts val="800"/>
              </a:spcAft>
            </a:pPr>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What are the key components Douyin needs to create value?</a:t>
            </a:r>
            <a:endParaRPr lang="en-AU" sz="3200" dirty="0">
              <a:effectLst/>
              <a:latin typeface="Calibri" panose="020F0502020204030204" pitchFamily="34" charset="0"/>
              <a:ea typeface="SimSun" panose="02010600030101010101" pitchFamily="2" charset="-122"/>
              <a:cs typeface="Times New Roman" panose="02020603050405020304" pitchFamily="18" charset="0"/>
            </a:endParaRPr>
          </a:p>
        </p:txBody>
      </p:sp>
      <p:graphicFrame>
        <p:nvGraphicFramePr>
          <p:cNvPr id="4" name="Table 3">
            <a:extLst>
              <a:ext uri="{FF2B5EF4-FFF2-40B4-BE49-F238E27FC236}">
                <a16:creationId xmlns:a16="http://schemas.microsoft.com/office/drawing/2014/main" id="{BEBAF766-2DAB-49EB-A641-6FC595EC2432}"/>
              </a:ext>
            </a:extLst>
          </p:cNvPr>
          <p:cNvGraphicFramePr>
            <a:graphicFrameLocks noGrp="1"/>
          </p:cNvGraphicFramePr>
          <p:nvPr>
            <p:extLst>
              <p:ext uri="{D42A27DB-BD31-4B8C-83A1-F6EECF244321}">
                <p14:modId xmlns:p14="http://schemas.microsoft.com/office/powerpoint/2010/main" val="1510100316"/>
              </p:ext>
            </p:extLst>
          </p:nvPr>
        </p:nvGraphicFramePr>
        <p:xfrm>
          <a:off x="213036" y="1225726"/>
          <a:ext cx="11464439" cy="5116351"/>
        </p:xfrm>
        <a:graphic>
          <a:graphicData uri="http://schemas.openxmlformats.org/drawingml/2006/table">
            <a:tbl>
              <a:tblPr firstRow="1" firstCol="1" bandRow="1">
                <a:tableStyleId>{5C22544A-7EE6-4342-B048-85BDC9FD1C3A}</a:tableStyleId>
              </a:tblPr>
              <a:tblGrid>
                <a:gridCol w="3219374">
                  <a:extLst>
                    <a:ext uri="{9D8B030D-6E8A-4147-A177-3AD203B41FA5}">
                      <a16:colId xmlns:a16="http://schemas.microsoft.com/office/drawing/2014/main" val="470709832"/>
                    </a:ext>
                  </a:extLst>
                </a:gridCol>
                <a:gridCol w="3981471">
                  <a:extLst>
                    <a:ext uri="{9D8B030D-6E8A-4147-A177-3AD203B41FA5}">
                      <a16:colId xmlns:a16="http://schemas.microsoft.com/office/drawing/2014/main" val="102549519"/>
                    </a:ext>
                  </a:extLst>
                </a:gridCol>
                <a:gridCol w="4263594">
                  <a:extLst>
                    <a:ext uri="{9D8B030D-6E8A-4147-A177-3AD203B41FA5}">
                      <a16:colId xmlns:a16="http://schemas.microsoft.com/office/drawing/2014/main" val="891773464"/>
                    </a:ext>
                  </a:extLst>
                </a:gridCol>
              </a:tblGrid>
              <a:tr h="640432">
                <a:tc>
                  <a:txBody>
                    <a:bodyPr/>
                    <a:lstStyle/>
                    <a:p>
                      <a:pPr algn="ctr">
                        <a:lnSpc>
                          <a:spcPct val="107000"/>
                        </a:lnSpc>
                        <a:spcAft>
                          <a:spcPts val="800"/>
                        </a:spcAft>
                      </a:pPr>
                      <a:r>
                        <a:rPr lang="en-US" sz="1200">
                          <a:effectLst/>
                        </a:rPr>
                        <a:t> </a:t>
                      </a:r>
                      <a:endParaRPr lang="en-AU"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en-US" sz="1200">
                          <a:effectLst/>
                        </a:rPr>
                        <a:t>Viewers</a:t>
                      </a:r>
                      <a:endParaRPr lang="en-AU"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200">
                          <a:effectLst/>
                        </a:rPr>
                        <a:t>Video Developers</a:t>
                      </a:r>
                      <a:endParaRPr lang="en-AU"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48922472"/>
                  </a:ext>
                </a:extLst>
              </a:tr>
              <a:tr h="1989369">
                <a:tc>
                  <a:txBody>
                    <a:bodyPr/>
                    <a:lstStyle/>
                    <a:p>
                      <a:pPr algn="ctr">
                        <a:lnSpc>
                          <a:spcPct val="107000"/>
                        </a:lnSpc>
                        <a:spcAft>
                          <a:spcPts val="800"/>
                        </a:spcAft>
                      </a:pPr>
                      <a:r>
                        <a:rPr lang="en-US" sz="1200">
                          <a:effectLst/>
                        </a:rPr>
                        <a:t>Value Proposition</a:t>
                      </a:r>
                      <a:endParaRPr lang="en-AU"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171450" indent="-171450">
                        <a:lnSpc>
                          <a:spcPct val="107000"/>
                        </a:lnSpc>
                        <a:spcAft>
                          <a:spcPts val="800"/>
                        </a:spcAft>
                        <a:buFont typeface="Arial" panose="020B0604020202020204" pitchFamily="34" charset="0"/>
                        <a:buChar char="•"/>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171450" marR="0" lvl="0" indent="-1714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79572250"/>
                  </a:ext>
                </a:extLst>
              </a:tr>
              <a:tr h="2486550">
                <a:tc>
                  <a:txBody>
                    <a:bodyPr/>
                    <a:lstStyle/>
                    <a:p>
                      <a:pPr algn="ctr">
                        <a:lnSpc>
                          <a:spcPct val="107000"/>
                        </a:lnSpc>
                        <a:spcAft>
                          <a:spcPts val="800"/>
                        </a:spcAft>
                      </a:pPr>
                      <a:r>
                        <a:rPr lang="en-US" sz="1200">
                          <a:effectLst/>
                        </a:rPr>
                        <a:t>Components for value Creation</a:t>
                      </a:r>
                      <a:endParaRPr lang="en-AU" sz="11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endParaRPr lang="en-AU" sz="11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122589457"/>
                  </a:ext>
                </a:extLst>
              </a:tr>
            </a:tbl>
          </a:graphicData>
        </a:graphic>
      </p:graphicFrame>
    </p:spTree>
    <p:extLst>
      <p:ext uri="{BB962C8B-B14F-4D97-AF65-F5344CB8AC3E}">
        <p14:creationId xmlns:p14="http://schemas.microsoft.com/office/powerpoint/2010/main" val="2950142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7B53C-2065-4F65-8B65-7A8CC086B62B}"/>
              </a:ext>
            </a:extLst>
          </p:cNvPr>
          <p:cNvSpPr>
            <a:spLocks noGrp="1"/>
          </p:cNvSpPr>
          <p:nvPr>
            <p:ph type="title"/>
          </p:nvPr>
        </p:nvSpPr>
        <p:spPr>
          <a:xfrm>
            <a:off x="119543" y="92759"/>
            <a:ext cx="9905999" cy="1360898"/>
          </a:xfrm>
        </p:spPr>
        <p:txBody>
          <a:bodyPr/>
          <a:lstStyle/>
          <a:p>
            <a:r>
              <a:rPr lang="en-AU" dirty="0"/>
              <a:t>Douyin Value Creation</a:t>
            </a:r>
          </a:p>
        </p:txBody>
      </p:sp>
      <p:graphicFrame>
        <p:nvGraphicFramePr>
          <p:cNvPr id="4" name="Content Placeholder 3">
            <a:extLst>
              <a:ext uri="{FF2B5EF4-FFF2-40B4-BE49-F238E27FC236}">
                <a16:creationId xmlns:a16="http://schemas.microsoft.com/office/drawing/2014/main" id="{A5BE7345-CD7A-4E0A-A637-6AF0986DAE9C}"/>
              </a:ext>
            </a:extLst>
          </p:cNvPr>
          <p:cNvGraphicFramePr>
            <a:graphicFrameLocks noGrp="1"/>
          </p:cNvGraphicFramePr>
          <p:nvPr>
            <p:ph idx="1"/>
            <p:extLst>
              <p:ext uri="{D42A27DB-BD31-4B8C-83A1-F6EECF244321}">
                <p14:modId xmlns:p14="http://schemas.microsoft.com/office/powerpoint/2010/main" val="136550635"/>
              </p:ext>
            </p:extLst>
          </p:nvPr>
        </p:nvGraphicFramePr>
        <p:xfrm>
          <a:off x="119543" y="1336209"/>
          <a:ext cx="11532765" cy="4972311"/>
        </p:xfrm>
        <a:graphic>
          <a:graphicData uri="http://schemas.openxmlformats.org/drawingml/2006/table">
            <a:tbl>
              <a:tblPr firstRow="1" firstCol="1" bandRow="1">
                <a:tableStyleId>{5C22544A-7EE6-4342-B048-85BDC9FD1C3A}</a:tableStyleId>
              </a:tblPr>
              <a:tblGrid>
                <a:gridCol w="3238561">
                  <a:extLst>
                    <a:ext uri="{9D8B030D-6E8A-4147-A177-3AD203B41FA5}">
                      <a16:colId xmlns:a16="http://schemas.microsoft.com/office/drawing/2014/main" val="2709949910"/>
                    </a:ext>
                  </a:extLst>
                </a:gridCol>
                <a:gridCol w="4005200">
                  <a:extLst>
                    <a:ext uri="{9D8B030D-6E8A-4147-A177-3AD203B41FA5}">
                      <a16:colId xmlns:a16="http://schemas.microsoft.com/office/drawing/2014/main" val="3177511658"/>
                    </a:ext>
                  </a:extLst>
                </a:gridCol>
                <a:gridCol w="4289004">
                  <a:extLst>
                    <a:ext uri="{9D8B030D-6E8A-4147-A177-3AD203B41FA5}">
                      <a16:colId xmlns:a16="http://schemas.microsoft.com/office/drawing/2014/main" val="1195668459"/>
                    </a:ext>
                  </a:extLst>
                </a:gridCol>
              </a:tblGrid>
              <a:tr h="622401">
                <a:tc>
                  <a:txBody>
                    <a:bodyPr/>
                    <a:lstStyle/>
                    <a:p>
                      <a:pPr algn="ctr">
                        <a:lnSpc>
                          <a:spcPct val="107000"/>
                        </a:lnSpc>
                        <a:spcAft>
                          <a:spcPts val="800"/>
                        </a:spcAft>
                      </a:pPr>
                      <a:r>
                        <a:rPr lang="en-US" sz="1600">
                          <a:effectLst/>
                        </a:rPr>
                        <a:t> </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800"/>
                        </a:spcAft>
                      </a:pPr>
                      <a:r>
                        <a:rPr lang="en-US" sz="1600">
                          <a:effectLst/>
                        </a:rPr>
                        <a:t>Viewers</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gn="ctr">
                        <a:lnSpc>
                          <a:spcPct val="107000"/>
                        </a:lnSpc>
                        <a:spcAft>
                          <a:spcPts val="800"/>
                        </a:spcAft>
                      </a:pPr>
                      <a:r>
                        <a:rPr lang="en-US" sz="1600" dirty="0">
                          <a:effectLst/>
                        </a:rPr>
                        <a:t>Video Developers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468289170"/>
                  </a:ext>
                </a:extLst>
              </a:tr>
              <a:tr h="1933363">
                <a:tc>
                  <a:txBody>
                    <a:bodyPr/>
                    <a:lstStyle/>
                    <a:p>
                      <a:pPr algn="ctr">
                        <a:lnSpc>
                          <a:spcPct val="107000"/>
                        </a:lnSpc>
                        <a:spcAft>
                          <a:spcPts val="800"/>
                        </a:spcAft>
                      </a:pPr>
                      <a:r>
                        <a:rPr lang="en-US" sz="1600">
                          <a:effectLst/>
                        </a:rPr>
                        <a:t>Value Proposition</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600" dirty="0">
                          <a:effectLst/>
                        </a:rPr>
                        <a:t>-Quality of Videos</a:t>
                      </a:r>
                      <a:endParaRPr lang="en-AU" sz="1600" dirty="0">
                        <a:effectLst/>
                      </a:endParaRPr>
                    </a:p>
                    <a:p>
                      <a:pPr>
                        <a:lnSpc>
                          <a:spcPct val="107000"/>
                        </a:lnSpc>
                        <a:spcAft>
                          <a:spcPts val="800"/>
                        </a:spcAft>
                      </a:pPr>
                      <a:r>
                        <a:rPr lang="en-US" sz="1600" dirty="0">
                          <a:effectLst/>
                        </a:rPr>
                        <a:t>-Quantity of Videos</a:t>
                      </a:r>
                      <a:endParaRPr lang="en-AU" sz="1600" dirty="0">
                        <a:effectLst/>
                      </a:endParaRPr>
                    </a:p>
                    <a:p>
                      <a:pPr>
                        <a:lnSpc>
                          <a:spcPct val="107000"/>
                        </a:lnSpc>
                        <a:spcAft>
                          <a:spcPts val="800"/>
                        </a:spcAft>
                      </a:pPr>
                      <a:r>
                        <a:rPr lang="en-US" sz="1600" dirty="0">
                          <a:effectLst/>
                        </a:rPr>
                        <a:t>-Match between videos and user preferences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600" dirty="0">
                          <a:effectLst/>
                        </a:rPr>
                        <a:t>-Social Needs: A platform to gain appreciation and popularity</a:t>
                      </a:r>
                      <a:endParaRPr lang="en-AU" sz="1600" dirty="0">
                        <a:effectLst/>
                      </a:endParaRPr>
                    </a:p>
                    <a:p>
                      <a:pPr>
                        <a:lnSpc>
                          <a:spcPct val="107000"/>
                        </a:lnSpc>
                        <a:spcAft>
                          <a:spcPts val="800"/>
                        </a:spcAft>
                      </a:pPr>
                      <a:r>
                        <a:rPr lang="en-US" sz="1600" dirty="0">
                          <a:effectLst/>
                        </a:rPr>
                        <a:t>-Monetary Needs: Opportunity to earn revenues </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67080662"/>
                  </a:ext>
                </a:extLst>
              </a:tr>
              <a:tr h="2416547">
                <a:tc>
                  <a:txBody>
                    <a:bodyPr/>
                    <a:lstStyle/>
                    <a:p>
                      <a:pPr algn="ctr">
                        <a:lnSpc>
                          <a:spcPct val="107000"/>
                        </a:lnSpc>
                        <a:spcAft>
                          <a:spcPts val="800"/>
                        </a:spcAft>
                      </a:pPr>
                      <a:r>
                        <a:rPr lang="en-US" sz="1600">
                          <a:effectLst/>
                        </a:rPr>
                        <a:t>Components for value Creation</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600" dirty="0">
                          <a:effectLst/>
                        </a:rPr>
                        <a:t>-Higher number of video developers</a:t>
                      </a:r>
                      <a:endParaRPr lang="en-AU" sz="1600" dirty="0">
                        <a:effectLst/>
                      </a:endParaRPr>
                    </a:p>
                    <a:p>
                      <a:pPr>
                        <a:lnSpc>
                          <a:spcPct val="107000"/>
                        </a:lnSpc>
                        <a:spcAft>
                          <a:spcPts val="800"/>
                        </a:spcAft>
                      </a:pPr>
                      <a:r>
                        <a:rPr lang="en-US" sz="1600" dirty="0">
                          <a:effectLst/>
                        </a:rPr>
                        <a:t>-Diversity of video developers to match different user tastes</a:t>
                      </a:r>
                      <a:endParaRPr lang="en-AU" sz="1600" dirty="0">
                        <a:effectLst/>
                      </a:endParaRPr>
                    </a:p>
                    <a:p>
                      <a:pPr>
                        <a:lnSpc>
                          <a:spcPct val="107000"/>
                        </a:lnSpc>
                        <a:spcAft>
                          <a:spcPts val="800"/>
                        </a:spcAft>
                      </a:pPr>
                      <a:r>
                        <a:rPr lang="en-US" sz="1600" dirty="0">
                          <a:effectLst/>
                        </a:rPr>
                        <a:t>-AI to match videos with user tastes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tc>
                  <a:txBody>
                    <a:bodyPr/>
                    <a:lstStyle/>
                    <a:p>
                      <a:pPr>
                        <a:lnSpc>
                          <a:spcPct val="107000"/>
                        </a:lnSpc>
                        <a:spcAft>
                          <a:spcPts val="800"/>
                        </a:spcAft>
                      </a:pPr>
                      <a:r>
                        <a:rPr lang="en-US" sz="1600" dirty="0">
                          <a:effectLst/>
                        </a:rPr>
                        <a:t>-Greater number of users</a:t>
                      </a:r>
                      <a:endParaRPr lang="en-AU" sz="1600" dirty="0">
                        <a:effectLst/>
                      </a:endParaRPr>
                    </a:p>
                    <a:p>
                      <a:pPr>
                        <a:lnSpc>
                          <a:spcPct val="107000"/>
                        </a:lnSpc>
                        <a:spcAft>
                          <a:spcPts val="800"/>
                        </a:spcAft>
                      </a:pPr>
                      <a:r>
                        <a:rPr lang="en-US" sz="1600" dirty="0">
                          <a:effectLst/>
                        </a:rPr>
                        <a:t>-AI to match developers with right users</a:t>
                      </a:r>
                      <a:endParaRPr lang="en-AU" sz="1600" dirty="0">
                        <a:effectLst/>
                      </a:endParaRPr>
                    </a:p>
                    <a:p>
                      <a:pPr>
                        <a:lnSpc>
                          <a:spcPct val="107000"/>
                        </a:lnSpc>
                        <a:spcAft>
                          <a:spcPts val="800"/>
                        </a:spcAft>
                      </a:pPr>
                      <a:r>
                        <a:rPr lang="en-US" sz="1600" dirty="0">
                          <a:effectLst/>
                        </a:rPr>
                        <a:t>-Availability of advertisers/sponsors for revenue generation</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570786767"/>
                  </a:ext>
                </a:extLst>
              </a:tr>
            </a:tbl>
          </a:graphicData>
        </a:graphic>
      </p:graphicFrame>
    </p:spTree>
    <p:extLst>
      <p:ext uri="{BB962C8B-B14F-4D97-AF65-F5344CB8AC3E}">
        <p14:creationId xmlns:p14="http://schemas.microsoft.com/office/powerpoint/2010/main" val="4084863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9B7B5-A8B2-47CC-AD6F-2E0A66C3038B}"/>
              </a:ext>
            </a:extLst>
          </p:cNvPr>
          <p:cNvSpPr>
            <a:spLocks noGrp="1"/>
          </p:cNvSpPr>
          <p:nvPr>
            <p:ph type="title"/>
          </p:nvPr>
        </p:nvSpPr>
        <p:spPr>
          <a:xfrm>
            <a:off x="-1" y="0"/>
            <a:ext cx="12192000" cy="1360898"/>
          </a:xfrm>
        </p:spPr>
        <p:txBody>
          <a:bodyPr>
            <a:normAutofit/>
          </a:bodyPr>
          <a:lstStyle/>
          <a:p>
            <a:r>
              <a:rPr lang="en-US" sz="3200" i="1" dirty="0">
                <a:effectLst/>
                <a:latin typeface="Times New Roman" panose="02020603050405020304" pitchFamily="18" charset="0"/>
                <a:ea typeface="SimSun" panose="02010600030101010101" pitchFamily="2" charset="-122"/>
                <a:cs typeface="Times New Roman" panose="02020603050405020304" pitchFamily="18" charset="0"/>
              </a:rPr>
              <a:t>How Douyin successfully established a network in China to create value for its Chinese users?</a:t>
            </a:r>
            <a:endParaRPr lang="en-AU" sz="3200" dirty="0"/>
          </a:p>
        </p:txBody>
      </p:sp>
      <p:sp>
        <p:nvSpPr>
          <p:cNvPr id="3" name="Content Placeholder 2">
            <a:extLst>
              <a:ext uri="{FF2B5EF4-FFF2-40B4-BE49-F238E27FC236}">
                <a16:creationId xmlns:a16="http://schemas.microsoft.com/office/drawing/2014/main" id="{3A333F86-FDD5-4A06-8381-3036359EDA56}"/>
              </a:ext>
            </a:extLst>
          </p:cNvPr>
          <p:cNvSpPr>
            <a:spLocks noGrp="1"/>
          </p:cNvSpPr>
          <p:nvPr>
            <p:ph idx="1"/>
          </p:nvPr>
        </p:nvSpPr>
        <p:spPr>
          <a:xfrm>
            <a:off x="144710" y="1645440"/>
            <a:ext cx="11641822" cy="4193297"/>
          </a:xfrm>
        </p:spPr>
        <p:txBody>
          <a:bodyPr/>
          <a:lstStyle/>
          <a:p>
            <a:endParaRPr lang="en-AU" dirty="0"/>
          </a:p>
        </p:txBody>
      </p:sp>
    </p:spTree>
    <p:extLst>
      <p:ext uri="{BB962C8B-B14F-4D97-AF65-F5344CB8AC3E}">
        <p14:creationId xmlns:p14="http://schemas.microsoft.com/office/powerpoint/2010/main" val="2247865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FAB6BE-2FB6-416A-BBA2-238FC7F28684}"/>
              </a:ext>
            </a:extLst>
          </p:cNvPr>
          <p:cNvSpPr>
            <a:spLocks noGrp="1"/>
          </p:cNvSpPr>
          <p:nvPr>
            <p:ph type="title"/>
          </p:nvPr>
        </p:nvSpPr>
        <p:spPr/>
        <p:txBody>
          <a:bodyPr/>
          <a:lstStyle/>
          <a:p>
            <a:r>
              <a:rPr lang="en-AU" dirty="0"/>
              <a:t>Growing a Digital Business- AARRR Model</a:t>
            </a:r>
          </a:p>
        </p:txBody>
      </p:sp>
      <p:pic>
        <p:nvPicPr>
          <p:cNvPr id="4" name="Picture 3">
            <a:extLst>
              <a:ext uri="{FF2B5EF4-FFF2-40B4-BE49-F238E27FC236}">
                <a16:creationId xmlns:a16="http://schemas.microsoft.com/office/drawing/2014/main" id="{9DDD653C-8663-454C-96C7-29B9289CE4F9}"/>
              </a:ext>
            </a:extLst>
          </p:cNvPr>
          <p:cNvPicPr>
            <a:picLocks noChangeAspect="1"/>
          </p:cNvPicPr>
          <p:nvPr/>
        </p:nvPicPr>
        <p:blipFill rotWithShape="1">
          <a:blip r:embed="rId2"/>
          <a:srcRect t="11165"/>
          <a:stretch/>
        </p:blipFill>
        <p:spPr bwMode="auto">
          <a:xfrm>
            <a:off x="2135823" y="2066981"/>
            <a:ext cx="8247751" cy="403523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440396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64640-BDCC-480D-9DDB-8AE1132843CB}"/>
              </a:ext>
            </a:extLst>
          </p:cNvPr>
          <p:cNvSpPr>
            <a:spLocks noGrp="1"/>
          </p:cNvSpPr>
          <p:nvPr>
            <p:ph type="title"/>
          </p:nvPr>
        </p:nvSpPr>
        <p:spPr>
          <a:xfrm>
            <a:off x="394282" y="0"/>
            <a:ext cx="9905999" cy="1360898"/>
          </a:xfrm>
        </p:spPr>
        <p:txBody>
          <a:bodyPr/>
          <a:lstStyle/>
          <a:p>
            <a:r>
              <a:rPr lang="en-AU" dirty="0"/>
              <a:t>Douyin Growth in China </a:t>
            </a:r>
          </a:p>
        </p:txBody>
      </p:sp>
      <p:graphicFrame>
        <p:nvGraphicFramePr>
          <p:cNvPr id="4" name="Table 3">
            <a:extLst>
              <a:ext uri="{FF2B5EF4-FFF2-40B4-BE49-F238E27FC236}">
                <a16:creationId xmlns:a16="http://schemas.microsoft.com/office/drawing/2014/main" id="{B37D4FC8-16F3-468D-A18B-DD945B27E714}"/>
              </a:ext>
            </a:extLst>
          </p:cNvPr>
          <p:cNvGraphicFramePr>
            <a:graphicFrameLocks noGrp="1"/>
          </p:cNvGraphicFramePr>
          <p:nvPr>
            <p:extLst>
              <p:ext uri="{D42A27DB-BD31-4B8C-83A1-F6EECF244321}">
                <p14:modId xmlns:p14="http://schemas.microsoft.com/office/powerpoint/2010/main" val="4177001187"/>
              </p:ext>
            </p:extLst>
          </p:nvPr>
        </p:nvGraphicFramePr>
        <p:xfrm>
          <a:off x="394282" y="1189485"/>
          <a:ext cx="11543251" cy="5501571"/>
        </p:xfrm>
        <a:graphic>
          <a:graphicData uri="http://schemas.openxmlformats.org/drawingml/2006/table">
            <a:tbl>
              <a:tblPr firstRow="1" firstCol="1" bandRow="1">
                <a:tableStyleId>{5C22544A-7EE6-4342-B048-85BDC9FD1C3A}</a:tableStyleId>
              </a:tblPr>
              <a:tblGrid>
                <a:gridCol w="3844876">
                  <a:extLst>
                    <a:ext uri="{9D8B030D-6E8A-4147-A177-3AD203B41FA5}">
                      <a16:colId xmlns:a16="http://schemas.microsoft.com/office/drawing/2014/main" val="2420980333"/>
                    </a:ext>
                  </a:extLst>
                </a:gridCol>
                <a:gridCol w="7698375">
                  <a:extLst>
                    <a:ext uri="{9D8B030D-6E8A-4147-A177-3AD203B41FA5}">
                      <a16:colId xmlns:a16="http://schemas.microsoft.com/office/drawing/2014/main" val="4172296616"/>
                    </a:ext>
                  </a:extLst>
                </a:gridCol>
              </a:tblGrid>
              <a:tr h="240788">
                <a:tc>
                  <a:txBody>
                    <a:bodyPr/>
                    <a:lstStyle/>
                    <a:p>
                      <a:pPr algn="ctr">
                        <a:lnSpc>
                          <a:spcPct val="107000"/>
                        </a:lnSpc>
                        <a:spcAft>
                          <a:spcPts val="800"/>
                        </a:spcAft>
                      </a:pPr>
                      <a:r>
                        <a:rPr lang="en-US" sz="1600">
                          <a:effectLst/>
                        </a:rPr>
                        <a:t>AARRR Model</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ctr">
                        <a:lnSpc>
                          <a:spcPct val="107000"/>
                        </a:lnSpc>
                        <a:spcAft>
                          <a:spcPts val="800"/>
                        </a:spcAft>
                      </a:pPr>
                      <a:r>
                        <a:rPr lang="en-US" sz="1600">
                          <a:effectLst/>
                        </a:rPr>
                        <a:t>Douyin Strategy</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145197471"/>
                  </a:ext>
                </a:extLst>
              </a:tr>
              <a:tr h="1602487">
                <a:tc>
                  <a:txBody>
                    <a:bodyPr/>
                    <a:lstStyle/>
                    <a:p>
                      <a:pPr algn="ctr">
                        <a:lnSpc>
                          <a:spcPct val="107000"/>
                        </a:lnSpc>
                        <a:spcAft>
                          <a:spcPts val="800"/>
                        </a:spcAft>
                      </a:pPr>
                      <a:r>
                        <a:rPr lang="en-US" sz="1600" dirty="0">
                          <a:effectLst/>
                        </a:rPr>
                        <a:t>Acquisition</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l">
                        <a:lnSpc>
                          <a:spcPct val="107000"/>
                        </a:lnSpc>
                        <a:spcAft>
                          <a:spcPts val="800"/>
                        </a:spcAft>
                      </a:pPr>
                      <a:r>
                        <a:rPr lang="en-US" sz="1600" dirty="0">
                          <a:effectLst/>
                        </a:rPr>
                        <a:t>-Marketing promotions with stars, TV channel, and companies</a:t>
                      </a:r>
                      <a:endParaRPr lang="en-AU" sz="1600" dirty="0">
                        <a:effectLst/>
                      </a:endParaRPr>
                    </a:p>
                    <a:p>
                      <a:pPr algn="l">
                        <a:lnSpc>
                          <a:spcPct val="107000"/>
                        </a:lnSpc>
                        <a:spcAft>
                          <a:spcPts val="800"/>
                        </a:spcAft>
                      </a:pPr>
                      <a:r>
                        <a:rPr lang="en-US" sz="1600" dirty="0">
                          <a:effectLst/>
                        </a:rPr>
                        <a:t>-Start from Tier 1 and Tier 2 Cities (High Clout)</a:t>
                      </a:r>
                      <a:endParaRPr lang="en-AU" sz="1600" dirty="0">
                        <a:effectLst/>
                      </a:endParaRPr>
                    </a:p>
                    <a:p>
                      <a:pPr algn="l">
                        <a:lnSpc>
                          <a:spcPct val="107000"/>
                        </a:lnSpc>
                        <a:spcAft>
                          <a:spcPts val="800"/>
                        </a:spcAft>
                      </a:pPr>
                      <a:r>
                        <a:rPr lang="en-US" sz="1600" dirty="0">
                          <a:effectLst/>
                        </a:rPr>
                        <a:t>-Encourage multihoming by integrating social sharing with QQ and Weibo</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1434120455"/>
                  </a:ext>
                </a:extLst>
              </a:tr>
              <a:tr h="447323">
                <a:tc>
                  <a:txBody>
                    <a:bodyPr/>
                    <a:lstStyle/>
                    <a:p>
                      <a:pPr algn="ctr">
                        <a:lnSpc>
                          <a:spcPct val="107000"/>
                        </a:lnSpc>
                        <a:spcAft>
                          <a:spcPts val="800"/>
                        </a:spcAft>
                      </a:pPr>
                      <a:r>
                        <a:rPr lang="en-US" sz="1600">
                          <a:effectLst/>
                        </a:rPr>
                        <a:t>Activation</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l">
                        <a:lnSpc>
                          <a:spcPct val="107000"/>
                        </a:lnSpc>
                        <a:spcAft>
                          <a:spcPts val="800"/>
                        </a:spcAft>
                      </a:pPr>
                      <a:r>
                        <a:rPr lang="en-US" sz="1600" dirty="0">
                          <a:effectLst/>
                        </a:rPr>
                        <a:t>-Instant start of Videos to give a feeling of available content </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274802008"/>
                  </a:ext>
                </a:extLst>
              </a:tr>
              <a:tr h="1373209">
                <a:tc>
                  <a:txBody>
                    <a:bodyPr/>
                    <a:lstStyle/>
                    <a:p>
                      <a:pPr algn="ctr">
                        <a:lnSpc>
                          <a:spcPct val="107000"/>
                        </a:lnSpc>
                        <a:spcAft>
                          <a:spcPts val="800"/>
                        </a:spcAft>
                      </a:pPr>
                      <a:r>
                        <a:rPr lang="en-US" sz="1600" dirty="0">
                          <a:effectLst/>
                        </a:rPr>
                        <a:t>Retention</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l">
                        <a:lnSpc>
                          <a:spcPct val="107000"/>
                        </a:lnSpc>
                        <a:spcAft>
                          <a:spcPts val="800"/>
                        </a:spcAft>
                      </a:pPr>
                      <a:r>
                        <a:rPr lang="en-US" sz="1600" dirty="0">
                          <a:effectLst/>
                        </a:rPr>
                        <a:t>-AI to match videos with user tastes</a:t>
                      </a:r>
                      <a:br>
                        <a:rPr lang="en-US" sz="1600" dirty="0">
                          <a:effectLst/>
                        </a:rPr>
                      </a:br>
                      <a:r>
                        <a:rPr lang="en-US" sz="1600" dirty="0">
                          <a:effectLst/>
                        </a:rPr>
                        <a:t>-Suggest hot and trending videos to users</a:t>
                      </a:r>
                      <a:endParaRPr lang="en-AU" sz="1600" dirty="0">
                        <a:effectLst/>
                      </a:endParaRPr>
                    </a:p>
                    <a:p>
                      <a:pPr algn="l">
                        <a:lnSpc>
                          <a:spcPct val="107000"/>
                        </a:lnSpc>
                        <a:spcAft>
                          <a:spcPts val="800"/>
                        </a:spcAft>
                      </a:pPr>
                      <a:r>
                        <a:rPr lang="en-US" sz="1600" dirty="0">
                          <a:effectLst/>
                        </a:rPr>
                        <a:t>-Personalized videos </a:t>
                      </a:r>
                      <a:endParaRPr lang="en-AU" sz="1600" dirty="0">
                        <a:effectLst/>
                      </a:endParaRPr>
                    </a:p>
                    <a:p>
                      <a:pPr algn="l">
                        <a:lnSpc>
                          <a:spcPct val="107000"/>
                        </a:lnSpc>
                        <a:spcAft>
                          <a:spcPts val="800"/>
                        </a:spcAft>
                      </a:pPr>
                      <a:r>
                        <a:rPr lang="en-US" sz="1600" dirty="0">
                          <a:effectLst/>
                        </a:rPr>
                        <a:t>-Powerful and easy-to-use toolkits for video developers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4086145400"/>
                  </a:ext>
                </a:extLst>
              </a:tr>
              <a:tr h="1213745">
                <a:tc>
                  <a:txBody>
                    <a:bodyPr/>
                    <a:lstStyle/>
                    <a:p>
                      <a:pPr algn="ctr">
                        <a:lnSpc>
                          <a:spcPct val="107000"/>
                        </a:lnSpc>
                        <a:spcAft>
                          <a:spcPts val="800"/>
                        </a:spcAft>
                      </a:pPr>
                      <a:r>
                        <a:rPr lang="en-US" sz="1600">
                          <a:effectLst/>
                        </a:rPr>
                        <a:t>Referral</a:t>
                      </a:r>
                      <a:endParaRPr lang="en-AU" sz="160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l">
                        <a:lnSpc>
                          <a:spcPct val="107000"/>
                        </a:lnSpc>
                        <a:spcAft>
                          <a:spcPts val="800"/>
                        </a:spcAft>
                      </a:pPr>
                      <a:r>
                        <a:rPr lang="en-US" sz="1600" dirty="0">
                          <a:effectLst/>
                        </a:rPr>
                        <a:t>-Social Referrals: Various Hashtags for encouraging users to invite friends</a:t>
                      </a:r>
                      <a:endParaRPr lang="en-AU" sz="1600" dirty="0">
                        <a:effectLst/>
                      </a:endParaRPr>
                    </a:p>
                    <a:p>
                      <a:pPr algn="l">
                        <a:lnSpc>
                          <a:spcPct val="107000"/>
                        </a:lnSpc>
                        <a:spcAft>
                          <a:spcPts val="800"/>
                        </a:spcAft>
                      </a:pPr>
                      <a:r>
                        <a:rPr lang="en-US" sz="1600" dirty="0">
                          <a:effectLst/>
                        </a:rPr>
                        <a:t>-Influencer Referrals</a:t>
                      </a:r>
                      <a:endParaRPr lang="en-AU" sz="1600" dirty="0">
                        <a:effectLst/>
                      </a:endParaRPr>
                    </a:p>
                    <a:p>
                      <a:pPr algn="l">
                        <a:lnSpc>
                          <a:spcPct val="107000"/>
                        </a:lnSpc>
                        <a:spcAft>
                          <a:spcPts val="800"/>
                        </a:spcAft>
                      </a:pPr>
                      <a:r>
                        <a:rPr lang="en-US" sz="1600" dirty="0">
                          <a:effectLst/>
                        </a:rPr>
                        <a:t>-Key Opinion Leaders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777245571"/>
                  </a:ext>
                </a:extLst>
              </a:tr>
              <a:tr h="602211">
                <a:tc>
                  <a:txBody>
                    <a:bodyPr/>
                    <a:lstStyle/>
                    <a:p>
                      <a:pPr algn="ctr">
                        <a:lnSpc>
                          <a:spcPct val="107000"/>
                        </a:lnSpc>
                        <a:spcAft>
                          <a:spcPts val="800"/>
                        </a:spcAft>
                      </a:pPr>
                      <a:r>
                        <a:rPr lang="en-US" sz="1600" dirty="0">
                          <a:effectLst/>
                        </a:rPr>
                        <a:t>Revenue</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tc>
                  <a:txBody>
                    <a:bodyPr/>
                    <a:lstStyle/>
                    <a:p>
                      <a:pPr algn="l">
                        <a:lnSpc>
                          <a:spcPct val="107000"/>
                        </a:lnSpc>
                        <a:spcAft>
                          <a:spcPts val="800"/>
                        </a:spcAft>
                      </a:pPr>
                      <a:r>
                        <a:rPr lang="en-US" sz="1600" dirty="0">
                          <a:effectLst/>
                        </a:rPr>
                        <a:t>-Advertising campaigns with companies</a:t>
                      </a:r>
                      <a:endParaRPr lang="en-AU" sz="1600" dirty="0">
                        <a:effectLst/>
                      </a:endParaRPr>
                    </a:p>
                    <a:p>
                      <a:pPr algn="l">
                        <a:lnSpc>
                          <a:spcPct val="107000"/>
                        </a:lnSpc>
                        <a:spcAft>
                          <a:spcPts val="800"/>
                        </a:spcAft>
                      </a:pPr>
                      <a:r>
                        <a:rPr lang="en-US" sz="1600" dirty="0">
                          <a:effectLst/>
                        </a:rPr>
                        <a:t>-Cooperation with e-commerce platforms</a:t>
                      </a:r>
                      <a:endParaRPr lang="en-AU"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53556" marR="53556" marT="0" marB="0" anchor="ctr"/>
                </a:tc>
                <a:extLst>
                  <a:ext uri="{0D108BD9-81ED-4DB2-BD59-A6C34878D82A}">
                    <a16:rowId xmlns:a16="http://schemas.microsoft.com/office/drawing/2014/main" val="1482173269"/>
                  </a:ext>
                </a:extLst>
              </a:tr>
            </a:tbl>
          </a:graphicData>
        </a:graphic>
      </p:graphicFrame>
    </p:spTree>
    <p:extLst>
      <p:ext uri="{BB962C8B-B14F-4D97-AF65-F5344CB8AC3E}">
        <p14:creationId xmlns:p14="http://schemas.microsoft.com/office/powerpoint/2010/main" val="396830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9204B-60D3-4FD0-8A97-39D5BDE4035A}"/>
              </a:ext>
            </a:extLst>
          </p:cNvPr>
          <p:cNvSpPr>
            <a:spLocks noGrp="1"/>
          </p:cNvSpPr>
          <p:nvPr>
            <p:ph type="title"/>
          </p:nvPr>
        </p:nvSpPr>
        <p:spPr>
          <a:xfrm>
            <a:off x="111155" y="112653"/>
            <a:ext cx="11474041"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EVOLUTION OF THE LOCATION OF DOUYIN USERS</a:t>
            </a:r>
            <a:endParaRPr lang="en-AU" sz="3200" dirty="0"/>
          </a:p>
        </p:txBody>
      </p:sp>
      <p:pic>
        <p:nvPicPr>
          <p:cNvPr id="4" name="Picture 3" descr="Shift in Douyin users’ geographical base">
            <a:extLst>
              <a:ext uri="{FF2B5EF4-FFF2-40B4-BE49-F238E27FC236}">
                <a16:creationId xmlns:a16="http://schemas.microsoft.com/office/drawing/2014/main" id="{C20C94F6-A874-4997-9F3D-8BD5186625FE}"/>
              </a:ext>
            </a:extLst>
          </p:cNvPr>
          <p:cNvPicPr/>
          <p:nvPr/>
        </p:nvPicPr>
        <p:blipFill rotWithShape="1">
          <a:blip r:embed="rId2">
            <a:extLst>
              <a:ext uri="{28A0092B-C50C-407E-A947-70E740481C1C}">
                <a14:useLocalDpi xmlns:a14="http://schemas.microsoft.com/office/drawing/2010/main" val="0"/>
              </a:ext>
            </a:extLst>
          </a:blip>
          <a:srcRect t="11585" b="13837"/>
          <a:stretch/>
        </p:blipFill>
        <p:spPr bwMode="auto">
          <a:xfrm>
            <a:off x="1006391" y="1185600"/>
            <a:ext cx="9404346" cy="47538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52499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ED16-E64A-4B31-AA7B-1AB8AB90CA21}"/>
              </a:ext>
            </a:extLst>
          </p:cNvPr>
          <p:cNvSpPr>
            <a:spLocks noGrp="1"/>
          </p:cNvSpPr>
          <p:nvPr>
            <p:ph type="title"/>
          </p:nvPr>
        </p:nvSpPr>
        <p:spPr>
          <a:xfrm>
            <a:off x="0" y="0"/>
            <a:ext cx="12296163" cy="1360898"/>
          </a:xfrm>
        </p:spPr>
        <p:txBody>
          <a:bodyPr>
            <a:normAutofit/>
          </a:bodyPr>
          <a:lstStyle/>
          <a:p>
            <a:r>
              <a:rPr lang="en-US" sz="3200" b="1" dirty="0">
                <a:effectLst/>
                <a:latin typeface="Times New Roman" panose="02020603050405020304" pitchFamily="18" charset="0"/>
                <a:ea typeface="SimSun" panose="02010600030101010101" pitchFamily="2" charset="-122"/>
                <a:cs typeface="Times New Roman" panose="02020603050405020304" pitchFamily="18" charset="0"/>
              </a:rPr>
              <a:t>GROWTH IN THE NUMBER OF SHORT VIDEO APP USERS</a:t>
            </a:r>
            <a:endParaRPr lang="en-AU" sz="3200" dirty="0"/>
          </a:p>
        </p:txBody>
      </p:sp>
      <p:pic>
        <p:nvPicPr>
          <p:cNvPr id="4" name="Picture 3">
            <a:extLst>
              <a:ext uri="{FF2B5EF4-FFF2-40B4-BE49-F238E27FC236}">
                <a16:creationId xmlns:a16="http://schemas.microsoft.com/office/drawing/2014/main" id="{2D8966A1-466F-4A2C-AA0B-E1C9EDDD3D3D}"/>
              </a:ext>
            </a:extLst>
          </p:cNvPr>
          <p:cNvPicPr>
            <a:picLocks noChangeAspect="1"/>
          </p:cNvPicPr>
          <p:nvPr/>
        </p:nvPicPr>
        <p:blipFill rotWithShape="1">
          <a:blip r:embed="rId2">
            <a:extLst>
              <a:ext uri="{28A0092B-C50C-407E-A947-70E740481C1C}">
                <a14:useLocalDpi xmlns:a14="http://schemas.microsoft.com/office/drawing/2010/main" val="0"/>
              </a:ext>
            </a:extLst>
          </a:blip>
          <a:srcRect t="15704" b="8130"/>
          <a:stretch/>
        </p:blipFill>
        <p:spPr bwMode="auto">
          <a:xfrm>
            <a:off x="840697" y="1360898"/>
            <a:ext cx="10326047" cy="49942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01690188"/>
      </p:ext>
    </p:extLst>
  </p:cSld>
  <p:clrMapOvr>
    <a:masterClrMapping/>
  </p:clrMapOvr>
</p:sld>
</file>

<file path=ppt/theme/theme1.xml><?xml version="1.0" encoding="utf-8"?>
<a:theme xmlns:a="http://schemas.openxmlformats.org/drawingml/2006/main" name="RegattaVTI">
  <a:themeElements>
    <a:clrScheme name="AnalogousFromRegularSeedRightStep">
      <a:dk1>
        <a:srgbClr val="000000"/>
      </a:dk1>
      <a:lt1>
        <a:srgbClr val="FFFFFF"/>
      </a:lt1>
      <a:dk2>
        <a:srgbClr val="261D36"/>
      </a:dk2>
      <a:lt2>
        <a:srgbClr val="E8E2E6"/>
      </a:lt2>
      <a:accent1>
        <a:srgbClr val="21B75E"/>
      </a:accent1>
      <a:accent2>
        <a:srgbClr val="14B598"/>
      </a:accent2>
      <a:accent3>
        <a:srgbClr val="24AED9"/>
      </a:accent3>
      <a:accent4>
        <a:srgbClr val="1759D5"/>
      </a:accent4>
      <a:accent5>
        <a:srgbClr val="3729E7"/>
      </a:accent5>
      <a:accent6>
        <a:srgbClr val="7417D5"/>
      </a:accent6>
      <a:hlink>
        <a:srgbClr val="BF3F8B"/>
      </a:hlink>
      <a:folHlink>
        <a:srgbClr val="7F7F7F"/>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otalTime>213</TotalTime>
  <Words>1583</Words>
  <Application>Microsoft Office PowerPoint</Application>
  <PresentationFormat>Widescreen</PresentationFormat>
  <Paragraphs>176</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Courier New</vt:lpstr>
      <vt:lpstr>Symbol</vt:lpstr>
      <vt:lpstr>Times New Roman</vt:lpstr>
      <vt:lpstr>Walbaum Display</vt:lpstr>
      <vt:lpstr>RegattaVTI</vt:lpstr>
      <vt:lpstr>TikTok Rise to Global Market</vt:lpstr>
      <vt:lpstr>What is the main value Douyin delivers to its users?</vt:lpstr>
      <vt:lpstr>What are the key components Douyin needs to create value?</vt:lpstr>
      <vt:lpstr>Douyin Value Creation</vt:lpstr>
      <vt:lpstr>How Douyin successfully established a network in China to create value for its Chinese users?</vt:lpstr>
      <vt:lpstr>Growing a Digital Business- AARRR Model</vt:lpstr>
      <vt:lpstr>Douyin Growth in China </vt:lpstr>
      <vt:lpstr>EVOLUTION OF THE LOCATION OF DOUYIN USERS</vt:lpstr>
      <vt:lpstr>GROWTH IN THE NUMBER OF SHORT VIDEO APP USERS</vt:lpstr>
      <vt:lpstr>What are the main strengths ByteDance developed by successfully operating Douyin in China?</vt:lpstr>
      <vt:lpstr>Byte Dance Strengths</vt:lpstr>
      <vt:lpstr>What are the main challenges ByteDance faced outside China?</vt:lpstr>
      <vt:lpstr>What are the main challenges ByteDance faced outside China?</vt:lpstr>
      <vt:lpstr>How may Byte Dance strengths help overcome the challenges outside China?</vt:lpstr>
      <vt:lpstr>Byte Dance Overcoming Overseas Challenges</vt:lpstr>
      <vt:lpstr>How ByteDance responded to the challenges of overseas expansion?</vt:lpstr>
      <vt:lpstr>Main Lessons: Expanding Domestic success across borders</vt:lpstr>
      <vt:lpstr>Why TikTok acquired Musical.ly to enter North American market?</vt:lpstr>
      <vt:lpstr>Why TikTok acquired Musical.ly to enter into North American market?</vt:lpstr>
      <vt:lpstr>How merging TikTok and Musical.ly may or may not address these challenges?</vt:lpstr>
      <vt:lpstr>Decision</vt:lpstr>
      <vt:lpstr>Strategic Rationale behind the decision</vt:lpstr>
      <vt:lpstr>TIKTOK MONTHLY DOWNLOADS IN USA- 2018</vt:lpstr>
      <vt:lpstr>TIKTOK USER RETENTION IN USA AFTER MERGER</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Tiktok Rise to Global Market</dc:title>
  <dc:creator>Noman Shaheer</dc:creator>
  <cp:lastModifiedBy>Noman Shaheer</cp:lastModifiedBy>
  <cp:revision>79</cp:revision>
  <dcterms:created xsi:type="dcterms:W3CDTF">2022-03-20T23:07:40Z</dcterms:created>
  <dcterms:modified xsi:type="dcterms:W3CDTF">2022-08-28T21:05:23Z</dcterms:modified>
</cp:coreProperties>
</file>