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4766" r:id="rId2"/>
    <p:sldMasterId id="2147484779" r:id="rId3"/>
  </p:sldMasterIdLst>
  <p:notesMasterIdLst>
    <p:notesMasterId r:id="rId28"/>
  </p:notesMasterIdLst>
  <p:handoutMasterIdLst>
    <p:handoutMasterId r:id="rId29"/>
  </p:handoutMasterIdLst>
  <p:sldIdLst>
    <p:sldId id="6498" r:id="rId4"/>
    <p:sldId id="6487" r:id="rId5"/>
    <p:sldId id="6499" r:id="rId6"/>
    <p:sldId id="307" r:id="rId7"/>
    <p:sldId id="6489" r:id="rId8"/>
    <p:sldId id="6497" r:id="rId9"/>
    <p:sldId id="6494" r:id="rId10"/>
    <p:sldId id="6492" r:id="rId11"/>
    <p:sldId id="6495" r:id="rId12"/>
    <p:sldId id="351" r:id="rId13"/>
    <p:sldId id="310" r:id="rId14"/>
    <p:sldId id="1025" r:id="rId15"/>
    <p:sldId id="257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6500" r:id="rId27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FF0066"/>
    <a:srgbClr val="005EB8"/>
    <a:srgbClr val="00A8B4"/>
    <a:srgbClr val="BB16A3"/>
    <a:srgbClr val="FFCD00"/>
    <a:srgbClr val="FFCDB8"/>
    <a:srgbClr val="FFCF06"/>
    <a:srgbClr val="F8C704"/>
    <a:srgbClr val="E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7DBB9-C067-7948-A814-807EDF92E0E6}" v="3" dt="2023-11-13T07:01:04.9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86939"/>
  </p:normalViewPr>
  <p:slideViewPr>
    <p:cSldViewPr snapToObjects="1">
      <p:cViewPr varScale="1">
        <p:scale>
          <a:sx n="133" d="100"/>
          <a:sy n="133" d="100"/>
        </p:scale>
        <p:origin x="1328" y="176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ani Sami" userId="828cc00f-3475-4eda-922a-a117e2ffe6fe" providerId="ADAL" clId="{CC47DBB9-C067-7948-A814-807EDF92E0E6}"/>
    <pc:docChg chg="custSel addSld delSld modSld sldOrd">
      <pc:chgData name="Itani Sami" userId="828cc00f-3475-4eda-922a-a117e2ffe6fe" providerId="ADAL" clId="{CC47DBB9-C067-7948-A814-807EDF92E0E6}" dt="2023-11-13T07:25:29.532" v="728" actId="5793"/>
      <pc:docMkLst>
        <pc:docMk/>
      </pc:docMkLst>
      <pc:sldChg chg="del">
        <pc:chgData name="Itani Sami" userId="828cc00f-3475-4eda-922a-a117e2ffe6fe" providerId="ADAL" clId="{CC47DBB9-C067-7948-A814-807EDF92E0E6}" dt="2023-11-13T06:59:50.027" v="1" actId="2696"/>
        <pc:sldMkLst>
          <pc:docMk/>
          <pc:sldMk cId="3046360059" sldId="256"/>
        </pc:sldMkLst>
      </pc:sldChg>
      <pc:sldChg chg="modSp mod">
        <pc:chgData name="Itani Sami" userId="828cc00f-3475-4eda-922a-a117e2ffe6fe" providerId="ADAL" clId="{CC47DBB9-C067-7948-A814-807EDF92E0E6}" dt="2023-11-13T07:15:09.422" v="687" actId="20577"/>
        <pc:sldMkLst>
          <pc:docMk/>
          <pc:sldMk cId="1003449776" sldId="257"/>
        </pc:sldMkLst>
        <pc:spChg chg="mod">
          <ac:chgData name="Itani Sami" userId="828cc00f-3475-4eda-922a-a117e2ffe6fe" providerId="ADAL" clId="{CC47DBB9-C067-7948-A814-807EDF92E0E6}" dt="2023-11-13T07:15:09.422" v="687" actId="20577"/>
          <ac:spMkLst>
            <pc:docMk/>
            <pc:sldMk cId="1003449776" sldId="257"/>
            <ac:spMk id="3" creationId="{F4D559D7-7540-4567-ACEC-310F5D25E1A6}"/>
          </ac:spMkLst>
        </pc:spChg>
      </pc:sldChg>
      <pc:sldChg chg="del">
        <pc:chgData name="Itani Sami" userId="828cc00f-3475-4eda-922a-a117e2ffe6fe" providerId="ADAL" clId="{CC47DBB9-C067-7948-A814-807EDF92E0E6}" dt="2023-11-13T06:59:51.052" v="2" actId="2696"/>
        <pc:sldMkLst>
          <pc:docMk/>
          <pc:sldMk cId="3856634423" sldId="258"/>
        </pc:sldMkLst>
      </pc:sldChg>
      <pc:sldChg chg="del">
        <pc:chgData name="Itani Sami" userId="828cc00f-3475-4eda-922a-a117e2ffe6fe" providerId="ADAL" clId="{CC47DBB9-C067-7948-A814-807EDF92E0E6}" dt="2023-11-13T07:02:10.287" v="39" actId="2696"/>
        <pc:sldMkLst>
          <pc:docMk/>
          <pc:sldMk cId="448282023" sldId="259"/>
        </pc:sldMkLst>
      </pc:sldChg>
      <pc:sldChg chg="del">
        <pc:chgData name="Itani Sami" userId="828cc00f-3475-4eda-922a-a117e2ffe6fe" providerId="ADAL" clId="{CC47DBB9-C067-7948-A814-807EDF92E0E6}" dt="2023-11-13T07:02:12.707" v="44" actId="2696"/>
        <pc:sldMkLst>
          <pc:docMk/>
          <pc:sldMk cId="2244951584" sldId="264"/>
        </pc:sldMkLst>
      </pc:sldChg>
      <pc:sldChg chg="del">
        <pc:chgData name="Itani Sami" userId="828cc00f-3475-4eda-922a-a117e2ffe6fe" providerId="ADAL" clId="{CC47DBB9-C067-7948-A814-807EDF92E0E6}" dt="2023-11-13T07:02:13.254" v="45" actId="2696"/>
        <pc:sldMkLst>
          <pc:docMk/>
          <pc:sldMk cId="2672043061" sldId="267"/>
        </pc:sldMkLst>
      </pc:sldChg>
      <pc:sldChg chg="del">
        <pc:chgData name="Itani Sami" userId="828cc00f-3475-4eda-922a-a117e2ffe6fe" providerId="ADAL" clId="{CC47DBB9-C067-7948-A814-807EDF92E0E6}" dt="2023-11-13T07:02:14.449" v="46" actId="2696"/>
        <pc:sldMkLst>
          <pc:docMk/>
          <pc:sldMk cId="3905640714" sldId="268"/>
        </pc:sldMkLst>
      </pc:sldChg>
      <pc:sldChg chg="del">
        <pc:chgData name="Itani Sami" userId="828cc00f-3475-4eda-922a-a117e2ffe6fe" providerId="ADAL" clId="{CC47DBB9-C067-7948-A814-807EDF92E0E6}" dt="2023-11-13T07:02:17.030" v="47" actId="2696"/>
        <pc:sldMkLst>
          <pc:docMk/>
          <pc:sldMk cId="597517659" sldId="269"/>
        </pc:sldMkLst>
      </pc:sldChg>
      <pc:sldChg chg="del ord">
        <pc:chgData name="Itani Sami" userId="828cc00f-3475-4eda-922a-a117e2ffe6fe" providerId="ADAL" clId="{CC47DBB9-C067-7948-A814-807EDF92E0E6}" dt="2023-11-13T07:05:19.238" v="352" actId="2696"/>
        <pc:sldMkLst>
          <pc:docMk/>
          <pc:sldMk cId="2146897406" sldId="275"/>
        </pc:sldMkLst>
      </pc:sldChg>
      <pc:sldChg chg="del">
        <pc:chgData name="Itani Sami" userId="828cc00f-3475-4eda-922a-a117e2ffe6fe" providerId="ADAL" clId="{CC47DBB9-C067-7948-A814-807EDF92E0E6}" dt="2023-11-13T07:02:09.030" v="37" actId="2696"/>
        <pc:sldMkLst>
          <pc:docMk/>
          <pc:sldMk cId="1152550851" sldId="276"/>
        </pc:sldMkLst>
      </pc:sldChg>
      <pc:sldChg chg="del">
        <pc:chgData name="Itani Sami" userId="828cc00f-3475-4eda-922a-a117e2ffe6fe" providerId="ADAL" clId="{CC47DBB9-C067-7948-A814-807EDF92E0E6}" dt="2023-11-13T07:02:09.687" v="38" actId="2696"/>
        <pc:sldMkLst>
          <pc:docMk/>
          <pc:sldMk cId="3434537487" sldId="289"/>
        </pc:sldMkLst>
      </pc:sldChg>
      <pc:sldChg chg="del">
        <pc:chgData name="Itani Sami" userId="828cc00f-3475-4eda-922a-a117e2ffe6fe" providerId="ADAL" clId="{CC47DBB9-C067-7948-A814-807EDF92E0E6}" dt="2023-11-13T07:02:19.134" v="50" actId="2696"/>
        <pc:sldMkLst>
          <pc:docMk/>
          <pc:sldMk cId="2504621526" sldId="295"/>
        </pc:sldMkLst>
      </pc:sldChg>
      <pc:sldChg chg="del">
        <pc:chgData name="Itani Sami" userId="828cc00f-3475-4eda-922a-a117e2ffe6fe" providerId="ADAL" clId="{CC47DBB9-C067-7948-A814-807EDF92E0E6}" dt="2023-11-13T07:02:21.410" v="51" actId="2696"/>
        <pc:sldMkLst>
          <pc:docMk/>
          <pc:sldMk cId="1006596212" sldId="297"/>
        </pc:sldMkLst>
      </pc:sldChg>
      <pc:sldChg chg="del">
        <pc:chgData name="Itani Sami" userId="828cc00f-3475-4eda-922a-a117e2ffe6fe" providerId="ADAL" clId="{CC47DBB9-C067-7948-A814-807EDF92E0E6}" dt="2023-11-13T07:09:54.248" v="506" actId="2696"/>
        <pc:sldMkLst>
          <pc:docMk/>
          <pc:sldMk cId="1068551004" sldId="325"/>
        </pc:sldMkLst>
      </pc:sldChg>
      <pc:sldChg chg="del">
        <pc:chgData name="Itani Sami" userId="828cc00f-3475-4eda-922a-a117e2ffe6fe" providerId="ADAL" clId="{CC47DBB9-C067-7948-A814-807EDF92E0E6}" dt="2023-11-13T07:09:51.849" v="505" actId="2696"/>
        <pc:sldMkLst>
          <pc:docMk/>
          <pc:sldMk cId="420992004" sldId="326"/>
        </pc:sldMkLst>
      </pc:sldChg>
      <pc:sldChg chg="del">
        <pc:chgData name="Itani Sami" userId="828cc00f-3475-4eda-922a-a117e2ffe6fe" providerId="ADAL" clId="{CC47DBB9-C067-7948-A814-807EDF92E0E6}" dt="2023-11-13T07:02:25.411" v="58" actId="2696"/>
        <pc:sldMkLst>
          <pc:docMk/>
          <pc:sldMk cId="1025162359" sldId="327"/>
        </pc:sldMkLst>
      </pc:sldChg>
      <pc:sldChg chg="del">
        <pc:chgData name="Itani Sami" userId="828cc00f-3475-4eda-922a-a117e2ffe6fe" providerId="ADAL" clId="{CC47DBB9-C067-7948-A814-807EDF92E0E6}" dt="2023-11-13T07:09:49.675" v="504" actId="2696"/>
        <pc:sldMkLst>
          <pc:docMk/>
          <pc:sldMk cId="405162604" sldId="329"/>
        </pc:sldMkLst>
      </pc:sldChg>
      <pc:sldChg chg="del">
        <pc:chgData name="Itani Sami" userId="828cc00f-3475-4eda-922a-a117e2ffe6fe" providerId="ADAL" clId="{CC47DBB9-C067-7948-A814-807EDF92E0E6}" dt="2023-11-13T07:02:24.676" v="56" actId="2696"/>
        <pc:sldMkLst>
          <pc:docMk/>
          <pc:sldMk cId="2047433044" sldId="332"/>
        </pc:sldMkLst>
      </pc:sldChg>
      <pc:sldChg chg="del">
        <pc:chgData name="Itani Sami" userId="828cc00f-3475-4eda-922a-a117e2ffe6fe" providerId="ADAL" clId="{CC47DBB9-C067-7948-A814-807EDF92E0E6}" dt="2023-11-13T06:59:47.977" v="0" actId="2696"/>
        <pc:sldMkLst>
          <pc:docMk/>
          <pc:sldMk cId="1974393796" sldId="420"/>
        </pc:sldMkLst>
      </pc:sldChg>
      <pc:sldChg chg="del">
        <pc:chgData name="Itani Sami" userId="828cc00f-3475-4eda-922a-a117e2ffe6fe" providerId="ADAL" clId="{CC47DBB9-C067-7948-A814-807EDF92E0E6}" dt="2023-11-13T07:02:10.822" v="40" actId="2696"/>
        <pc:sldMkLst>
          <pc:docMk/>
          <pc:sldMk cId="1240771566" sldId="426"/>
        </pc:sldMkLst>
      </pc:sldChg>
      <pc:sldChg chg="del">
        <pc:chgData name="Itani Sami" userId="828cc00f-3475-4eda-922a-a117e2ffe6fe" providerId="ADAL" clId="{CC47DBB9-C067-7948-A814-807EDF92E0E6}" dt="2023-11-13T07:02:12.266" v="43" actId="2696"/>
        <pc:sldMkLst>
          <pc:docMk/>
          <pc:sldMk cId="3452791750" sldId="439"/>
        </pc:sldMkLst>
      </pc:sldChg>
      <pc:sldChg chg="del">
        <pc:chgData name="Itani Sami" userId="828cc00f-3475-4eda-922a-a117e2ffe6fe" providerId="ADAL" clId="{CC47DBB9-C067-7948-A814-807EDF92E0E6}" dt="2023-11-13T07:02:22.018" v="52" actId="2696"/>
        <pc:sldMkLst>
          <pc:docMk/>
          <pc:sldMk cId="3264010705" sldId="446"/>
        </pc:sldMkLst>
      </pc:sldChg>
      <pc:sldChg chg="del">
        <pc:chgData name="Itani Sami" userId="828cc00f-3475-4eda-922a-a117e2ffe6fe" providerId="ADAL" clId="{CC47DBB9-C067-7948-A814-807EDF92E0E6}" dt="2023-11-13T07:02:11.316" v="41" actId="2696"/>
        <pc:sldMkLst>
          <pc:docMk/>
          <pc:sldMk cId="1223554897" sldId="452"/>
        </pc:sldMkLst>
      </pc:sldChg>
      <pc:sldChg chg="del">
        <pc:chgData name="Itani Sami" userId="828cc00f-3475-4eda-922a-a117e2ffe6fe" providerId="ADAL" clId="{CC47DBB9-C067-7948-A814-807EDF92E0E6}" dt="2023-11-13T07:02:18.266" v="49" actId="2696"/>
        <pc:sldMkLst>
          <pc:docMk/>
          <pc:sldMk cId="1289000615" sldId="475"/>
        </pc:sldMkLst>
      </pc:sldChg>
      <pc:sldChg chg="del">
        <pc:chgData name="Itani Sami" userId="828cc00f-3475-4eda-922a-a117e2ffe6fe" providerId="ADAL" clId="{CC47DBB9-C067-7948-A814-807EDF92E0E6}" dt="2023-11-13T07:02:23.042" v="53" actId="2696"/>
        <pc:sldMkLst>
          <pc:docMk/>
          <pc:sldMk cId="3478138192" sldId="536"/>
        </pc:sldMkLst>
      </pc:sldChg>
      <pc:sldChg chg="del">
        <pc:chgData name="Itani Sami" userId="828cc00f-3475-4eda-922a-a117e2ffe6fe" providerId="ADAL" clId="{CC47DBB9-C067-7948-A814-807EDF92E0E6}" dt="2023-11-13T07:02:11.803" v="42" actId="2696"/>
        <pc:sldMkLst>
          <pc:docMk/>
          <pc:sldMk cId="3634266458" sldId="539"/>
        </pc:sldMkLst>
      </pc:sldChg>
      <pc:sldChg chg="del">
        <pc:chgData name="Itani Sami" userId="828cc00f-3475-4eda-922a-a117e2ffe6fe" providerId="ADAL" clId="{CC47DBB9-C067-7948-A814-807EDF92E0E6}" dt="2023-11-13T07:05:21.968" v="353" actId="2696"/>
        <pc:sldMkLst>
          <pc:docMk/>
          <pc:sldMk cId="4043742268" sldId="1027"/>
        </pc:sldMkLst>
      </pc:sldChg>
      <pc:sldChg chg="del">
        <pc:chgData name="Itani Sami" userId="828cc00f-3475-4eda-922a-a117e2ffe6fe" providerId="ADAL" clId="{CC47DBB9-C067-7948-A814-807EDF92E0E6}" dt="2023-11-13T07:02:07.834" v="34" actId="2696"/>
        <pc:sldMkLst>
          <pc:docMk/>
          <pc:sldMk cId="1812726207" sldId="6486"/>
        </pc:sldMkLst>
      </pc:sldChg>
      <pc:sldChg chg="addSp delSp modSp mod">
        <pc:chgData name="Itani Sami" userId="828cc00f-3475-4eda-922a-a117e2ffe6fe" providerId="ADAL" clId="{CC47DBB9-C067-7948-A814-807EDF92E0E6}" dt="2023-11-13T07:01:57.363" v="33" actId="20577"/>
        <pc:sldMkLst>
          <pc:docMk/>
          <pc:sldMk cId="2885926854" sldId="6487"/>
        </pc:sldMkLst>
        <pc:spChg chg="mod">
          <ac:chgData name="Itani Sami" userId="828cc00f-3475-4eda-922a-a117e2ffe6fe" providerId="ADAL" clId="{CC47DBB9-C067-7948-A814-807EDF92E0E6}" dt="2023-11-13T07:01:57.363" v="33" actId="20577"/>
          <ac:spMkLst>
            <pc:docMk/>
            <pc:sldMk cId="2885926854" sldId="6487"/>
            <ac:spMk id="3" creationId="{E1B5CFCB-3B89-6E4B-A49F-1A1326ABF32C}"/>
          </ac:spMkLst>
        </pc:spChg>
        <pc:picChg chg="del">
          <ac:chgData name="Itani Sami" userId="828cc00f-3475-4eda-922a-a117e2ffe6fe" providerId="ADAL" clId="{CC47DBB9-C067-7948-A814-807EDF92E0E6}" dt="2023-11-13T07:01:02.368" v="13" actId="478"/>
          <ac:picMkLst>
            <pc:docMk/>
            <pc:sldMk cId="2885926854" sldId="6487"/>
            <ac:picMk id="6" creationId="{58D86733-D409-2946-BBC1-28AAD1B61E04}"/>
          </ac:picMkLst>
        </pc:picChg>
        <pc:picChg chg="del">
          <ac:chgData name="Itani Sami" userId="828cc00f-3475-4eda-922a-a117e2ffe6fe" providerId="ADAL" clId="{CC47DBB9-C067-7948-A814-807EDF92E0E6}" dt="2023-11-13T07:00:45.428" v="10" actId="478"/>
          <ac:picMkLst>
            <pc:docMk/>
            <pc:sldMk cId="2885926854" sldId="6487"/>
            <ac:picMk id="7" creationId="{72997551-4FEE-BB4D-A96E-55E585BC2DDD}"/>
          </ac:picMkLst>
        </pc:picChg>
        <pc:picChg chg="mod">
          <ac:chgData name="Itani Sami" userId="828cc00f-3475-4eda-922a-a117e2ffe6fe" providerId="ADAL" clId="{CC47DBB9-C067-7948-A814-807EDF92E0E6}" dt="2023-11-13T07:01:43.611" v="20" actId="1076"/>
          <ac:picMkLst>
            <pc:docMk/>
            <pc:sldMk cId="2885926854" sldId="6487"/>
            <ac:picMk id="8" creationId="{95E64ED8-F293-8C47-AF4A-F1FF62F305F3}"/>
          </ac:picMkLst>
        </pc:picChg>
        <pc:picChg chg="add mod">
          <ac:chgData name="Itani Sami" userId="828cc00f-3475-4eda-922a-a117e2ffe6fe" providerId="ADAL" clId="{CC47DBB9-C067-7948-A814-807EDF92E0E6}" dt="2023-11-13T07:01:41.132" v="19" actId="1076"/>
          <ac:picMkLst>
            <pc:docMk/>
            <pc:sldMk cId="2885926854" sldId="6487"/>
            <ac:picMk id="9" creationId="{15C79DA1-4F1D-8722-4ECB-B6103B4CC5AF}"/>
          </ac:picMkLst>
        </pc:picChg>
        <pc:picChg chg="add mod">
          <ac:chgData name="Itani Sami" userId="828cc00f-3475-4eda-922a-a117e2ffe6fe" providerId="ADAL" clId="{CC47DBB9-C067-7948-A814-807EDF92E0E6}" dt="2023-11-13T07:01:46.081" v="21" actId="1076"/>
          <ac:picMkLst>
            <pc:docMk/>
            <pc:sldMk cId="2885926854" sldId="6487"/>
            <ac:picMk id="10" creationId="{1CDAE96C-DE81-D814-03F0-2B0E60B20800}"/>
          </ac:picMkLst>
        </pc:picChg>
      </pc:sldChg>
      <pc:sldChg chg="del">
        <pc:chgData name="Itani Sami" userId="828cc00f-3475-4eda-922a-a117e2ffe6fe" providerId="ADAL" clId="{CC47DBB9-C067-7948-A814-807EDF92E0E6}" dt="2023-11-13T07:02:08.443" v="36" actId="2696"/>
        <pc:sldMkLst>
          <pc:docMk/>
          <pc:sldMk cId="3693319887" sldId="6488"/>
        </pc:sldMkLst>
      </pc:sldChg>
      <pc:sldChg chg="del">
        <pc:chgData name="Itani Sami" userId="828cc00f-3475-4eda-922a-a117e2ffe6fe" providerId="ADAL" clId="{CC47DBB9-C067-7948-A814-807EDF92E0E6}" dt="2023-11-13T07:02:17.599" v="48" actId="2696"/>
        <pc:sldMkLst>
          <pc:docMk/>
          <pc:sldMk cId="277438354" sldId="6490"/>
        </pc:sldMkLst>
      </pc:sldChg>
      <pc:sldChg chg="del">
        <pc:chgData name="Itani Sami" userId="828cc00f-3475-4eda-922a-a117e2ffe6fe" providerId="ADAL" clId="{CC47DBB9-C067-7948-A814-807EDF92E0E6}" dt="2023-11-13T07:02:23.915" v="54" actId="2696"/>
        <pc:sldMkLst>
          <pc:docMk/>
          <pc:sldMk cId="2882834876" sldId="6491"/>
        </pc:sldMkLst>
      </pc:sldChg>
      <pc:sldChg chg="modSp mod">
        <pc:chgData name="Itani Sami" userId="828cc00f-3475-4eda-922a-a117e2ffe6fe" providerId="ADAL" clId="{CC47DBB9-C067-7948-A814-807EDF92E0E6}" dt="2023-11-13T07:08:06.539" v="499" actId="20577"/>
        <pc:sldMkLst>
          <pc:docMk/>
          <pc:sldMk cId="543784479" sldId="6492"/>
        </pc:sldMkLst>
        <pc:spChg chg="mod">
          <ac:chgData name="Itani Sami" userId="828cc00f-3475-4eda-922a-a117e2ffe6fe" providerId="ADAL" clId="{CC47DBB9-C067-7948-A814-807EDF92E0E6}" dt="2023-11-13T07:08:06.539" v="499" actId="20577"/>
          <ac:spMkLst>
            <pc:docMk/>
            <pc:sldMk cId="543784479" sldId="6492"/>
            <ac:spMk id="3" creationId="{CA6D8AB5-B23C-4842-B685-9E380DC80C89}"/>
          </ac:spMkLst>
        </pc:spChg>
      </pc:sldChg>
      <pc:sldChg chg="del">
        <pc:chgData name="Itani Sami" userId="828cc00f-3475-4eda-922a-a117e2ffe6fe" providerId="ADAL" clId="{CC47DBB9-C067-7948-A814-807EDF92E0E6}" dt="2023-11-13T07:02:25.978" v="59" actId="2696"/>
        <pc:sldMkLst>
          <pc:docMk/>
          <pc:sldMk cId="4045289109" sldId="6493"/>
        </pc:sldMkLst>
      </pc:sldChg>
      <pc:sldChg chg="modNotesTx">
        <pc:chgData name="Itani Sami" userId="828cc00f-3475-4eda-922a-a117e2ffe6fe" providerId="ADAL" clId="{CC47DBB9-C067-7948-A814-807EDF92E0E6}" dt="2023-11-13T07:13:14.542" v="673" actId="20577"/>
        <pc:sldMkLst>
          <pc:docMk/>
          <pc:sldMk cId="334034800" sldId="6495"/>
        </pc:sldMkLst>
      </pc:sldChg>
      <pc:sldChg chg="del">
        <pc:chgData name="Itani Sami" userId="828cc00f-3475-4eda-922a-a117e2ffe6fe" providerId="ADAL" clId="{CC47DBB9-C067-7948-A814-807EDF92E0E6}" dt="2023-11-13T07:08:57.986" v="503" actId="2696"/>
        <pc:sldMkLst>
          <pc:docMk/>
          <pc:sldMk cId="2839763243" sldId="6496"/>
        </pc:sldMkLst>
      </pc:sldChg>
      <pc:sldChg chg="modNotesTx">
        <pc:chgData name="Itani Sami" userId="828cc00f-3475-4eda-922a-a117e2ffe6fe" providerId="ADAL" clId="{CC47DBB9-C067-7948-A814-807EDF92E0E6}" dt="2023-11-13T07:11:45.108" v="607" actId="20577"/>
        <pc:sldMkLst>
          <pc:docMk/>
          <pc:sldMk cId="2898636370" sldId="6497"/>
        </pc:sldMkLst>
      </pc:sldChg>
      <pc:sldChg chg="modSp new del mod">
        <pc:chgData name="Itani Sami" userId="828cc00f-3475-4eda-922a-a117e2ffe6fe" providerId="ADAL" clId="{CC47DBB9-C067-7948-A814-807EDF92E0E6}" dt="2023-11-13T07:03:39.333" v="188" actId="2696"/>
        <pc:sldMkLst>
          <pc:docMk/>
          <pc:sldMk cId="1543456695" sldId="6498"/>
        </pc:sldMkLst>
        <pc:spChg chg="mod">
          <ac:chgData name="Itani Sami" userId="828cc00f-3475-4eda-922a-a117e2ffe6fe" providerId="ADAL" clId="{CC47DBB9-C067-7948-A814-807EDF92E0E6}" dt="2023-11-13T07:03:13.893" v="186" actId="20577"/>
          <ac:spMkLst>
            <pc:docMk/>
            <pc:sldMk cId="1543456695" sldId="6498"/>
            <ac:spMk id="2" creationId="{B1F6BDBE-F47E-E23C-D6CF-4154795CC253}"/>
          </ac:spMkLst>
        </pc:spChg>
      </pc:sldChg>
      <pc:sldChg chg="modSp new mod">
        <pc:chgData name="Itani Sami" userId="828cc00f-3475-4eda-922a-a117e2ffe6fe" providerId="ADAL" clId="{CC47DBB9-C067-7948-A814-807EDF92E0E6}" dt="2023-11-13T07:05:16.036" v="351" actId="20577"/>
        <pc:sldMkLst>
          <pc:docMk/>
          <pc:sldMk cId="1768921909" sldId="6498"/>
        </pc:sldMkLst>
        <pc:spChg chg="mod">
          <ac:chgData name="Itani Sami" userId="828cc00f-3475-4eda-922a-a117e2ffe6fe" providerId="ADAL" clId="{CC47DBB9-C067-7948-A814-807EDF92E0E6}" dt="2023-11-13T07:04:51.208" v="265" actId="1076"/>
          <ac:spMkLst>
            <pc:docMk/>
            <pc:sldMk cId="1768921909" sldId="6498"/>
            <ac:spMk id="2" creationId="{B8A43C34-6762-DAEF-48DB-87B30E813AD2}"/>
          </ac:spMkLst>
        </pc:spChg>
        <pc:spChg chg="mod">
          <ac:chgData name="Itani Sami" userId="828cc00f-3475-4eda-922a-a117e2ffe6fe" providerId="ADAL" clId="{CC47DBB9-C067-7948-A814-807EDF92E0E6}" dt="2023-11-13T07:05:16.036" v="351" actId="20577"/>
          <ac:spMkLst>
            <pc:docMk/>
            <pc:sldMk cId="1768921909" sldId="6498"/>
            <ac:spMk id="3" creationId="{224C1725-48BC-3A61-29D6-885A0D28EEE6}"/>
          </ac:spMkLst>
        </pc:spChg>
      </pc:sldChg>
      <pc:sldChg chg="modSp new mod modNotesTx">
        <pc:chgData name="Itani Sami" userId="828cc00f-3475-4eda-922a-a117e2ffe6fe" providerId="ADAL" clId="{CC47DBB9-C067-7948-A814-807EDF92E0E6}" dt="2023-11-13T07:06:57.633" v="498" actId="20577"/>
        <pc:sldMkLst>
          <pc:docMk/>
          <pc:sldMk cId="1005069837" sldId="6499"/>
        </pc:sldMkLst>
        <pc:spChg chg="mod">
          <ac:chgData name="Itani Sami" userId="828cc00f-3475-4eda-922a-a117e2ffe6fe" providerId="ADAL" clId="{CC47DBB9-C067-7948-A814-807EDF92E0E6}" dt="2023-11-13T07:06:38.228" v="409" actId="255"/>
          <ac:spMkLst>
            <pc:docMk/>
            <pc:sldMk cId="1005069837" sldId="6499"/>
            <ac:spMk id="2" creationId="{EF08F2F2-C177-5411-EC0F-4C7C89D407C6}"/>
          </ac:spMkLst>
        </pc:spChg>
      </pc:sldChg>
      <pc:sldChg chg="new del">
        <pc:chgData name="Itani Sami" userId="828cc00f-3475-4eda-922a-a117e2ffe6fe" providerId="ADAL" clId="{CC47DBB9-C067-7948-A814-807EDF92E0E6}" dt="2023-11-13T07:05:43.787" v="355" actId="2696"/>
        <pc:sldMkLst>
          <pc:docMk/>
          <pc:sldMk cId="2328429485" sldId="6499"/>
        </pc:sldMkLst>
      </pc:sldChg>
      <pc:sldChg chg="modSp new mod">
        <pc:chgData name="Itani Sami" userId="828cc00f-3475-4eda-922a-a117e2ffe6fe" providerId="ADAL" clId="{CC47DBB9-C067-7948-A814-807EDF92E0E6}" dt="2023-11-13T07:25:29.532" v="728" actId="5793"/>
        <pc:sldMkLst>
          <pc:docMk/>
          <pc:sldMk cId="4012590707" sldId="6500"/>
        </pc:sldMkLst>
        <pc:spChg chg="mod">
          <ac:chgData name="Itani Sami" userId="828cc00f-3475-4eda-922a-a117e2ffe6fe" providerId="ADAL" clId="{CC47DBB9-C067-7948-A814-807EDF92E0E6}" dt="2023-11-13T07:25:29.532" v="728" actId="5793"/>
          <ac:spMkLst>
            <pc:docMk/>
            <pc:sldMk cId="4012590707" sldId="6500"/>
            <ac:spMk id="2" creationId="{A09AE498-EDA1-7661-29BE-26F38CA2B31A}"/>
          </ac:spMkLst>
        </pc:spChg>
      </pc:sldChg>
      <pc:sldMasterChg chg="delSldLayout">
        <pc:chgData name="Itani Sami" userId="828cc00f-3475-4eda-922a-a117e2ffe6fe" providerId="ADAL" clId="{CC47DBB9-C067-7948-A814-807EDF92E0E6}" dt="2023-11-13T07:02:24.677" v="57" actId="2696"/>
        <pc:sldMasterMkLst>
          <pc:docMk/>
          <pc:sldMasterMk cId="0" sldId="2147483660"/>
        </pc:sldMasterMkLst>
        <pc:sldLayoutChg chg="del">
          <pc:chgData name="Itani Sami" userId="828cc00f-3475-4eda-922a-a117e2ffe6fe" providerId="ADAL" clId="{CC47DBB9-C067-7948-A814-807EDF92E0E6}" dt="2023-11-13T07:02:24.677" v="57" actId="2696"/>
          <pc:sldLayoutMkLst>
            <pc:docMk/>
            <pc:sldMasterMk cId="0" sldId="2147483660"/>
            <pc:sldLayoutMk cId="1527556884" sldId="2147484778"/>
          </pc:sldLayoutMkLst>
        </pc:sldLayoutChg>
        <pc:sldLayoutChg chg="del">
          <pc:chgData name="Itani Sami" userId="828cc00f-3475-4eda-922a-a117e2ffe6fe" providerId="ADAL" clId="{CC47DBB9-C067-7948-A814-807EDF92E0E6}" dt="2023-11-13T07:02:23.918" v="55" actId="2696"/>
          <pc:sldLayoutMkLst>
            <pc:docMk/>
            <pc:sldMasterMk cId="0" sldId="2147483660"/>
            <pc:sldLayoutMk cId="2701494947" sldId="2147484810"/>
          </pc:sldLayoutMkLst>
        </pc:sldLayoutChg>
        <pc:sldLayoutChg chg="del">
          <pc:chgData name="Itani Sami" userId="828cc00f-3475-4eda-922a-a117e2ffe6fe" providerId="ADAL" clId="{CC47DBB9-C067-7948-A814-807EDF92E0E6}" dt="2023-11-13T07:02:07.836" v="35" actId="2696"/>
          <pc:sldLayoutMkLst>
            <pc:docMk/>
            <pc:sldMasterMk cId="0" sldId="2147483660"/>
            <pc:sldLayoutMk cId="869372008" sldId="214748481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11/13/23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13.11.2023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Kysymys oppilaille omista työelämän M&amp;A-kokemuksista ja mielikuvista ilmiöön liittyen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Merger vs acquisition</a:t>
            </a:r>
          </a:p>
          <a:p>
            <a:endParaRPr lang="en-FI" dirty="0"/>
          </a:p>
          <a:p>
            <a:r>
              <a:rPr lang="en-FI" dirty="0"/>
              <a:t>Stand-alone</a:t>
            </a:r>
            <a:br>
              <a:rPr lang="en-FI" dirty="0"/>
            </a:br>
            <a:r>
              <a:rPr lang="en-FI" dirty="0"/>
              <a:t>Absorption</a:t>
            </a:r>
          </a:p>
          <a:p>
            <a:r>
              <a:rPr lang="en-FI" dirty="0"/>
              <a:t>Best of Both</a:t>
            </a:r>
          </a:p>
          <a:p>
            <a:r>
              <a:rPr lang="en-FI" dirty="0"/>
              <a:t>Transformation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24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Graphik"/>
              </a:rPr>
              <a:t>Total M&amp;A deal value reached all-time highs of $5.9 trillion in 2021.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424242"/>
              </a:solidFill>
              <a:effectLst/>
              <a:latin typeface="Graphik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empos"/>
              </a:rPr>
              <a:t>Executives have a favorable outlook: 89% anticipate that their own deal activity will either stay the same or increase in 2022.</a:t>
            </a:r>
            <a:endParaRPr lang="en-US" b="0" i="0" dirty="0">
              <a:solidFill>
                <a:srgbClr val="424242"/>
              </a:solidFill>
              <a:effectLst/>
              <a:latin typeface="Graphik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20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Notion that Pyry can soon share with us what has happened in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05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8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Pyry’s</a:t>
            </a:r>
            <a:r>
              <a:rPr lang="en-US" dirty="0"/>
              <a:t> focus on the Clear Deal Thesis…</a:t>
            </a:r>
          </a:p>
          <a:p>
            <a:endParaRPr lang="en-US" dirty="0"/>
          </a:p>
          <a:p>
            <a:r>
              <a:rPr lang="en-US" dirty="0"/>
              <a:t>Talent retention is seen as second-biggest contributor to deal success (clear deal thesis as the first) </a:t>
            </a:r>
          </a:p>
          <a:p>
            <a:r>
              <a:rPr lang="en-US" dirty="0"/>
              <a:t>Industries facing talent shortage, employees actively on the hunt for jobs</a:t>
            </a:r>
          </a:p>
          <a:p>
            <a:r>
              <a:rPr lang="en-US" dirty="0"/>
              <a:t>How to integrate top talent to make them stay? Especially difficult if merging across cultures.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91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70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Share/option owners vs regular employees</a:t>
            </a:r>
          </a:p>
          <a:p>
            <a:endParaRPr lang="en-FI" dirty="0"/>
          </a:p>
          <a:p>
            <a:r>
              <a:rPr lang="en-GB" dirty="0"/>
              <a:t>T</a:t>
            </a:r>
            <a:r>
              <a:rPr lang="en-FI" dirty="0"/>
              <a:t>alent due diligence bad: new roles filled by people with little understanding and rationale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58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26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4159-7D8F-4949-97F4-C40B4555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E9989-1493-4114-814A-9C3FDFF53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1A0F-1142-465E-AC8D-E606D5B0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9D4E-9F58-463B-B65B-6EB8B903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707B5-3193-453F-9BEE-2EA6117F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44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971A-88CC-4CAE-AE88-C8F97FD0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39923-3059-4BD1-B844-D5097937A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3FB13-6AEC-4A06-BFF2-F4AD5C7F4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936DB-F2B5-40C2-A437-54C27AD7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DED60-4EAB-4500-9A70-84B0AFFB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6ED1D-3091-49FB-885F-36A29B5B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242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3269-0734-42E4-8DED-E5F5E4DA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532D6-3939-4158-8FB0-87D32BBE6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A7274-4728-4690-8590-3EDE1FD74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3FD84-2C65-41CE-9399-65B6E4849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E2BBAE-8544-4285-8D5E-96BEFC84B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AD4E5-FF47-46AC-AB73-76FA558C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29E11-0F83-419E-86E3-B0F4EDE8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BE18E-167E-4CE2-8803-F45E97E7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5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F7D5-8CCE-411D-B04F-C58CB8D7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A634E-6A59-480D-A19C-72768F94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64394-6376-4827-86F2-4A60106F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7D672-2C87-45A0-829A-5D540280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59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13074-05F7-4FEF-BC08-4E3A7174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16A3C-E823-44F0-A9E3-6046F1F7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CE5F5-B666-4067-952B-AC5A4C2D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636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D1A3-89B6-4679-8EA3-3C97918E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FA769-B0AF-4D25-8CAD-02F83010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1DB3E-F6BD-43BF-B3B2-4A091EF90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8DE9-E21D-42CF-B5D2-9BCBCAE3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91716-14BF-4D2F-A93B-47198C1F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53730-A8BB-454F-B71A-AEC61CF2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380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964E-D45F-4DB5-9D39-FB40ACA4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EAFEC-E52A-4B17-A449-F4BC47EC6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E1387-40C7-40FC-B870-DFB029E4F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E2DE4-45F2-4833-8F59-F5634CF1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A07D1-D9A8-40B2-AB81-BDB5ABA3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164D4-2C5D-47DE-969A-8F06DF00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410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25D1-B423-4007-B59D-39E47FBD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62F5E-0336-40D7-AE47-DE0092622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A7C3F-274A-4673-9D30-EECF9503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84E3C-CA54-4268-B414-9BA4B112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8DD38-BD12-4601-B5A1-A284D015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453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4FBA0-2DA0-47FF-B76A-31A6201A3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2012B-E2F2-4F95-890A-91A59D4B5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CC3E0-5707-4877-A74F-CE7409BF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A3C2-F86D-4FA2-984C-445DCDAF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F03A-A303-42BB-A336-07E7C3BB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0887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417342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78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0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78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6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78" b="1" spc="-18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9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399" b="1" spc="-18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3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39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593556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78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43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39" b="1" spc="-9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9" b="1">
                <a:latin typeface="+mj-lt"/>
              </a:defRPr>
            </a:lvl1pPr>
            <a:lvl2pPr marL="213783" indent="-191109">
              <a:buFont typeface="Arial"/>
              <a:buChar char="•"/>
              <a:defRPr sz="1800">
                <a:latin typeface="Georgia"/>
              </a:defRPr>
            </a:lvl2pPr>
            <a:lvl3pPr marL="414609" indent="-207305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610" indent="-174913">
              <a:buFont typeface="Arial"/>
              <a:buChar char="•"/>
              <a:defRPr sz="1260" baseline="0">
                <a:latin typeface="Georgia"/>
              </a:defRPr>
            </a:lvl4pPr>
            <a:lvl5pPr marL="978219" indent="-205685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3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39" b="1" spc="-9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9" b="1">
                <a:latin typeface="+mj-lt"/>
              </a:defRPr>
            </a:lvl1pPr>
            <a:lvl2pPr marL="213783" indent="-191109">
              <a:buFont typeface="Arial"/>
              <a:buChar char="•"/>
              <a:defRPr sz="1800">
                <a:latin typeface="Georgia"/>
              </a:defRPr>
            </a:lvl2pPr>
            <a:lvl3pPr marL="414609" indent="-207305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610" indent="-174913">
              <a:buFont typeface="Arial"/>
              <a:buChar char="•"/>
              <a:defRPr sz="1260" baseline="0">
                <a:latin typeface="Georgia"/>
              </a:defRPr>
            </a:lvl4pPr>
            <a:lvl5pPr marL="978219" indent="-205685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9" b="1">
                <a:latin typeface="+mj-lt"/>
              </a:defRPr>
            </a:lvl1pPr>
            <a:lvl2pPr marL="213783" indent="-191109">
              <a:buFont typeface="Arial"/>
              <a:buChar char="•"/>
              <a:defRPr sz="1800">
                <a:latin typeface="Georgia"/>
              </a:defRPr>
            </a:lvl2pPr>
            <a:lvl3pPr marL="414609" indent="-207305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610" indent="-174913">
              <a:buFont typeface="Arial"/>
              <a:buChar char="•"/>
              <a:defRPr sz="1260" baseline="0">
                <a:latin typeface="Georgia"/>
              </a:defRPr>
            </a:lvl4pPr>
            <a:lvl5pPr marL="978219" indent="-205685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13.11.2023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13.11.2023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23A6-9DBF-49A7-91DB-EEC4D7EC7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3172B-E186-40BC-AE54-EED7214F1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58AAD-45A9-4315-AB30-711D07DB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0BB7E-5642-4048-8DE9-2BC96F5E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EF686-71D5-4BD6-AB19-095C38D4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803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4F50-4FF6-4127-AE73-56EEB2D7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D2663-B91C-41AE-8243-ADB25358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DA94C-DB9C-42CF-ADCE-ED5AE190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D2E4-2AE4-42CC-B20C-8F79E34F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AADB-FBD3-4296-A73A-00D26C9E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886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13.11.2023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6F742-1349-41C9-9C57-116AB9C2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435E-03AB-47DF-9644-E2673C49E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9549-A349-44FB-947A-640E5D66E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EA54-CC07-4BB2-AC94-7B7564A5E98F}" type="datetimeFigureOut">
              <a:rPr lang="LID4096" smtClean="0"/>
              <a:t>11/13/23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6AB7D-D8DA-4CE2-BB46-B7DEBFC71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258ED-F85E-44EE-9DE8-94E27A827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77D2-2E33-42C7-A641-88BECA7B71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879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7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7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13.11.2023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7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7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</p:sldLayoutIdLst>
  <p:hf hdr="0" ftr="0"/>
  <p:txStyles>
    <p:titleStyle>
      <a:lvl1pPr algn="ctr" defTabSz="411370" rtl="0" eaLnBrk="1" fontAlgn="base" hangingPunct="1">
        <a:spcBef>
          <a:spcPct val="0"/>
        </a:spcBef>
        <a:spcAft>
          <a:spcPct val="0"/>
        </a:spcAft>
        <a:defRPr sz="3959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370" rtl="0" eaLnBrk="1" fontAlgn="base" hangingPunct="1">
        <a:spcBef>
          <a:spcPct val="0"/>
        </a:spcBef>
        <a:spcAft>
          <a:spcPct val="0"/>
        </a:spcAft>
        <a:defRPr sz="3959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370" rtl="0" eaLnBrk="1" fontAlgn="base" hangingPunct="1">
        <a:spcBef>
          <a:spcPct val="0"/>
        </a:spcBef>
        <a:spcAft>
          <a:spcPct val="0"/>
        </a:spcAft>
        <a:defRPr sz="3959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370" rtl="0" eaLnBrk="1" fontAlgn="base" hangingPunct="1">
        <a:spcBef>
          <a:spcPct val="0"/>
        </a:spcBef>
        <a:spcAft>
          <a:spcPct val="0"/>
        </a:spcAft>
        <a:defRPr sz="3959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370" rtl="0" eaLnBrk="1" fontAlgn="base" hangingPunct="1">
        <a:spcBef>
          <a:spcPct val="0"/>
        </a:spcBef>
        <a:spcAft>
          <a:spcPct val="0"/>
        </a:spcAft>
        <a:defRPr sz="3959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370" algn="ctr" defTabSz="411370" rtl="0" eaLnBrk="1" fontAlgn="base" hangingPunct="1">
        <a:spcBef>
          <a:spcPct val="0"/>
        </a:spcBef>
        <a:spcAft>
          <a:spcPct val="0"/>
        </a:spcAft>
        <a:defRPr sz="3959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2741" algn="ctr" defTabSz="411370" rtl="0" eaLnBrk="1" fontAlgn="base" hangingPunct="1">
        <a:spcBef>
          <a:spcPct val="0"/>
        </a:spcBef>
        <a:spcAft>
          <a:spcPct val="0"/>
        </a:spcAft>
        <a:defRPr sz="3959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111" algn="ctr" defTabSz="411370" rtl="0" eaLnBrk="1" fontAlgn="base" hangingPunct="1">
        <a:spcBef>
          <a:spcPct val="0"/>
        </a:spcBef>
        <a:spcAft>
          <a:spcPct val="0"/>
        </a:spcAft>
        <a:defRPr sz="3959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5481" algn="ctr" defTabSz="411370" rtl="0" eaLnBrk="1" fontAlgn="base" hangingPunct="1">
        <a:spcBef>
          <a:spcPct val="0"/>
        </a:spcBef>
        <a:spcAft>
          <a:spcPct val="0"/>
        </a:spcAft>
        <a:defRPr sz="3959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528" indent="-308528" algn="l" defTabSz="4113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79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477" indent="-257106" algn="l" defTabSz="4113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19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426" indent="-205685" algn="l" defTabSz="4113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59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9796" indent="-205685" algn="l" defTabSz="4113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1166" indent="-205685" algn="l" defTabSz="4113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2536" indent="-205685" algn="l" defTabSz="41137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07" indent="-205685" algn="l" defTabSz="41137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277" indent="-205685" algn="l" defTabSz="41137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6647" indent="-205685" algn="l" defTabSz="41137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370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741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111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481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6851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222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79592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0962" algn="l" defTabSz="41137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3C34-6762-DAEF-48DB-87B30E813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573284"/>
            <a:ext cx="8207375" cy="1728192"/>
          </a:xfrm>
        </p:spPr>
        <p:txBody>
          <a:bodyPr/>
          <a:lstStyle/>
          <a:p>
            <a:r>
              <a:rPr lang="en-FI" sz="4800" dirty="0"/>
              <a:t>Some basics of M&amp;As and the M&amp;A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C1725-48BC-3A61-29D6-885A0D28E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877" y="3577580"/>
            <a:ext cx="5495420" cy="660000"/>
          </a:xfrm>
        </p:spPr>
        <p:txBody>
          <a:bodyPr>
            <a:normAutofit lnSpcReduction="10000"/>
          </a:bodyPr>
          <a:lstStyle/>
          <a:p>
            <a:r>
              <a:rPr lang="en-FI" dirty="0"/>
              <a:t>Sami Itani</a:t>
            </a:r>
          </a:p>
          <a:p>
            <a:r>
              <a:rPr lang="en-FI" dirty="0"/>
              <a:t>15 November, 2023</a:t>
            </a:r>
          </a:p>
          <a:p>
            <a:r>
              <a:rPr lang="en-FI" dirty="0"/>
              <a:t>Aalto University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176892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40482"/>
            <a:ext cx="8207375" cy="38477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Reasons for M&amp;As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7544" y="959713"/>
            <a:ext cx="8424168" cy="4453389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Realizing synergies  (value creation)</a:t>
            </a:r>
            <a:endParaRPr lang="en-US" sz="2000" b="0" dirty="0"/>
          </a:p>
          <a:p>
            <a:endParaRPr lang="en-US" sz="1400" b="0" dirty="0"/>
          </a:p>
          <a:p>
            <a:r>
              <a:rPr lang="en-US" sz="2000" dirty="0"/>
              <a:t>Knowledge transfer ( = learning)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acquisition strengthens the knowledge base of the company</a:t>
            </a:r>
          </a:p>
          <a:p>
            <a:endParaRPr lang="en-US" sz="600" dirty="0"/>
          </a:p>
          <a:p>
            <a:r>
              <a:rPr lang="en-US" sz="2000" dirty="0"/>
              <a:t>Game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acquisition is a response to the strategic moves of competitors</a:t>
            </a:r>
          </a:p>
          <a:p>
            <a:endParaRPr lang="en-US" sz="600" dirty="0"/>
          </a:p>
          <a:p>
            <a:r>
              <a:rPr lang="en-US" sz="2000" dirty="0"/>
              <a:t>Fashion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acquisition is part of a recent wave of acquisitions </a:t>
            </a:r>
          </a:p>
          <a:p>
            <a:endParaRPr lang="en-US" sz="600" dirty="0"/>
          </a:p>
          <a:p>
            <a:r>
              <a:rPr lang="en-US" sz="2000" dirty="0"/>
              <a:t>Fame and glory / empire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acquisition is a means for the top management to strive for empire building and fame?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6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M&amp;As frequently fail?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536504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Wrong calculations of the </a:t>
            </a:r>
            <a:r>
              <a:rPr lang="en-US" sz="2000" u="sng" dirty="0"/>
              <a:t>potential</a:t>
            </a:r>
            <a:r>
              <a:rPr lang="en-US" sz="2000" dirty="0"/>
              <a:t> value creation of the M&amp;A?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No clear idea of how the M&amp;A contributes to competitive advantage</a:t>
            </a:r>
            <a:endParaRPr lang="en-US" sz="2000" dirty="0">
              <a:solidFill>
                <a:srgbClr val="FF00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Insufficient market/target knowledge; perhaps also because problems have been masked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Paid too much, perhaps the outcome of an escalation of commitment during negotiations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Managerial interests and ego enhancement lead to poor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Perhaps done because ‘everybody else’ is doing M&amp;As</a:t>
            </a:r>
            <a:endParaRPr lang="en-US" sz="2000" b="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48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7B09E-11F8-463B-8A7B-468BCF37C2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F968B-66F5-432D-972B-58B352E4E8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4B057-E922-4461-AC4B-7AD593FE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4677"/>
            <a:ext cx="8365075" cy="49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7B3B-32D5-44D0-925C-E5582F44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26" y="349530"/>
            <a:ext cx="8471762" cy="99417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common traps to avoid in M&amp;As</a:t>
            </a:r>
            <a:b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Professor Nuno Fernandes (IESE Business School), Harvard Business Review, Feb. 2021</a:t>
            </a:r>
            <a:endParaRPr lang="LID4096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59D7-7540-4567-ACEC-310F5D25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55" y="1574650"/>
            <a:ext cx="8386625" cy="3263504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Favoring “strategic” over financially savvy</a:t>
            </a:r>
          </a:p>
          <a:p>
            <a:pPr lvl="1">
              <a:buFontTx/>
              <a:buChar char="-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Overpaying is the single biggest predictor of a disaster</a:t>
            </a:r>
          </a:p>
          <a:p>
            <a:pPr lvl="1">
              <a:buFontTx/>
              <a:buChar char="-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 2000 the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AmericaOnline-TimeWarner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merger valued at $350 billion, 10 years later 14% of that</a:t>
            </a:r>
          </a:p>
          <a:p>
            <a:pPr marL="385763" indent="-385763">
              <a:buAutoNum type="arabicPeriod" startAt="2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Walking away because of cultural differences</a:t>
            </a:r>
          </a:p>
          <a:p>
            <a:pPr lvl="1">
              <a:buFontTx/>
              <a:buChar char="-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One can prepare for and handle cultural differences; cf. Disney &amp; Pixar 2006</a:t>
            </a: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3.  Using investment bankers for valuation</a:t>
            </a: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    - “there are perverse incentives at play”</a:t>
            </a:r>
          </a:p>
          <a:p>
            <a:pPr marL="342900" indent="-342900">
              <a:buAutoNum type="arabicPeriod" startAt="4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Not linking deal-making with integration</a:t>
            </a: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5.   Moving too slowly and with poor communication</a:t>
            </a:r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4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M&amp;As as a marriage </a:t>
            </a:r>
            <a:r>
              <a:rPr lang="en-US" sz="2400" b="0" dirty="0"/>
              <a:t>(based on </a:t>
            </a:r>
            <a:r>
              <a:rPr lang="en-US" sz="2400" b="0" dirty="0" err="1"/>
              <a:t>DeChesare</a:t>
            </a:r>
            <a:r>
              <a:rPr lang="en-US" sz="2400" b="0" dirty="0"/>
              <a:t>)</a:t>
            </a:r>
            <a:endParaRPr lang="fi-FI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87524" y="983621"/>
            <a:ext cx="8568952" cy="4248472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Cultural Mismatch</a:t>
            </a:r>
            <a:r>
              <a:rPr lang="en-US" sz="1400" b="0" dirty="0"/>
              <a:t>: Two people start off with a very similar mindset, but over time one person becomes more work or family-oriented, and the other does not. Communication often goes downhill as a result.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Romance = </a:t>
            </a:r>
            <a:r>
              <a:rPr lang="en-US" sz="1400" strike="sngStrike" dirty="0"/>
              <a:t>Successful Marriage</a:t>
            </a:r>
            <a:r>
              <a:rPr lang="en-US" sz="1400" b="0" dirty="0"/>
              <a:t>: You might be madly in love with someone, but it doesn’t mean you should marry the person. For example, he or she might have small problems such as a drug addiction or a proclivity for murder.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What You Didn’t Know</a:t>
            </a:r>
            <a:r>
              <a:rPr lang="en-US" sz="1400" b="0" dirty="0"/>
              <a:t>: You didn’t get to know the person well enough, which is how you never noticed that he/she has been arrested five times in the past. Or that you can’t live in the same house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Financial Failings</a:t>
            </a:r>
            <a:r>
              <a:rPr lang="en-US" sz="1400" b="0" dirty="0"/>
              <a:t>: Right after you get married, the other person loses his/her job, becomes bored and lonely at home while you go to work, and then steals your money and your dog and flees halfway across the world. True story; it happened to a friend.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Your Reasons Were Stupid</a:t>
            </a:r>
            <a:r>
              <a:rPr lang="en-US" sz="1400" b="0" dirty="0"/>
              <a:t>: For example, maybe you got married due to familial pressure, or due to the other person’s killer body. Or maybe you just made a horrible mistake in Vegas one night.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It’s Easy to Get Divorced</a:t>
            </a:r>
            <a:r>
              <a:rPr lang="en-US" sz="1400" b="0" dirty="0"/>
              <a:t>: While this isn’t true everywhere, in plenty of countries it’s relatively easy to get a divorce. Sometimes there isn’t even much social stigma attached. So why bother to work things out if you can just hit the “reset” button and walk away?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lvl="1" indent="0">
              <a:buNone/>
            </a:pPr>
            <a:endParaRPr lang="en-US" sz="500" i="1" dirty="0">
              <a:latin typeface="+mj-lt"/>
            </a:endParaRPr>
          </a:p>
          <a:p>
            <a:pPr lvl="1" indent="0">
              <a:buNone/>
            </a:pPr>
            <a:r>
              <a:rPr lang="en-US" sz="1100" i="1" dirty="0">
                <a:latin typeface="+mj-lt"/>
              </a:rPr>
              <a:t>Source: https://www.mergersandinquisitions.com/why-most-ma-deals-fail/</a:t>
            </a:r>
            <a:endParaRPr lang="en-US" sz="11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129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M&amp;A is not a deal, it is a process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8313" y="913284"/>
            <a:ext cx="8207375" cy="1853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2945410"/>
            <a:ext cx="8424936" cy="262253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549850" y="3073524"/>
            <a:ext cx="546231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/>
            <a:r>
              <a:rPr lang="en-GB" altLang="fi-FI" sz="1400" b="1" dirty="0">
                <a:latin typeface="Times" pitchFamily="18" charset="0"/>
              </a:rPr>
              <a:t>CHALLENGES IN INTEGRATION:</a:t>
            </a:r>
          </a:p>
          <a:p>
            <a:pPr eaLnBrk="1" hangingPunct="1">
              <a:buFontTx/>
              <a:buChar char="•"/>
            </a:pPr>
            <a:r>
              <a:rPr lang="en-GB" altLang="fi-FI" sz="1400" dirty="0">
                <a:latin typeface="Times" pitchFamily="18" charset="0"/>
              </a:rPr>
              <a:t> avoiding overestimation of combination</a:t>
            </a:r>
          </a:p>
          <a:p>
            <a:pPr eaLnBrk="1" hangingPunct="1"/>
            <a:r>
              <a:rPr lang="en-GB" altLang="fi-FI" sz="1400" dirty="0">
                <a:latin typeface="Times" pitchFamily="18" charset="0"/>
              </a:rPr>
              <a:t> benefits &amp; underestimation of resistance forces</a:t>
            </a:r>
          </a:p>
          <a:p>
            <a:pPr eaLnBrk="1" hangingPunct="1">
              <a:buFontTx/>
              <a:buChar char="•"/>
            </a:pPr>
            <a:r>
              <a:rPr lang="en-GB" altLang="fi-FI" sz="1400" dirty="0">
                <a:latin typeface="Times" pitchFamily="18" charset="0"/>
              </a:rPr>
              <a:t> in-depth understanding of beliefs, values &amp;</a:t>
            </a:r>
          </a:p>
          <a:p>
            <a:pPr eaLnBrk="1" hangingPunct="1"/>
            <a:r>
              <a:rPr lang="en-GB" altLang="fi-FI" sz="1400" dirty="0">
                <a:latin typeface="Times" pitchFamily="18" charset="0"/>
              </a:rPr>
              <a:t> practices of the organisations</a:t>
            </a:r>
          </a:p>
          <a:p>
            <a:pPr eaLnBrk="1" hangingPunct="1">
              <a:buFontTx/>
              <a:buChar char="•"/>
            </a:pPr>
            <a:r>
              <a:rPr lang="en-GB" altLang="fi-FI" sz="1400" dirty="0">
                <a:latin typeface="Times" pitchFamily="18" charset="0"/>
              </a:rPr>
              <a:t> avoiding stereotyping, cultural prejudice, and “one size fits all” attitudes </a:t>
            </a:r>
          </a:p>
          <a:p>
            <a:pPr eaLnBrk="1" hangingPunct="1">
              <a:buFontTx/>
              <a:buChar char="•"/>
            </a:pPr>
            <a:r>
              <a:rPr lang="en-GB" altLang="fi-FI" sz="1400" dirty="0">
                <a:latin typeface="Times" pitchFamily="18" charset="0"/>
              </a:rPr>
              <a:t> ability to deal with conflicts of interest, politics and possible negative emotions</a:t>
            </a:r>
          </a:p>
          <a:p>
            <a:pPr eaLnBrk="1" hangingPunct="1">
              <a:buFontTx/>
              <a:buChar char="•"/>
            </a:pPr>
            <a:r>
              <a:rPr lang="en-GB" altLang="fi-FI" sz="1400" dirty="0">
                <a:latin typeface="Times" pitchFamily="18" charset="0"/>
              </a:rPr>
              <a:t> balancing between radical and cautious changes</a:t>
            </a:r>
          </a:p>
          <a:p>
            <a:pPr eaLnBrk="1" hangingPunct="1">
              <a:buFontTx/>
              <a:buChar char="•"/>
            </a:pPr>
            <a:r>
              <a:rPr lang="en-GB" altLang="fi-FI" sz="1400" dirty="0">
                <a:latin typeface="Times" pitchFamily="18" charset="0"/>
              </a:rPr>
              <a:t> acquiring the competences and knowledge / clients</a:t>
            </a:r>
          </a:p>
          <a:p>
            <a:pPr eaLnBrk="1" hangingPunct="1">
              <a:buFontTx/>
              <a:buChar char="•"/>
            </a:pPr>
            <a:r>
              <a:rPr lang="en-GB" altLang="fi-FI" sz="1400" dirty="0">
                <a:latin typeface="Times" pitchFamily="18" charset="0"/>
              </a:rPr>
              <a:t> investing in positive communication &amp;  identity building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436096" y="3223881"/>
            <a:ext cx="720080" cy="2081891"/>
          </a:xfrm>
          <a:prstGeom prst="rightBrace">
            <a:avLst>
              <a:gd name="adj1" fmla="val 38147"/>
              <a:gd name="adj2" fmla="val 50382"/>
            </a:avLst>
          </a:prstGeom>
          <a:ln>
            <a:solidFill>
              <a:srgbClr val="005E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6279595" y="3078253"/>
            <a:ext cx="2396093" cy="23698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Value creation &amp; synergies</a:t>
            </a:r>
          </a:p>
          <a:p>
            <a:endParaRPr lang="en-US" sz="1400" b="1" dirty="0"/>
          </a:p>
          <a:p>
            <a:r>
              <a:rPr lang="en-US" sz="1400" b="1" dirty="0"/>
              <a:t>Cultures</a:t>
            </a:r>
          </a:p>
          <a:p>
            <a:endParaRPr lang="en-US" sz="1400" b="1" dirty="0"/>
          </a:p>
          <a:p>
            <a:r>
              <a:rPr lang="en-US" sz="1400" b="1" dirty="0"/>
              <a:t>Design</a:t>
            </a:r>
          </a:p>
          <a:p>
            <a:endParaRPr lang="en-US" sz="1400" b="1" dirty="0"/>
          </a:p>
          <a:p>
            <a:r>
              <a:rPr lang="en-US" sz="1400" b="1" dirty="0"/>
              <a:t>Politics and emotions</a:t>
            </a:r>
          </a:p>
          <a:p>
            <a:endParaRPr lang="en-US" sz="1400" b="1" dirty="0"/>
          </a:p>
          <a:p>
            <a:r>
              <a:rPr lang="en-US" sz="1400" b="1" dirty="0"/>
              <a:t>Learning</a:t>
            </a:r>
          </a:p>
          <a:p>
            <a:endParaRPr lang="en-US" sz="1400" b="1" dirty="0"/>
          </a:p>
          <a:p>
            <a:r>
              <a:rPr lang="en-US" sz="1400" b="1" dirty="0"/>
              <a:t>Identity and communication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6308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55" y="639984"/>
            <a:ext cx="8207375" cy="649129"/>
          </a:xfrm>
        </p:spPr>
        <p:txBody>
          <a:bodyPr/>
          <a:lstStyle/>
          <a:p>
            <a:r>
              <a:rPr lang="en-US" dirty="0"/>
              <a:t>Different perspectives on M&amp;As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15616" y="1663985"/>
            <a:ext cx="7416054" cy="2736304"/>
          </a:xfrm>
          <a:solidFill>
            <a:schemeClr val="bg1"/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Value creation perspective</a:t>
            </a:r>
          </a:p>
          <a:p>
            <a:pPr marL="457200" indent="-457200">
              <a:buAutoNum type="arabicPeriod"/>
            </a:pPr>
            <a:r>
              <a:rPr lang="en-US" dirty="0"/>
              <a:t>Design perspective</a:t>
            </a:r>
          </a:p>
          <a:p>
            <a:pPr marL="457200" indent="-457200">
              <a:buAutoNum type="arabicPeriod"/>
            </a:pPr>
            <a:r>
              <a:rPr lang="en-US" dirty="0"/>
              <a:t>Justice and socio-political perspective</a:t>
            </a:r>
          </a:p>
          <a:p>
            <a:pPr marL="457200" indent="-457200">
              <a:buAutoNum type="arabicPeriod"/>
            </a:pPr>
            <a:r>
              <a:rPr lang="en-US" dirty="0"/>
              <a:t>Sociocultural perspective</a:t>
            </a:r>
          </a:p>
          <a:p>
            <a:pPr marL="457200" indent="-457200">
              <a:buAutoNum type="arabicPeriod"/>
            </a:pPr>
            <a:r>
              <a:rPr lang="en-US" dirty="0"/>
              <a:t>Emotions and identities perspective</a:t>
            </a:r>
          </a:p>
          <a:p>
            <a:pPr marL="457200" indent="-457200">
              <a:buAutoNum type="arabicPeriod"/>
            </a:pPr>
            <a:r>
              <a:rPr lang="en-US" dirty="0"/>
              <a:t>Learning perspective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93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9129"/>
          </a:xfrm>
        </p:spPr>
        <p:txBody>
          <a:bodyPr/>
          <a:lstStyle/>
          <a:p>
            <a:r>
              <a:rPr lang="en-US" dirty="0"/>
              <a:t>Value creation perspective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7544" y="1231082"/>
            <a:ext cx="8423398" cy="431044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Value creation concerns way(s) to create value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Growth benefits: sell more (e.g., ‘power’ market share, more products or better technologies)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Cost benefits: sell cheaper (e.g., more efficient distribution system, buying suppliers)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Other synergies? (‘acquihires’ by Google)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dirty="0"/>
              <a:t>Why care about value creation?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Overcome managers’ cognitive biases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Prevent “empire building”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24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9129"/>
          </a:xfrm>
        </p:spPr>
        <p:txBody>
          <a:bodyPr/>
          <a:lstStyle/>
          <a:p>
            <a:r>
              <a:rPr lang="en-US" dirty="0"/>
              <a:t>Design perspective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43164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merged firm’s operating model is the “to be”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 – processes and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O – organization (people, org structure, accountabilities, incentives, culture)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L – locations, buildings, infrastructure, other assets and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 – information systems, other support functions (e.g., software)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 – suppliers and business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 – management systems and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/>
          </a:p>
          <a:p>
            <a:r>
              <a:rPr lang="en-US" dirty="0"/>
              <a:t>Why care about operating model design?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Deliver the intended values and synergies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Reduce uncertainty, resistance and talent departure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467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351" y="193204"/>
            <a:ext cx="8207375" cy="649129"/>
          </a:xfrm>
        </p:spPr>
        <p:txBody>
          <a:bodyPr/>
          <a:lstStyle/>
          <a:p>
            <a:r>
              <a:rPr lang="en-US" dirty="0"/>
              <a:t>Justice and socio-political perspective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36351" y="873174"/>
            <a:ext cx="8424166" cy="443164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Justice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Perceived fairness in an organizational setting (distributive, informative, procedural justice)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Why care about justice? </a:t>
            </a:r>
          </a:p>
          <a:p>
            <a:pPr marL="580500" lvl="1" indent="-342900">
              <a:buFontTx/>
              <a:buChar char="-"/>
            </a:pPr>
            <a:r>
              <a:rPr lang="en-US" dirty="0">
                <a:latin typeface="+mj-lt"/>
              </a:rPr>
              <a:t>Fairness reduces resistance and employee turnover</a:t>
            </a:r>
          </a:p>
          <a:p>
            <a:pPr marL="580500" lvl="1" indent="-342900">
              <a:buFontTx/>
              <a:buChar char="-"/>
            </a:pPr>
            <a:r>
              <a:rPr lang="en-US" b="0" dirty="0">
                <a:latin typeface="+mj-lt"/>
              </a:rPr>
              <a:t>However, fairness reduces efficiency</a:t>
            </a:r>
          </a:p>
          <a:p>
            <a:pPr marL="580500" lvl="1" indent="-342900">
              <a:buFontTx/>
              <a:buChar char="-"/>
            </a:pPr>
            <a:endParaRPr lang="en-US" b="0" dirty="0">
              <a:latin typeface="+mj-lt"/>
            </a:endParaRPr>
          </a:p>
          <a:p>
            <a:r>
              <a:rPr lang="en-US" sz="2000" dirty="0"/>
              <a:t>Socio-political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Concern activities aimed at improving someone’s status or increasing power within an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Why care about socio-politics?</a:t>
            </a:r>
          </a:p>
          <a:p>
            <a:pPr marL="580500" lvl="1" indent="-342900">
              <a:buFontTx/>
              <a:buChar char="-"/>
            </a:pPr>
            <a:r>
              <a:rPr lang="en-US" b="0" dirty="0">
                <a:latin typeface="+mj-lt"/>
              </a:rPr>
              <a:t>Politics can lead to suboptimal decisions and </a:t>
            </a:r>
            <a:r>
              <a:rPr lang="en-US" dirty="0">
                <a:latin typeface="+mj-lt"/>
              </a:rPr>
              <a:t>employee turnover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69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374-9535-0D4D-B381-24472367C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Sami in </a:t>
            </a:r>
            <a:r>
              <a:rPr lang="fi-FI" dirty="0" err="1"/>
              <a:t>brief</a:t>
            </a:r>
            <a:r>
              <a:rPr lang="fi-FI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5CFCB-3B89-6E4B-A49F-1A1326ABF3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Home in Helsinki. Father of Emil</a:t>
            </a:r>
            <a:br>
              <a:rPr lang="en-US" sz="2000" b="0" dirty="0"/>
            </a:br>
            <a:r>
              <a:rPr lang="en-US" sz="2000" b="0" dirty="0"/>
              <a:t>and Oskar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Former decathlete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PhD in International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Business executive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Professor of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Positions of trust &amp; societal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Book author &amp; columnist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7323-956D-674F-A6DE-874F121F80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48E93-B9E5-6241-B18E-B5499CF6D3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64ED8-F293-8C47-AF4A-F1FF62F30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13" y="2771758"/>
            <a:ext cx="2526981" cy="1893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C79DA1-4F1D-8722-4ECB-B6103B4CC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684821"/>
            <a:ext cx="1507812" cy="2324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DAE96C-DE81-D814-03F0-2B0E60B20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697761"/>
            <a:ext cx="1507812" cy="22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6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9129"/>
          </a:xfrm>
        </p:spPr>
        <p:txBody>
          <a:bodyPr/>
          <a:lstStyle/>
          <a:p>
            <a:r>
              <a:rPr lang="en-US" dirty="0"/>
              <a:t>Sociocultural perspective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3568" y="869937"/>
            <a:ext cx="7992888" cy="4719672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“How we do things around here”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Examples: working time, customer relationships, speed of organizational processes, travel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There are country, organizational, individual cultures </a:t>
            </a:r>
          </a:p>
          <a:p>
            <a:endParaRPr lang="en-US" sz="1800" b="0" dirty="0"/>
          </a:p>
          <a:p>
            <a:r>
              <a:rPr lang="en-US" sz="1800" dirty="0"/>
              <a:t>Why care about culture?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Avoid resistance and sabotage, low satisfaction and motivation, and employee turnover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Ensure collaboration and knowledge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Deliver intended values and synergies</a:t>
            </a:r>
          </a:p>
          <a:p>
            <a:endParaRPr lang="en-US" sz="1800" b="0" dirty="0"/>
          </a:p>
          <a:p>
            <a:r>
              <a:rPr lang="en-US" sz="1800" b="0" dirty="0"/>
              <a:t>Cultural differences can have positive and negative effects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200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9129"/>
          </a:xfrm>
        </p:spPr>
        <p:txBody>
          <a:bodyPr/>
          <a:lstStyle/>
          <a:p>
            <a:r>
              <a:rPr lang="en-US" dirty="0"/>
              <a:t>Emotions and identity perspective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13284"/>
            <a:ext cx="8207374" cy="4608611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Emotions</a:t>
            </a:r>
            <a:r>
              <a:rPr lang="en-US" dirty="0"/>
              <a:t> are feelings and moods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M&amp;As are among the most emotional organizational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They can elicit positive (happiness, joy) and negative emotions (sadness, anger) in acquiring and target firm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Why care about emotions?</a:t>
            </a:r>
          </a:p>
          <a:p>
            <a:pPr marL="580500" lvl="1" indent="-342900">
              <a:buFontTx/>
              <a:buChar char="-"/>
            </a:pPr>
            <a:r>
              <a:rPr lang="en-US" sz="1800" dirty="0">
                <a:latin typeface="+mj-lt"/>
              </a:rPr>
              <a:t>A</a:t>
            </a:r>
            <a:r>
              <a:rPr lang="en-US" sz="1800" b="0" dirty="0">
                <a:latin typeface="+mj-lt"/>
              </a:rPr>
              <a:t>void resistance and sabotage, low satisfaction, employee turnover</a:t>
            </a:r>
            <a:endParaRPr lang="en-US" sz="1800" b="0" dirty="0"/>
          </a:p>
          <a:p>
            <a:endParaRPr lang="en-US" b="0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Identity</a:t>
            </a:r>
            <a:r>
              <a:rPr lang="en-US" dirty="0"/>
              <a:t> = a perception about “who we are” as a firm or a group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Identity clashes and conflicts – “us” vs. “them”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Why care about identity?</a:t>
            </a:r>
          </a:p>
          <a:p>
            <a:pPr marL="580500" lvl="1" indent="-342900">
              <a:buFontTx/>
              <a:buChar char="-"/>
            </a:pPr>
            <a:r>
              <a:rPr lang="en-US" sz="1800" dirty="0">
                <a:latin typeface="+mj-lt"/>
              </a:rPr>
              <a:t>Ensure collaboration and knowledge transfer</a:t>
            </a:r>
          </a:p>
          <a:p>
            <a:pPr marL="580500" lvl="1" indent="-342900">
              <a:buFontTx/>
              <a:buChar char="-"/>
            </a:pPr>
            <a:r>
              <a:rPr lang="en-US" sz="1800" dirty="0">
                <a:latin typeface="+mj-lt"/>
              </a:rPr>
              <a:t>Avoid low satisfaction and motivation, employee turnover, resistance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00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9129"/>
          </a:xfrm>
        </p:spPr>
        <p:txBody>
          <a:bodyPr/>
          <a:lstStyle/>
          <a:p>
            <a:r>
              <a:rPr lang="en-US" dirty="0"/>
              <a:t>Learning perspective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57300"/>
            <a:ext cx="8207374" cy="453650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Learning perspective 1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deal-specific knowledge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Concerns the transfer or skills, knowledge, capabilities from one firm to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Why care about knowledge transfer?</a:t>
            </a:r>
          </a:p>
          <a:p>
            <a:pPr marL="580500" lvl="1" indent="-342900">
              <a:buFontTx/>
              <a:buChar char="-"/>
            </a:pPr>
            <a:r>
              <a:rPr lang="en-US" sz="1700" b="0" dirty="0">
                <a:latin typeface="+mj-lt"/>
              </a:rPr>
              <a:t>Realize intended values and synergies</a:t>
            </a:r>
            <a:endParaRPr lang="en-US" b="0" dirty="0"/>
          </a:p>
          <a:p>
            <a:endParaRPr lang="en-US" b="0" dirty="0"/>
          </a:p>
          <a:p>
            <a:r>
              <a:rPr lang="en-US" dirty="0"/>
              <a:t>Learning perspective 2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acquisition capability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Learning across several deals that improves the acquirer’s capability to carry out acquisitions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Why care about learning about how to do acquisitions?</a:t>
            </a:r>
          </a:p>
          <a:p>
            <a:pPr marL="580500" lvl="1" indent="-342900">
              <a:buFontTx/>
              <a:buChar char="-"/>
            </a:pPr>
            <a:r>
              <a:rPr lang="en-US" sz="1700" dirty="0">
                <a:latin typeface="+mj-lt"/>
              </a:rPr>
              <a:t>Avoid making mistakes</a:t>
            </a:r>
          </a:p>
          <a:p>
            <a:pPr marL="580500" lvl="1" indent="-342900">
              <a:buFontTx/>
              <a:buChar char="-"/>
            </a:pPr>
            <a:r>
              <a:rPr lang="en-US" sz="1700" dirty="0">
                <a:latin typeface="+mj-lt"/>
              </a:rPr>
              <a:t>Improve the performance of each subsequent acquisition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725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9129"/>
          </a:xfrm>
        </p:spPr>
        <p:txBody>
          <a:bodyPr/>
          <a:lstStyle/>
          <a:p>
            <a:r>
              <a:rPr lang="en-US" dirty="0"/>
              <a:t>Wrap up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1057300"/>
            <a:ext cx="8207374" cy="3960440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An M&amp;A is not a deal, it is a </a:t>
            </a:r>
            <a:r>
              <a:rPr lang="en-US" b="0" u="sng" dirty="0"/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Value potential needs to be realized through interaction and collaboration between the merged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is hard </a:t>
            </a:r>
            <a:r>
              <a:rPr lang="en-US" b="0" dirty="0">
                <a:sym typeface="Wingdings" panose="05000000000000000000" pitchFamily="2" charset="2"/>
              </a:rPr>
              <a:t> M</a:t>
            </a:r>
            <a:r>
              <a:rPr lang="en-US" b="0" dirty="0"/>
              <a:t>&amp;As fail often (or do not realize their potential)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Lots of reasons why M&amp;As fail </a:t>
            </a:r>
            <a:r>
              <a:rPr lang="en-US" b="0" dirty="0">
                <a:sym typeface="Wingdings" panose="05000000000000000000" pitchFamily="2" charset="2"/>
              </a:rPr>
              <a:t> cf. M&amp;As as marriage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Still, M&amp;As are popular ways to grow firms, access new markets and skills, and to consolidate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M&amp;As also involve large sums of money, fame, power, media,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M&amp;A integration consists of several dimensions that need to be taken care of simultaneously and strategically</a:t>
            </a:r>
          </a:p>
        </p:txBody>
      </p:sp>
    </p:spTree>
    <p:extLst>
      <p:ext uri="{BB962C8B-B14F-4D97-AF65-F5344CB8AC3E}">
        <p14:creationId xmlns:p14="http://schemas.microsoft.com/office/powerpoint/2010/main" val="44122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E498-EDA1-7661-29BE-26F38CA2B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/>
              <a:t>Time for a break…</a:t>
            </a:r>
          </a:p>
        </p:txBody>
      </p:sp>
    </p:spTree>
    <p:extLst>
      <p:ext uri="{BB962C8B-B14F-4D97-AF65-F5344CB8AC3E}">
        <p14:creationId xmlns:p14="http://schemas.microsoft.com/office/powerpoint/2010/main" val="401259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F2F2-C177-5411-EC0F-4C7C89D40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209428"/>
            <a:ext cx="8207375" cy="1580794"/>
          </a:xfrm>
        </p:spPr>
        <p:txBody>
          <a:bodyPr/>
          <a:lstStyle/>
          <a:p>
            <a:pPr algn="ctr"/>
            <a:r>
              <a:rPr lang="en-FI" sz="6000" dirty="0"/>
              <a:t>A little warm-up…</a:t>
            </a:r>
          </a:p>
        </p:txBody>
      </p:sp>
    </p:spTree>
    <p:extLst>
      <p:ext uri="{BB962C8B-B14F-4D97-AF65-F5344CB8AC3E}">
        <p14:creationId xmlns:p14="http://schemas.microsoft.com/office/powerpoint/2010/main" val="100506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should we care about M&amp;As?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An example of an organizational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Involves many different issues pertinent to any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 possibility to create value if planned and implemented well vs. incremental, costly and time-consuming internal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One of the most challenging but also exciting managerial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Goes beyond the organizational context to concern relational aspects (think about any serious relationship you have)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Money, power, fame, collapses, tragedies, emotions…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Media visibility…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90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50446-CD63-6543-ACD9-67D2AC0F6F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B99F1-485C-D241-96FD-A85D835DB9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32F01-2CBB-4EB7-8A88-1084A5C22B92}"/>
              </a:ext>
            </a:extLst>
          </p:cNvPr>
          <p:cNvSpPr txBox="1"/>
          <p:nvPr/>
        </p:nvSpPr>
        <p:spPr>
          <a:xfrm>
            <a:off x="4499992" y="5382652"/>
            <a:ext cx="28075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Source: Bain &amp; Company,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859495-DF7D-4165-E9E9-2B81B38C9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5725"/>
            <a:ext cx="7772400" cy="5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2321C2-C091-182A-946B-AA5A257758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331640" y="553244"/>
            <a:ext cx="6288317" cy="41223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2FF4-52B8-802E-13C2-D7A82F6888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0033C-57BD-72D2-62A3-187EB1C6B2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3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7349-414F-43F3-BA84-27086DEB4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Impacts of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AB1C7-B794-4875-8CE6-608A790E5A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Disruption from Covid-19 presented opportunities for strong competitors to try to gain market leadership through scale deals.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Accelerated pace of transformation for many industries: focus on remote options, food delivery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High prices, increased competition: buyers are willing to pay a premium for high-margin, high-growth assets</a:t>
            </a:r>
          </a:p>
          <a:p>
            <a:endParaRPr lang="en-US" sz="1800" b="0" dirty="0"/>
          </a:p>
          <a:p>
            <a:r>
              <a:rPr lang="en-US" sz="1800" b="0" dirty="0"/>
              <a:t>“Covid-19 changed the dynamics of both in-person and direct distribution, leading several companies to turn to M&amp;A to reshape their distribution footprint and capabilities” </a:t>
            </a:r>
          </a:p>
          <a:p>
            <a:pPr algn="ctr"/>
            <a:r>
              <a:rPr lang="en-US" sz="1800" b="0" dirty="0"/>
              <a:t>(Bain &amp; Company,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6B6F-7A47-469B-8119-85AF35C0A1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ECD0-5D8E-45BE-A549-143485A048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644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4594-6A73-684B-B822-38ADEB65A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515079"/>
          </a:xfrm>
        </p:spPr>
        <p:txBody>
          <a:bodyPr/>
          <a:lstStyle/>
          <a:p>
            <a:r>
              <a:rPr lang="fi-FI" dirty="0" err="1">
                <a:solidFill>
                  <a:schemeClr val="accent1"/>
                </a:solidFill>
              </a:rPr>
              <a:t>Contemporary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key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concerns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8AB5-B23C-4842-B685-9E380DC80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5615854" cy="333608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 Previously expansionary fiscal policies, making capital plentiful, have rapidly changed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 Macroeconomic complications: supply chain disruptions, inflation, labor shortages/greater competition for talent, and rising wages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 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ncreasing salience of antitrust as a global political issue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 G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rowing concern about the national security implications of M&amp;A; increased regulatory scrutiny (making </a:t>
            </a:r>
            <a:r>
              <a:rPr lang="en-US" sz="1800" b="0" i="0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M&amp;A deals demand more time and resources)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sym typeface="Wingdings" panose="05000000000000000000" pitchFamily="2" charset="2"/>
              </a:rPr>
              <a:t> Cash-rich companies making strategic, bold moves</a:t>
            </a:r>
            <a:endParaRPr lang="en-US" sz="1800" b="0" i="0" dirty="0"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Tiempo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Tiempo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50446-CD63-6543-ACD9-67D2AC0F6F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B99F1-485C-D241-96FD-A85D835DB9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9" name="Graphic 8" descr="Earth globe: Americas with solid fill">
            <a:extLst>
              <a:ext uri="{FF2B5EF4-FFF2-40B4-BE49-F238E27FC236}">
                <a16:creationId xmlns:a16="http://schemas.microsoft.com/office/drawing/2014/main" id="{FB1CA246-F6D6-421D-8790-2B5449CE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168" y="1739802"/>
            <a:ext cx="2257400" cy="22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9053FE-3337-4B92-808D-4D0CDB64C9CD}"/>
              </a:ext>
            </a:extLst>
          </p:cNvPr>
          <p:cNvSpPr txBox="1"/>
          <p:nvPr/>
        </p:nvSpPr>
        <p:spPr>
          <a:xfrm>
            <a:off x="5148064" y="5102666"/>
            <a:ext cx="28075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Source: Bain &amp; Company, 2023</a:t>
            </a:r>
          </a:p>
        </p:txBody>
      </p:sp>
    </p:spTree>
    <p:extLst>
      <p:ext uri="{BB962C8B-B14F-4D97-AF65-F5344CB8AC3E}">
        <p14:creationId xmlns:p14="http://schemas.microsoft.com/office/powerpoint/2010/main" val="54378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9133-8350-49C9-BBDE-0FE5617DA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Talent retention as a hot topic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30130-E6A4-4BAE-83D4-EF55C31CFD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13.11.2023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3B9F9-55A0-4E3D-92FD-D7EF31E998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7C2AB-86C4-49AE-A6CC-7B386C5D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28" y="985292"/>
            <a:ext cx="6742137" cy="39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800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1833</Words>
  <Application>Microsoft Macintosh PowerPoint</Application>
  <PresentationFormat>On-screen Show (16:10)</PresentationFormat>
  <Paragraphs>247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Georgia</vt:lpstr>
      <vt:lpstr>Graphik</vt:lpstr>
      <vt:lpstr>Lucida Grande</vt:lpstr>
      <vt:lpstr>Tiempos</vt:lpstr>
      <vt:lpstr>Times</vt:lpstr>
      <vt:lpstr>Aalto University</vt:lpstr>
      <vt:lpstr>Office Theme</vt:lpstr>
      <vt:lpstr>1_Aalto University</vt:lpstr>
      <vt:lpstr>Some basics of M&amp;As and the M&amp;A process</vt:lpstr>
      <vt:lpstr>Sami in brief…</vt:lpstr>
      <vt:lpstr>A little warm-up…</vt:lpstr>
      <vt:lpstr>Why should we care about M&amp;As?</vt:lpstr>
      <vt:lpstr>PowerPoint Presentation</vt:lpstr>
      <vt:lpstr>PowerPoint Presentation</vt:lpstr>
      <vt:lpstr>Impacts of COVID-19</vt:lpstr>
      <vt:lpstr>Contemporary key concerns</vt:lpstr>
      <vt:lpstr>Talent retention as a hot topic</vt:lpstr>
      <vt:lpstr>Reasons for M&amp;As</vt:lpstr>
      <vt:lpstr>Why M&amp;As frequently fail? </vt:lpstr>
      <vt:lpstr>PowerPoint Presentation</vt:lpstr>
      <vt:lpstr>Five common traps to avoid in M&amp;As By Professor Nuno Fernandes (IESE Business School), Harvard Business Review, Feb. 2021</vt:lpstr>
      <vt:lpstr>M&amp;As as a marriage (based on DeChesare)</vt:lpstr>
      <vt:lpstr>An M&amp;A is not a deal, it is a process</vt:lpstr>
      <vt:lpstr>Different perspectives on M&amp;As</vt:lpstr>
      <vt:lpstr>Value creation perspective</vt:lpstr>
      <vt:lpstr>Design perspective</vt:lpstr>
      <vt:lpstr>Justice and socio-political perspective</vt:lpstr>
      <vt:lpstr>Sociocultural perspective</vt:lpstr>
      <vt:lpstr>Emotions and identity perspective</vt:lpstr>
      <vt:lpstr>Learning perspective</vt:lpstr>
      <vt:lpstr>Wrap up</vt:lpstr>
      <vt:lpstr>Time for a break…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Mergers and Acquisitions  21E00029, 6 ECTS  Paulina Junni Alexei Koveshnikov</dc:title>
  <dc:creator/>
  <cp:lastModifiedBy/>
  <cp:revision>4</cp:revision>
  <dcterms:created xsi:type="dcterms:W3CDTF">2018-10-01T09:09:09Z</dcterms:created>
  <dcterms:modified xsi:type="dcterms:W3CDTF">2023-11-13T07:25:29Z</dcterms:modified>
</cp:coreProperties>
</file>