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p:sldMasterIdLst>
    <p:sldMasterId id="2147483653" r:id="rId1"/>
  </p:sldMasterIdLst>
  <p:notesMasterIdLst>
    <p:notesMasterId r:id="rId91"/>
  </p:notesMasterIdLst>
  <p:handoutMasterIdLst>
    <p:handoutMasterId r:id="rId92"/>
  </p:handoutMasterIdLst>
  <p:sldIdLst>
    <p:sldId id="416" r:id="rId2"/>
    <p:sldId id="467" r:id="rId3"/>
    <p:sldId id="468" r:id="rId4"/>
    <p:sldId id="488" r:id="rId5"/>
    <p:sldId id="507" r:id="rId6"/>
    <p:sldId id="508" r:id="rId7"/>
    <p:sldId id="489" r:id="rId8"/>
    <p:sldId id="469" r:id="rId9"/>
    <p:sldId id="470" r:id="rId10"/>
    <p:sldId id="471" r:id="rId11"/>
    <p:sldId id="472" r:id="rId12"/>
    <p:sldId id="481" r:id="rId13"/>
    <p:sldId id="419" r:id="rId14"/>
    <p:sldId id="420" r:id="rId15"/>
    <p:sldId id="421" r:id="rId16"/>
    <p:sldId id="482" r:id="rId17"/>
    <p:sldId id="422" r:id="rId18"/>
    <p:sldId id="423" r:id="rId19"/>
    <p:sldId id="483" r:id="rId20"/>
    <p:sldId id="424" r:id="rId21"/>
    <p:sldId id="473" r:id="rId22"/>
    <p:sldId id="509" r:id="rId23"/>
    <p:sldId id="425" r:id="rId24"/>
    <p:sldId id="484" r:id="rId25"/>
    <p:sldId id="426" r:id="rId26"/>
    <p:sldId id="427" r:id="rId27"/>
    <p:sldId id="428" r:id="rId28"/>
    <p:sldId id="429" r:id="rId29"/>
    <p:sldId id="479" r:id="rId30"/>
    <p:sldId id="430" r:id="rId31"/>
    <p:sldId id="474" r:id="rId32"/>
    <p:sldId id="510" r:id="rId33"/>
    <p:sldId id="475" r:id="rId34"/>
    <p:sldId id="476" r:id="rId35"/>
    <p:sldId id="477" r:id="rId36"/>
    <p:sldId id="438" r:id="rId37"/>
    <p:sldId id="436" r:id="rId38"/>
    <p:sldId id="486" r:id="rId39"/>
    <p:sldId id="487" r:id="rId40"/>
    <p:sldId id="490" r:id="rId41"/>
    <p:sldId id="485" r:id="rId42"/>
    <p:sldId id="439" r:id="rId43"/>
    <p:sldId id="440" r:id="rId44"/>
    <p:sldId id="441" r:id="rId45"/>
    <p:sldId id="442" r:id="rId46"/>
    <p:sldId id="443" r:id="rId47"/>
    <p:sldId id="444" r:id="rId48"/>
    <p:sldId id="491" r:id="rId49"/>
    <p:sldId id="445" r:id="rId50"/>
    <p:sldId id="492" r:id="rId51"/>
    <p:sldId id="493" r:id="rId52"/>
    <p:sldId id="494" r:id="rId53"/>
    <p:sldId id="495" r:id="rId54"/>
    <p:sldId id="446" r:id="rId55"/>
    <p:sldId id="447" r:id="rId56"/>
    <p:sldId id="448" r:id="rId57"/>
    <p:sldId id="458" r:id="rId58"/>
    <p:sldId id="478" r:id="rId59"/>
    <p:sldId id="459" r:id="rId60"/>
    <p:sldId id="480" r:id="rId61"/>
    <p:sldId id="460" r:id="rId62"/>
    <p:sldId id="461" r:id="rId63"/>
    <p:sldId id="449" r:id="rId64"/>
    <p:sldId id="513" r:id="rId65"/>
    <p:sldId id="496" r:id="rId66"/>
    <p:sldId id="497" r:id="rId67"/>
    <p:sldId id="514" r:id="rId68"/>
    <p:sldId id="515" r:id="rId69"/>
    <p:sldId id="516" r:id="rId70"/>
    <p:sldId id="517" r:id="rId71"/>
    <p:sldId id="451" r:id="rId72"/>
    <p:sldId id="498" r:id="rId73"/>
    <p:sldId id="499" r:id="rId74"/>
    <p:sldId id="500" r:id="rId75"/>
    <p:sldId id="452" r:id="rId76"/>
    <p:sldId id="453" r:id="rId77"/>
    <p:sldId id="503" r:id="rId78"/>
    <p:sldId id="454" r:id="rId79"/>
    <p:sldId id="501" r:id="rId80"/>
    <p:sldId id="504" r:id="rId81"/>
    <p:sldId id="465" r:id="rId82"/>
    <p:sldId id="357" r:id="rId83"/>
    <p:sldId id="356" r:id="rId84"/>
    <p:sldId id="355" r:id="rId85"/>
    <p:sldId id="363" r:id="rId86"/>
    <p:sldId id="366" r:id="rId87"/>
    <p:sldId id="463" r:id="rId88"/>
    <p:sldId id="464" r:id="rId89"/>
    <p:sldId id="466" r:id="rId90"/>
  </p:sldIdLst>
  <p:sldSz cx="9144000" cy="6858000" type="screen4x3"/>
  <p:notesSz cx="6858000" cy="9144000"/>
  <p:embeddedFontLst>
    <p:embeddedFont>
      <p:font typeface="Calibri" panose="020F0502020204030204" pitchFamily="34" charset="0"/>
      <p:regular r:id="rId93"/>
      <p:bold r:id="rId94"/>
      <p:italic r:id="rId95"/>
      <p:boldItalic r:id="rId96"/>
    </p:embeddedFont>
  </p:embeddedFontLst>
  <p:custDataLst>
    <p:tags r:id="rId97"/>
  </p:custDataLst>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A50021"/>
    <a:srgbClr val="00E200"/>
    <a:srgbClr val="008000"/>
    <a:srgbClr val="FFCC99"/>
    <a:srgbClr val="FDE0BD"/>
    <a:srgbClr val="F983C1"/>
    <a:srgbClr val="FFD9FF"/>
    <a:srgbClr val="FF9BA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920" autoAdjust="0"/>
    <p:restoredTop sz="94434" autoAdjust="0"/>
  </p:normalViewPr>
  <p:slideViewPr>
    <p:cSldViewPr showGuides="1">
      <p:cViewPr varScale="1">
        <p:scale>
          <a:sx n="114" d="100"/>
          <a:sy n="114" d="100"/>
        </p:scale>
        <p:origin x="1794" y="96"/>
      </p:cViewPr>
      <p:guideLst>
        <p:guide orient="horz" pos="2160"/>
        <p:guide pos="2880"/>
      </p:guideLst>
    </p:cSldViewPr>
  </p:slideViewPr>
  <p:outlineViewPr>
    <p:cViewPr>
      <p:scale>
        <a:sx n="33" d="100"/>
        <a:sy n="33" d="100"/>
      </p:scale>
      <p:origin x="0" y="-88980"/>
    </p:cViewPr>
  </p:outlineViewPr>
  <p:notesTextViewPr>
    <p:cViewPr>
      <p:scale>
        <a:sx n="100" d="100"/>
        <a:sy n="100" d="100"/>
      </p:scale>
      <p:origin x="0" y="0"/>
    </p:cViewPr>
  </p:notesTextViewPr>
  <p:sorterViewPr>
    <p:cViewPr>
      <p:scale>
        <a:sx n="66" d="100"/>
        <a:sy n="66" d="100"/>
      </p:scale>
      <p:origin x="0" y="0"/>
    </p:cViewPr>
  </p:sorterViewPr>
  <p:notesViewPr>
    <p:cSldViewPr showGuides="1">
      <p:cViewPr>
        <p:scale>
          <a:sx n="75" d="100"/>
          <a:sy n="75" d="100"/>
        </p:scale>
        <p:origin x="-528" y="32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font" Target="fonts/font3.fntdata"/><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notesMaster" Target="notesMasters/notesMaster1.xml"/><Relationship Id="rId96"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font" Target="fonts/font2.fntdata"/><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tags" Target="tags/tag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handoutMaster" Target="handoutMasters/handoutMaster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font" Target="fonts/font1.fntdata"/><Relationship Id="rId98" Type="http://schemas.openxmlformats.org/officeDocument/2006/relationships/presProps" Target="presProps.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5"/>
          <p:cNvSpPr>
            <a:spLocks noChangeArrowheads="1"/>
          </p:cNvSpPr>
          <p:nvPr/>
        </p:nvSpPr>
        <p:spPr bwMode="auto">
          <a:xfrm>
            <a:off x="76200" y="8823325"/>
            <a:ext cx="67056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lnSpc>
                <a:spcPct val="105000"/>
              </a:lnSpc>
              <a:spcBef>
                <a:spcPct val="50000"/>
              </a:spcBef>
              <a:buClr>
                <a:schemeClr val="folHlink"/>
              </a:buClr>
              <a:buSzPct val="60000"/>
              <a:buFont typeface="Wingdings" panose="05000000000000000000" pitchFamily="2" charset="2"/>
              <a:buNone/>
              <a:defRPr/>
            </a:pPr>
            <a:endParaRPr lang="en-US" altLang="en-US"/>
          </a:p>
        </p:txBody>
      </p:sp>
      <p:sp>
        <p:nvSpPr>
          <p:cNvPr id="3081" name="Rectangle 9"/>
          <p:cNvSpPr>
            <a:spLocks noChangeArrowheads="1"/>
          </p:cNvSpPr>
          <p:nvPr/>
        </p:nvSpPr>
        <p:spPr bwMode="auto">
          <a:xfrm>
            <a:off x="71438" y="55563"/>
            <a:ext cx="6715125" cy="271462"/>
          </a:xfrm>
          <a:prstGeom prst="rect">
            <a:avLst/>
          </a:prstGeom>
          <a:noFill/>
          <a:ln w="12700">
            <a:noFill/>
            <a:miter lim="800000"/>
            <a:headEnd/>
            <a:tailEnd/>
          </a:ln>
          <a:effectLst/>
        </p:spPr>
        <p:txBody>
          <a:bodyPr lIns="90488" tIns="44450" rIns="90488" bIns="44450">
            <a:spAutoFit/>
          </a:bodyPr>
          <a:lstStyle>
            <a:lvl1pPr eaLnBrk="0" hangingPunct="0">
              <a:tabLst>
                <a:tab pos="285750" algn="l"/>
                <a:tab pos="3257550" algn="ctr"/>
                <a:tab pos="6457950" algn="r"/>
              </a:tabLst>
              <a:defRPr sz="2400">
                <a:solidFill>
                  <a:schemeClr val="tx1"/>
                </a:solidFill>
                <a:latin typeface="Arial" panose="020B0604020202020204" pitchFamily="34" charset="0"/>
                <a:cs typeface="Arial" panose="020B0604020202020204" pitchFamily="34" charset="0"/>
              </a:defRPr>
            </a:lvl1pPr>
            <a:lvl2pPr marL="742950" indent="-285750" eaLnBrk="0" hangingPunct="0">
              <a:tabLst>
                <a:tab pos="285750" algn="l"/>
                <a:tab pos="3257550" algn="ctr"/>
                <a:tab pos="6457950" algn="r"/>
              </a:tabLst>
              <a:defRPr sz="2400">
                <a:solidFill>
                  <a:schemeClr val="tx1"/>
                </a:solidFill>
                <a:latin typeface="Arial" panose="020B0604020202020204" pitchFamily="34" charset="0"/>
                <a:cs typeface="Arial" panose="020B0604020202020204" pitchFamily="34" charset="0"/>
              </a:defRPr>
            </a:lvl2pPr>
            <a:lvl3pPr marL="1143000" indent="-228600" eaLnBrk="0" hangingPunct="0">
              <a:tabLst>
                <a:tab pos="285750" algn="l"/>
                <a:tab pos="3257550" algn="ctr"/>
                <a:tab pos="6457950" algn="r"/>
              </a:tabLst>
              <a:defRPr sz="2400">
                <a:solidFill>
                  <a:schemeClr val="tx1"/>
                </a:solidFill>
                <a:latin typeface="Arial" panose="020B0604020202020204" pitchFamily="34" charset="0"/>
                <a:cs typeface="Arial" panose="020B0604020202020204" pitchFamily="34" charset="0"/>
              </a:defRPr>
            </a:lvl3pPr>
            <a:lvl4pPr marL="1600200" indent="-228600" eaLnBrk="0" hangingPunct="0">
              <a:tabLst>
                <a:tab pos="285750" algn="l"/>
                <a:tab pos="3257550" algn="ctr"/>
                <a:tab pos="6457950" algn="r"/>
              </a:tabLst>
              <a:defRPr sz="2400">
                <a:solidFill>
                  <a:schemeClr val="tx1"/>
                </a:solidFill>
                <a:latin typeface="Arial" panose="020B0604020202020204" pitchFamily="34" charset="0"/>
                <a:cs typeface="Arial" panose="020B0604020202020204" pitchFamily="34" charset="0"/>
              </a:defRPr>
            </a:lvl4pPr>
            <a:lvl5pPr marL="2057400" indent="-228600" eaLnBrk="0" hangingPunct="0">
              <a:tabLst>
                <a:tab pos="285750" algn="l"/>
                <a:tab pos="3257550" algn="ctr"/>
                <a:tab pos="6457950" algn="r"/>
              </a:tabLst>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285750" algn="l"/>
                <a:tab pos="3257550" algn="ctr"/>
                <a:tab pos="6457950" algn="r"/>
              </a:tabLs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285750" algn="l"/>
                <a:tab pos="3257550" algn="ctr"/>
                <a:tab pos="6457950" algn="r"/>
              </a:tabLs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285750" algn="l"/>
                <a:tab pos="3257550" algn="ctr"/>
                <a:tab pos="6457950" algn="r"/>
              </a:tabLs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285750" algn="l"/>
                <a:tab pos="3257550" algn="ctr"/>
                <a:tab pos="6457950" algn="r"/>
              </a:tabLst>
              <a:defRPr sz="2400">
                <a:solidFill>
                  <a:schemeClr val="tx1"/>
                </a:solidFill>
                <a:latin typeface="Arial" panose="020B0604020202020204" pitchFamily="34" charset="0"/>
                <a:cs typeface="Arial" panose="020B0604020202020204" pitchFamily="34" charset="0"/>
              </a:defRPr>
            </a:lvl9pPr>
          </a:lstStyle>
          <a:p>
            <a:pPr>
              <a:defRPr/>
            </a:pPr>
            <a:r>
              <a:rPr lang="en-US" altLang="en-US" sz="1200"/>
              <a:t>	Chapter 12		 12-</a:t>
            </a:r>
            <a:fld id="{B53CE57F-FDA3-49E8-BA40-DA13D2234960}" type="slidenum">
              <a:rPr lang="en-US" altLang="en-US" sz="1200" smtClean="0"/>
              <a:pPr>
                <a:defRPr/>
              </a:pPr>
              <a:t>‹#›</a:t>
            </a:fld>
            <a:endParaRPr lang="en-US" altLang="en-US" sz="1200"/>
          </a:p>
        </p:txBody>
      </p:sp>
    </p:spTree>
    <p:extLst>
      <p:ext uri="{BB962C8B-B14F-4D97-AF65-F5344CB8AC3E}">
        <p14:creationId xmlns:p14="http://schemas.microsoft.com/office/powerpoint/2010/main" val="4386742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14400" y="3276600"/>
            <a:ext cx="5029200" cy="5181600"/>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US" noProof="0"/>
              <a:t>Click to edit Master notes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1" name="Rectangle 3"/>
          <p:cNvSpPr>
            <a:spLocks noGrp="1" noRot="1" noChangeAspect="1" noChangeArrowheads="1" noTextEdit="1"/>
          </p:cNvSpPr>
          <p:nvPr>
            <p:ph type="sldImg" idx="2"/>
          </p:nvPr>
        </p:nvSpPr>
        <p:spPr bwMode="auto">
          <a:xfrm>
            <a:off x="1447800" y="609600"/>
            <a:ext cx="3886200" cy="25844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2" name="Line 4"/>
          <p:cNvSpPr>
            <a:spLocks noChangeShapeType="1"/>
          </p:cNvSpPr>
          <p:nvPr/>
        </p:nvSpPr>
        <p:spPr bwMode="auto">
          <a:xfrm>
            <a:off x="1120775" y="3581400"/>
            <a:ext cx="4657725" cy="0"/>
          </a:xfrm>
          <a:prstGeom prst="line">
            <a:avLst/>
          </a:prstGeom>
          <a:noFill/>
          <a:ln w="1270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53" name="Line 5"/>
          <p:cNvSpPr>
            <a:spLocks noChangeShapeType="1"/>
          </p:cNvSpPr>
          <p:nvPr/>
        </p:nvSpPr>
        <p:spPr bwMode="auto">
          <a:xfrm>
            <a:off x="1120775" y="3886200"/>
            <a:ext cx="4657725" cy="0"/>
          </a:xfrm>
          <a:prstGeom prst="line">
            <a:avLst/>
          </a:prstGeom>
          <a:noFill/>
          <a:ln w="1270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54" name="Line 6"/>
          <p:cNvSpPr>
            <a:spLocks noChangeShapeType="1"/>
          </p:cNvSpPr>
          <p:nvPr/>
        </p:nvSpPr>
        <p:spPr bwMode="auto">
          <a:xfrm>
            <a:off x="1120775" y="4191000"/>
            <a:ext cx="4657725" cy="0"/>
          </a:xfrm>
          <a:prstGeom prst="line">
            <a:avLst/>
          </a:prstGeom>
          <a:noFill/>
          <a:ln w="1270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55" name="Line 7"/>
          <p:cNvSpPr>
            <a:spLocks noChangeShapeType="1"/>
          </p:cNvSpPr>
          <p:nvPr/>
        </p:nvSpPr>
        <p:spPr bwMode="auto">
          <a:xfrm>
            <a:off x="1120775" y="4495800"/>
            <a:ext cx="4657725" cy="0"/>
          </a:xfrm>
          <a:prstGeom prst="line">
            <a:avLst/>
          </a:prstGeom>
          <a:noFill/>
          <a:ln w="1270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56" name="Line 8"/>
          <p:cNvSpPr>
            <a:spLocks noChangeShapeType="1"/>
          </p:cNvSpPr>
          <p:nvPr/>
        </p:nvSpPr>
        <p:spPr bwMode="auto">
          <a:xfrm>
            <a:off x="1120775" y="4800600"/>
            <a:ext cx="4657725" cy="0"/>
          </a:xfrm>
          <a:prstGeom prst="line">
            <a:avLst/>
          </a:prstGeom>
          <a:noFill/>
          <a:ln w="1270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57" name="Line 9"/>
          <p:cNvSpPr>
            <a:spLocks noChangeShapeType="1"/>
          </p:cNvSpPr>
          <p:nvPr/>
        </p:nvSpPr>
        <p:spPr bwMode="auto">
          <a:xfrm>
            <a:off x="1120775" y="5105400"/>
            <a:ext cx="4657725" cy="0"/>
          </a:xfrm>
          <a:prstGeom prst="line">
            <a:avLst/>
          </a:prstGeom>
          <a:noFill/>
          <a:ln w="1270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58" name="Line 10"/>
          <p:cNvSpPr>
            <a:spLocks noChangeShapeType="1"/>
          </p:cNvSpPr>
          <p:nvPr/>
        </p:nvSpPr>
        <p:spPr bwMode="auto">
          <a:xfrm>
            <a:off x="1120775" y="5105400"/>
            <a:ext cx="4657725" cy="0"/>
          </a:xfrm>
          <a:prstGeom prst="line">
            <a:avLst/>
          </a:prstGeom>
          <a:noFill/>
          <a:ln w="1270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59" name="Line 11"/>
          <p:cNvSpPr>
            <a:spLocks noChangeShapeType="1"/>
          </p:cNvSpPr>
          <p:nvPr/>
        </p:nvSpPr>
        <p:spPr bwMode="auto">
          <a:xfrm>
            <a:off x="1120775" y="5410200"/>
            <a:ext cx="4657725" cy="0"/>
          </a:xfrm>
          <a:prstGeom prst="line">
            <a:avLst/>
          </a:prstGeom>
          <a:noFill/>
          <a:ln w="1270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60" name="Line 12"/>
          <p:cNvSpPr>
            <a:spLocks noChangeShapeType="1"/>
          </p:cNvSpPr>
          <p:nvPr/>
        </p:nvSpPr>
        <p:spPr bwMode="auto">
          <a:xfrm>
            <a:off x="1120775" y="5715000"/>
            <a:ext cx="4657725" cy="0"/>
          </a:xfrm>
          <a:prstGeom prst="line">
            <a:avLst/>
          </a:prstGeom>
          <a:noFill/>
          <a:ln w="1270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61" name="Line 13"/>
          <p:cNvSpPr>
            <a:spLocks noChangeShapeType="1"/>
          </p:cNvSpPr>
          <p:nvPr/>
        </p:nvSpPr>
        <p:spPr bwMode="auto">
          <a:xfrm>
            <a:off x="1120775" y="6019800"/>
            <a:ext cx="4657725" cy="0"/>
          </a:xfrm>
          <a:prstGeom prst="line">
            <a:avLst/>
          </a:prstGeom>
          <a:noFill/>
          <a:ln w="1270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62" name="Line 14"/>
          <p:cNvSpPr>
            <a:spLocks noChangeShapeType="1"/>
          </p:cNvSpPr>
          <p:nvPr/>
        </p:nvSpPr>
        <p:spPr bwMode="auto">
          <a:xfrm>
            <a:off x="1120775" y="6324600"/>
            <a:ext cx="4657725" cy="0"/>
          </a:xfrm>
          <a:prstGeom prst="line">
            <a:avLst/>
          </a:prstGeom>
          <a:noFill/>
          <a:ln w="1270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63" name="Line 15"/>
          <p:cNvSpPr>
            <a:spLocks noChangeShapeType="1"/>
          </p:cNvSpPr>
          <p:nvPr/>
        </p:nvSpPr>
        <p:spPr bwMode="auto">
          <a:xfrm>
            <a:off x="1120775" y="6629400"/>
            <a:ext cx="4657725" cy="0"/>
          </a:xfrm>
          <a:prstGeom prst="line">
            <a:avLst/>
          </a:prstGeom>
          <a:noFill/>
          <a:ln w="1270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64" name="Line 16"/>
          <p:cNvSpPr>
            <a:spLocks noChangeShapeType="1"/>
          </p:cNvSpPr>
          <p:nvPr/>
        </p:nvSpPr>
        <p:spPr bwMode="auto">
          <a:xfrm>
            <a:off x="1120775" y="6934200"/>
            <a:ext cx="4657725" cy="0"/>
          </a:xfrm>
          <a:prstGeom prst="line">
            <a:avLst/>
          </a:prstGeom>
          <a:noFill/>
          <a:ln w="1270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65" name="Line 17"/>
          <p:cNvSpPr>
            <a:spLocks noChangeShapeType="1"/>
          </p:cNvSpPr>
          <p:nvPr/>
        </p:nvSpPr>
        <p:spPr bwMode="auto">
          <a:xfrm>
            <a:off x="1120775" y="7239000"/>
            <a:ext cx="4657725" cy="0"/>
          </a:xfrm>
          <a:prstGeom prst="line">
            <a:avLst/>
          </a:prstGeom>
          <a:noFill/>
          <a:ln w="1270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66" name="Line 18"/>
          <p:cNvSpPr>
            <a:spLocks noChangeShapeType="1"/>
          </p:cNvSpPr>
          <p:nvPr/>
        </p:nvSpPr>
        <p:spPr bwMode="auto">
          <a:xfrm>
            <a:off x="1120775" y="7543800"/>
            <a:ext cx="4657725" cy="0"/>
          </a:xfrm>
          <a:prstGeom prst="line">
            <a:avLst/>
          </a:prstGeom>
          <a:noFill/>
          <a:ln w="1270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67" name="Line 19"/>
          <p:cNvSpPr>
            <a:spLocks noChangeShapeType="1"/>
          </p:cNvSpPr>
          <p:nvPr/>
        </p:nvSpPr>
        <p:spPr bwMode="auto">
          <a:xfrm>
            <a:off x="1120775" y="7848600"/>
            <a:ext cx="4657725" cy="0"/>
          </a:xfrm>
          <a:prstGeom prst="line">
            <a:avLst/>
          </a:prstGeom>
          <a:noFill/>
          <a:ln w="1270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68" name="Line 20"/>
          <p:cNvSpPr>
            <a:spLocks noChangeShapeType="1"/>
          </p:cNvSpPr>
          <p:nvPr/>
        </p:nvSpPr>
        <p:spPr bwMode="auto">
          <a:xfrm>
            <a:off x="1120775" y="8153400"/>
            <a:ext cx="4657725" cy="0"/>
          </a:xfrm>
          <a:prstGeom prst="line">
            <a:avLst/>
          </a:prstGeom>
          <a:noFill/>
          <a:ln w="1270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69" name="Line 21"/>
          <p:cNvSpPr>
            <a:spLocks noChangeShapeType="1"/>
          </p:cNvSpPr>
          <p:nvPr/>
        </p:nvSpPr>
        <p:spPr bwMode="auto">
          <a:xfrm>
            <a:off x="1120775" y="8458200"/>
            <a:ext cx="4657725" cy="0"/>
          </a:xfrm>
          <a:prstGeom prst="line">
            <a:avLst/>
          </a:prstGeom>
          <a:noFill/>
          <a:ln w="1270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73" name="Rectangle 25"/>
          <p:cNvSpPr>
            <a:spLocks noChangeArrowheads="1"/>
          </p:cNvSpPr>
          <p:nvPr/>
        </p:nvSpPr>
        <p:spPr bwMode="auto">
          <a:xfrm>
            <a:off x="77788" y="61913"/>
            <a:ext cx="6702425" cy="271462"/>
          </a:xfrm>
          <a:prstGeom prst="rect">
            <a:avLst/>
          </a:prstGeom>
          <a:noFill/>
          <a:ln w="12700">
            <a:noFill/>
            <a:miter lim="800000"/>
            <a:headEnd/>
            <a:tailEnd/>
          </a:ln>
          <a:effectLst/>
        </p:spPr>
        <p:txBody>
          <a:bodyPr lIns="90488" tIns="44450" rIns="90488" bIns="44450">
            <a:spAutoFit/>
          </a:bodyPr>
          <a:lstStyle>
            <a:lvl1pPr eaLnBrk="0" hangingPunct="0">
              <a:tabLst>
                <a:tab pos="285750" algn="l"/>
                <a:tab pos="3257550" algn="ctr"/>
                <a:tab pos="6457950" algn="r"/>
              </a:tabLst>
              <a:defRPr sz="2400">
                <a:solidFill>
                  <a:schemeClr val="tx1"/>
                </a:solidFill>
                <a:latin typeface="Arial" panose="020B0604020202020204" pitchFamily="34" charset="0"/>
                <a:cs typeface="Arial" panose="020B0604020202020204" pitchFamily="34" charset="0"/>
              </a:defRPr>
            </a:lvl1pPr>
            <a:lvl2pPr marL="742950" indent="-285750" eaLnBrk="0" hangingPunct="0">
              <a:tabLst>
                <a:tab pos="285750" algn="l"/>
                <a:tab pos="3257550" algn="ctr"/>
                <a:tab pos="6457950" algn="r"/>
              </a:tabLst>
              <a:defRPr sz="2400">
                <a:solidFill>
                  <a:schemeClr val="tx1"/>
                </a:solidFill>
                <a:latin typeface="Arial" panose="020B0604020202020204" pitchFamily="34" charset="0"/>
                <a:cs typeface="Arial" panose="020B0604020202020204" pitchFamily="34" charset="0"/>
              </a:defRPr>
            </a:lvl2pPr>
            <a:lvl3pPr marL="1143000" indent="-228600" eaLnBrk="0" hangingPunct="0">
              <a:tabLst>
                <a:tab pos="285750" algn="l"/>
                <a:tab pos="3257550" algn="ctr"/>
                <a:tab pos="6457950" algn="r"/>
              </a:tabLst>
              <a:defRPr sz="2400">
                <a:solidFill>
                  <a:schemeClr val="tx1"/>
                </a:solidFill>
                <a:latin typeface="Arial" panose="020B0604020202020204" pitchFamily="34" charset="0"/>
                <a:cs typeface="Arial" panose="020B0604020202020204" pitchFamily="34" charset="0"/>
              </a:defRPr>
            </a:lvl3pPr>
            <a:lvl4pPr marL="1600200" indent="-228600" eaLnBrk="0" hangingPunct="0">
              <a:tabLst>
                <a:tab pos="285750" algn="l"/>
                <a:tab pos="3257550" algn="ctr"/>
                <a:tab pos="6457950" algn="r"/>
              </a:tabLst>
              <a:defRPr sz="2400">
                <a:solidFill>
                  <a:schemeClr val="tx1"/>
                </a:solidFill>
                <a:latin typeface="Arial" panose="020B0604020202020204" pitchFamily="34" charset="0"/>
                <a:cs typeface="Arial" panose="020B0604020202020204" pitchFamily="34" charset="0"/>
              </a:defRPr>
            </a:lvl4pPr>
            <a:lvl5pPr marL="2057400" indent="-228600" eaLnBrk="0" hangingPunct="0">
              <a:tabLst>
                <a:tab pos="285750" algn="l"/>
                <a:tab pos="3257550" algn="ctr"/>
                <a:tab pos="6457950" algn="r"/>
              </a:tabLst>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285750" algn="l"/>
                <a:tab pos="3257550" algn="ctr"/>
                <a:tab pos="6457950" algn="r"/>
              </a:tabLs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285750" algn="l"/>
                <a:tab pos="3257550" algn="ctr"/>
                <a:tab pos="6457950" algn="r"/>
              </a:tabLs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285750" algn="l"/>
                <a:tab pos="3257550" algn="ctr"/>
                <a:tab pos="6457950" algn="r"/>
              </a:tabLs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285750" algn="l"/>
                <a:tab pos="3257550" algn="ctr"/>
                <a:tab pos="6457950" algn="r"/>
              </a:tabLst>
              <a:defRPr sz="2400">
                <a:solidFill>
                  <a:schemeClr val="tx1"/>
                </a:solidFill>
                <a:latin typeface="Arial" panose="020B0604020202020204" pitchFamily="34" charset="0"/>
                <a:cs typeface="Arial" panose="020B0604020202020204" pitchFamily="34" charset="0"/>
              </a:defRPr>
            </a:lvl9pPr>
          </a:lstStyle>
          <a:p>
            <a:pPr>
              <a:defRPr/>
            </a:pPr>
            <a:r>
              <a:rPr lang="en-US" altLang="en-US" sz="1200"/>
              <a:t>	Chapter 12		12-</a:t>
            </a:r>
            <a:fld id="{DFA79F73-452B-4E09-B20F-666F49B24270}" type="slidenum">
              <a:rPr lang="en-US" altLang="en-US" sz="1200" smtClean="0"/>
              <a:pPr>
                <a:defRPr/>
              </a:pPr>
              <a:t>‹#›</a:t>
            </a:fld>
            <a:endParaRPr lang="en-US" altLang="en-US" sz="1200"/>
          </a:p>
        </p:txBody>
      </p:sp>
    </p:spTree>
    <p:extLst>
      <p:ext uri="{BB962C8B-B14F-4D97-AF65-F5344CB8AC3E}">
        <p14:creationId xmlns:p14="http://schemas.microsoft.com/office/powerpoint/2010/main" val="263261809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4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4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4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4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3037944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788856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228600"/>
            <a:ext cx="2019300" cy="613251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5905500" cy="61325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45950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316947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6815650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828800"/>
            <a:ext cx="3962400" cy="45323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24400" y="1828800"/>
            <a:ext cx="3962400" cy="45323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843287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879051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754673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459247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6588628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4614513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150938" y="228600"/>
            <a:ext cx="7383462"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5342" tIns="42672" rIns="85342" bIns="42672" numCol="1" anchor="b"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09600" y="1828800"/>
            <a:ext cx="8077200" cy="453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5342" tIns="42672" rIns="85342" bIns="42672"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8" name="Rectangle 7"/>
          <p:cNvSpPr>
            <a:spLocks noChangeArrowheads="1"/>
          </p:cNvSpPr>
          <p:nvPr userDrawn="1"/>
        </p:nvSpPr>
        <p:spPr bwMode="gray">
          <a:xfrm>
            <a:off x="0" y="6409509"/>
            <a:ext cx="9144000" cy="457200"/>
          </a:xfrm>
          <a:prstGeom prst="rect">
            <a:avLst/>
          </a:prstGeom>
          <a:solidFill>
            <a:srgbClr val="1C4A5E"/>
          </a:solidFill>
          <a:ln>
            <a:noFill/>
          </a:ln>
        </p:spPr>
        <p:txBody>
          <a:bodyPr wrap="none" lIns="0" tIns="0" rIns="0" bIns="0" anchor="ct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defRPr/>
            </a:pPr>
            <a:endParaRPr lang="en-US" altLang="en-US" b="0">
              <a:solidFill>
                <a:prstClr val="black"/>
              </a:solidFill>
              <a:ea typeface="MS PGothic" panose="020B0600070205080204" pitchFamily="34" charset="-128"/>
            </a:endParaRPr>
          </a:p>
        </p:txBody>
      </p:sp>
      <p:pic>
        <p:nvPicPr>
          <p:cNvPr id="9" name="Shape 40"/>
          <p:cNvPicPr preferRelativeResize="0">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28588" y="6477771"/>
            <a:ext cx="1082675"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20"/>
          <p:cNvSpPr txBox="1">
            <a:spLocks noChangeArrowheads="1"/>
          </p:cNvSpPr>
          <p:nvPr userDrawn="1"/>
        </p:nvSpPr>
        <p:spPr bwMode="auto">
          <a:xfrm>
            <a:off x="3492500" y="6512696"/>
            <a:ext cx="38227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defRPr/>
            </a:pPr>
            <a:r>
              <a:rPr lang="en-US" altLang="en-US" sz="1200" b="0" dirty="0">
                <a:solidFill>
                  <a:srgbClr val="D9D9D9"/>
                </a:solidFill>
                <a:latin typeface="Times New Roman" panose="02020603050405020304" pitchFamily="18" charset="0"/>
                <a:ea typeface="MS PGothic" panose="020B0600070205080204" pitchFamily="34" charset="-128"/>
                <a:cs typeface="Times New Roman" panose="02020603050405020304" pitchFamily="18" charset="0"/>
              </a:rPr>
              <a:t>Copyright © 2020 Pearson Education Ltd.  </a:t>
            </a:r>
          </a:p>
        </p:txBody>
      </p:sp>
      <p:sp>
        <p:nvSpPr>
          <p:cNvPr id="11" name="Rectangle 10"/>
          <p:cNvSpPr/>
          <p:nvPr userDrawn="1"/>
        </p:nvSpPr>
        <p:spPr>
          <a:xfrm>
            <a:off x="1352550" y="6538096"/>
            <a:ext cx="1998663" cy="261938"/>
          </a:xfrm>
          <a:prstGeom prst="rect">
            <a:avLst/>
          </a:prstGeom>
        </p:spPr>
        <p:txBody>
          <a:bodyPr wrap="none">
            <a:spAutoFit/>
          </a:bodyPr>
          <a:lstStyle/>
          <a:p>
            <a:pPr eaLnBrk="1" hangingPunct="1">
              <a:spcBef>
                <a:spcPts val="0"/>
              </a:spcBef>
              <a:spcAft>
                <a:spcPts val="1200"/>
              </a:spcAft>
              <a:defRPr/>
            </a:pPr>
            <a:r>
              <a:rPr lang="en-US" sz="1100" spc="205" dirty="0">
                <a:solidFill>
                  <a:srgbClr val="FFFFFF"/>
                </a:solidFill>
                <a:latin typeface="Times New Roman" panose="02020603050405020304" pitchFamily="18" charset="0"/>
                <a:ea typeface="Calibri" panose="020F0502020204030204" pitchFamily="34" charset="0"/>
              </a:rPr>
              <a:t>ALWAYS LEARNING</a:t>
            </a:r>
            <a:endParaRPr lang="en-US" sz="1100" b="0" dirty="0">
              <a:solidFill>
                <a:srgbClr val="FFFFFF"/>
              </a:solidFill>
              <a:latin typeface="Times New Roman" panose="02020603050405020304" pitchFamily="18" charset="0"/>
              <a:ea typeface="Calibri" panose="020F0502020204030204" pitchFamily="34" charset="0"/>
            </a:endParaRPr>
          </a:p>
        </p:txBody>
      </p:sp>
      <p:sp>
        <p:nvSpPr>
          <p:cNvPr id="12" name="TextBox 18"/>
          <p:cNvSpPr txBox="1">
            <a:spLocks noChangeArrowheads="1"/>
          </p:cNvSpPr>
          <p:nvPr userDrawn="1"/>
        </p:nvSpPr>
        <p:spPr bwMode="auto">
          <a:xfrm>
            <a:off x="7391400" y="6468291"/>
            <a:ext cx="12192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defRPr/>
            </a:pPr>
            <a:r>
              <a:rPr lang="en-US" altLang="en-US" sz="1600" b="0" dirty="0">
                <a:solidFill>
                  <a:prstClr val="white"/>
                </a:solidFill>
                <a:ea typeface="MS PGothic" panose="020B0600070205080204" pitchFamily="34" charset="-128"/>
              </a:rPr>
              <a:t>Slide </a:t>
            </a:r>
            <a:fld id="{C1165AEB-7ABF-4805-BAD5-BFA81993408A}" type="slidenum">
              <a:rPr lang="en-US" altLang="en-US" sz="1600" b="0" smtClean="0">
                <a:solidFill>
                  <a:prstClr val="white"/>
                </a:solidFill>
                <a:ea typeface="MS PGothic" panose="020B0600070205080204" pitchFamily="34" charset="-128"/>
              </a:rPr>
              <a:pPr eaLnBrk="1" hangingPunct="1">
                <a:spcBef>
                  <a:spcPct val="50000"/>
                </a:spcBef>
                <a:defRPr/>
              </a:pPr>
              <a:t>‹#›</a:t>
            </a:fld>
            <a:endParaRPr lang="en-US" altLang="en-US" sz="1600" b="0" dirty="0">
              <a:solidFill>
                <a:prstClr val="white"/>
              </a:solidFill>
              <a:ea typeface="MS PGothic" panose="020B0600070205080204" pitchFamily="34" charset="-128"/>
            </a:endParaRPr>
          </a:p>
        </p:txBody>
      </p:sp>
    </p:spTree>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Lst>
  <p:hf hdr="0" dt="0"/>
  <p:txStyles>
    <p:titleStyle>
      <a:lvl1pPr algn="l" defTabSz="852488" rtl="0" eaLnBrk="0" fontAlgn="base" hangingPunct="0">
        <a:spcBef>
          <a:spcPct val="0"/>
        </a:spcBef>
        <a:spcAft>
          <a:spcPct val="0"/>
        </a:spcAft>
        <a:defRPr sz="4000">
          <a:solidFill>
            <a:srgbClr val="A50021"/>
          </a:solidFill>
          <a:latin typeface="+mj-lt"/>
          <a:ea typeface="+mj-ea"/>
          <a:cs typeface="+mj-cs"/>
        </a:defRPr>
      </a:lvl1pPr>
      <a:lvl2pPr algn="l" defTabSz="852488" rtl="0" eaLnBrk="0" fontAlgn="base" hangingPunct="0">
        <a:spcBef>
          <a:spcPct val="0"/>
        </a:spcBef>
        <a:spcAft>
          <a:spcPct val="0"/>
        </a:spcAft>
        <a:defRPr sz="4000">
          <a:solidFill>
            <a:srgbClr val="A50021"/>
          </a:solidFill>
          <a:latin typeface="Arial" charset="0"/>
          <a:cs typeface="Arial" charset="0"/>
        </a:defRPr>
      </a:lvl2pPr>
      <a:lvl3pPr algn="l" defTabSz="852488" rtl="0" eaLnBrk="0" fontAlgn="base" hangingPunct="0">
        <a:spcBef>
          <a:spcPct val="0"/>
        </a:spcBef>
        <a:spcAft>
          <a:spcPct val="0"/>
        </a:spcAft>
        <a:defRPr sz="4000">
          <a:solidFill>
            <a:srgbClr val="A50021"/>
          </a:solidFill>
          <a:latin typeface="Arial" charset="0"/>
          <a:cs typeface="Arial" charset="0"/>
        </a:defRPr>
      </a:lvl3pPr>
      <a:lvl4pPr algn="l" defTabSz="852488" rtl="0" eaLnBrk="0" fontAlgn="base" hangingPunct="0">
        <a:spcBef>
          <a:spcPct val="0"/>
        </a:spcBef>
        <a:spcAft>
          <a:spcPct val="0"/>
        </a:spcAft>
        <a:defRPr sz="4000">
          <a:solidFill>
            <a:srgbClr val="A50021"/>
          </a:solidFill>
          <a:latin typeface="Arial" charset="0"/>
          <a:cs typeface="Arial" charset="0"/>
        </a:defRPr>
      </a:lvl4pPr>
      <a:lvl5pPr algn="l" defTabSz="852488" rtl="0" eaLnBrk="0" fontAlgn="base" hangingPunct="0">
        <a:spcBef>
          <a:spcPct val="0"/>
        </a:spcBef>
        <a:spcAft>
          <a:spcPct val="0"/>
        </a:spcAft>
        <a:defRPr sz="4000">
          <a:solidFill>
            <a:srgbClr val="A50021"/>
          </a:solidFill>
          <a:latin typeface="Arial" charset="0"/>
          <a:cs typeface="Arial" charset="0"/>
        </a:defRPr>
      </a:lvl5pPr>
      <a:lvl6pPr marL="457200" algn="l" defTabSz="852488" rtl="0" fontAlgn="base">
        <a:spcBef>
          <a:spcPct val="0"/>
        </a:spcBef>
        <a:spcAft>
          <a:spcPct val="0"/>
        </a:spcAft>
        <a:defRPr sz="4000">
          <a:solidFill>
            <a:srgbClr val="D00000"/>
          </a:solidFill>
          <a:latin typeface="Arial" charset="0"/>
          <a:cs typeface="Arial" charset="0"/>
        </a:defRPr>
      </a:lvl6pPr>
      <a:lvl7pPr marL="914400" algn="l" defTabSz="852488" rtl="0" fontAlgn="base">
        <a:spcBef>
          <a:spcPct val="0"/>
        </a:spcBef>
        <a:spcAft>
          <a:spcPct val="0"/>
        </a:spcAft>
        <a:defRPr sz="4000">
          <a:solidFill>
            <a:srgbClr val="D00000"/>
          </a:solidFill>
          <a:latin typeface="Arial" charset="0"/>
          <a:cs typeface="Arial" charset="0"/>
        </a:defRPr>
      </a:lvl7pPr>
      <a:lvl8pPr marL="1371600" algn="l" defTabSz="852488" rtl="0" fontAlgn="base">
        <a:spcBef>
          <a:spcPct val="0"/>
        </a:spcBef>
        <a:spcAft>
          <a:spcPct val="0"/>
        </a:spcAft>
        <a:defRPr sz="4000">
          <a:solidFill>
            <a:srgbClr val="D00000"/>
          </a:solidFill>
          <a:latin typeface="Arial" charset="0"/>
          <a:cs typeface="Arial" charset="0"/>
        </a:defRPr>
      </a:lvl8pPr>
      <a:lvl9pPr marL="1828800" algn="l" defTabSz="852488" rtl="0" fontAlgn="base">
        <a:spcBef>
          <a:spcPct val="0"/>
        </a:spcBef>
        <a:spcAft>
          <a:spcPct val="0"/>
        </a:spcAft>
        <a:defRPr sz="4000">
          <a:solidFill>
            <a:srgbClr val="D00000"/>
          </a:solidFill>
          <a:latin typeface="Arial" charset="0"/>
          <a:cs typeface="Arial" charset="0"/>
        </a:defRPr>
      </a:lvl9pPr>
    </p:titleStyle>
    <p:bodyStyle>
      <a:lvl1pPr marL="320675" indent="-320675" algn="l" defTabSz="852488" rtl="0" eaLnBrk="0" fontAlgn="base" hangingPunct="0">
        <a:spcBef>
          <a:spcPct val="20000"/>
        </a:spcBef>
        <a:spcAft>
          <a:spcPct val="0"/>
        </a:spcAft>
        <a:buClr>
          <a:srgbClr val="336699"/>
        </a:buClr>
        <a:buSzPct val="60000"/>
        <a:buFont typeface="Wingdings" panose="05000000000000000000" pitchFamily="2" charset="2"/>
        <a:buChar char="n"/>
        <a:defRPr sz="2800">
          <a:solidFill>
            <a:schemeClr val="tx1"/>
          </a:solidFill>
          <a:latin typeface="+mn-lt"/>
          <a:ea typeface="+mn-ea"/>
          <a:cs typeface="+mn-cs"/>
        </a:defRPr>
      </a:lvl1pPr>
      <a:lvl2pPr marL="693738" indent="-268288" algn="l" defTabSz="852488" rtl="0" eaLnBrk="0" fontAlgn="base" hangingPunct="0">
        <a:spcBef>
          <a:spcPct val="20000"/>
        </a:spcBef>
        <a:spcAft>
          <a:spcPct val="0"/>
        </a:spcAft>
        <a:buClr>
          <a:srgbClr val="A50021"/>
        </a:buClr>
        <a:buSzPct val="55000"/>
        <a:buFont typeface="Wingdings" panose="05000000000000000000" pitchFamily="2" charset="2"/>
        <a:buChar char="n"/>
        <a:defRPr sz="2400">
          <a:solidFill>
            <a:schemeClr val="tx1"/>
          </a:solidFill>
          <a:latin typeface="+mn-lt"/>
          <a:cs typeface="+mn-cs"/>
        </a:defRPr>
      </a:lvl2pPr>
      <a:lvl3pPr marL="1068388" indent="-215900" algn="l" defTabSz="852488" rtl="0" eaLnBrk="0" fontAlgn="base" hangingPunct="0">
        <a:spcBef>
          <a:spcPct val="20000"/>
        </a:spcBef>
        <a:spcAft>
          <a:spcPct val="0"/>
        </a:spcAft>
        <a:buClr>
          <a:srgbClr val="008000"/>
        </a:buClr>
        <a:buSzPct val="50000"/>
        <a:buFont typeface="Wingdings" panose="05000000000000000000" pitchFamily="2" charset="2"/>
        <a:buChar char="n"/>
        <a:defRPr sz="2000">
          <a:solidFill>
            <a:schemeClr val="tx1"/>
          </a:solidFill>
          <a:latin typeface="+mn-lt"/>
          <a:cs typeface="+mn-cs"/>
        </a:defRPr>
      </a:lvl3pPr>
      <a:lvl4pPr marL="1493838" indent="-212725" algn="l" defTabSz="852488" rtl="0" eaLnBrk="0" fontAlgn="base" hangingPunct="0">
        <a:spcBef>
          <a:spcPct val="20000"/>
        </a:spcBef>
        <a:spcAft>
          <a:spcPct val="0"/>
        </a:spcAft>
        <a:buClr>
          <a:srgbClr val="336699"/>
        </a:buClr>
        <a:buSzPct val="55000"/>
        <a:buFont typeface="Wingdings" panose="05000000000000000000" pitchFamily="2" charset="2"/>
        <a:buChar char="n"/>
        <a:defRPr>
          <a:solidFill>
            <a:schemeClr val="tx1"/>
          </a:solidFill>
          <a:latin typeface="+mn-lt"/>
          <a:cs typeface="+mn-cs"/>
        </a:defRPr>
      </a:lvl4pPr>
      <a:lvl5pPr marL="1919288" indent="-212725" algn="l" defTabSz="852488" rtl="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mn-lt"/>
          <a:cs typeface="+mn-cs"/>
        </a:defRPr>
      </a:lvl5pPr>
      <a:lvl6pPr marL="2376488" indent="-212725" algn="l" defTabSz="852488" rtl="0" fontAlgn="base">
        <a:spcBef>
          <a:spcPct val="20000"/>
        </a:spcBef>
        <a:spcAft>
          <a:spcPct val="0"/>
        </a:spcAft>
        <a:buClr>
          <a:srgbClr val="FD2B4E"/>
        </a:buClr>
        <a:buSzPct val="50000"/>
        <a:buFont typeface="Wingdings" pitchFamily="2" charset="2"/>
        <a:buChar char="n"/>
        <a:defRPr>
          <a:solidFill>
            <a:schemeClr val="tx1"/>
          </a:solidFill>
          <a:latin typeface="+mn-lt"/>
          <a:cs typeface="+mn-cs"/>
        </a:defRPr>
      </a:lvl6pPr>
      <a:lvl7pPr marL="2833688" indent="-212725" algn="l" defTabSz="852488" rtl="0" fontAlgn="base">
        <a:spcBef>
          <a:spcPct val="20000"/>
        </a:spcBef>
        <a:spcAft>
          <a:spcPct val="0"/>
        </a:spcAft>
        <a:buClr>
          <a:srgbClr val="FD2B4E"/>
        </a:buClr>
        <a:buSzPct val="50000"/>
        <a:buFont typeface="Wingdings" pitchFamily="2" charset="2"/>
        <a:buChar char="n"/>
        <a:defRPr>
          <a:solidFill>
            <a:schemeClr val="tx1"/>
          </a:solidFill>
          <a:latin typeface="+mn-lt"/>
          <a:cs typeface="+mn-cs"/>
        </a:defRPr>
      </a:lvl7pPr>
      <a:lvl8pPr marL="3290888" indent="-212725" algn="l" defTabSz="852488" rtl="0" fontAlgn="base">
        <a:spcBef>
          <a:spcPct val="20000"/>
        </a:spcBef>
        <a:spcAft>
          <a:spcPct val="0"/>
        </a:spcAft>
        <a:buClr>
          <a:srgbClr val="FD2B4E"/>
        </a:buClr>
        <a:buSzPct val="50000"/>
        <a:buFont typeface="Wingdings" pitchFamily="2" charset="2"/>
        <a:buChar char="n"/>
        <a:defRPr>
          <a:solidFill>
            <a:schemeClr val="tx1"/>
          </a:solidFill>
          <a:latin typeface="+mn-lt"/>
          <a:cs typeface="+mn-cs"/>
        </a:defRPr>
      </a:lvl8pPr>
      <a:lvl9pPr marL="3748088" indent="-212725" algn="l" defTabSz="852488" rtl="0" fontAlgn="base">
        <a:spcBef>
          <a:spcPct val="20000"/>
        </a:spcBef>
        <a:spcAft>
          <a:spcPct val="0"/>
        </a:spcAft>
        <a:buClr>
          <a:srgbClr val="FD2B4E"/>
        </a:buClr>
        <a:buSzPct val="50000"/>
        <a:buFont typeface="Wingdings" pitchFamily="2" charset="2"/>
        <a:buChar char="n"/>
        <a:defRPr>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87.xml.rels><?xml version="1.0" encoding="UTF-8" standalone="yes"?>
<Relationships xmlns="http://schemas.openxmlformats.org/package/2006/relationships"><Relationship Id="rId3" Type="http://schemas.openxmlformats.org/officeDocument/2006/relationships/hyperlink" Target="https://www.bbc.com/news/business-35341869" TargetMode="External"/><Relationship Id="rId2" Type="http://schemas.openxmlformats.org/officeDocument/2006/relationships/hyperlink" Target="https://www.cnbc.com/2016/01/19/what-is-chinas-actual-gdp-experts-weigh-in.html" TargetMode="External"/><Relationship Id="rId1" Type="http://schemas.openxmlformats.org/officeDocument/2006/relationships/slideLayout" Target="../slideLayouts/slideLayout7.xml"/><Relationship Id="rId5" Type="http://schemas.openxmlformats.org/officeDocument/2006/relationships/hyperlink" Target="https://www.news-medical.net/news/20200608/Cremation-numbers-reveal-possible-suppression-of-true-COVID-19-data-in-China.aspx" TargetMode="External"/><Relationship Id="rId4" Type="http://schemas.openxmlformats.org/officeDocument/2006/relationships/hyperlink" Target="https://www.washingtonpost.com/opinions/2020/04/07/why-do-we-keep-treating-china-source-reliable-information/" TargetMode="External"/></Relationships>
</file>

<file path=ppt/slides/_rels/slide88.xml.rels><?xml version="1.0" encoding="UTF-8" standalone="yes"?>
<Relationships xmlns="http://schemas.openxmlformats.org/package/2006/relationships"><Relationship Id="rId3" Type="http://schemas.openxmlformats.org/officeDocument/2006/relationships/hyperlink" Target="https://guides.masslibsystem.org/fakenews" TargetMode="External"/><Relationship Id="rId2" Type="http://schemas.openxmlformats.org/officeDocument/2006/relationships/hyperlink" Target="https://geopoliticalfutures.com/china-admits-its-statistics-are-wrong/" TargetMode="Externa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6"/>
          <p:cNvSpPr>
            <a:spLocks noChangeArrowheads="1"/>
          </p:cNvSpPr>
          <p:nvPr/>
        </p:nvSpPr>
        <p:spPr bwMode="auto">
          <a:xfrm>
            <a:off x="4572000" y="2514600"/>
            <a:ext cx="4495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n-US" altLang="en-US" sz="3200" dirty="0"/>
              <a:t>Defining and Collecting Data</a:t>
            </a:r>
          </a:p>
        </p:txBody>
      </p:sp>
      <p:sp>
        <p:nvSpPr>
          <p:cNvPr id="4099" name="Rectangle 6"/>
          <p:cNvSpPr>
            <a:spLocks noChangeArrowheads="1"/>
          </p:cNvSpPr>
          <p:nvPr/>
        </p:nvSpPr>
        <p:spPr bwMode="auto">
          <a:xfrm>
            <a:off x="4495800" y="852488"/>
            <a:ext cx="4267200"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n-US" altLang="en-US" sz="4800" b="1">
                <a:solidFill>
                  <a:srgbClr val="A50021"/>
                </a:solidFill>
              </a:rPr>
              <a:t>Chapter 1</a:t>
            </a:r>
          </a:p>
        </p:txBody>
      </p:sp>
      <p:pic>
        <p:nvPicPr>
          <p:cNvPr id="5"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356378" y="825330"/>
            <a:ext cx="3948840" cy="5078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lvl="0" indent="0" defTabSz="914400" eaLnBrk="1" hangingPunct="1">
              <a:spcBef>
                <a:spcPct val="0"/>
              </a:spcBef>
              <a:buClrTx/>
              <a:buSzTx/>
              <a:buNone/>
            </a:pPr>
            <a:r>
              <a:rPr lang="en-US" altLang="en-US" b="1" dirty="0">
                <a:solidFill>
                  <a:srgbClr val="008000"/>
                </a:solidFill>
                <a:latin typeface="Arial" panose="020B0604020202020204" pitchFamily="34" charset="0"/>
                <a:cs typeface="Arial" panose="020B0604020202020204" pitchFamily="34" charset="0"/>
              </a:rPr>
              <a:t>Descriptive Statistics</a:t>
            </a:r>
          </a:p>
          <a:p>
            <a:pPr marL="0" lvl="0" indent="0" defTabSz="914400" eaLnBrk="1" hangingPunct="1">
              <a:spcBef>
                <a:spcPct val="0"/>
              </a:spcBef>
              <a:buClrTx/>
              <a:buSzTx/>
              <a:buNone/>
            </a:pPr>
            <a:endParaRPr lang="en-US" altLang="en-US" sz="1000" dirty="0">
              <a:latin typeface="Times New Roman" panose="02020603050405020304" pitchFamily="18" charset="0"/>
              <a:cs typeface="Arial" panose="020B0604020202020204" pitchFamily="34" charset="0"/>
            </a:endParaRPr>
          </a:p>
          <a:p>
            <a:pPr marL="0" lvl="0" indent="0" defTabSz="914400" eaLnBrk="1" hangingPunct="1">
              <a:spcBef>
                <a:spcPct val="0"/>
              </a:spcBef>
              <a:buClrTx/>
              <a:buSzTx/>
              <a:buNone/>
            </a:pPr>
            <a:r>
              <a:rPr lang="en-US" altLang="en-US" dirty="0">
                <a:latin typeface="Times New Roman" panose="02020603050405020304" pitchFamily="18" charset="0"/>
                <a:cs typeface="Arial" panose="020B0604020202020204" pitchFamily="34" charset="0"/>
              </a:rPr>
              <a:t>The basic statistics that help summarize and present data.</a:t>
            </a:r>
          </a:p>
          <a:p>
            <a:pPr marL="0" lvl="0" indent="0" defTabSz="914400" eaLnBrk="1" hangingPunct="1">
              <a:spcBef>
                <a:spcPct val="0"/>
              </a:spcBef>
              <a:buClrTx/>
              <a:buSzTx/>
              <a:buNone/>
            </a:pPr>
            <a:r>
              <a:rPr lang="en-US" altLang="en-US" dirty="0">
                <a:latin typeface="Times New Roman" panose="02020603050405020304" pitchFamily="18" charset="0"/>
                <a:cs typeface="Arial" panose="020B0604020202020204" pitchFamily="34" charset="0"/>
              </a:rPr>
              <a:t> - - useful for “story-telling” – the narrative</a:t>
            </a:r>
          </a:p>
          <a:p>
            <a:pPr marL="0" lvl="0" indent="0" defTabSz="914400" eaLnBrk="1" hangingPunct="1">
              <a:spcBef>
                <a:spcPct val="0"/>
              </a:spcBef>
              <a:buClrTx/>
              <a:buSzTx/>
              <a:buNone/>
            </a:pPr>
            <a:r>
              <a:rPr lang="en-US" altLang="en-US" dirty="0">
                <a:latin typeface="Times New Roman" panose="02020603050405020304" pitchFamily="18" charset="0"/>
                <a:cs typeface="Arial" panose="020B0604020202020204" pitchFamily="34" charset="0"/>
              </a:rPr>
              <a:t> - - a first step</a:t>
            </a:r>
          </a:p>
          <a:p>
            <a:pPr marL="0" lvl="0" indent="0" defTabSz="914400" eaLnBrk="1" hangingPunct="1">
              <a:spcBef>
                <a:spcPct val="0"/>
              </a:spcBef>
              <a:buClrTx/>
              <a:buSzTx/>
              <a:buNone/>
            </a:pPr>
            <a:r>
              <a:rPr lang="en-US" altLang="en-US" b="1" dirty="0">
                <a:solidFill>
                  <a:srgbClr val="008000"/>
                </a:solidFill>
                <a:latin typeface="Arial" panose="020B0604020202020204" pitchFamily="34" charset="0"/>
                <a:cs typeface="Arial" panose="020B0604020202020204" pitchFamily="34" charset="0"/>
              </a:rPr>
              <a:t>Inferential Statistics</a:t>
            </a:r>
          </a:p>
          <a:p>
            <a:pPr marL="0" lvl="0" indent="0" defTabSz="914400" eaLnBrk="1" hangingPunct="1">
              <a:spcBef>
                <a:spcPct val="0"/>
              </a:spcBef>
              <a:buClrTx/>
              <a:buSzTx/>
              <a:buNone/>
            </a:pPr>
            <a:endParaRPr lang="en-US" altLang="en-US" sz="1000" dirty="0">
              <a:latin typeface="Times New Roman" panose="02020603050405020304" pitchFamily="18" charset="0"/>
              <a:cs typeface="Arial" panose="020B0604020202020204" pitchFamily="34" charset="0"/>
            </a:endParaRPr>
          </a:p>
          <a:p>
            <a:pPr marL="0" lvl="0" indent="0" defTabSz="914400" eaLnBrk="1" hangingPunct="1">
              <a:spcBef>
                <a:spcPct val="0"/>
              </a:spcBef>
              <a:buClrTx/>
              <a:buSzTx/>
              <a:buNone/>
            </a:pPr>
            <a:r>
              <a:rPr lang="en-US" altLang="en-US" dirty="0">
                <a:solidFill>
                  <a:srgbClr val="000000"/>
                </a:solidFill>
                <a:latin typeface="Times New Roman" panose="02020603050405020304" pitchFamily="18" charset="0"/>
                <a:cs typeface="Arial" panose="020B0604020202020204" pitchFamily="34" charset="0"/>
              </a:rPr>
              <a:t>Methods that use data collected from a small group to reach conclusions about a larger group.</a:t>
            </a:r>
          </a:p>
          <a:p>
            <a:pPr marL="0" lvl="0" indent="0" defTabSz="914400" eaLnBrk="1" hangingPunct="1">
              <a:spcBef>
                <a:spcPct val="0"/>
              </a:spcBef>
              <a:buClrTx/>
              <a:buSzTx/>
              <a:buNone/>
            </a:pPr>
            <a:r>
              <a:rPr lang="en-US" altLang="en-US" dirty="0">
                <a:solidFill>
                  <a:srgbClr val="000000"/>
                </a:solidFill>
                <a:latin typeface="Times New Roman" panose="02020603050405020304" pitchFamily="18" charset="0"/>
                <a:cs typeface="Arial" panose="020B0604020202020204" pitchFamily="34" charset="0"/>
              </a:rPr>
              <a:t> - - maybe a more rigorous data analysis</a:t>
            </a:r>
          </a:p>
          <a:p>
            <a:pPr marL="0" lvl="0" indent="0" defTabSz="914400" eaLnBrk="1" hangingPunct="1">
              <a:spcBef>
                <a:spcPct val="0"/>
              </a:spcBef>
              <a:buClrTx/>
              <a:buSzTx/>
              <a:buNone/>
            </a:pPr>
            <a:r>
              <a:rPr lang="en-US" altLang="en-US" dirty="0">
                <a:solidFill>
                  <a:srgbClr val="000000"/>
                </a:solidFill>
                <a:latin typeface="Times New Roman" panose="02020603050405020304" pitchFamily="18" charset="0"/>
                <a:cs typeface="Arial" panose="020B0604020202020204" pitchFamily="34" charset="0"/>
              </a:rPr>
              <a:t> - - may be able to tell us more than descriptive stats </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blinds(horizontal)">
                                      <p:cBhvr>
                                        <p:cTn id="7" dur="500"/>
                                        <p:tgtEl>
                                          <p:spTgt spid="3">
                                            <p:txEl>
                                              <p:pRg st="5" end="5"/>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7" end="7"/>
                                            </p:txEl>
                                          </p:spTgt>
                                        </p:tgtEl>
                                        <p:attrNameLst>
                                          <p:attrName>style.visibility</p:attrName>
                                        </p:attrNameLst>
                                      </p:cBhvr>
                                      <p:to>
                                        <p:strVal val="visible"/>
                                      </p:to>
                                    </p:set>
                                    <p:animEffect transition="in" filter="blinds(horizontal)">
                                      <p:cBhvr>
                                        <p:cTn id="10" dur="500"/>
                                        <p:tgtEl>
                                          <p:spTgt spid="3">
                                            <p:txEl>
                                              <p:pRg st="7" end="7"/>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animEffect transition="in" filter="blinds(horizontal)">
                                      <p:cBhvr>
                                        <p:cTn id="13" dur="500"/>
                                        <p:tgtEl>
                                          <p:spTgt spid="3">
                                            <p:txEl>
                                              <p:pRg st="8" end="8"/>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9" end="9"/>
                                            </p:txEl>
                                          </p:spTgt>
                                        </p:tgtEl>
                                        <p:attrNameLst>
                                          <p:attrName>style.visibility</p:attrName>
                                        </p:attrNameLst>
                                      </p:cBhvr>
                                      <p:to>
                                        <p:strVal val="visible"/>
                                      </p:to>
                                    </p:set>
                                    <p:animEffect transition="in" filter="blinds(horizontal)">
                                      <p:cBhvr>
                                        <p:cTn id="16"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Can statistics lie?</a:t>
            </a:r>
          </a:p>
        </p:txBody>
      </p:sp>
      <p:sp>
        <p:nvSpPr>
          <p:cNvPr id="3" name="Content Placeholder 2"/>
          <p:cNvSpPr>
            <a:spLocks noGrp="1"/>
          </p:cNvSpPr>
          <p:nvPr>
            <p:ph idx="1"/>
          </p:nvPr>
        </p:nvSpPr>
        <p:spPr/>
        <p:txBody>
          <a:bodyPr/>
          <a:lstStyle/>
          <a:p>
            <a:pPr>
              <a:defRPr/>
            </a:pPr>
            <a:r>
              <a:rPr lang="en-US" altLang="en-US" dirty="0"/>
              <a:t>Faulty or invalid statistics can be produced if:</a:t>
            </a:r>
          </a:p>
          <a:p>
            <a:pPr lvl="1">
              <a:defRPr/>
            </a:pPr>
            <a:r>
              <a:rPr lang="en-US" altLang="en-US" dirty="0"/>
              <a:t>There is willful misuse or</a:t>
            </a:r>
          </a:p>
          <a:p>
            <a:pPr lvl="1">
              <a:defRPr/>
            </a:pPr>
            <a:r>
              <a:rPr lang="en-US" altLang="en-US" dirty="0"/>
              <a:t>If tasks in DCOVA framework are applied incorrectly.</a:t>
            </a:r>
          </a:p>
          <a:p>
            <a:pPr marL="425450" lvl="1" indent="0">
              <a:buNone/>
              <a:defRPr/>
            </a:pPr>
            <a:endParaRPr lang="en-US" altLang="en-US" dirty="0"/>
          </a:p>
          <a:p>
            <a:pPr>
              <a:defRPr/>
            </a:pPr>
            <a:r>
              <a:rPr lang="en-US" altLang="en-US" dirty="0"/>
              <a:t>Many statistical methods are valid </a:t>
            </a:r>
            <a:r>
              <a:rPr lang="en-US" altLang="en-US" u="sng" dirty="0"/>
              <a:t>only if</a:t>
            </a:r>
            <a:r>
              <a:rPr lang="en-US" altLang="en-US" dirty="0"/>
              <a:t> the data being analyzed have certain properties.</a:t>
            </a:r>
          </a:p>
          <a:p>
            <a:pPr>
              <a:defRPr/>
            </a:pPr>
            <a:endParaRPr lang="en-US" altLang="en-US" sz="2400" dirty="0"/>
          </a:p>
          <a:p>
            <a:pPr>
              <a:defRPr/>
            </a:pPr>
            <a:r>
              <a:rPr lang="en-US" altLang="en-US" dirty="0"/>
              <a:t>Inferential methods need a theoretical foundation…a logical causality (plausibly claim something directly causes something else).</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linds(horizontal)">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blinds(horizontal)">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blinds(horizontal)">
                                      <p:cBhvr>
                                        <p:cTn id="2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CE7591-09B2-A618-2516-BB5830B521D7}"/>
              </a:ext>
            </a:extLst>
          </p:cNvPr>
          <p:cNvSpPr>
            <a:spLocks noGrp="1"/>
          </p:cNvSpPr>
          <p:nvPr>
            <p:ph type="title"/>
          </p:nvPr>
        </p:nvSpPr>
        <p:spPr/>
        <p:txBody>
          <a:bodyPr/>
          <a:lstStyle/>
          <a:p>
            <a:r>
              <a:rPr lang="en-US" dirty="0"/>
              <a:t>Diving into Data…</a:t>
            </a:r>
          </a:p>
        </p:txBody>
      </p:sp>
      <p:sp>
        <p:nvSpPr>
          <p:cNvPr id="3" name="Content Placeholder 2">
            <a:extLst>
              <a:ext uri="{FF2B5EF4-FFF2-40B4-BE49-F238E27FC236}">
                <a16:creationId xmlns:a16="http://schemas.microsoft.com/office/drawing/2014/main" id="{A6332F4B-1E7B-AF55-C205-0B43266D6D87}"/>
              </a:ext>
            </a:extLst>
          </p:cNvPr>
          <p:cNvSpPr>
            <a:spLocks noGrp="1"/>
          </p:cNvSpPr>
          <p:nvPr>
            <p:ph idx="1"/>
          </p:nvPr>
        </p:nvSpPr>
        <p:spPr/>
        <p:txBody>
          <a:bodyPr/>
          <a:lstStyle/>
          <a:p>
            <a:r>
              <a:rPr lang="en-US" dirty="0"/>
              <a:t>Basically, variables can take one of two forms:</a:t>
            </a:r>
          </a:p>
          <a:p>
            <a:pPr lvl="1"/>
            <a:r>
              <a:rPr lang="en-US" dirty="0"/>
              <a:t>Numerical and non-numerical (i.e. categorical/qualitative)</a:t>
            </a:r>
          </a:p>
          <a:p>
            <a:pPr lvl="1"/>
            <a:r>
              <a:rPr lang="en-US" dirty="0"/>
              <a:t>We need to be able to figure out a way to understand  what both types are telling us</a:t>
            </a:r>
          </a:p>
          <a:p>
            <a:pPr lvl="1"/>
            <a:endParaRPr lang="en-US" dirty="0"/>
          </a:p>
          <a:p>
            <a:pPr lvl="1"/>
            <a:endParaRPr lang="en-US" dirty="0"/>
          </a:p>
        </p:txBody>
      </p:sp>
    </p:spTree>
    <p:extLst>
      <p:ext uri="{BB962C8B-B14F-4D97-AF65-F5344CB8AC3E}">
        <p14:creationId xmlns:p14="http://schemas.microsoft.com/office/powerpoint/2010/main" val="5207290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idx="4294967295"/>
          </p:nvPr>
        </p:nvSpPr>
        <p:spPr/>
        <p:txBody>
          <a:bodyPr/>
          <a:lstStyle/>
          <a:p>
            <a:pPr eaLnBrk="1" hangingPunct="1"/>
            <a:r>
              <a:rPr lang="en-US" altLang="en-US"/>
              <a:t>Classifying Variables By Type</a:t>
            </a:r>
          </a:p>
        </p:txBody>
      </p:sp>
      <p:sp>
        <p:nvSpPr>
          <p:cNvPr id="6147" name="Content Placeholder 2"/>
          <p:cNvSpPr>
            <a:spLocks noGrp="1"/>
          </p:cNvSpPr>
          <p:nvPr>
            <p:ph idx="4294967295"/>
          </p:nvPr>
        </p:nvSpPr>
        <p:spPr/>
        <p:txBody>
          <a:bodyPr/>
          <a:lstStyle/>
          <a:p>
            <a:pPr eaLnBrk="1" hangingPunct="1">
              <a:buClr>
                <a:schemeClr val="tx1"/>
              </a:buClr>
              <a:buFont typeface="Wingdings" panose="05000000000000000000" pitchFamily="2" charset="2"/>
              <a:buChar char="§"/>
            </a:pPr>
            <a:r>
              <a:rPr lang="en-US" altLang="en-US" b="1" dirty="0">
                <a:latin typeface="Times New Roman" panose="02020603050405020304" pitchFamily="18" charset="0"/>
              </a:rPr>
              <a:t>Categorical</a:t>
            </a:r>
            <a:r>
              <a:rPr lang="en-US" altLang="en-US" dirty="0">
                <a:latin typeface="Times New Roman" panose="02020603050405020304" pitchFamily="18" charset="0"/>
              </a:rPr>
              <a:t> (</a:t>
            </a:r>
            <a:r>
              <a:rPr lang="en-US" altLang="en-US" b="1" i="1" dirty="0">
                <a:solidFill>
                  <a:srgbClr val="008000"/>
                </a:solidFill>
                <a:latin typeface="Times New Roman" panose="02020603050405020304" pitchFamily="18" charset="0"/>
              </a:rPr>
              <a:t>qualitative/non-numerical</a:t>
            </a:r>
            <a:r>
              <a:rPr lang="en-US" altLang="en-US" dirty="0">
                <a:latin typeface="Times New Roman" panose="02020603050405020304" pitchFamily="18" charset="0"/>
              </a:rPr>
              <a:t>) variables take categories as their values such as “yes”, “no”, or “blue”, “brown”,  “green”. </a:t>
            </a:r>
          </a:p>
          <a:p>
            <a:pPr eaLnBrk="1" hangingPunct="1">
              <a:buClr>
                <a:schemeClr val="tx1"/>
              </a:buClr>
              <a:buFont typeface="Wingdings" panose="05000000000000000000" pitchFamily="2" charset="2"/>
              <a:buNone/>
            </a:pPr>
            <a:r>
              <a:rPr lang="en-US" altLang="en-US" dirty="0">
                <a:latin typeface="Times New Roman" panose="02020603050405020304" pitchFamily="18" charset="0"/>
              </a:rPr>
              <a:t>		Other examples?</a:t>
            </a:r>
          </a:p>
          <a:p>
            <a:pPr eaLnBrk="1" hangingPunct="1">
              <a:buClr>
                <a:schemeClr val="tx1"/>
              </a:buClr>
              <a:buFont typeface="Wingdings" panose="05000000000000000000" pitchFamily="2" charset="2"/>
              <a:buChar char="§"/>
            </a:pPr>
            <a:r>
              <a:rPr lang="en-US" altLang="en-US" b="1" dirty="0">
                <a:latin typeface="Times New Roman" panose="02020603050405020304" pitchFamily="18" charset="0"/>
              </a:rPr>
              <a:t>Numerical</a:t>
            </a:r>
            <a:r>
              <a:rPr lang="en-US" altLang="en-US" dirty="0">
                <a:latin typeface="Times New Roman" panose="02020603050405020304" pitchFamily="18" charset="0"/>
              </a:rPr>
              <a:t> (</a:t>
            </a:r>
            <a:r>
              <a:rPr lang="en-US" altLang="en-US" b="1" i="1" dirty="0">
                <a:solidFill>
                  <a:srgbClr val="008000"/>
                </a:solidFill>
                <a:latin typeface="Times New Roman" panose="02020603050405020304" pitchFamily="18" charset="0"/>
              </a:rPr>
              <a:t>quantitative</a:t>
            </a:r>
            <a:r>
              <a:rPr lang="en-US" altLang="en-US" dirty="0">
                <a:latin typeface="Times New Roman" panose="02020603050405020304" pitchFamily="18" charset="0"/>
              </a:rPr>
              <a:t>) variables have values that represent a counted or measured quantity.</a:t>
            </a:r>
          </a:p>
          <a:p>
            <a:pPr lvl="1" eaLnBrk="1" hangingPunct="1">
              <a:buClr>
                <a:schemeClr val="tx1"/>
              </a:buClr>
              <a:buFont typeface="Wingdings" panose="05000000000000000000" pitchFamily="2" charset="2"/>
              <a:buChar char="§"/>
            </a:pPr>
            <a:r>
              <a:rPr lang="en-US" altLang="en-US" b="1" dirty="0">
                <a:latin typeface="Times New Roman" panose="02020603050405020304" pitchFamily="18" charset="0"/>
              </a:rPr>
              <a:t>Discrete</a:t>
            </a:r>
            <a:r>
              <a:rPr lang="en-US" altLang="en-US" dirty="0">
                <a:latin typeface="Times New Roman" panose="02020603050405020304" pitchFamily="18" charset="0"/>
              </a:rPr>
              <a:t> variables arise from a </a:t>
            </a:r>
            <a:r>
              <a:rPr lang="en-US" altLang="en-US" b="1" i="1" dirty="0">
                <a:solidFill>
                  <a:srgbClr val="008000"/>
                </a:solidFill>
                <a:latin typeface="Times New Roman" panose="02020603050405020304" pitchFamily="18" charset="0"/>
              </a:rPr>
              <a:t>counting process</a:t>
            </a:r>
            <a:r>
              <a:rPr lang="en-US" altLang="en-US" b="1" i="1" dirty="0">
                <a:solidFill>
                  <a:srgbClr val="0070C0"/>
                </a:solidFill>
                <a:latin typeface="Times New Roman" panose="02020603050405020304" pitchFamily="18" charset="0"/>
              </a:rPr>
              <a:t>.</a:t>
            </a:r>
          </a:p>
          <a:p>
            <a:pPr lvl="2" eaLnBrk="1" hangingPunct="1">
              <a:buClr>
                <a:schemeClr val="tx1"/>
              </a:buClr>
              <a:buFont typeface="Wingdings" panose="05000000000000000000" pitchFamily="2" charset="2"/>
              <a:buChar char="§"/>
            </a:pPr>
            <a:r>
              <a:rPr lang="en-US" altLang="en-US" b="1" i="1" dirty="0">
                <a:solidFill>
                  <a:srgbClr val="0070C0"/>
                </a:solidFill>
                <a:latin typeface="Times New Roman" panose="02020603050405020304" pitchFamily="18" charset="0"/>
              </a:rPr>
              <a:t>Examples?</a:t>
            </a:r>
          </a:p>
          <a:p>
            <a:pPr lvl="1" eaLnBrk="1" hangingPunct="1">
              <a:buClr>
                <a:schemeClr val="tx1"/>
              </a:buClr>
              <a:buFont typeface="Wingdings" panose="05000000000000000000" pitchFamily="2" charset="2"/>
              <a:buChar char="§"/>
            </a:pPr>
            <a:r>
              <a:rPr lang="en-US" altLang="en-US" b="1" dirty="0">
                <a:latin typeface="Times New Roman" panose="02020603050405020304" pitchFamily="18" charset="0"/>
              </a:rPr>
              <a:t>Continuous</a:t>
            </a:r>
            <a:r>
              <a:rPr lang="en-US" altLang="en-US" dirty="0">
                <a:latin typeface="Times New Roman" panose="02020603050405020304" pitchFamily="18" charset="0"/>
              </a:rPr>
              <a:t> variables arise from a </a:t>
            </a:r>
            <a:r>
              <a:rPr lang="en-US" altLang="en-US" b="1" i="1" dirty="0">
                <a:solidFill>
                  <a:srgbClr val="008000"/>
                </a:solidFill>
                <a:latin typeface="Times New Roman" panose="02020603050405020304" pitchFamily="18" charset="0"/>
              </a:rPr>
              <a:t>measuring process</a:t>
            </a:r>
            <a:r>
              <a:rPr lang="en-US" altLang="en-US" b="1" i="1" dirty="0">
                <a:solidFill>
                  <a:srgbClr val="0070C0"/>
                </a:solidFill>
                <a:latin typeface="Times New Roman" panose="02020603050405020304" pitchFamily="18" charset="0"/>
              </a:rPr>
              <a:t>.</a:t>
            </a:r>
          </a:p>
          <a:p>
            <a:pPr lvl="2" eaLnBrk="1" hangingPunct="1">
              <a:buClr>
                <a:schemeClr val="tx1"/>
              </a:buClr>
              <a:buFont typeface="Wingdings" panose="05000000000000000000" pitchFamily="2" charset="2"/>
              <a:buChar char="§"/>
            </a:pPr>
            <a:r>
              <a:rPr lang="en-US" altLang="en-US" b="1" i="1" dirty="0">
                <a:solidFill>
                  <a:srgbClr val="0070C0"/>
                </a:solidFill>
                <a:latin typeface="Times New Roman" panose="02020603050405020304" pitchFamily="18" charset="0"/>
              </a:rPr>
              <a:t>Examples?</a:t>
            </a:r>
          </a:p>
        </p:txBody>
      </p:sp>
      <p:sp>
        <p:nvSpPr>
          <p:cNvPr id="6148" name="TextBox 5"/>
          <p:cNvSpPr txBox="1">
            <a:spLocks noChangeArrowheads="1"/>
          </p:cNvSpPr>
          <p:nvPr/>
        </p:nvSpPr>
        <p:spPr bwMode="auto">
          <a:xfrm>
            <a:off x="7461250" y="1143000"/>
            <a:ext cx="1447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u="sng">
                <a:solidFill>
                  <a:srgbClr val="A50021"/>
                </a:solidFill>
              </a:rPr>
              <a:t>D</a:t>
            </a:r>
            <a:r>
              <a:rPr lang="en-US" altLang="en-US"/>
              <a:t>COVA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147">
                                            <p:txEl>
                                              <p:pRg st="2" end="2"/>
                                            </p:txEl>
                                          </p:spTgt>
                                        </p:tgtEl>
                                        <p:attrNameLst>
                                          <p:attrName>style.visibility</p:attrName>
                                        </p:attrNameLst>
                                      </p:cBhvr>
                                      <p:to>
                                        <p:strVal val="visible"/>
                                      </p:to>
                                    </p:set>
                                    <p:animEffect transition="in" filter="blinds(horizontal)">
                                      <p:cBhvr>
                                        <p:cTn id="7" dur="500"/>
                                        <p:tgtEl>
                                          <p:spTgt spid="6147">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147">
                                            <p:txEl>
                                              <p:pRg st="3" end="3"/>
                                            </p:txEl>
                                          </p:spTgt>
                                        </p:tgtEl>
                                        <p:attrNameLst>
                                          <p:attrName>style.visibility</p:attrName>
                                        </p:attrNameLst>
                                      </p:cBhvr>
                                      <p:to>
                                        <p:strVal val="visible"/>
                                      </p:to>
                                    </p:set>
                                    <p:animEffect transition="in" filter="blinds(horizontal)">
                                      <p:cBhvr>
                                        <p:cTn id="12" dur="500"/>
                                        <p:tgtEl>
                                          <p:spTgt spid="6147">
                                            <p:txEl>
                                              <p:pRg st="3" end="3"/>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6147">
                                            <p:txEl>
                                              <p:pRg st="4" end="4"/>
                                            </p:txEl>
                                          </p:spTgt>
                                        </p:tgtEl>
                                        <p:attrNameLst>
                                          <p:attrName>style.visibility</p:attrName>
                                        </p:attrNameLst>
                                      </p:cBhvr>
                                      <p:to>
                                        <p:strVal val="visible"/>
                                      </p:to>
                                    </p:set>
                                    <p:animEffect transition="in" filter="blinds(horizontal)">
                                      <p:cBhvr>
                                        <p:cTn id="15" dur="500"/>
                                        <p:tgtEl>
                                          <p:spTgt spid="6147">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6147">
                                            <p:txEl>
                                              <p:pRg st="5" end="5"/>
                                            </p:txEl>
                                          </p:spTgt>
                                        </p:tgtEl>
                                        <p:attrNameLst>
                                          <p:attrName>style.visibility</p:attrName>
                                        </p:attrNameLst>
                                      </p:cBhvr>
                                      <p:to>
                                        <p:strVal val="visible"/>
                                      </p:to>
                                    </p:set>
                                    <p:animEffect transition="in" filter="blinds(horizontal)">
                                      <p:cBhvr>
                                        <p:cTn id="20" dur="500"/>
                                        <p:tgtEl>
                                          <p:spTgt spid="6147">
                                            <p:txEl>
                                              <p:pRg st="5" end="5"/>
                                            </p:txEl>
                                          </p:spTgt>
                                        </p:tgtEl>
                                      </p:cBhvr>
                                    </p:animEffect>
                                  </p:childTnLst>
                                </p:cTn>
                              </p:par>
                              <p:par>
                                <p:cTn id="21" presetID="3" presetClass="entr" presetSubtype="10" fill="hold" nodeType="withEffect">
                                  <p:stCondLst>
                                    <p:cond delay="0"/>
                                  </p:stCondLst>
                                  <p:childTnLst>
                                    <p:set>
                                      <p:cBhvr>
                                        <p:cTn id="22" dur="1" fill="hold">
                                          <p:stCondLst>
                                            <p:cond delay="0"/>
                                          </p:stCondLst>
                                        </p:cTn>
                                        <p:tgtEl>
                                          <p:spTgt spid="6147">
                                            <p:txEl>
                                              <p:pRg st="6" end="6"/>
                                            </p:txEl>
                                          </p:spTgt>
                                        </p:tgtEl>
                                        <p:attrNameLst>
                                          <p:attrName>style.visibility</p:attrName>
                                        </p:attrNameLst>
                                      </p:cBhvr>
                                      <p:to>
                                        <p:strVal val="visible"/>
                                      </p:to>
                                    </p:set>
                                    <p:animEffect transition="in" filter="blinds(horizontal)">
                                      <p:cBhvr>
                                        <p:cTn id="23" dur="500"/>
                                        <p:tgtEl>
                                          <p:spTgt spid="614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idx="4294967295"/>
          </p:nvPr>
        </p:nvSpPr>
        <p:spPr>
          <a:xfrm>
            <a:off x="914400" y="0"/>
            <a:ext cx="7383463" cy="990600"/>
          </a:xfrm>
        </p:spPr>
        <p:txBody>
          <a:bodyPr/>
          <a:lstStyle/>
          <a:p>
            <a:r>
              <a:rPr lang="en-US" altLang="en-US"/>
              <a:t>Examples of Types of Variables</a:t>
            </a:r>
          </a:p>
        </p:txBody>
      </p:sp>
      <p:sp>
        <p:nvSpPr>
          <p:cNvPr id="7171" name="TextBox 5"/>
          <p:cNvSpPr txBox="1">
            <a:spLocks noChangeArrowheads="1"/>
          </p:cNvSpPr>
          <p:nvPr/>
        </p:nvSpPr>
        <p:spPr bwMode="auto">
          <a:xfrm>
            <a:off x="7573963" y="914400"/>
            <a:ext cx="1447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u="sng">
                <a:solidFill>
                  <a:srgbClr val="A50021"/>
                </a:solidFill>
              </a:rPr>
              <a:t>D</a:t>
            </a:r>
            <a:r>
              <a:rPr lang="en-US" altLang="en-US"/>
              <a:t>COVA</a:t>
            </a:r>
          </a:p>
        </p:txBody>
      </p:sp>
      <p:graphicFrame>
        <p:nvGraphicFramePr>
          <p:cNvPr id="5" name="Table 4"/>
          <p:cNvGraphicFramePr>
            <a:graphicFrameLocks noGrp="1"/>
          </p:cNvGraphicFramePr>
          <p:nvPr/>
        </p:nvGraphicFramePr>
        <p:xfrm>
          <a:off x="376238" y="1881188"/>
          <a:ext cx="8458200" cy="3514748"/>
        </p:xfrm>
        <a:graphic>
          <a:graphicData uri="http://schemas.openxmlformats.org/drawingml/2006/table">
            <a:tbl>
              <a:tblPr firstRow="1" bandRow="1">
                <a:tableStyleId>{EB344D84-9AFB-497E-A393-DC336BA19D2E}</a:tableStyleId>
              </a:tblPr>
              <a:tblGrid>
                <a:gridCol w="2819400">
                  <a:extLst>
                    <a:ext uri="{9D8B030D-6E8A-4147-A177-3AD203B41FA5}">
                      <a16:colId xmlns:a16="http://schemas.microsoft.com/office/drawing/2014/main" val="20000"/>
                    </a:ext>
                  </a:extLst>
                </a:gridCol>
                <a:gridCol w="2819400">
                  <a:extLst>
                    <a:ext uri="{9D8B030D-6E8A-4147-A177-3AD203B41FA5}">
                      <a16:colId xmlns:a16="http://schemas.microsoft.com/office/drawing/2014/main" val="20001"/>
                    </a:ext>
                  </a:extLst>
                </a:gridCol>
                <a:gridCol w="2819400">
                  <a:extLst>
                    <a:ext uri="{9D8B030D-6E8A-4147-A177-3AD203B41FA5}">
                      <a16:colId xmlns:a16="http://schemas.microsoft.com/office/drawing/2014/main" val="20002"/>
                    </a:ext>
                  </a:extLst>
                </a:gridCol>
              </a:tblGrid>
              <a:tr h="771704">
                <a:tc>
                  <a:txBody>
                    <a:bodyPr/>
                    <a:lstStyle/>
                    <a:p>
                      <a:r>
                        <a:rPr lang="en-US" sz="2000" dirty="0">
                          <a:solidFill>
                            <a:schemeClr val="tx1"/>
                          </a:solidFill>
                        </a:rPr>
                        <a:t>Question</a:t>
                      </a:r>
                    </a:p>
                  </a:txBody>
                  <a:tcPr marT="45694" marB="45694"/>
                </a:tc>
                <a:tc>
                  <a:txBody>
                    <a:bodyPr/>
                    <a:lstStyle/>
                    <a:p>
                      <a:r>
                        <a:rPr lang="en-US" sz="2000" dirty="0">
                          <a:solidFill>
                            <a:schemeClr val="tx1"/>
                          </a:solidFill>
                        </a:rPr>
                        <a:t>Responses</a:t>
                      </a:r>
                    </a:p>
                  </a:txBody>
                  <a:tcPr marT="45694" marB="45694"/>
                </a:tc>
                <a:tc>
                  <a:txBody>
                    <a:bodyPr/>
                    <a:lstStyle/>
                    <a:p>
                      <a:r>
                        <a:rPr lang="en-US" sz="2000" dirty="0">
                          <a:solidFill>
                            <a:schemeClr val="tx1"/>
                          </a:solidFill>
                        </a:rPr>
                        <a:t>Variable Type</a:t>
                      </a:r>
                    </a:p>
                  </a:txBody>
                  <a:tcPr marT="45694" marB="45694"/>
                </a:tc>
                <a:extLst>
                  <a:ext uri="{0D108BD9-81ED-4DB2-BD59-A6C34878D82A}">
                    <a16:rowId xmlns:a16="http://schemas.microsoft.com/office/drawing/2014/main" val="10000"/>
                  </a:ext>
                </a:extLst>
              </a:tr>
              <a:tr h="914340">
                <a:tc>
                  <a:txBody>
                    <a:bodyPr/>
                    <a:lstStyle/>
                    <a:p>
                      <a:r>
                        <a:rPr lang="en-US" sz="1800" dirty="0">
                          <a:solidFill>
                            <a:schemeClr val="tx1"/>
                          </a:solidFill>
                        </a:rPr>
                        <a:t>Do you have a Facebook profile?</a:t>
                      </a:r>
                    </a:p>
                    <a:p>
                      <a:endParaRPr lang="en-US" sz="1800" dirty="0">
                        <a:solidFill>
                          <a:schemeClr val="tx1"/>
                        </a:solidFill>
                      </a:endParaRPr>
                    </a:p>
                  </a:txBody>
                  <a:tcPr marT="45694" marB="45694"/>
                </a:tc>
                <a:tc>
                  <a:txBody>
                    <a:bodyPr/>
                    <a:lstStyle/>
                    <a:p>
                      <a:endParaRPr lang="en-US" sz="1800" dirty="0">
                        <a:solidFill>
                          <a:schemeClr val="tx1"/>
                        </a:solidFill>
                      </a:endParaRPr>
                    </a:p>
                    <a:p>
                      <a:r>
                        <a:rPr lang="en-US" sz="1800" dirty="0">
                          <a:solidFill>
                            <a:schemeClr val="tx1"/>
                          </a:solidFill>
                        </a:rPr>
                        <a:t>Yes or No</a:t>
                      </a:r>
                    </a:p>
                  </a:txBody>
                  <a:tcPr marT="45694" marB="45694"/>
                </a:tc>
                <a:tc>
                  <a:txBody>
                    <a:bodyPr/>
                    <a:lstStyle/>
                    <a:p>
                      <a:endParaRPr lang="en-US" sz="1800" dirty="0">
                        <a:solidFill>
                          <a:schemeClr val="tx1"/>
                        </a:solidFill>
                      </a:endParaRPr>
                    </a:p>
                    <a:p>
                      <a:r>
                        <a:rPr lang="en-US" sz="1800" dirty="0">
                          <a:solidFill>
                            <a:schemeClr val="tx1"/>
                          </a:solidFill>
                        </a:rPr>
                        <a:t>Categorical</a:t>
                      </a:r>
                    </a:p>
                  </a:txBody>
                  <a:tcPr marT="45694" marB="45694"/>
                </a:tc>
                <a:extLst>
                  <a:ext uri="{0D108BD9-81ED-4DB2-BD59-A6C34878D82A}">
                    <a16:rowId xmlns:a16="http://schemas.microsoft.com/office/drawing/2014/main" val="10001"/>
                  </a:ext>
                </a:extLst>
              </a:tr>
              <a:tr h="914340">
                <a:tc>
                  <a:txBody>
                    <a:bodyPr/>
                    <a:lstStyle/>
                    <a:p>
                      <a:r>
                        <a:rPr lang="en-US" sz="1800" dirty="0">
                          <a:solidFill>
                            <a:schemeClr val="tx1"/>
                          </a:solidFill>
                        </a:rPr>
                        <a:t>How</a:t>
                      </a:r>
                      <a:r>
                        <a:rPr lang="en-US" sz="1800" baseline="0" dirty="0">
                          <a:solidFill>
                            <a:schemeClr val="tx1"/>
                          </a:solidFill>
                        </a:rPr>
                        <a:t> many text messages have you sent in the past three days?</a:t>
                      </a:r>
                      <a:endParaRPr lang="en-US" sz="1800" dirty="0">
                        <a:solidFill>
                          <a:schemeClr val="tx1"/>
                        </a:solidFill>
                      </a:endParaRPr>
                    </a:p>
                  </a:txBody>
                  <a:tcPr marT="45694" marB="45694"/>
                </a:tc>
                <a:tc>
                  <a:txBody>
                    <a:bodyPr/>
                    <a:lstStyle/>
                    <a:p>
                      <a:endParaRPr lang="en-US" sz="1800" dirty="0">
                        <a:solidFill>
                          <a:schemeClr val="tx1"/>
                        </a:solidFill>
                      </a:endParaRPr>
                    </a:p>
                    <a:p>
                      <a:r>
                        <a:rPr lang="en-US" sz="1800" dirty="0">
                          <a:solidFill>
                            <a:schemeClr val="tx1"/>
                          </a:solidFill>
                        </a:rPr>
                        <a:t>---------------</a:t>
                      </a:r>
                    </a:p>
                  </a:txBody>
                  <a:tcPr marT="45694" marB="45694"/>
                </a:tc>
                <a:tc>
                  <a:txBody>
                    <a:bodyPr/>
                    <a:lstStyle/>
                    <a:p>
                      <a:r>
                        <a:rPr lang="en-US" sz="1800" dirty="0">
                          <a:solidFill>
                            <a:schemeClr val="tx1"/>
                          </a:solidFill>
                        </a:rPr>
                        <a:t>Numerical</a:t>
                      </a:r>
                    </a:p>
                    <a:p>
                      <a:r>
                        <a:rPr lang="en-US" sz="1800" dirty="0">
                          <a:solidFill>
                            <a:schemeClr val="tx1"/>
                          </a:solidFill>
                        </a:rPr>
                        <a:t>(discrete)</a:t>
                      </a:r>
                    </a:p>
                  </a:txBody>
                  <a:tcPr marT="45694" marB="45694"/>
                </a:tc>
                <a:extLst>
                  <a:ext uri="{0D108BD9-81ED-4DB2-BD59-A6C34878D82A}">
                    <a16:rowId xmlns:a16="http://schemas.microsoft.com/office/drawing/2014/main" val="10002"/>
                  </a:ext>
                </a:extLst>
              </a:tr>
              <a:tr h="914340">
                <a:tc>
                  <a:txBody>
                    <a:bodyPr/>
                    <a:lstStyle/>
                    <a:p>
                      <a:r>
                        <a:rPr lang="en-US" sz="1800" dirty="0">
                          <a:solidFill>
                            <a:schemeClr val="tx1"/>
                          </a:solidFill>
                        </a:rPr>
                        <a:t>How long did the mobile app update take to download?</a:t>
                      </a:r>
                    </a:p>
                  </a:txBody>
                  <a:tcPr marT="45694" marB="45694"/>
                </a:tc>
                <a:tc>
                  <a:txBody>
                    <a:bodyPr/>
                    <a:lstStyle/>
                    <a:p>
                      <a:endParaRPr lang="en-US" sz="1800" dirty="0">
                        <a:solidFill>
                          <a:schemeClr val="tx1"/>
                        </a:solidFill>
                      </a:endParaRPr>
                    </a:p>
                    <a:p>
                      <a:r>
                        <a:rPr lang="en-US" sz="1800" dirty="0">
                          <a:solidFill>
                            <a:schemeClr val="tx1"/>
                          </a:solidFill>
                        </a:rPr>
                        <a:t>---------------</a:t>
                      </a:r>
                    </a:p>
                  </a:txBody>
                  <a:tcPr marT="45694" marB="45694"/>
                </a:tc>
                <a:tc>
                  <a:txBody>
                    <a:bodyPr/>
                    <a:lstStyle/>
                    <a:p>
                      <a:r>
                        <a:rPr lang="en-US" sz="1800" dirty="0">
                          <a:solidFill>
                            <a:schemeClr val="tx1"/>
                          </a:solidFill>
                        </a:rPr>
                        <a:t>Numerical</a:t>
                      </a:r>
                    </a:p>
                    <a:p>
                      <a:r>
                        <a:rPr lang="en-US" sz="1800" dirty="0">
                          <a:solidFill>
                            <a:schemeClr val="tx1"/>
                          </a:solidFill>
                        </a:rPr>
                        <a:t>(continuous)</a:t>
                      </a:r>
                    </a:p>
                  </a:txBody>
                  <a:tcPr marT="45694" marB="45694"/>
                </a:tc>
                <a:extLst>
                  <a:ext uri="{0D108BD9-81ED-4DB2-BD59-A6C34878D82A}">
                    <a16:rowId xmlns:a16="http://schemas.microsoft.com/office/drawing/2014/main" val="10003"/>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idx="4294967295"/>
          </p:nvPr>
        </p:nvSpPr>
        <p:spPr>
          <a:xfrm>
            <a:off x="2263775" y="101600"/>
            <a:ext cx="4464050" cy="711200"/>
          </a:xfrm>
        </p:spPr>
        <p:txBody>
          <a:bodyPr/>
          <a:lstStyle/>
          <a:p>
            <a:pPr eaLnBrk="1" hangingPunct="1"/>
            <a:r>
              <a:rPr lang="en-US" altLang="en-US" dirty="0"/>
              <a:t>Types of Variables</a:t>
            </a:r>
          </a:p>
        </p:txBody>
      </p:sp>
      <p:sp>
        <p:nvSpPr>
          <p:cNvPr id="8195" name="TextBox 19"/>
          <p:cNvSpPr txBox="1">
            <a:spLocks noChangeArrowheads="1"/>
          </p:cNvSpPr>
          <p:nvPr/>
        </p:nvSpPr>
        <p:spPr bwMode="auto">
          <a:xfrm>
            <a:off x="7461250" y="811213"/>
            <a:ext cx="14478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u="sng">
                <a:solidFill>
                  <a:srgbClr val="A50021"/>
                </a:solidFill>
              </a:rPr>
              <a:t>D</a:t>
            </a:r>
            <a:r>
              <a:rPr lang="en-US" altLang="en-US"/>
              <a:t>COVA</a:t>
            </a:r>
          </a:p>
        </p:txBody>
      </p:sp>
      <p:grpSp>
        <p:nvGrpSpPr>
          <p:cNvPr id="8196" name="Group 1"/>
          <p:cNvGrpSpPr>
            <a:grpSpLocks/>
          </p:cNvGrpSpPr>
          <p:nvPr/>
        </p:nvGrpSpPr>
        <p:grpSpPr bwMode="auto">
          <a:xfrm>
            <a:off x="5410200" y="3678238"/>
            <a:ext cx="2552700" cy="381000"/>
            <a:chOff x="5257801" y="4187825"/>
            <a:chExt cx="2552700" cy="380999"/>
          </a:xfrm>
        </p:grpSpPr>
        <p:cxnSp>
          <p:nvCxnSpPr>
            <p:cNvPr id="8214" name="_s60420"/>
            <p:cNvCxnSpPr>
              <a:cxnSpLocks noChangeShapeType="1"/>
              <a:stCxn id="8203" idx="0"/>
              <a:endCxn id="8201" idx="2"/>
            </p:cNvCxnSpPr>
            <p:nvPr/>
          </p:nvCxnSpPr>
          <p:spPr bwMode="auto">
            <a:xfrm rot="16200000" flipV="1">
              <a:off x="6858001" y="3616325"/>
              <a:ext cx="380999" cy="1524000"/>
            </a:xfrm>
            <a:prstGeom prst="bentConnector3">
              <a:avLst>
                <a:gd name="adj1" fmla="val 50000"/>
              </a:avLst>
            </a:prstGeom>
            <a:noFill/>
            <a:ln w="25400">
              <a:solidFill>
                <a:srgbClr val="000000"/>
              </a:solidFill>
              <a:miter lim="800000"/>
              <a:headEnd/>
              <a:tailEnd/>
            </a:ln>
            <a:extLst>
              <a:ext uri="{909E8E84-426E-40DD-AFC4-6F175D3DCCD1}">
                <a14:hiddenFill xmlns:a14="http://schemas.microsoft.com/office/drawing/2010/main">
                  <a:noFill/>
                </a14:hiddenFill>
              </a:ext>
            </a:extLst>
          </p:spPr>
        </p:cxnSp>
        <p:cxnSp>
          <p:nvCxnSpPr>
            <p:cNvPr id="8215" name="_s60421"/>
            <p:cNvCxnSpPr>
              <a:cxnSpLocks noChangeShapeType="1"/>
              <a:stCxn id="8202" idx="0"/>
              <a:endCxn id="8201" idx="2"/>
            </p:cNvCxnSpPr>
            <p:nvPr/>
          </p:nvCxnSpPr>
          <p:spPr bwMode="auto">
            <a:xfrm rot="5400000" flipH="1" flipV="1">
              <a:off x="5581651" y="3863975"/>
              <a:ext cx="380999" cy="1028700"/>
            </a:xfrm>
            <a:prstGeom prst="bentConnector3">
              <a:avLst>
                <a:gd name="adj1" fmla="val 50000"/>
              </a:avLst>
            </a:prstGeom>
            <a:noFill/>
            <a:ln w="25400">
              <a:solidFill>
                <a:srgbClr val="000000"/>
              </a:solidFill>
              <a:miter lim="800000"/>
              <a:headEnd/>
              <a:tailEnd/>
            </a:ln>
            <a:extLst>
              <a:ext uri="{909E8E84-426E-40DD-AFC4-6F175D3DCCD1}">
                <a14:hiddenFill xmlns:a14="http://schemas.microsoft.com/office/drawing/2010/main">
                  <a:noFill/>
                </a14:hiddenFill>
              </a:ext>
            </a:extLst>
          </p:spPr>
        </p:cxnSp>
      </p:grpSp>
      <p:cxnSp>
        <p:nvCxnSpPr>
          <p:cNvPr id="8197" name="_s60422"/>
          <p:cNvCxnSpPr>
            <a:cxnSpLocks noChangeShapeType="1"/>
          </p:cNvCxnSpPr>
          <p:nvPr/>
        </p:nvCxnSpPr>
        <p:spPr bwMode="auto">
          <a:xfrm rot="16200000" flipV="1">
            <a:off x="4912519" y="2159794"/>
            <a:ext cx="1033462" cy="1943100"/>
          </a:xfrm>
          <a:prstGeom prst="bentConnector2">
            <a:avLst/>
          </a:prstGeom>
          <a:noFill/>
          <a:ln w="22225">
            <a:solidFill>
              <a:srgbClr val="000000"/>
            </a:solidFill>
            <a:miter lim="800000"/>
            <a:headEnd/>
            <a:tailEnd/>
          </a:ln>
          <a:extLst>
            <a:ext uri="{909E8E84-426E-40DD-AFC4-6F175D3DCCD1}">
              <a14:hiddenFill xmlns:a14="http://schemas.microsoft.com/office/drawing/2010/main">
                <a:noFill/>
              </a14:hiddenFill>
            </a:ext>
          </a:extLst>
        </p:spPr>
      </p:cxnSp>
      <p:cxnSp>
        <p:nvCxnSpPr>
          <p:cNvPr id="8198" name="_s60423"/>
          <p:cNvCxnSpPr>
            <a:cxnSpLocks noChangeShapeType="1"/>
          </p:cNvCxnSpPr>
          <p:nvPr/>
        </p:nvCxnSpPr>
        <p:spPr bwMode="auto">
          <a:xfrm flipV="1">
            <a:off x="2819400" y="2614613"/>
            <a:ext cx="1676400" cy="192087"/>
          </a:xfrm>
          <a:prstGeom prst="bentConnector3">
            <a:avLst>
              <a:gd name="adj1" fmla="val -38773"/>
            </a:avLst>
          </a:prstGeom>
          <a:noFill/>
          <a:ln w="22225">
            <a:solidFill>
              <a:srgbClr val="000000"/>
            </a:solidFill>
            <a:miter lim="800000"/>
            <a:headEnd/>
            <a:tailEnd/>
          </a:ln>
          <a:extLst>
            <a:ext uri="{909E8E84-426E-40DD-AFC4-6F175D3DCCD1}">
              <a14:hiddenFill xmlns:a14="http://schemas.microsoft.com/office/drawing/2010/main">
                <a:noFill/>
              </a14:hiddenFill>
            </a:ext>
          </a:extLst>
        </p:spPr>
      </p:cxnSp>
      <p:sp>
        <p:nvSpPr>
          <p:cNvPr id="8199" name="_s60424"/>
          <p:cNvSpPr>
            <a:spLocks noChangeArrowheads="1"/>
          </p:cNvSpPr>
          <p:nvPr/>
        </p:nvSpPr>
        <p:spPr bwMode="auto">
          <a:xfrm>
            <a:off x="3352800" y="1143000"/>
            <a:ext cx="1905000" cy="954088"/>
          </a:xfrm>
          <a:prstGeom prst="rect">
            <a:avLst/>
          </a:prstGeom>
          <a:solidFill>
            <a:srgbClr val="00B0F0">
              <a:alpha val="50195"/>
            </a:srgbClr>
          </a:solidFill>
          <a:ln w="12700">
            <a:solidFill>
              <a:srgbClr val="474747"/>
            </a:solidFill>
            <a:miter lim="800000"/>
            <a:headEnd/>
            <a:tailEnd/>
          </a:ln>
        </p:spPr>
        <p:txBody>
          <a:bodyPr wrap="none" anchor="ct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2400" b="1">
                <a:solidFill>
                  <a:srgbClr val="000000"/>
                </a:solidFill>
              </a:rPr>
              <a:t>Variables</a:t>
            </a:r>
            <a:endParaRPr lang="en-US" altLang="en-US" sz="2400"/>
          </a:p>
        </p:txBody>
      </p:sp>
      <p:sp>
        <p:nvSpPr>
          <p:cNvPr id="8200" name="_s60425"/>
          <p:cNvSpPr>
            <a:spLocks noChangeArrowheads="1"/>
          </p:cNvSpPr>
          <p:nvPr/>
        </p:nvSpPr>
        <p:spPr bwMode="auto">
          <a:xfrm>
            <a:off x="1150938" y="2767013"/>
            <a:ext cx="2008187" cy="911225"/>
          </a:xfrm>
          <a:prstGeom prst="rect">
            <a:avLst/>
          </a:prstGeom>
          <a:solidFill>
            <a:srgbClr val="00B0F0"/>
          </a:solidFill>
          <a:ln w="12700">
            <a:solidFill>
              <a:srgbClr val="474747"/>
            </a:solidFill>
            <a:miter lim="800000"/>
            <a:headEnd/>
            <a:tailEnd/>
          </a:ln>
        </p:spPr>
        <p:txBody>
          <a:bodyPr wrap="none" anchor="ct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endParaRPr lang="en-US" altLang="en-US" sz="1800" b="1">
              <a:solidFill>
                <a:srgbClr val="000000"/>
              </a:solidFill>
            </a:endParaRPr>
          </a:p>
          <a:p>
            <a:pPr algn="ctr" eaLnBrk="1" hangingPunct="1">
              <a:spcBef>
                <a:spcPct val="0"/>
              </a:spcBef>
              <a:buClrTx/>
              <a:buSzTx/>
              <a:buFontTx/>
              <a:buNone/>
            </a:pPr>
            <a:r>
              <a:rPr lang="en-US" altLang="en-US" sz="2400" b="1">
                <a:solidFill>
                  <a:srgbClr val="000000"/>
                </a:solidFill>
              </a:rPr>
              <a:t>Categorical</a:t>
            </a:r>
          </a:p>
          <a:p>
            <a:pPr algn="ctr" eaLnBrk="1" hangingPunct="1">
              <a:spcBef>
                <a:spcPct val="0"/>
              </a:spcBef>
              <a:buClrTx/>
              <a:buSzTx/>
              <a:buFontTx/>
              <a:buNone/>
            </a:pPr>
            <a:endParaRPr lang="en-US" altLang="en-US" sz="2400" b="1">
              <a:solidFill>
                <a:srgbClr val="000000"/>
              </a:solidFill>
            </a:endParaRPr>
          </a:p>
        </p:txBody>
      </p:sp>
      <p:sp>
        <p:nvSpPr>
          <p:cNvPr id="8201" name="_s60426"/>
          <p:cNvSpPr>
            <a:spLocks noChangeArrowheads="1"/>
          </p:cNvSpPr>
          <p:nvPr/>
        </p:nvSpPr>
        <p:spPr bwMode="auto">
          <a:xfrm>
            <a:off x="5410200" y="2767013"/>
            <a:ext cx="2057400" cy="911225"/>
          </a:xfrm>
          <a:prstGeom prst="rect">
            <a:avLst/>
          </a:prstGeom>
          <a:solidFill>
            <a:srgbClr val="00B0F0"/>
          </a:solidFill>
          <a:ln w="12700">
            <a:solidFill>
              <a:schemeClr val="tx1"/>
            </a:solidFill>
            <a:miter lim="800000"/>
            <a:headEnd/>
            <a:tailEnd/>
          </a:ln>
        </p:spPr>
        <p:txBody>
          <a:bodyPr wrap="none" anchor="ct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endParaRPr lang="en-US" altLang="en-US" sz="1800" b="1">
              <a:solidFill>
                <a:srgbClr val="474747"/>
              </a:solidFill>
            </a:endParaRPr>
          </a:p>
          <a:p>
            <a:pPr algn="ctr" eaLnBrk="1" hangingPunct="1">
              <a:spcBef>
                <a:spcPct val="0"/>
              </a:spcBef>
              <a:buClrTx/>
              <a:buSzTx/>
              <a:buFontTx/>
              <a:buNone/>
            </a:pPr>
            <a:r>
              <a:rPr lang="en-US" altLang="en-US" sz="2400" b="1">
                <a:solidFill>
                  <a:srgbClr val="474747"/>
                </a:solidFill>
              </a:rPr>
              <a:t>Numerical</a:t>
            </a:r>
            <a:r>
              <a:rPr lang="en-US" altLang="en-US" sz="1800" b="1">
                <a:solidFill>
                  <a:srgbClr val="474747"/>
                </a:solidFill>
              </a:rPr>
              <a:t> </a:t>
            </a:r>
          </a:p>
          <a:p>
            <a:pPr algn="ctr" eaLnBrk="1" hangingPunct="1">
              <a:spcBef>
                <a:spcPct val="0"/>
              </a:spcBef>
              <a:buClrTx/>
              <a:buSzTx/>
              <a:buFontTx/>
              <a:buNone/>
            </a:pPr>
            <a:endParaRPr lang="en-US" altLang="en-US" sz="1800" b="1">
              <a:solidFill>
                <a:srgbClr val="474747"/>
              </a:solidFill>
            </a:endParaRPr>
          </a:p>
        </p:txBody>
      </p:sp>
      <p:sp>
        <p:nvSpPr>
          <p:cNvPr id="8202" name="_s60427"/>
          <p:cNvSpPr>
            <a:spLocks noChangeArrowheads="1"/>
          </p:cNvSpPr>
          <p:nvPr/>
        </p:nvSpPr>
        <p:spPr bwMode="auto">
          <a:xfrm>
            <a:off x="4638675" y="4059238"/>
            <a:ext cx="1543050" cy="609600"/>
          </a:xfrm>
          <a:prstGeom prst="rect">
            <a:avLst/>
          </a:prstGeom>
          <a:solidFill>
            <a:srgbClr val="00B0F0"/>
          </a:solidFill>
          <a:ln w="12700">
            <a:solidFill>
              <a:schemeClr val="tx1"/>
            </a:solidFill>
            <a:miter lim="800000"/>
            <a:headEnd/>
            <a:tailEnd/>
          </a:ln>
        </p:spPr>
        <p:txBody>
          <a:bodyPr wrap="none" anchor="ct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2400" b="1">
                <a:solidFill>
                  <a:srgbClr val="474747"/>
                </a:solidFill>
              </a:rPr>
              <a:t>Discrete</a:t>
            </a:r>
            <a:endParaRPr lang="en-US" altLang="en-US" sz="2400"/>
          </a:p>
        </p:txBody>
      </p:sp>
      <p:sp>
        <p:nvSpPr>
          <p:cNvPr id="8203" name="_s60428"/>
          <p:cNvSpPr>
            <a:spLocks noChangeArrowheads="1"/>
          </p:cNvSpPr>
          <p:nvPr/>
        </p:nvSpPr>
        <p:spPr bwMode="auto">
          <a:xfrm>
            <a:off x="7086600" y="4059238"/>
            <a:ext cx="1752600" cy="609600"/>
          </a:xfrm>
          <a:prstGeom prst="rect">
            <a:avLst/>
          </a:prstGeom>
          <a:solidFill>
            <a:srgbClr val="00B0F0"/>
          </a:solidFill>
          <a:ln w="12700">
            <a:solidFill>
              <a:schemeClr val="tx1"/>
            </a:solidFill>
            <a:miter lim="800000"/>
            <a:headEnd/>
            <a:tailEnd/>
          </a:ln>
        </p:spPr>
        <p:txBody>
          <a:bodyPr wrap="none" anchor="ct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2400" b="1">
                <a:solidFill>
                  <a:srgbClr val="474747"/>
                </a:solidFill>
              </a:rPr>
              <a:t>Continuous</a:t>
            </a:r>
            <a:endParaRPr lang="en-US" altLang="en-US" sz="2400"/>
          </a:p>
        </p:txBody>
      </p:sp>
      <p:sp>
        <p:nvSpPr>
          <p:cNvPr id="8204" name="Text Box 14"/>
          <p:cNvSpPr txBox="1">
            <a:spLocks noChangeArrowheads="1"/>
          </p:cNvSpPr>
          <p:nvPr/>
        </p:nvSpPr>
        <p:spPr bwMode="auto">
          <a:xfrm>
            <a:off x="304800" y="4872038"/>
            <a:ext cx="1981200"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85342" tIns="42672" rIns="85342" bIns="42672">
            <a:spAutoFit/>
          </a:bodyPr>
          <a:lstStyle>
            <a:lvl1pPr marL="342900" indent="-342900">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buFont typeface="Wingdings" panose="05000000000000000000" pitchFamily="2" charset="2"/>
              <a:buNone/>
            </a:pPr>
            <a:r>
              <a:rPr lang="en-US" altLang="en-US" sz="1400" b="1">
                <a:solidFill>
                  <a:srgbClr val="008000"/>
                </a:solidFill>
              </a:rPr>
              <a:t>Examples:</a:t>
            </a:r>
          </a:p>
          <a:p>
            <a:pPr eaLnBrk="1" hangingPunct="1">
              <a:spcBef>
                <a:spcPct val="50000"/>
              </a:spcBef>
            </a:pPr>
            <a:r>
              <a:rPr lang="en-US" altLang="en-US" sz="1400" b="1">
                <a:solidFill>
                  <a:srgbClr val="008000"/>
                </a:solidFill>
              </a:rPr>
              <a:t>Marital Status</a:t>
            </a:r>
          </a:p>
          <a:p>
            <a:pPr eaLnBrk="1" hangingPunct="1">
              <a:spcBef>
                <a:spcPct val="10000"/>
              </a:spcBef>
            </a:pPr>
            <a:r>
              <a:rPr lang="en-US" altLang="en-US" sz="1400" b="1">
                <a:solidFill>
                  <a:srgbClr val="008000"/>
                </a:solidFill>
              </a:rPr>
              <a:t>Political Party</a:t>
            </a:r>
          </a:p>
          <a:p>
            <a:pPr eaLnBrk="1" hangingPunct="1">
              <a:spcBef>
                <a:spcPct val="0"/>
              </a:spcBef>
            </a:pPr>
            <a:r>
              <a:rPr lang="en-US" altLang="en-US" sz="1400" b="1">
                <a:solidFill>
                  <a:srgbClr val="008000"/>
                </a:solidFill>
              </a:rPr>
              <a:t>Eye Color</a:t>
            </a:r>
          </a:p>
          <a:p>
            <a:pPr eaLnBrk="1" hangingPunct="1">
              <a:spcBef>
                <a:spcPct val="0"/>
              </a:spcBef>
              <a:buFont typeface="Wingdings" panose="05000000000000000000" pitchFamily="2" charset="2"/>
              <a:buNone/>
            </a:pPr>
            <a:r>
              <a:rPr lang="en-US" altLang="en-US" sz="1400" b="1"/>
              <a:t>(Defined Categories)</a:t>
            </a:r>
          </a:p>
        </p:txBody>
      </p:sp>
      <p:sp>
        <p:nvSpPr>
          <p:cNvPr id="8205" name="Text Box 15"/>
          <p:cNvSpPr txBox="1">
            <a:spLocks noChangeArrowheads="1"/>
          </p:cNvSpPr>
          <p:nvPr/>
        </p:nvSpPr>
        <p:spPr bwMode="auto">
          <a:xfrm>
            <a:off x="4648200" y="4872038"/>
            <a:ext cx="2286000" cy="108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85342" tIns="42672" rIns="85342" bIns="42672">
            <a:spAutoFit/>
          </a:bodyPr>
          <a:lstStyle>
            <a:lvl1pPr marL="342900" indent="-342900">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buFont typeface="Wingdings" panose="05000000000000000000" pitchFamily="2" charset="2"/>
              <a:buNone/>
            </a:pPr>
            <a:r>
              <a:rPr lang="en-US" altLang="en-US" sz="1400" b="1">
                <a:solidFill>
                  <a:srgbClr val="008000"/>
                </a:solidFill>
              </a:rPr>
              <a:t>Examples:</a:t>
            </a:r>
          </a:p>
          <a:p>
            <a:pPr eaLnBrk="1" hangingPunct="1">
              <a:spcBef>
                <a:spcPct val="50000"/>
              </a:spcBef>
            </a:pPr>
            <a:r>
              <a:rPr lang="en-US" altLang="en-US" sz="1400" b="1">
                <a:solidFill>
                  <a:srgbClr val="008000"/>
                </a:solidFill>
              </a:rPr>
              <a:t>Number of Children</a:t>
            </a:r>
          </a:p>
          <a:p>
            <a:pPr eaLnBrk="1" hangingPunct="1">
              <a:spcBef>
                <a:spcPct val="10000"/>
              </a:spcBef>
            </a:pPr>
            <a:r>
              <a:rPr lang="en-US" altLang="en-US" sz="1400" b="1">
                <a:solidFill>
                  <a:srgbClr val="008000"/>
                </a:solidFill>
              </a:rPr>
              <a:t>Defects per hour</a:t>
            </a:r>
          </a:p>
          <a:p>
            <a:pPr eaLnBrk="1" hangingPunct="1">
              <a:spcBef>
                <a:spcPct val="10000"/>
              </a:spcBef>
              <a:buFont typeface="Wingdings" panose="05000000000000000000" pitchFamily="2" charset="2"/>
              <a:buNone/>
            </a:pPr>
            <a:r>
              <a:rPr lang="en-US" altLang="en-US" sz="1400" b="1"/>
              <a:t>(Counted items)</a:t>
            </a:r>
          </a:p>
        </p:txBody>
      </p:sp>
      <p:sp>
        <p:nvSpPr>
          <p:cNvPr id="8206" name="Text Box 16"/>
          <p:cNvSpPr txBox="1">
            <a:spLocks noChangeArrowheads="1"/>
          </p:cNvSpPr>
          <p:nvPr/>
        </p:nvSpPr>
        <p:spPr bwMode="auto">
          <a:xfrm>
            <a:off x="7156450" y="4872038"/>
            <a:ext cx="1606550" cy="131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85342" tIns="42672" rIns="85342" bIns="42672">
            <a:spAutoFit/>
          </a:bodyPr>
          <a:lstStyle>
            <a:lvl1pPr marL="342900" indent="-342900">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buFont typeface="Wingdings" panose="05000000000000000000" pitchFamily="2" charset="2"/>
              <a:buNone/>
            </a:pPr>
            <a:r>
              <a:rPr lang="en-US" altLang="en-US" sz="1400" b="1">
                <a:solidFill>
                  <a:srgbClr val="008000"/>
                </a:solidFill>
              </a:rPr>
              <a:t>Examples:</a:t>
            </a:r>
          </a:p>
          <a:p>
            <a:pPr eaLnBrk="1" hangingPunct="1">
              <a:spcBef>
                <a:spcPct val="50000"/>
              </a:spcBef>
            </a:pPr>
            <a:r>
              <a:rPr lang="en-US" altLang="en-US" sz="1400" b="1">
                <a:solidFill>
                  <a:srgbClr val="008000"/>
                </a:solidFill>
              </a:rPr>
              <a:t>Weight</a:t>
            </a:r>
          </a:p>
          <a:p>
            <a:pPr eaLnBrk="1" hangingPunct="1">
              <a:spcBef>
                <a:spcPct val="10000"/>
              </a:spcBef>
            </a:pPr>
            <a:r>
              <a:rPr lang="en-US" altLang="en-US" sz="1400" b="1">
                <a:solidFill>
                  <a:srgbClr val="008000"/>
                </a:solidFill>
              </a:rPr>
              <a:t>Voltage</a:t>
            </a:r>
          </a:p>
          <a:p>
            <a:pPr eaLnBrk="1" hangingPunct="1">
              <a:spcBef>
                <a:spcPct val="10000"/>
              </a:spcBef>
              <a:buFont typeface="Wingdings" panose="05000000000000000000" pitchFamily="2" charset="2"/>
              <a:buNone/>
            </a:pPr>
            <a:r>
              <a:rPr lang="en-US" altLang="en-US" sz="1400" b="1"/>
              <a:t>(Measured</a:t>
            </a:r>
          </a:p>
          <a:p>
            <a:pPr eaLnBrk="1" hangingPunct="1">
              <a:spcBef>
                <a:spcPct val="10000"/>
              </a:spcBef>
              <a:buFont typeface="Wingdings" panose="05000000000000000000" pitchFamily="2" charset="2"/>
              <a:buNone/>
            </a:pPr>
            <a:r>
              <a:rPr lang="en-US" altLang="en-US" sz="1400" b="1"/>
              <a:t>characteristics)</a:t>
            </a:r>
          </a:p>
        </p:txBody>
      </p:sp>
      <p:sp>
        <p:nvSpPr>
          <p:cNvPr id="8207" name="_s60425"/>
          <p:cNvSpPr>
            <a:spLocks noChangeArrowheads="1"/>
          </p:cNvSpPr>
          <p:nvPr/>
        </p:nvSpPr>
        <p:spPr bwMode="auto">
          <a:xfrm>
            <a:off x="314325" y="4046538"/>
            <a:ext cx="1714500" cy="609600"/>
          </a:xfrm>
          <a:prstGeom prst="rect">
            <a:avLst/>
          </a:prstGeom>
          <a:solidFill>
            <a:srgbClr val="00B0F0"/>
          </a:solidFill>
          <a:ln w="12700">
            <a:solidFill>
              <a:srgbClr val="474747"/>
            </a:solidFill>
            <a:miter lim="800000"/>
            <a:headEnd/>
            <a:tailEnd/>
          </a:ln>
        </p:spPr>
        <p:txBody>
          <a:bodyPr wrap="none" anchor="ct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endParaRPr lang="en-US" altLang="en-US" sz="2400" b="1">
              <a:solidFill>
                <a:srgbClr val="000000"/>
              </a:solidFill>
            </a:endParaRPr>
          </a:p>
          <a:p>
            <a:pPr algn="ctr" eaLnBrk="1" hangingPunct="1">
              <a:spcBef>
                <a:spcPct val="0"/>
              </a:spcBef>
              <a:buClrTx/>
              <a:buSzTx/>
              <a:buFontTx/>
              <a:buNone/>
            </a:pPr>
            <a:r>
              <a:rPr lang="en-US" altLang="en-US" sz="2400" b="1">
                <a:solidFill>
                  <a:srgbClr val="000000"/>
                </a:solidFill>
              </a:rPr>
              <a:t>Nominal</a:t>
            </a:r>
          </a:p>
          <a:p>
            <a:pPr algn="ctr" eaLnBrk="1" hangingPunct="1">
              <a:spcBef>
                <a:spcPct val="0"/>
              </a:spcBef>
              <a:buClrTx/>
              <a:buSzTx/>
              <a:buFontTx/>
              <a:buNone/>
            </a:pPr>
            <a:endParaRPr lang="en-US" altLang="en-US" sz="2400" b="1">
              <a:solidFill>
                <a:srgbClr val="000000"/>
              </a:solidFill>
            </a:endParaRPr>
          </a:p>
        </p:txBody>
      </p:sp>
      <p:sp>
        <p:nvSpPr>
          <p:cNvPr id="8208" name="_s60425"/>
          <p:cNvSpPr>
            <a:spLocks noChangeArrowheads="1"/>
          </p:cNvSpPr>
          <p:nvPr/>
        </p:nvSpPr>
        <p:spPr bwMode="auto">
          <a:xfrm>
            <a:off x="2419350" y="4059238"/>
            <a:ext cx="1714500" cy="609600"/>
          </a:xfrm>
          <a:prstGeom prst="rect">
            <a:avLst/>
          </a:prstGeom>
          <a:solidFill>
            <a:srgbClr val="00B0F0"/>
          </a:solidFill>
          <a:ln w="12700">
            <a:solidFill>
              <a:srgbClr val="474747"/>
            </a:solidFill>
            <a:miter lim="800000"/>
            <a:headEnd/>
            <a:tailEnd/>
          </a:ln>
        </p:spPr>
        <p:txBody>
          <a:bodyPr wrap="none" anchor="ct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endParaRPr lang="en-US" altLang="en-US" sz="2400" b="1">
              <a:solidFill>
                <a:srgbClr val="000000"/>
              </a:solidFill>
            </a:endParaRPr>
          </a:p>
          <a:p>
            <a:pPr algn="ctr" eaLnBrk="1" hangingPunct="1">
              <a:spcBef>
                <a:spcPct val="0"/>
              </a:spcBef>
              <a:buClrTx/>
              <a:buSzTx/>
              <a:buFontTx/>
              <a:buNone/>
            </a:pPr>
            <a:r>
              <a:rPr lang="en-US" altLang="en-US" sz="2400" b="1">
                <a:solidFill>
                  <a:srgbClr val="000000"/>
                </a:solidFill>
              </a:rPr>
              <a:t>Ordinal</a:t>
            </a:r>
          </a:p>
          <a:p>
            <a:pPr algn="ctr" eaLnBrk="1" hangingPunct="1">
              <a:spcBef>
                <a:spcPct val="0"/>
              </a:spcBef>
              <a:buClrTx/>
              <a:buSzTx/>
              <a:buFontTx/>
              <a:buNone/>
            </a:pPr>
            <a:endParaRPr lang="en-US" altLang="en-US" sz="2400" b="1">
              <a:solidFill>
                <a:srgbClr val="000000"/>
              </a:solidFill>
            </a:endParaRPr>
          </a:p>
        </p:txBody>
      </p:sp>
      <p:grpSp>
        <p:nvGrpSpPr>
          <p:cNvPr id="8209" name="Group 19"/>
          <p:cNvGrpSpPr>
            <a:grpSpLocks/>
          </p:cNvGrpSpPr>
          <p:nvPr/>
        </p:nvGrpSpPr>
        <p:grpSpPr bwMode="auto">
          <a:xfrm>
            <a:off x="1160463" y="3678238"/>
            <a:ext cx="2085975" cy="381000"/>
            <a:chOff x="4886325" y="4187825"/>
            <a:chExt cx="2085975" cy="381001"/>
          </a:xfrm>
        </p:grpSpPr>
        <p:cxnSp>
          <p:nvCxnSpPr>
            <p:cNvPr id="8212" name="_s60420"/>
            <p:cNvCxnSpPr>
              <a:cxnSpLocks noChangeShapeType="1"/>
            </p:cNvCxnSpPr>
            <p:nvPr/>
          </p:nvCxnSpPr>
          <p:spPr bwMode="auto">
            <a:xfrm rot="5400000" flipH="1">
              <a:off x="6210300" y="3806825"/>
              <a:ext cx="381000" cy="1143000"/>
            </a:xfrm>
            <a:prstGeom prst="bentConnector3">
              <a:avLst>
                <a:gd name="adj1" fmla="val 30000"/>
              </a:avLst>
            </a:prstGeom>
            <a:noFill/>
            <a:ln w="25400">
              <a:solidFill>
                <a:srgbClr val="000000"/>
              </a:solidFill>
              <a:miter lim="800000"/>
              <a:headEnd/>
              <a:tailEnd/>
            </a:ln>
            <a:extLst>
              <a:ext uri="{909E8E84-426E-40DD-AFC4-6F175D3DCCD1}">
                <a14:hiddenFill xmlns:a14="http://schemas.microsoft.com/office/drawing/2010/main">
                  <a:noFill/>
                </a14:hiddenFill>
              </a:ext>
            </a:extLst>
          </p:spPr>
        </p:cxnSp>
        <p:cxnSp>
          <p:nvCxnSpPr>
            <p:cNvPr id="8213" name="_s60421"/>
            <p:cNvCxnSpPr>
              <a:cxnSpLocks noChangeShapeType="1"/>
            </p:cNvCxnSpPr>
            <p:nvPr/>
          </p:nvCxnSpPr>
          <p:spPr bwMode="auto">
            <a:xfrm rot="-5400000">
              <a:off x="5167313" y="3906838"/>
              <a:ext cx="381000" cy="942975"/>
            </a:xfrm>
            <a:prstGeom prst="bentConnector3">
              <a:avLst>
                <a:gd name="adj1" fmla="val 30000"/>
              </a:avLst>
            </a:prstGeom>
            <a:noFill/>
            <a:ln w="25400">
              <a:solidFill>
                <a:srgbClr val="000000"/>
              </a:solidFill>
              <a:miter lim="800000"/>
              <a:headEnd/>
              <a:tailEnd/>
            </a:ln>
            <a:extLst>
              <a:ext uri="{909E8E84-426E-40DD-AFC4-6F175D3DCCD1}">
                <a14:hiddenFill xmlns:a14="http://schemas.microsoft.com/office/drawing/2010/main">
                  <a:noFill/>
                </a14:hiddenFill>
              </a:ext>
            </a:extLst>
          </p:spPr>
        </p:cxnSp>
      </p:grpSp>
      <p:cxnSp>
        <p:nvCxnSpPr>
          <p:cNvPr id="12" name="Straight Connector 11"/>
          <p:cNvCxnSpPr>
            <a:stCxn id="8199" idx="2"/>
          </p:cNvCxnSpPr>
          <p:nvPr/>
        </p:nvCxnSpPr>
        <p:spPr bwMode="auto">
          <a:xfrm>
            <a:off x="4305300" y="2097088"/>
            <a:ext cx="0" cy="517525"/>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8211" name="Text Box 14"/>
          <p:cNvSpPr txBox="1">
            <a:spLocks noChangeArrowheads="1"/>
          </p:cNvSpPr>
          <p:nvPr/>
        </p:nvSpPr>
        <p:spPr bwMode="auto">
          <a:xfrm>
            <a:off x="2362200" y="4872038"/>
            <a:ext cx="2063750"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85342" tIns="42672" rIns="85342" bIns="42672">
            <a:spAutoFit/>
          </a:bodyPr>
          <a:lstStyle>
            <a:lvl1pPr marL="342900" indent="-342900">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buFont typeface="Wingdings" panose="05000000000000000000" pitchFamily="2" charset="2"/>
              <a:buNone/>
            </a:pPr>
            <a:r>
              <a:rPr lang="en-US" altLang="en-US" sz="1400" b="1">
                <a:solidFill>
                  <a:srgbClr val="008000"/>
                </a:solidFill>
              </a:rPr>
              <a:t>Examples:  Ratings</a:t>
            </a:r>
          </a:p>
          <a:p>
            <a:pPr eaLnBrk="1" hangingPunct="1">
              <a:spcBef>
                <a:spcPct val="50000"/>
              </a:spcBef>
            </a:pPr>
            <a:r>
              <a:rPr lang="en-US" altLang="en-US" sz="1400" b="1">
                <a:solidFill>
                  <a:srgbClr val="008000"/>
                </a:solidFill>
              </a:rPr>
              <a:t>Good, Better, Best</a:t>
            </a:r>
          </a:p>
          <a:p>
            <a:pPr eaLnBrk="1" hangingPunct="1">
              <a:spcBef>
                <a:spcPct val="10000"/>
              </a:spcBef>
            </a:pPr>
            <a:r>
              <a:rPr lang="en-US" altLang="en-US" sz="1400" b="1">
                <a:solidFill>
                  <a:srgbClr val="008000"/>
                </a:solidFill>
              </a:rPr>
              <a:t>Low, Med, High</a:t>
            </a:r>
          </a:p>
          <a:p>
            <a:pPr eaLnBrk="1" hangingPunct="1">
              <a:spcBef>
                <a:spcPct val="0"/>
              </a:spcBef>
              <a:buFont typeface="Wingdings" panose="05000000000000000000" pitchFamily="2" charset="2"/>
              <a:buNone/>
            </a:pPr>
            <a:r>
              <a:rPr lang="en-US" altLang="en-US" sz="1400" b="1"/>
              <a:t>(Ordered Categories)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C0382-F86A-3631-8DEA-426D5CF6B1A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3520770-8C33-87F0-F723-7EF438EF28C1}"/>
              </a:ext>
            </a:extLst>
          </p:cNvPr>
          <p:cNvSpPr>
            <a:spLocks noGrp="1"/>
          </p:cNvSpPr>
          <p:nvPr>
            <p:ph idx="1"/>
          </p:nvPr>
        </p:nvSpPr>
        <p:spPr/>
        <p:txBody>
          <a:bodyPr/>
          <a:lstStyle/>
          <a:p>
            <a:r>
              <a:rPr lang="en-US" dirty="0"/>
              <a:t>When dealing with categorical data, sometime there is a logical order to the categories, sometimes not</a:t>
            </a:r>
          </a:p>
        </p:txBody>
      </p:sp>
    </p:spTree>
    <p:extLst>
      <p:ext uri="{BB962C8B-B14F-4D97-AF65-F5344CB8AC3E}">
        <p14:creationId xmlns:p14="http://schemas.microsoft.com/office/powerpoint/2010/main" val="4186553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idx="4294967295"/>
          </p:nvPr>
        </p:nvSpPr>
        <p:spPr/>
        <p:txBody>
          <a:bodyPr/>
          <a:lstStyle/>
          <a:p>
            <a:pPr eaLnBrk="1" hangingPunct="1"/>
            <a:r>
              <a:rPr lang="en-US" altLang="en-US"/>
              <a:t>Measurement Scales</a:t>
            </a:r>
          </a:p>
        </p:txBody>
      </p:sp>
      <p:sp>
        <p:nvSpPr>
          <p:cNvPr id="9219" name="Content Placeholder 2"/>
          <p:cNvSpPr>
            <a:spLocks noGrp="1"/>
          </p:cNvSpPr>
          <p:nvPr>
            <p:ph idx="4294967295"/>
          </p:nvPr>
        </p:nvSpPr>
        <p:spPr>
          <a:xfrm>
            <a:off x="609600" y="1828800"/>
            <a:ext cx="8077200" cy="1066800"/>
          </a:xfrm>
        </p:spPr>
        <p:txBody>
          <a:bodyPr/>
          <a:lstStyle/>
          <a:p>
            <a:pPr eaLnBrk="1" hangingPunct="1">
              <a:buFont typeface="Wingdings" panose="05000000000000000000" pitchFamily="2" charset="2"/>
              <a:buNone/>
            </a:pPr>
            <a:r>
              <a:rPr lang="en-US" altLang="en-US">
                <a:latin typeface="Times New Roman" panose="02020603050405020304" pitchFamily="18" charset="0"/>
              </a:rPr>
              <a:t>	A</a:t>
            </a:r>
            <a:r>
              <a:rPr lang="en-US" altLang="en-US" b="1">
                <a:latin typeface="Times New Roman" panose="02020603050405020304" pitchFamily="18" charset="0"/>
              </a:rPr>
              <a:t> nominal scale</a:t>
            </a:r>
            <a:r>
              <a:rPr lang="en-US" altLang="en-US">
                <a:latin typeface="Times New Roman" panose="02020603050405020304" pitchFamily="18" charset="0"/>
              </a:rPr>
              <a:t> classifies data into distinct categories in which no ranking is implied.</a:t>
            </a:r>
          </a:p>
          <a:p>
            <a:pPr eaLnBrk="1" hangingPunct="1"/>
            <a:endParaRPr lang="en-US" altLang="en-US"/>
          </a:p>
        </p:txBody>
      </p:sp>
      <p:sp>
        <p:nvSpPr>
          <p:cNvPr id="9220" name="Text Box 8"/>
          <p:cNvSpPr txBox="1">
            <a:spLocks noChangeArrowheads="1"/>
          </p:cNvSpPr>
          <p:nvPr/>
        </p:nvSpPr>
        <p:spPr bwMode="auto">
          <a:xfrm>
            <a:off x="990600" y="3235325"/>
            <a:ext cx="7315200" cy="2327275"/>
          </a:xfrm>
          <a:prstGeom prst="rect">
            <a:avLst/>
          </a:prstGeom>
          <a:solidFill>
            <a:srgbClr val="FEEEC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endParaRPr lang="en-US" altLang="en-US" sz="3200"/>
          </a:p>
        </p:txBody>
      </p:sp>
      <p:sp>
        <p:nvSpPr>
          <p:cNvPr id="9221" name="Text Box 9"/>
          <p:cNvSpPr txBox="1">
            <a:spLocks noChangeArrowheads="1"/>
          </p:cNvSpPr>
          <p:nvPr/>
        </p:nvSpPr>
        <p:spPr bwMode="auto">
          <a:xfrm>
            <a:off x="1905000" y="3352800"/>
            <a:ext cx="5937250" cy="606425"/>
          </a:xfrm>
          <a:prstGeom prst="rect">
            <a:avLst/>
          </a:prstGeom>
          <a:solidFill>
            <a:srgbClr val="FEEEC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rgbClr val="336699"/>
              </a:buClr>
              <a:buSzPct val="60000"/>
              <a:buFont typeface="Wingdings" panose="05000000000000000000" pitchFamily="2" charset="2"/>
              <a:buChar char="n"/>
              <a:tabLst>
                <a:tab pos="3989388" algn="l"/>
              </a:tabLst>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tabLst>
                <a:tab pos="3989388" algn="l"/>
              </a:tabLst>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tabLst>
                <a:tab pos="3989388" algn="l"/>
              </a:tabLst>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tabLst>
                <a:tab pos="3989388" algn="l"/>
              </a:tabLst>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tabLst>
                <a:tab pos="3989388"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tabLst>
                <a:tab pos="3989388"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tabLst>
                <a:tab pos="3989388"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tabLst>
                <a:tab pos="3989388"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tabLst>
                <a:tab pos="3989388" algn="l"/>
              </a:tabLst>
              <a:defRPr>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n-US" altLang="en-US" sz="1400" b="1" i="1">
                <a:solidFill>
                  <a:srgbClr val="000000"/>
                </a:solidFill>
              </a:rPr>
              <a:t>Categorical Variables                                          Categories</a:t>
            </a:r>
            <a:endParaRPr lang="en-US" altLang="en-US" sz="1400" b="1"/>
          </a:p>
        </p:txBody>
      </p:sp>
      <p:sp>
        <p:nvSpPr>
          <p:cNvPr id="9222" name="Text Box 10"/>
          <p:cNvSpPr txBox="1">
            <a:spLocks noChangeArrowheads="1"/>
          </p:cNvSpPr>
          <p:nvPr/>
        </p:nvSpPr>
        <p:spPr bwMode="auto">
          <a:xfrm>
            <a:off x="1752600" y="3838575"/>
            <a:ext cx="1920875" cy="1724025"/>
          </a:xfrm>
          <a:prstGeom prst="rect">
            <a:avLst/>
          </a:prstGeom>
          <a:solidFill>
            <a:srgbClr val="FEEEC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n-US" altLang="en-US" sz="1800">
                <a:solidFill>
                  <a:srgbClr val="000000"/>
                </a:solidFill>
              </a:rPr>
              <a:t>Do you have a Facebook profile?</a:t>
            </a:r>
          </a:p>
          <a:p>
            <a:pPr eaLnBrk="1" hangingPunct="1">
              <a:spcBef>
                <a:spcPct val="0"/>
              </a:spcBef>
              <a:buClrTx/>
              <a:buSzTx/>
              <a:buFontTx/>
              <a:buNone/>
            </a:pPr>
            <a:endParaRPr lang="en-US" altLang="en-US" sz="1400">
              <a:solidFill>
                <a:srgbClr val="000000"/>
              </a:solidFill>
            </a:endParaRPr>
          </a:p>
          <a:p>
            <a:pPr eaLnBrk="1" hangingPunct="1">
              <a:spcBef>
                <a:spcPct val="0"/>
              </a:spcBef>
              <a:buClrTx/>
              <a:buSzTx/>
              <a:buFontTx/>
              <a:buNone/>
            </a:pPr>
            <a:r>
              <a:rPr lang="en-US" altLang="en-US" sz="1800">
                <a:solidFill>
                  <a:srgbClr val="000000"/>
                </a:solidFill>
              </a:rPr>
              <a:t>Type of investment</a:t>
            </a:r>
          </a:p>
          <a:p>
            <a:pPr eaLnBrk="1" hangingPunct="1">
              <a:spcBef>
                <a:spcPct val="0"/>
              </a:spcBef>
              <a:buClrTx/>
              <a:buSzTx/>
              <a:buFontTx/>
              <a:buNone/>
            </a:pPr>
            <a:endParaRPr lang="en-US" altLang="en-US" sz="1400">
              <a:solidFill>
                <a:srgbClr val="000000"/>
              </a:solidFill>
            </a:endParaRPr>
          </a:p>
          <a:p>
            <a:pPr eaLnBrk="1" hangingPunct="1">
              <a:spcBef>
                <a:spcPct val="0"/>
              </a:spcBef>
              <a:buClrTx/>
              <a:buSzTx/>
              <a:buFontTx/>
              <a:buNone/>
            </a:pPr>
            <a:r>
              <a:rPr lang="en-US" altLang="en-US" sz="1800">
                <a:solidFill>
                  <a:srgbClr val="000000"/>
                </a:solidFill>
              </a:rPr>
              <a:t>Cellular Provider</a:t>
            </a:r>
          </a:p>
        </p:txBody>
      </p:sp>
      <p:sp>
        <p:nvSpPr>
          <p:cNvPr id="9223" name="Text Box 11"/>
          <p:cNvSpPr txBox="1">
            <a:spLocks noChangeArrowheads="1"/>
          </p:cNvSpPr>
          <p:nvPr/>
        </p:nvSpPr>
        <p:spPr bwMode="auto">
          <a:xfrm>
            <a:off x="5791200" y="4006850"/>
            <a:ext cx="889000" cy="260350"/>
          </a:xfrm>
          <a:prstGeom prst="rect">
            <a:avLst/>
          </a:prstGeom>
          <a:solidFill>
            <a:srgbClr val="FEEEC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algn="just" eaLnBrk="1" hangingPunct="1">
              <a:spcBef>
                <a:spcPct val="0"/>
              </a:spcBef>
              <a:buClrTx/>
              <a:buSzTx/>
              <a:buFontTx/>
              <a:buNone/>
            </a:pPr>
            <a:r>
              <a:rPr lang="en-US" altLang="en-US" sz="1800">
                <a:solidFill>
                  <a:srgbClr val="000000"/>
                </a:solidFill>
              </a:rPr>
              <a:t>Yes, No </a:t>
            </a:r>
            <a:endParaRPr lang="en-US" altLang="en-US" sz="1800"/>
          </a:p>
        </p:txBody>
      </p:sp>
      <p:sp>
        <p:nvSpPr>
          <p:cNvPr id="9224" name="Text Box 12"/>
          <p:cNvSpPr txBox="1">
            <a:spLocks noChangeArrowheads="1"/>
          </p:cNvSpPr>
          <p:nvPr/>
        </p:nvSpPr>
        <p:spPr bwMode="auto">
          <a:xfrm>
            <a:off x="5791200" y="4975225"/>
            <a:ext cx="2590800" cy="574675"/>
          </a:xfrm>
          <a:prstGeom prst="rect">
            <a:avLst/>
          </a:prstGeom>
          <a:solidFill>
            <a:srgbClr val="FEEEC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n-US" altLang="en-US" sz="1800">
                <a:solidFill>
                  <a:srgbClr val="000000"/>
                </a:solidFill>
              </a:rPr>
              <a:t>AT&amp;T, Sprint, Verizon, Other, None</a:t>
            </a:r>
            <a:endParaRPr lang="en-US" altLang="en-US" sz="1800"/>
          </a:p>
        </p:txBody>
      </p:sp>
      <p:sp>
        <p:nvSpPr>
          <p:cNvPr id="9225" name="Text Box 13"/>
          <p:cNvSpPr txBox="1">
            <a:spLocks noChangeArrowheads="1"/>
          </p:cNvSpPr>
          <p:nvPr/>
        </p:nvSpPr>
        <p:spPr bwMode="auto">
          <a:xfrm>
            <a:off x="5791200" y="4572000"/>
            <a:ext cx="2362200" cy="376238"/>
          </a:xfrm>
          <a:prstGeom prst="rect">
            <a:avLst/>
          </a:prstGeom>
          <a:solidFill>
            <a:srgbClr val="FEEEC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rgbClr val="336699"/>
              </a:buClr>
              <a:buSzPct val="60000"/>
              <a:buFont typeface="Wingdings" panose="05000000000000000000" pitchFamily="2" charset="2"/>
              <a:buChar char="n"/>
              <a:tabLst>
                <a:tab pos="554038" algn="l"/>
                <a:tab pos="1039813" algn="l"/>
              </a:tabLst>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tabLst>
                <a:tab pos="554038" algn="l"/>
                <a:tab pos="1039813" algn="l"/>
              </a:tabLst>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tabLst>
                <a:tab pos="554038" algn="l"/>
                <a:tab pos="1039813" algn="l"/>
              </a:tabLst>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tabLst>
                <a:tab pos="554038" algn="l"/>
                <a:tab pos="1039813" algn="l"/>
              </a:tabLst>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tabLst>
                <a:tab pos="554038" algn="l"/>
                <a:tab pos="1039813"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tabLst>
                <a:tab pos="554038" algn="l"/>
                <a:tab pos="1039813"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tabLst>
                <a:tab pos="554038" algn="l"/>
                <a:tab pos="1039813"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tabLst>
                <a:tab pos="554038" algn="l"/>
                <a:tab pos="1039813"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tabLst>
                <a:tab pos="554038" algn="l"/>
                <a:tab pos="1039813" algn="l"/>
              </a:tabLst>
              <a:defRPr>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n-US" altLang="en-US" sz="1800">
                <a:solidFill>
                  <a:srgbClr val="000000"/>
                </a:solidFill>
              </a:rPr>
              <a:t>Growth, Value, Other</a:t>
            </a:r>
            <a:endParaRPr lang="en-US" altLang="en-US" sz="1800"/>
          </a:p>
        </p:txBody>
      </p:sp>
      <p:sp>
        <p:nvSpPr>
          <p:cNvPr id="9226" name="Text Box 15"/>
          <p:cNvSpPr txBox="1">
            <a:spLocks noChangeArrowheads="1"/>
          </p:cNvSpPr>
          <p:nvPr/>
        </p:nvSpPr>
        <p:spPr bwMode="auto">
          <a:xfrm>
            <a:off x="6515100" y="5029200"/>
            <a:ext cx="111125" cy="16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endParaRPr lang="en-US" altLang="en-US" sz="2400"/>
          </a:p>
        </p:txBody>
      </p:sp>
      <p:sp>
        <p:nvSpPr>
          <p:cNvPr id="9227" name="Text Box 16"/>
          <p:cNvSpPr txBox="1">
            <a:spLocks noChangeArrowheads="1"/>
          </p:cNvSpPr>
          <p:nvPr/>
        </p:nvSpPr>
        <p:spPr bwMode="auto">
          <a:xfrm>
            <a:off x="7096125" y="4554538"/>
            <a:ext cx="111125"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endParaRPr lang="en-US" altLang="en-US" sz="2400"/>
          </a:p>
        </p:txBody>
      </p:sp>
      <p:sp>
        <p:nvSpPr>
          <p:cNvPr id="9228" name="Line 18"/>
          <p:cNvSpPr>
            <a:spLocks noChangeShapeType="1"/>
          </p:cNvSpPr>
          <p:nvPr/>
        </p:nvSpPr>
        <p:spPr bwMode="auto">
          <a:xfrm>
            <a:off x="1905000" y="3657600"/>
            <a:ext cx="5716588" cy="0"/>
          </a:xfrm>
          <a:prstGeom prst="line">
            <a:avLst/>
          </a:prstGeom>
          <a:noFill/>
          <a:ln w="24130">
            <a:solidFill>
              <a:srgbClr val="F4846A"/>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29" name="Line 23"/>
          <p:cNvSpPr>
            <a:spLocks noChangeShapeType="1"/>
          </p:cNvSpPr>
          <p:nvPr/>
        </p:nvSpPr>
        <p:spPr bwMode="auto">
          <a:xfrm>
            <a:off x="3786188" y="4146550"/>
            <a:ext cx="1752600" cy="0"/>
          </a:xfrm>
          <a:prstGeom prst="line">
            <a:avLst/>
          </a:prstGeom>
          <a:noFill/>
          <a:ln w="24130">
            <a:solidFill>
              <a:srgbClr val="C66657"/>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230" name="Line 24"/>
          <p:cNvSpPr>
            <a:spLocks noChangeShapeType="1"/>
          </p:cNvSpPr>
          <p:nvPr/>
        </p:nvSpPr>
        <p:spPr bwMode="auto">
          <a:xfrm>
            <a:off x="3786188" y="4724400"/>
            <a:ext cx="1752600" cy="0"/>
          </a:xfrm>
          <a:prstGeom prst="line">
            <a:avLst/>
          </a:prstGeom>
          <a:noFill/>
          <a:ln w="24130">
            <a:solidFill>
              <a:srgbClr val="C66657"/>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231" name="Line 25"/>
          <p:cNvSpPr>
            <a:spLocks noChangeShapeType="1"/>
          </p:cNvSpPr>
          <p:nvPr/>
        </p:nvSpPr>
        <p:spPr bwMode="auto">
          <a:xfrm>
            <a:off x="3786188" y="5257800"/>
            <a:ext cx="1752600" cy="0"/>
          </a:xfrm>
          <a:prstGeom prst="line">
            <a:avLst/>
          </a:prstGeom>
          <a:noFill/>
          <a:ln w="24130">
            <a:solidFill>
              <a:srgbClr val="C66657"/>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232" name="TextBox 17"/>
          <p:cNvSpPr txBox="1">
            <a:spLocks noChangeArrowheads="1"/>
          </p:cNvSpPr>
          <p:nvPr/>
        </p:nvSpPr>
        <p:spPr bwMode="auto">
          <a:xfrm>
            <a:off x="7461250" y="1143000"/>
            <a:ext cx="1447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u="sng">
                <a:solidFill>
                  <a:srgbClr val="A50021"/>
                </a:solidFill>
              </a:rPr>
              <a:t>D</a:t>
            </a:r>
            <a:r>
              <a:rPr lang="en-US" altLang="en-US"/>
              <a:t>COVA</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idx="4294967295"/>
          </p:nvPr>
        </p:nvSpPr>
        <p:spPr/>
        <p:txBody>
          <a:bodyPr/>
          <a:lstStyle/>
          <a:p>
            <a:pPr eaLnBrk="1" hangingPunct="1"/>
            <a:r>
              <a:rPr lang="en-US" altLang="en-US"/>
              <a:t>Measurement Scales (con’t.)</a:t>
            </a:r>
          </a:p>
        </p:txBody>
      </p:sp>
      <p:sp>
        <p:nvSpPr>
          <p:cNvPr id="10243" name="Content Placeholder 2"/>
          <p:cNvSpPr>
            <a:spLocks noGrp="1"/>
          </p:cNvSpPr>
          <p:nvPr>
            <p:ph idx="4294967295"/>
          </p:nvPr>
        </p:nvSpPr>
        <p:spPr>
          <a:xfrm>
            <a:off x="533400" y="1676400"/>
            <a:ext cx="8077200" cy="4532313"/>
          </a:xfrm>
        </p:spPr>
        <p:txBody>
          <a:bodyPr/>
          <a:lstStyle/>
          <a:p>
            <a:pPr eaLnBrk="1" hangingPunct="1">
              <a:buFont typeface="Wingdings" panose="05000000000000000000" pitchFamily="2" charset="2"/>
              <a:buNone/>
            </a:pPr>
            <a:r>
              <a:rPr lang="en-US" altLang="en-US">
                <a:latin typeface="Times New Roman" panose="02020603050405020304" pitchFamily="18" charset="0"/>
              </a:rPr>
              <a:t>	An </a:t>
            </a:r>
            <a:r>
              <a:rPr lang="en-US" altLang="en-US" b="1">
                <a:latin typeface="Times New Roman" panose="02020603050405020304" pitchFamily="18" charset="0"/>
              </a:rPr>
              <a:t>ordinal scale </a:t>
            </a:r>
            <a:r>
              <a:rPr lang="en-US" altLang="en-US">
                <a:latin typeface="Times New Roman" panose="02020603050405020304" pitchFamily="18" charset="0"/>
              </a:rPr>
              <a:t>classifies data into distinct categories in which ranking is implied</a:t>
            </a:r>
            <a:r>
              <a:rPr lang="en-US" altLang="en-US"/>
              <a:t>.</a:t>
            </a:r>
          </a:p>
          <a:p>
            <a:pPr eaLnBrk="1" hangingPunct="1">
              <a:buFont typeface="Wingdings" panose="05000000000000000000" pitchFamily="2" charset="2"/>
              <a:buNone/>
            </a:pPr>
            <a:endParaRPr lang="en-US" altLang="en-US"/>
          </a:p>
        </p:txBody>
      </p:sp>
      <p:pic>
        <p:nvPicPr>
          <p:cNvPr id="10244" name="Picture 5" descr="_Pic8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22600" y="3770313"/>
            <a:ext cx="560388" cy="125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Text Box 6"/>
          <p:cNvSpPr txBox="1">
            <a:spLocks noChangeArrowheads="1"/>
          </p:cNvSpPr>
          <p:nvPr/>
        </p:nvSpPr>
        <p:spPr bwMode="auto">
          <a:xfrm>
            <a:off x="914400" y="2667000"/>
            <a:ext cx="7315200" cy="3657600"/>
          </a:xfrm>
          <a:prstGeom prst="rect">
            <a:avLst/>
          </a:prstGeom>
          <a:solidFill>
            <a:srgbClr val="FEEEC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576" tIns="0" rIns="36576" bIns="0"/>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1800"/>
          </a:p>
        </p:txBody>
      </p:sp>
      <p:sp>
        <p:nvSpPr>
          <p:cNvPr id="10246" name="Line 7"/>
          <p:cNvSpPr>
            <a:spLocks noChangeShapeType="1"/>
          </p:cNvSpPr>
          <p:nvPr/>
        </p:nvSpPr>
        <p:spPr bwMode="auto">
          <a:xfrm>
            <a:off x="1219200" y="3200400"/>
            <a:ext cx="6788150" cy="0"/>
          </a:xfrm>
          <a:prstGeom prst="line">
            <a:avLst/>
          </a:prstGeom>
          <a:noFill/>
          <a:ln w="24130">
            <a:solidFill>
              <a:srgbClr val="ED1B28"/>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7" name="Rectangle 8"/>
          <p:cNvSpPr>
            <a:spLocks noChangeArrowheads="1"/>
          </p:cNvSpPr>
          <p:nvPr/>
        </p:nvSpPr>
        <p:spPr bwMode="auto">
          <a:xfrm>
            <a:off x="1295400" y="2743200"/>
            <a:ext cx="6553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n-US" altLang="en-US" sz="1600" b="1" i="1" dirty="0">
                <a:solidFill>
                  <a:srgbClr val="000000"/>
                </a:solidFill>
              </a:rPr>
              <a:t>Categorical Variable            		Ordered Categories</a:t>
            </a:r>
            <a:endParaRPr lang="en-US" altLang="en-US" sz="1600" b="1" dirty="0">
              <a:solidFill>
                <a:schemeClr val="tx2"/>
              </a:solidFill>
            </a:endParaRPr>
          </a:p>
          <a:p>
            <a:pPr>
              <a:spcBef>
                <a:spcPct val="0"/>
              </a:spcBef>
              <a:buClrTx/>
              <a:buSzTx/>
              <a:buFontTx/>
              <a:buNone/>
            </a:pPr>
            <a:endParaRPr lang="en-US" altLang="en-US" sz="1600" b="1" dirty="0"/>
          </a:p>
        </p:txBody>
      </p:sp>
      <p:sp>
        <p:nvSpPr>
          <p:cNvPr id="10248" name="Rectangle 9"/>
          <p:cNvSpPr>
            <a:spLocks noChangeArrowheads="1"/>
          </p:cNvSpPr>
          <p:nvPr/>
        </p:nvSpPr>
        <p:spPr bwMode="auto">
          <a:xfrm>
            <a:off x="3048000" y="3622675"/>
            <a:ext cx="619125" cy="142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eaLnBrk="1" hangingPunct="1">
              <a:buFont typeface="Wingdings" panose="05000000000000000000" pitchFamily="2" charset="2"/>
              <a:buNone/>
            </a:pPr>
            <a:endParaRPr lang="en-US" altLang="en-US" sz="2400"/>
          </a:p>
        </p:txBody>
      </p:sp>
      <p:sp>
        <p:nvSpPr>
          <p:cNvPr id="10249" name="Line 10"/>
          <p:cNvSpPr>
            <a:spLocks noChangeShapeType="1"/>
          </p:cNvSpPr>
          <p:nvPr/>
        </p:nvSpPr>
        <p:spPr bwMode="auto">
          <a:xfrm>
            <a:off x="1189038" y="3622675"/>
            <a:ext cx="6919912"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50" name="Line 11"/>
          <p:cNvSpPr>
            <a:spLocks noChangeShapeType="1"/>
          </p:cNvSpPr>
          <p:nvPr/>
        </p:nvSpPr>
        <p:spPr bwMode="auto">
          <a:xfrm>
            <a:off x="1189038" y="5043488"/>
            <a:ext cx="6919912"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51" name="Line 12"/>
          <p:cNvSpPr>
            <a:spLocks noChangeShapeType="1"/>
          </p:cNvSpPr>
          <p:nvPr/>
        </p:nvSpPr>
        <p:spPr bwMode="auto">
          <a:xfrm>
            <a:off x="1189038" y="3622675"/>
            <a:ext cx="0" cy="142081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52" name="Line 13"/>
          <p:cNvSpPr>
            <a:spLocks noChangeShapeType="1"/>
          </p:cNvSpPr>
          <p:nvPr/>
        </p:nvSpPr>
        <p:spPr bwMode="auto">
          <a:xfrm>
            <a:off x="8108950" y="3622675"/>
            <a:ext cx="0" cy="142081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aphicFrame>
        <p:nvGraphicFramePr>
          <p:cNvPr id="16" name="Group 14"/>
          <p:cNvGraphicFramePr>
            <a:graphicFrameLocks noGrp="1"/>
          </p:cNvGraphicFramePr>
          <p:nvPr/>
        </p:nvGraphicFramePr>
        <p:xfrm>
          <a:off x="1143000" y="3352800"/>
          <a:ext cx="6934200" cy="3048002"/>
        </p:xfrm>
        <a:graphic>
          <a:graphicData uri="http://schemas.openxmlformats.org/drawingml/2006/table">
            <a:tbl>
              <a:tblPr/>
              <a:tblGrid>
                <a:gridCol w="3467100">
                  <a:extLst>
                    <a:ext uri="{9D8B030D-6E8A-4147-A177-3AD203B41FA5}">
                      <a16:colId xmlns:a16="http://schemas.microsoft.com/office/drawing/2014/main" val="20000"/>
                    </a:ext>
                  </a:extLst>
                </a:gridCol>
                <a:gridCol w="3467100">
                  <a:extLst>
                    <a:ext uri="{9D8B030D-6E8A-4147-A177-3AD203B41FA5}">
                      <a16:colId xmlns:a16="http://schemas.microsoft.com/office/drawing/2014/main" val="20001"/>
                    </a:ext>
                  </a:extLst>
                </a:gridCol>
              </a:tblGrid>
              <a:tr h="579277">
                <a:tc>
                  <a:txBody>
                    <a:bodyPr/>
                    <a:lstStyle>
                      <a:lvl1pPr>
                        <a:spcBef>
                          <a:spcPct val="20000"/>
                        </a:spcBef>
                        <a:buClr>
                          <a:srgbClr val="336699"/>
                        </a:buClr>
                        <a:buSzPct val="6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defRPr>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rgbClr val="336699"/>
                        </a:buClr>
                        <a:buSzPct val="60000"/>
                        <a:buFont typeface="Wingdings" panose="05000000000000000000" pitchFamily="2" charset="2"/>
                        <a:buNone/>
                        <a:tabLst/>
                      </a:pPr>
                      <a:r>
                        <a:rPr kumimoji="0" lang="en-US"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Student class designation</a:t>
                      </a:r>
                    </a:p>
                  </a:txBody>
                  <a:tcPr marT="45712" marB="45712" horzOverflow="overflow">
                    <a:lnL>
                      <a:noFill/>
                    </a:lnL>
                    <a:lnR>
                      <a:noFill/>
                    </a:lnR>
                    <a:lnT>
                      <a:noFill/>
                    </a:lnT>
                    <a:lnB>
                      <a:noFill/>
                    </a:lnB>
                    <a:lnTlToBr>
                      <a:noFill/>
                    </a:lnTlToBr>
                    <a:lnBlToTr>
                      <a:noFill/>
                    </a:lnBlToTr>
                    <a:noFill/>
                  </a:tcPr>
                </a:tc>
                <a:tc>
                  <a:txBody>
                    <a:bodyPr/>
                    <a:lstStyle>
                      <a:lvl1pPr>
                        <a:spcBef>
                          <a:spcPct val="20000"/>
                        </a:spcBef>
                        <a:buClr>
                          <a:srgbClr val="336699"/>
                        </a:buClr>
                        <a:buSzPct val="6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defRPr>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rgbClr val="336699"/>
                        </a:buClr>
                        <a:buSzPct val="60000"/>
                        <a:buFont typeface="Wingdings" panose="05000000000000000000" pitchFamily="2" charset="2"/>
                        <a:buNone/>
                        <a:tabLst/>
                      </a:pPr>
                      <a:r>
                        <a:rPr kumimoji="0" lang="en-US" altLang="en-US" sz="1600" b="0" i="0" u="none" strike="noStrike" cap="none" normalizeH="0" baseline="0">
                          <a:ln>
                            <a:noFill/>
                          </a:ln>
                          <a:solidFill>
                            <a:schemeClr val="tx1"/>
                          </a:solidFill>
                          <a:effectLst/>
                          <a:latin typeface="Arial" panose="020B0604020202020204" pitchFamily="34" charset="0"/>
                          <a:cs typeface="Arial" panose="020B0604020202020204" pitchFamily="34" charset="0"/>
                        </a:rPr>
                        <a:t>Freshman, Sophomore, Junior, Senior</a:t>
                      </a:r>
                    </a:p>
                  </a:txBody>
                  <a:tcPr marT="45712" marB="45712"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r h="822941">
                <a:tc>
                  <a:txBody>
                    <a:bodyPr/>
                    <a:lstStyle>
                      <a:lvl1pPr>
                        <a:spcBef>
                          <a:spcPct val="20000"/>
                        </a:spcBef>
                        <a:buClr>
                          <a:srgbClr val="336699"/>
                        </a:buClr>
                        <a:buSzPct val="6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defRPr>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rgbClr val="336699"/>
                        </a:buClr>
                        <a:buSzPct val="60000"/>
                        <a:buFont typeface="Wingdings" panose="05000000000000000000" pitchFamily="2" charset="2"/>
                        <a:buNone/>
                        <a:tabLst/>
                      </a:pPr>
                      <a:r>
                        <a:rPr kumimoji="0" lang="en-US"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Product satisfaction</a:t>
                      </a:r>
                    </a:p>
                  </a:txBody>
                  <a:tcPr marT="45712" marB="45712" horzOverflow="overflow">
                    <a:lnL>
                      <a:noFill/>
                    </a:lnL>
                    <a:lnR>
                      <a:noFill/>
                    </a:lnR>
                    <a:lnT>
                      <a:noFill/>
                    </a:lnT>
                    <a:lnB>
                      <a:noFill/>
                    </a:lnB>
                    <a:lnTlToBr>
                      <a:noFill/>
                    </a:lnTlToBr>
                    <a:lnBlToTr>
                      <a:noFill/>
                    </a:lnBlToTr>
                    <a:noFill/>
                  </a:tcPr>
                </a:tc>
                <a:tc>
                  <a:txBody>
                    <a:bodyPr/>
                    <a:lstStyle>
                      <a:lvl1pPr>
                        <a:spcBef>
                          <a:spcPct val="20000"/>
                        </a:spcBef>
                        <a:buClr>
                          <a:srgbClr val="336699"/>
                        </a:buClr>
                        <a:buSzPct val="6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defRPr>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rgbClr val="336699"/>
                        </a:buClr>
                        <a:buSzPct val="60000"/>
                        <a:buFont typeface="Wingdings" panose="05000000000000000000" pitchFamily="2" charset="2"/>
                        <a:buNone/>
                        <a:tabLst/>
                      </a:pPr>
                      <a:r>
                        <a:rPr kumimoji="0" lang="en-US" altLang="en-US" sz="1600" b="0" i="0" u="none" strike="noStrike" cap="none" normalizeH="0" baseline="0">
                          <a:ln>
                            <a:noFill/>
                          </a:ln>
                          <a:solidFill>
                            <a:schemeClr val="tx1"/>
                          </a:solidFill>
                          <a:effectLst/>
                          <a:latin typeface="Arial" panose="020B0604020202020204" pitchFamily="34" charset="0"/>
                          <a:cs typeface="Arial" panose="020B0604020202020204" pitchFamily="34" charset="0"/>
                        </a:rPr>
                        <a:t>Very unsatisfied, Fairly unsatisfied, Neutral, Fairly satisfied, Very satisfied</a:t>
                      </a:r>
                    </a:p>
                  </a:txBody>
                  <a:tcPr marT="45712" marB="45712"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r h="579277">
                <a:tc>
                  <a:txBody>
                    <a:bodyPr/>
                    <a:lstStyle>
                      <a:lvl1pPr>
                        <a:spcBef>
                          <a:spcPct val="20000"/>
                        </a:spcBef>
                        <a:buClr>
                          <a:srgbClr val="336699"/>
                        </a:buClr>
                        <a:buSzPct val="6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defRPr>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rgbClr val="336699"/>
                        </a:buClr>
                        <a:buSzPct val="60000"/>
                        <a:buFont typeface="Wingdings" panose="05000000000000000000" pitchFamily="2" charset="2"/>
                        <a:buNone/>
                        <a:tabLst/>
                      </a:pPr>
                      <a:r>
                        <a:rPr kumimoji="0" lang="en-US" altLang="en-US" sz="1600" b="0" i="0" u="none" strike="noStrike" cap="none" normalizeH="0" baseline="0">
                          <a:ln>
                            <a:noFill/>
                          </a:ln>
                          <a:solidFill>
                            <a:schemeClr val="tx1"/>
                          </a:solidFill>
                          <a:effectLst/>
                          <a:latin typeface="Arial" panose="020B0604020202020204" pitchFamily="34" charset="0"/>
                          <a:cs typeface="Arial" panose="020B0604020202020204" pitchFamily="34" charset="0"/>
                        </a:rPr>
                        <a:t>Faculty rank</a:t>
                      </a:r>
                    </a:p>
                  </a:txBody>
                  <a:tcPr marT="45712" marB="45712" horzOverflow="overflow">
                    <a:lnL>
                      <a:noFill/>
                    </a:lnL>
                    <a:lnR>
                      <a:noFill/>
                    </a:lnR>
                    <a:lnT>
                      <a:noFill/>
                    </a:lnT>
                    <a:lnB>
                      <a:noFill/>
                    </a:lnB>
                    <a:lnTlToBr>
                      <a:noFill/>
                    </a:lnTlToBr>
                    <a:lnBlToTr>
                      <a:noFill/>
                    </a:lnBlToTr>
                    <a:noFill/>
                  </a:tcPr>
                </a:tc>
                <a:tc>
                  <a:txBody>
                    <a:bodyPr/>
                    <a:lstStyle>
                      <a:lvl1pPr>
                        <a:spcBef>
                          <a:spcPct val="20000"/>
                        </a:spcBef>
                        <a:buClr>
                          <a:srgbClr val="336699"/>
                        </a:buClr>
                        <a:buSzPct val="6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defRPr>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rgbClr val="336699"/>
                        </a:buClr>
                        <a:buSzPct val="60000"/>
                        <a:buFont typeface="Wingdings" panose="05000000000000000000" pitchFamily="2" charset="2"/>
                        <a:buNone/>
                        <a:tabLst/>
                      </a:pPr>
                      <a:r>
                        <a:rPr kumimoji="0" lang="en-US" altLang="en-US" sz="1600" b="0" i="0" u="none" strike="noStrike" cap="none" normalizeH="0" baseline="0">
                          <a:ln>
                            <a:noFill/>
                          </a:ln>
                          <a:solidFill>
                            <a:schemeClr val="tx1"/>
                          </a:solidFill>
                          <a:effectLst/>
                          <a:latin typeface="Arial" panose="020B0604020202020204" pitchFamily="34" charset="0"/>
                          <a:cs typeface="Arial" panose="020B0604020202020204" pitchFamily="34" charset="0"/>
                        </a:rPr>
                        <a:t>Professor, Associate Professor, Assistant Professor, Instructor</a:t>
                      </a:r>
                    </a:p>
                  </a:txBody>
                  <a:tcPr marT="45712" marB="45712"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2"/>
                  </a:ext>
                </a:extLst>
              </a:tr>
              <a:tr h="579277">
                <a:tc>
                  <a:txBody>
                    <a:bodyPr/>
                    <a:lstStyle>
                      <a:lvl1pPr>
                        <a:spcBef>
                          <a:spcPct val="20000"/>
                        </a:spcBef>
                        <a:buClr>
                          <a:srgbClr val="336699"/>
                        </a:buClr>
                        <a:buSzPct val="6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defRPr>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rgbClr val="336699"/>
                        </a:buClr>
                        <a:buSzPct val="60000"/>
                        <a:buFont typeface="Wingdings" panose="05000000000000000000" pitchFamily="2" charset="2"/>
                        <a:buNone/>
                        <a:tabLst/>
                      </a:pPr>
                      <a:r>
                        <a:rPr kumimoji="0" lang="en-US" altLang="en-US" sz="1600" b="0" i="0" u="none" strike="noStrike" cap="none" normalizeH="0" baseline="0">
                          <a:ln>
                            <a:noFill/>
                          </a:ln>
                          <a:solidFill>
                            <a:schemeClr val="tx1"/>
                          </a:solidFill>
                          <a:effectLst/>
                          <a:latin typeface="Arial" panose="020B0604020202020204" pitchFamily="34" charset="0"/>
                          <a:cs typeface="Arial" panose="020B0604020202020204" pitchFamily="34" charset="0"/>
                        </a:rPr>
                        <a:t>Standard &amp; Poor’s bond ratings</a:t>
                      </a:r>
                    </a:p>
                  </a:txBody>
                  <a:tcPr marT="45712" marB="45712" horzOverflow="overflow">
                    <a:lnL>
                      <a:noFill/>
                    </a:lnL>
                    <a:lnR>
                      <a:noFill/>
                    </a:lnR>
                    <a:lnT>
                      <a:noFill/>
                    </a:lnT>
                    <a:lnB>
                      <a:noFill/>
                    </a:lnB>
                    <a:lnTlToBr>
                      <a:noFill/>
                    </a:lnTlToBr>
                    <a:lnBlToTr>
                      <a:noFill/>
                    </a:lnBlToTr>
                    <a:noFill/>
                  </a:tcPr>
                </a:tc>
                <a:tc>
                  <a:txBody>
                    <a:bodyPr/>
                    <a:lstStyle>
                      <a:lvl1pPr>
                        <a:spcBef>
                          <a:spcPct val="20000"/>
                        </a:spcBef>
                        <a:buClr>
                          <a:srgbClr val="336699"/>
                        </a:buClr>
                        <a:buSzPct val="6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defRPr>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rgbClr val="336699"/>
                        </a:buClr>
                        <a:buSzPct val="60000"/>
                        <a:buFont typeface="Wingdings" panose="05000000000000000000" pitchFamily="2" charset="2"/>
                        <a:buNone/>
                        <a:tabLst/>
                      </a:pPr>
                      <a:r>
                        <a:rPr kumimoji="0" lang="en-US" altLang="en-US" sz="1600" b="0" i="0" u="none" strike="noStrike" cap="none" normalizeH="0" baseline="0">
                          <a:ln>
                            <a:noFill/>
                          </a:ln>
                          <a:solidFill>
                            <a:schemeClr val="tx1"/>
                          </a:solidFill>
                          <a:effectLst/>
                          <a:latin typeface="Arial" panose="020B0604020202020204" pitchFamily="34" charset="0"/>
                          <a:cs typeface="Arial" panose="020B0604020202020204" pitchFamily="34" charset="0"/>
                        </a:rPr>
                        <a:t>AAA, AA, A, BBB, BB, B, CCC, CC, C, DDD, DD, D</a:t>
                      </a:r>
                    </a:p>
                  </a:txBody>
                  <a:tcPr marT="45712" marB="45712"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3"/>
                  </a:ext>
                </a:extLst>
              </a:tr>
              <a:tr h="487227">
                <a:tc>
                  <a:txBody>
                    <a:bodyPr/>
                    <a:lstStyle>
                      <a:lvl1pPr>
                        <a:spcBef>
                          <a:spcPct val="20000"/>
                        </a:spcBef>
                        <a:buClr>
                          <a:srgbClr val="336699"/>
                        </a:buClr>
                        <a:buSzPct val="6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defRPr>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rgbClr val="336699"/>
                        </a:buClr>
                        <a:buSzPct val="60000"/>
                        <a:buFont typeface="Wingdings" panose="05000000000000000000" pitchFamily="2" charset="2"/>
                        <a:buNone/>
                        <a:tabLst/>
                      </a:pPr>
                      <a:r>
                        <a:rPr kumimoji="0" lang="en-US" altLang="en-US" sz="1600" b="0" i="0" u="none" strike="noStrike" cap="none" normalizeH="0" baseline="0">
                          <a:ln>
                            <a:noFill/>
                          </a:ln>
                          <a:solidFill>
                            <a:schemeClr val="tx1"/>
                          </a:solidFill>
                          <a:effectLst/>
                          <a:latin typeface="Arial" panose="020B0604020202020204" pitchFamily="34" charset="0"/>
                          <a:cs typeface="Arial" panose="020B0604020202020204" pitchFamily="34" charset="0"/>
                        </a:rPr>
                        <a:t>Student Grades</a:t>
                      </a:r>
                    </a:p>
                  </a:txBody>
                  <a:tcPr marT="45712" marB="45712" horzOverflow="overflow">
                    <a:lnL>
                      <a:noFill/>
                    </a:lnL>
                    <a:lnR>
                      <a:noFill/>
                    </a:lnR>
                    <a:lnT>
                      <a:noFill/>
                    </a:lnT>
                    <a:lnB>
                      <a:noFill/>
                    </a:lnB>
                    <a:lnTlToBr>
                      <a:noFill/>
                    </a:lnTlToBr>
                    <a:lnBlToTr>
                      <a:noFill/>
                    </a:lnBlToTr>
                    <a:noFill/>
                  </a:tcPr>
                </a:tc>
                <a:tc>
                  <a:txBody>
                    <a:bodyPr/>
                    <a:lstStyle>
                      <a:lvl1pPr>
                        <a:spcBef>
                          <a:spcPct val="20000"/>
                        </a:spcBef>
                        <a:buClr>
                          <a:srgbClr val="336699"/>
                        </a:buClr>
                        <a:buSzPct val="6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defRPr>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rgbClr val="336699"/>
                        </a:buClr>
                        <a:buSzPct val="60000"/>
                        <a:buFont typeface="Wingdings" panose="05000000000000000000" pitchFamily="2" charset="2"/>
                        <a:buNone/>
                        <a:tabLst/>
                      </a:pPr>
                      <a:r>
                        <a:rPr kumimoji="0" lang="en-US" altLang="en-US" sz="1600" b="0" i="0" u="none" strike="noStrike" cap="none" normalizeH="0" baseline="0">
                          <a:ln>
                            <a:noFill/>
                          </a:ln>
                          <a:solidFill>
                            <a:schemeClr val="tx1"/>
                          </a:solidFill>
                          <a:effectLst/>
                          <a:latin typeface="Arial" panose="020B0604020202020204" pitchFamily="34" charset="0"/>
                          <a:cs typeface="Arial" panose="020B0604020202020204" pitchFamily="34" charset="0"/>
                        </a:rPr>
                        <a:t>A, B, C, D, F</a:t>
                      </a:r>
                    </a:p>
                  </a:txBody>
                  <a:tcPr marT="45712" marB="45712"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4"/>
                  </a:ext>
                </a:extLst>
              </a:tr>
            </a:tbl>
          </a:graphicData>
        </a:graphic>
      </p:graphicFrame>
      <p:sp>
        <p:nvSpPr>
          <p:cNvPr id="10264" name="TextBox 16"/>
          <p:cNvSpPr txBox="1">
            <a:spLocks noChangeArrowheads="1"/>
          </p:cNvSpPr>
          <p:nvPr/>
        </p:nvSpPr>
        <p:spPr bwMode="auto">
          <a:xfrm>
            <a:off x="7704138" y="1219200"/>
            <a:ext cx="1447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u="sng">
                <a:solidFill>
                  <a:srgbClr val="A50021"/>
                </a:solidFill>
              </a:rPr>
              <a:t>D</a:t>
            </a:r>
            <a:r>
              <a:rPr lang="en-US" altLang="en-US"/>
              <a:t>COVA</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DE796-A117-360F-67DC-9176257A026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0B7823D-BD0B-A79F-B6B5-CE49EF0ADCB2}"/>
              </a:ext>
            </a:extLst>
          </p:cNvPr>
          <p:cNvSpPr>
            <a:spLocks noGrp="1"/>
          </p:cNvSpPr>
          <p:nvPr>
            <p:ph idx="1"/>
          </p:nvPr>
        </p:nvSpPr>
        <p:spPr/>
        <p:txBody>
          <a:bodyPr/>
          <a:lstStyle/>
          <a:p>
            <a:r>
              <a:rPr lang="en-US" dirty="0"/>
              <a:t>When dealing with numerical data, sometimes zero is meaningful, sometimes it is not</a:t>
            </a:r>
          </a:p>
          <a:p>
            <a:pPr lvl="1"/>
            <a:r>
              <a:rPr lang="en-US" dirty="0"/>
              <a:t>Why does this matter?</a:t>
            </a:r>
          </a:p>
        </p:txBody>
      </p:sp>
    </p:spTree>
    <p:extLst>
      <p:ext uri="{BB962C8B-B14F-4D97-AF65-F5344CB8AC3E}">
        <p14:creationId xmlns:p14="http://schemas.microsoft.com/office/powerpoint/2010/main" val="11370350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Before we begin…</a:t>
            </a:r>
          </a:p>
        </p:txBody>
      </p:sp>
      <p:sp>
        <p:nvSpPr>
          <p:cNvPr id="3" name="Content Placeholder 2"/>
          <p:cNvSpPr>
            <a:spLocks noGrp="1"/>
          </p:cNvSpPr>
          <p:nvPr>
            <p:ph idx="1"/>
          </p:nvPr>
        </p:nvSpPr>
        <p:spPr/>
        <p:txBody>
          <a:bodyPr/>
          <a:lstStyle/>
          <a:p>
            <a:r>
              <a:rPr lang="en-US" dirty="0"/>
              <a:t>Why have a course like this? </a:t>
            </a:r>
          </a:p>
          <a:p>
            <a:r>
              <a:rPr lang="en-US" dirty="0"/>
              <a:t>What do you expect to learn? </a:t>
            </a:r>
          </a:p>
          <a:p>
            <a:r>
              <a:rPr lang="en-US" dirty="0"/>
              <a:t>Why bother?</a:t>
            </a:r>
          </a:p>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idx="4294967295"/>
          </p:nvPr>
        </p:nvSpPr>
        <p:spPr/>
        <p:txBody>
          <a:bodyPr/>
          <a:lstStyle/>
          <a:p>
            <a:pPr eaLnBrk="1" hangingPunct="1"/>
            <a:r>
              <a:rPr lang="en-US" altLang="en-US"/>
              <a:t>Measurement Scales (con’t.)</a:t>
            </a:r>
          </a:p>
        </p:txBody>
      </p:sp>
      <p:sp>
        <p:nvSpPr>
          <p:cNvPr id="11267" name="Content Placeholder 2"/>
          <p:cNvSpPr>
            <a:spLocks noGrp="1"/>
          </p:cNvSpPr>
          <p:nvPr>
            <p:ph idx="4294967295"/>
          </p:nvPr>
        </p:nvSpPr>
        <p:spPr/>
        <p:txBody>
          <a:bodyPr/>
          <a:lstStyle/>
          <a:p>
            <a:pPr eaLnBrk="1" hangingPunct="1">
              <a:lnSpc>
                <a:spcPct val="90000"/>
              </a:lnSpc>
              <a:buClr>
                <a:schemeClr val="tx1"/>
              </a:buClr>
              <a:buFont typeface="Wingdings" panose="05000000000000000000" pitchFamily="2" charset="2"/>
              <a:buChar char="§"/>
            </a:pPr>
            <a:r>
              <a:rPr lang="en-US" altLang="en-US" b="1" dirty="0">
                <a:latin typeface="Times New Roman" panose="02020603050405020304" pitchFamily="18" charset="0"/>
              </a:rPr>
              <a:t>Interval scale</a:t>
            </a:r>
          </a:p>
          <a:p>
            <a:pPr lvl="1" eaLnBrk="1" hangingPunct="1">
              <a:lnSpc>
                <a:spcPct val="90000"/>
              </a:lnSpc>
              <a:buClr>
                <a:schemeClr val="tx1"/>
              </a:buClr>
              <a:buFont typeface="Wingdings" panose="05000000000000000000" pitchFamily="2" charset="2"/>
              <a:buChar char="§"/>
            </a:pPr>
            <a:r>
              <a:rPr lang="en-US" altLang="en-US" dirty="0">
                <a:latin typeface="Times New Roman" panose="02020603050405020304" pitchFamily="18" charset="0"/>
              </a:rPr>
              <a:t>Book says: </a:t>
            </a:r>
            <a:r>
              <a:rPr lang="en-US" altLang="en-US" b="1" dirty="0">
                <a:latin typeface="Times New Roman" panose="02020603050405020304" pitchFamily="18" charset="0"/>
              </a:rPr>
              <a:t>“</a:t>
            </a:r>
            <a:r>
              <a:rPr lang="en-US" altLang="en-US" dirty="0">
                <a:latin typeface="Times New Roman" panose="02020603050405020304" pitchFamily="18" charset="0"/>
              </a:rPr>
              <a:t>is a type of ordinal scale in which the difference between measurements is a meaningful quantity but the measurements </a:t>
            </a:r>
            <a:r>
              <a:rPr lang="en-US" altLang="en-US" u="sng" dirty="0">
                <a:latin typeface="Times New Roman" panose="02020603050405020304" pitchFamily="18" charset="0"/>
              </a:rPr>
              <a:t>do not have a true zero point</a:t>
            </a:r>
            <a:r>
              <a:rPr lang="en-US" altLang="en-US" dirty="0">
                <a:latin typeface="Times New Roman" panose="02020603050405020304" pitchFamily="18" charset="0"/>
              </a:rPr>
              <a:t>.”</a:t>
            </a:r>
          </a:p>
          <a:p>
            <a:pPr lvl="1" eaLnBrk="1" hangingPunct="1">
              <a:lnSpc>
                <a:spcPct val="90000"/>
              </a:lnSpc>
              <a:buClr>
                <a:schemeClr val="tx1"/>
              </a:buClr>
              <a:buFont typeface="Wingdings" panose="05000000000000000000" pitchFamily="2" charset="2"/>
              <a:buChar char="§"/>
            </a:pPr>
            <a:r>
              <a:rPr lang="en-US" altLang="en-US" dirty="0">
                <a:latin typeface="Times New Roman" panose="02020603050405020304" pitchFamily="18" charset="0"/>
              </a:rPr>
              <a:t>Another way to think about it: the space between the measurements is consistent, but the zero point is somewhat arbitrary.</a:t>
            </a:r>
          </a:p>
          <a:p>
            <a:pPr lvl="2" eaLnBrk="1" hangingPunct="1">
              <a:lnSpc>
                <a:spcPct val="90000"/>
              </a:lnSpc>
              <a:buClr>
                <a:schemeClr val="tx1"/>
              </a:buClr>
              <a:buFont typeface="Wingdings" panose="05000000000000000000" pitchFamily="2" charset="2"/>
              <a:buChar char="§"/>
            </a:pPr>
            <a:r>
              <a:rPr lang="en-US" altLang="en-US" dirty="0">
                <a:latin typeface="Times New Roman" panose="02020603050405020304" pitchFamily="18" charset="0"/>
              </a:rPr>
              <a:t>i.e. Temperature: 0 degrees is not the lowest temp can go</a:t>
            </a:r>
          </a:p>
          <a:p>
            <a:pPr lvl="2" eaLnBrk="1" hangingPunct="1">
              <a:lnSpc>
                <a:spcPct val="90000"/>
              </a:lnSpc>
              <a:buClr>
                <a:schemeClr val="tx1"/>
              </a:buClr>
              <a:buFont typeface="Wingdings" panose="05000000000000000000" pitchFamily="2" charset="2"/>
              <a:buChar char="§"/>
            </a:pPr>
            <a:r>
              <a:rPr lang="en-US" altLang="en-US" dirty="0">
                <a:latin typeface="Times New Roman" panose="02020603050405020304" pitchFamily="18" charset="0"/>
              </a:rPr>
              <a:t>Thus 10 degrees is not “twice as hot” as 5 degree</a:t>
            </a:r>
          </a:p>
          <a:p>
            <a:pPr lvl="2" eaLnBrk="1" hangingPunct="1">
              <a:lnSpc>
                <a:spcPct val="90000"/>
              </a:lnSpc>
              <a:buClr>
                <a:schemeClr val="tx1"/>
              </a:buClr>
              <a:buFont typeface="Wingdings" panose="05000000000000000000" pitchFamily="2" charset="2"/>
              <a:buChar char="§"/>
            </a:pPr>
            <a:r>
              <a:rPr lang="en-US" altLang="en-US" dirty="0">
                <a:latin typeface="Times New Roman" panose="02020603050405020304" pitchFamily="18" charset="0"/>
              </a:rPr>
              <a:t>IQ is another example</a:t>
            </a:r>
          </a:p>
          <a:p>
            <a:pPr eaLnBrk="1" hangingPunct="1">
              <a:lnSpc>
                <a:spcPct val="90000"/>
              </a:lnSpc>
              <a:buClr>
                <a:schemeClr val="tx1"/>
              </a:buClr>
              <a:buNone/>
            </a:pPr>
            <a:endParaRPr lang="en-US" altLang="en-US" dirty="0">
              <a:latin typeface="Times New Roman" panose="02020603050405020304" pitchFamily="18" charset="0"/>
            </a:endParaRPr>
          </a:p>
        </p:txBody>
      </p:sp>
      <p:sp>
        <p:nvSpPr>
          <p:cNvPr id="11268" name="TextBox 5"/>
          <p:cNvSpPr txBox="1">
            <a:spLocks noChangeArrowheads="1"/>
          </p:cNvSpPr>
          <p:nvPr/>
        </p:nvSpPr>
        <p:spPr bwMode="auto">
          <a:xfrm>
            <a:off x="7613650" y="1143000"/>
            <a:ext cx="1447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u="sng">
                <a:solidFill>
                  <a:srgbClr val="A50021"/>
                </a:solidFill>
              </a:rPr>
              <a:t>D</a:t>
            </a:r>
            <a:r>
              <a:rPr lang="en-US" altLang="en-US"/>
              <a:t>COVA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267">
                                            <p:txEl>
                                              <p:pRg st="1" end="1"/>
                                            </p:txEl>
                                          </p:spTgt>
                                        </p:tgtEl>
                                        <p:attrNameLst>
                                          <p:attrName>style.visibility</p:attrName>
                                        </p:attrNameLst>
                                      </p:cBhvr>
                                      <p:to>
                                        <p:strVal val="visible"/>
                                      </p:to>
                                    </p:set>
                                    <p:animEffect transition="in" filter="blinds(horizontal)">
                                      <p:cBhvr>
                                        <p:cTn id="7" dur="500"/>
                                        <p:tgtEl>
                                          <p:spTgt spid="1126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1267">
                                            <p:txEl>
                                              <p:pRg st="2" end="2"/>
                                            </p:txEl>
                                          </p:spTgt>
                                        </p:tgtEl>
                                        <p:attrNameLst>
                                          <p:attrName>style.visibility</p:attrName>
                                        </p:attrNameLst>
                                      </p:cBhvr>
                                      <p:to>
                                        <p:strVal val="visible"/>
                                      </p:to>
                                    </p:set>
                                    <p:animEffect transition="in" filter="blinds(horizontal)">
                                      <p:cBhvr>
                                        <p:cTn id="12" dur="500"/>
                                        <p:tgtEl>
                                          <p:spTgt spid="11267">
                                            <p:txEl>
                                              <p:pRg st="2" end="2"/>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11267">
                                            <p:txEl>
                                              <p:pRg st="3" end="3"/>
                                            </p:txEl>
                                          </p:spTgt>
                                        </p:tgtEl>
                                        <p:attrNameLst>
                                          <p:attrName>style.visibility</p:attrName>
                                        </p:attrNameLst>
                                      </p:cBhvr>
                                      <p:to>
                                        <p:strVal val="visible"/>
                                      </p:to>
                                    </p:set>
                                    <p:animEffect transition="in" filter="blinds(horizontal)">
                                      <p:cBhvr>
                                        <p:cTn id="15" dur="500"/>
                                        <p:tgtEl>
                                          <p:spTgt spid="11267">
                                            <p:txEl>
                                              <p:pRg st="3" end="3"/>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11267">
                                            <p:txEl>
                                              <p:pRg st="4" end="4"/>
                                            </p:txEl>
                                          </p:spTgt>
                                        </p:tgtEl>
                                        <p:attrNameLst>
                                          <p:attrName>style.visibility</p:attrName>
                                        </p:attrNameLst>
                                      </p:cBhvr>
                                      <p:to>
                                        <p:strVal val="visible"/>
                                      </p:to>
                                    </p:set>
                                    <p:animEffect transition="in" filter="blinds(horizontal)">
                                      <p:cBhvr>
                                        <p:cTn id="18" dur="500"/>
                                        <p:tgtEl>
                                          <p:spTgt spid="11267">
                                            <p:txEl>
                                              <p:pRg st="4" end="4"/>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11267">
                                            <p:txEl>
                                              <p:pRg st="5" end="5"/>
                                            </p:txEl>
                                          </p:spTgt>
                                        </p:tgtEl>
                                        <p:attrNameLst>
                                          <p:attrName>style.visibility</p:attrName>
                                        </p:attrNameLst>
                                      </p:cBhvr>
                                      <p:to>
                                        <p:strVal val="visible"/>
                                      </p:to>
                                    </p:set>
                                    <p:animEffect transition="in" filter="blinds(horizontal)">
                                      <p:cBhvr>
                                        <p:cTn id="21" dur="500"/>
                                        <p:tgtEl>
                                          <p:spTgt spid="1126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idx="4294967295"/>
          </p:nvPr>
        </p:nvSpPr>
        <p:spPr/>
        <p:txBody>
          <a:bodyPr/>
          <a:lstStyle/>
          <a:p>
            <a:pPr eaLnBrk="1" hangingPunct="1"/>
            <a:r>
              <a:rPr lang="en-US" altLang="en-US"/>
              <a:t>Measurement Scales (con’t.)</a:t>
            </a:r>
          </a:p>
        </p:txBody>
      </p:sp>
      <p:sp>
        <p:nvSpPr>
          <p:cNvPr id="11267" name="Content Placeholder 2"/>
          <p:cNvSpPr>
            <a:spLocks noGrp="1"/>
          </p:cNvSpPr>
          <p:nvPr>
            <p:ph idx="4294967295"/>
          </p:nvPr>
        </p:nvSpPr>
        <p:spPr/>
        <p:txBody>
          <a:bodyPr/>
          <a:lstStyle/>
          <a:p>
            <a:pPr eaLnBrk="1" hangingPunct="1">
              <a:lnSpc>
                <a:spcPct val="90000"/>
              </a:lnSpc>
              <a:buClr>
                <a:schemeClr val="tx1"/>
              </a:buClr>
              <a:buFont typeface="Wingdings" panose="05000000000000000000" pitchFamily="2" charset="2"/>
              <a:buChar char="§"/>
            </a:pPr>
            <a:r>
              <a:rPr lang="en-US" altLang="en-US" b="1" dirty="0">
                <a:latin typeface="Times New Roman" panose="02020603050405020304" pitchFamily="18" charset="0"/>
              </a:rPr>
              <a:t>Ratio scale </a:t>
            </a:r>
          </a:p>
          <a:p>
            <a:pPr lvl="1" eaLnBrk="1" hangingPunct="1">
              <a:lnSpc>
                <a:spcPct val="90000"/>
              </a:lnSpc>
              <a:buClr>
                <a:schemeClr val="tx1"/>
              </a:buClr>
              <a:buFont typeface="Wingdings" panose="05000000000000000000" pitchFamily="2" charset="2"/>
              <a:buChar char="§"/>
            </a:pPr>
            <a:r>
              <a:rPr lang="en-US" altLang="en-US" dirty="0">
                <a:latin typeface="Times New Roman" panose="02020603050405020304" pitchFamily="18" charset="0"/>
              </a:rPr>
              <a:t>Book says: </a:t>
            </a:r>
            <a:r>
              <a:rPr lang="en-US" altLang="en-US" b="1" dirty="0">
                <a:latin typeface="Times New Roman" panose="02020603050405020304" pitchFamily="18" charset="0"/>
              </a:rPr>
              <a:t>“</a:t>
            </a:r>
            <a:r>
              <a:rPr lang="en-US" altLang="en-US" dirty="0">
                <a:latin typeface="Times New Roman" panose="02020603050405020304" pitchFamily="18" charset="0"/>
              </a:rPr>
              <a:t>is a type of ordinal scale in which the difference between the measurements is a meaningful quantity and the measurements </a:t>
            </a:r>
            <a:r>
              <a:rPr lang="en-US" altLang="en-US" u="sng" dirty="0">
                <a:latin typeface="Times New Roman" panose="02020603050405020304" pitchFamily="18" charset="0"/>
              </a:rPr>
              <a:t>have a true zero point</a:t>
            </a:r>
            <a:r>
              <a:rPr lang="en-US" altLang="en-US" dirty="0">
                <a:latin typeface="Times New Roman" panose="02020603050405020304" pitchFamily="18" charset="0"/>
              </a:rPr>
              <a:t>.”</a:t>
            </a:r>
          </a:p>
          <a:p>
            <a:pPr lvl="1" eaLnBrk="1" hangingPunct="1">
              <a:lnSpc>
                <a:spcPct val="90000"/>
              </a:lnSpc>
              <a:buClr>
                <a:schemeClr val="tx1"/>
              </a:buClr>
              <a:buFont typeface="Wingdings" panose="05000000000000000000" pitchFamily="2" charset="2"/>
              <a:buChar char="§"/>
            </a:pPr>
            <a:r>
              <a:rPr lang="en-US" altLang="en-US" dirty="0">
                <a:latin typeface="Times New Roman" panose="02020603050405020304" pitchFamily="18" charset="0"/>
              </a:rPr>
              <a:t>Here, a zero value has meaning</a:t>
            </a:r>
          </a:p>
          <a:p>
            <a:pPr lvl="2" eaLnBrk="1" hangingPunct="1">
              <a:lnSpc>
                <a:spcPct val="90000"/>
              </a:lnSpc>
              <a:buClr>
                <a:schemeClr val="tx1"/>
              </a:buClr>
              <a:buFont typeface="Wingdings" panose="05000000000000000000" pitchFamily="2" charset="2"/>
              <a:buChar char="§"/>
            </a:pPr>
            <a:r>
              <a:rPr lang="en-US" altLang="en-US" dirty="0">
                <a:latin typeface="Times New Roman" panose="02020603050405020304" pitchFamily="18" charset="0"/>
              </a:rPr>
              <a:t>i.e. weight: 0 kilograms means something; a true starting point</a:t>
            </a:r>
          </a:p>
          <a:p>
            <a:pPr lvl="2" eaLnBrk="1" hangingPunct="1">
              <a:lnSpc>
                <a:spcPct val="90000"/>
              </a:lnSpc>
              <a:buClr>
                <a:schemeClr val="tx1"/>
              </a:buClr>
              <a:buFont typeface="Wingdings" panose="05000000000000000000" pitchFamily="2" charset="2"/>
              <a:buChar char="§"/>
            </a:pPr>
            <a:r>
              <a:rPr lang="en-US" altLang="en-US" dirty="0">
                <a:latin typeface="Times New Roman" panose="02020603050405020304" pitchFamily="18" charset="0"/>
              </a:rPr>
              <a:t>Thus 10 kilos </a:t>
            </a:r>
            <a:r>
              <a:rPr lang="en-US" altLang="en-US" u="sng" dirty="0">
                <a:latin typeface="Times New Roman" panose="02020603050405020304" pitchFamily="18" charset="0"/>
              </a:rPr>
              <a:t>is</a:t>
            </a:r>
            <a:r>
              <a:rPr lang="en-US" altLang="en-US" dirty="0">
                <a:latin typeface="Times New Roman" panose="02020603050405020304" pitchFamily="18" charset="0"/>
              </a:rPr>
              <a:t> “twice as heavy” as 5 kilos</a:t>
            </a:r>
          </a:p>
          <a:p>
            <a:pPr lvl="2" eaLnBrk="1" hangingPunct="1">
              <a:lnSpc>
                <a:spcPct val="90000"/>
              </a:lnSpc>
              <a:buClr>
                <a:schemeClr val="tx1"/>
              </a:buClr>
              <a:buFont typeface="Wingdings" panose="05000000000000000000" pitchFamily="2" charset="2"/>
              <a:buChar char="§"/>
            </a:pPr>
            <a:r>
              <a:rPr lang="en-US" altLang="en-US" dirty="0">
                <a:latin typeface="Times New Roman" panose="02020603050405020304" pitchFamily="18" charset="0"/>
              </a:rPr>
              <a:t>Temp in </a:t>
            </a:r>
            <a:r>
              <a:rPr lang="en-US" altLang="en-US" dirty="0" err="1">
                <a:latin typeface="Times New Roman" panose="02020603050405020304" pitchFamily="18" charset="0"/>
              </a:rPr>
              <a:t>Kelvins</a:t>
            </a:r>
            <a:r>
              <a:rPr lang="en-US" altLang="en-US" dirty="0">
                <a:latin typeface="Times New Roman" panose="02020603050405020304" pitchFamily="18" charset="0"/>
              </a:rPr>
              <a:t> (0 is absolute zero!)</a:t>
            </a:r>
          </a:p>
          <a:p>
            <a:pPr lvl="2" eaLnBrk="1" hangingPunct="1">
              <a:lnSpc>
                <a:spcPct val="90000"/>
              </a:lnSpc>
              <a:buClr>
                <a:schemeClr val="tx1"/>
              </a:buClr>
              <a:buFont typeface="Wingdings" panose="05000000000000000000" pitchFamily="2" charset="2"/>
              <a:buChar char="§"/>
            </a:pPr>
            <a:r>
              <a:rPr lang="en-US" altLang="en-US" dirty="0">
                <a:latin typeface="Times New Roman" panose="02020603050405020304" pitchFamily="18" charset="0"/>
              </a:rPr>
              <a:t>Weekly sales, number of store locations, etc. </a:t>
            </a:r>
            <a:endParaRPr lang="en-US" altLang="en-US" dirty="0"/>
          </a:p>
          <a:p>
            <a:pPr eaLnBrk="1" hangingPunct="1"/>
            <a:endParaRPr lang="en-US" altLang="en-US" dirty="0"/>
          </a:p>
        </p:txBody>
      </p:sp>
      <p:sp>
        <p:nvSpPr>
          <p:cNvPr id="11268" name="TextBox 5"/>
          <p:cNvSpPr txBox="1">
            <a:spLocks noChangeArrowheads="1"/>
          </p:cNvSpPr>
          <p:nvPr/>
        </p:nvSpPr>
        <p:spPr bwMode="auto">
          <a:xfrm>
            <a:off x="7613650" y="1143000"/>
            <a:ext cx="1447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u="sng">
                <a:solidFill>
                  <a:srgbClr val="A50021"/>
                </a:solidFill>
              </a:rPr>
              <a:t>D</a:t>
            </a:r>
            <a:r>
              <a:rPr lang="en-US" altLang="en-US"/>
              <a:t>COVA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267">
                                            <p:txEl>
                                              <p:pRg st="1" end="1"/>
                                            </p:txEl>
                                          </p:spTgt>
                                        </p:tgtEl>
                                        <p:attrNameLst>
                                          <p:attrName>style.visibility</p:attrName>
                                        </p:attrNameLst>
                                      </p:cBhvr>
                                      <p:to>
                                        <p:strVal val="visible"/>
                                      </p:to>
                                    </p:set>
                                    <p:animEffect transition="in" filter="blinds(horizontal)">
                                      <p:cBhvr>
                                        <p:cTn id="7" dur="500"/>
                                        <p:tgtEl>
                                          <p:spTgt spid="1126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1267">
                                            <p:txEl>
                                              <p:pRg st="2" end="2"/>
                                            </p:txEl>
                                          </p:spTgt>
                                        </p:tgtEl>
                                        <p:attrNameLst>
                                          <p:attrName>style.visibility</p:attrName>
                                        </p:attrNameLst>
                                      </p:cBhvr>
                                      <p:to>
                                        <p:strVal val="visible"/>
                                      </p:to>
                                    </p:set>
                                    <p:animEffect transition="in" filter="blinds(horizontal)">
                                      <p:cBhvr>
                                        <p:cTn id="12" dur="500"/>
                                        <p:tgtEl>
                                          <p:spTgt spid="11267">
                                            <p:txEl>
                                              <p:pRg st="2" end="2"/>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11267">
                                            <p:txEl>
                                              <p:pRg st="3" end="3"/>
                                            </p:txEl>
                                          </p:spTgt>
                                        </p:tgtEl>
                                        <p:attrNameLst>
                                          <p:attrName>style.visibility</p:attrName>
                                        </p:attrNameLst>
                                      </p:cBhvr>
                                      <p:to>
                                        <p:strVal val="visible"/>
                                      </p:to>
                                    </p:set>
                                    <p:animEffect transition="in" filter="blinds(horizontal)">
                                      <p:cBhvr>
                                        <p:cTn id="15" dur="500"/>
                                        <p:tgtEl>
                                          <p:spTgt spid="11267">
                                            <p:txEl>
                                              <p:pRg st="3" end="3"/>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11267">
                                            <p:txEl>
                                              <p:pRg st="4" end="4"/>
                                            </p:txEl>
                                          </p:spTgt>
                                        </p:tgtEl>
                                        <p:attrNameLst>
                                          <p:attrName>style.visibility</p:attrName>
                                        </p:attrNameLst>
                                      </p:cBhvr>
                                      <p:to>
                                        <p:strVal val="visible"/>
                                      </p:to>
                                    </p:set>
                                    <p:animEffect transition="in" filter="blinds(horizontal)">
                                      <p:cBhvr>
                                        <p:cTn id="18" dur="500"/>
                                        <p:tgtEl>
                                          <p:spTgt spid="11267">
                                            <p:txEl>
                                              <p:pRg st="4" end="4"/>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11267">
                                            <p:txEl>
                                              <p:pRg st="5" end="5"/>
                                            </p:txEl>
                                          </p:spTgt>
                                        </p:tgtEl>
                                        <p:attrNameLst>
                                          <p:attrName>style.visibility</p:attrName>
                                        </p:attrNameLst>
                                      </p:cBhvr>
                                      <p:to>
                                        <p:strVal val="visible"/>
                                      </p:to>
                                    </p:set>
                                    <p:animEffect transition="in" filter="blinds(horizontal)">
                                      <p:cBhvr>
                                        <p:cTn id="21" dur="500"/>
                                        <p:tgtEl>
                                          <p:spTgt spid="11267">
                                            <p:txEl>
                                              <p:pRg st="5" end="5"/>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11267">
                                            <p:txEl>
                                              <p:pRg st="6" end="6"/>
                                            </p:txEl>
                                          </p:spTgt>
                                        </p:tgtEl>
                                        <p:attrNameLst>
                                          <p:attrName>style.visibility</p:attrName>
                                        </p:attrNameLst>
                                      </p:cBhvr>
                                      <p:to>
                                        <p:strVal val="visible"/>
                                      </p:to>
                                    </p:set>
                                    <p:animEffect transition="in" filter="blinds(horizontal)">
                                      <p:cBhvr>
                                        <p:cTn id="24" dur="500"/>
                                        <p:tgtEl>
                                          <p:spTgt spid="1126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5FE0C-195F-F1FC-AB26-EE732D04DDA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937E06D-8539-831D-E6BD-E4D5FD4FA4EA}"/>
              </a:ext>
            </a:extLst>
          </p:cNvPr>
          <p:cNvSpPr>
            <a:spLocks noGrp="1"/>
          </p:cNvSpPr>
          <p:nvPr>
            <p:ph idx="1"/>
          </p:nvPr>
        </p:nvSpPr>
        <p:spPr/>
        <p:txBody>
          <a:bodyPr/>
          <a:lstStyle/>
          <a:p>
            <a:r>
              <a:rPr lang="en-US" dirty="0"/>
              <a:t>The only reason this might matter is that with ratio data, ratios have meaning</a:t>
            </a:r>
          </a:p>
          <a:p>
            <a:r>
              <a:rPr lang="en-US" dirty="0"/>
              <a:t>Ex: </a:t>
            </a:r>
          </a:p>
          <a:p>
            <a:pPr lvl="1"/>
            <a:r>
              <a:rPr lang="en-US" dirty="0"/>
              <a:t>You got a 10% return while I only got a 5% return: </a:t>
            </a:r>
            <a:r>
              <a:rPr lang="en-US" i="1" dirty="0"/>
              <a:t>your returns were twice as big as mine</a:t>
            </a:r>
          </a:p>
          <a:p>
            <a:pPr lvl="1"/>
            <a:r>
              <a:rPr lang="en-US" dirty="0"/>
              <a:t>Yesterday it was 5 degrees, today it is 10 degrees: </a:t>
            </a:r>
            <a:r>
              <a:rPr lang="en-US" i="1" dirty="0"/>
              <a:t>doesn’t make sense to say it’s twice as hot</a:t>
            </a:r>
          </a:p>
        </p:txBody>
      </p:sp>
    </p:spTree>
    <p:extLst>
      <p:ext uri="{BB962C8B-B14F-4D97-AF65-F5344CB8AC3E}">
        <p14:creationId xmlns:p14="http://schemas.microsoft.com/office/powerpoint/2010/main" val="592269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Effect transition="in" filter="fade">
                                      <p:cBhvr>
                                        <p:cTn id="11"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idx="4294967295"/>
          </p:nvPr>
        </p:nvSpPr>
        <p:spPr/>
        <p:txBody>
          <a:bodyPr/>
          <a:lstStyle/>
          <a:p>
            <a:pPr eaLnBrk="1" hangingPunct="1"/>
            <a:r>
              <a:rPr lang="en-US" altLang="en-US"/>
              <a:t>Interval and Ratio Scales</a:t>
            </a:r>
          </a:p>
        </p:txBody>
      </p:sp>
      <p:pic>
        <p:nvPicPr>
          <p:cNvPr id="12291" name="Picture 4" descr="_Pic9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905000"/>
            <a:ext cx="8201025"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TextBox 6"/>
          <p:cNvSpPr txBox="1">
            <a:spLocks noChangeArrowheads="1"/>
          </p:cNvSpPr>
          <p:nvPr/>
        </p:nvSpPr>
        <p:spPr bwMode="auto">
          <a:xfrm>
            <a:off x="7613650" y="1143000"/>
            <a:ext cx="1447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u="sng">
                <a:solidFill>
                  <a:srgbClr val="A50021"/>
                </a:solidFill>
              </a:rPr>
              <a:t>D</a:t>
            </a:r>
            <a:r>
              <a:rPr lang="en-US" altLang="en-US"/>
              <a:t>COVA</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469D6-8155-6F6B-5BBF-F88772E5946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A537C7F-D891-91B3-87DF-6582B64B92C7}"/>
              </a:ext>
            </a:extLst>
          </p:cNvPr>
          <p:cNvSpPr>
            <a:spLocks noGrp="1"/>
          </p:cNvSpPr>
          <p:nvPr>
            <p:ph idx="1"/>
          </p:nvPr>
        </p:nvSpPr>
        <p:spPr/>
        <p:txBody>
          <a:bodyPr/>
          <a:lstStyle/>
          <a:p>
            <a:r>
              <a:rPr lang="en-US" dirty="0"/>
              <a:t>Where do data come from?</a:t>
            </a:r>
          </a:p>
          <a:p>
            <a:pPr lvl="1"/>
            <a:r>
              <a:rPr lang="en-US" dirty="0"/>
              <a:t>Do we have information from every possible observation or are we trying to understand the “big picture” from a subset of the observations?  </a:t>
            </a:r>
          </a:p>
        </p:txBody>
      </p:sp>
    </p:spTree>
    <p:extLst>
      <p:ext uri="{BB962C8B-B14F-4D97-AF65-F5344CB8AC3E}">
        <p14:creationId xmlns:p14="http://schemas.microsoft.com/office/powerpoint/2010/main" val="35690052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idx="4294967295"/>
          </p:nvPr>
        </p:nvSpPr>
        <p:spPr>
          <a:xfrm>
            <a:off x="1143000" y="304800"/>
            <a:ext cx="7383463" cy="990600"/>
          </a:xfrm>
        </p:spPr>
        <p:txBody>
          <a:bodyPr/>
          <a:lstStyle/>
          <a:p>
            <a:pPr eaLnBrk="1" hangingPunct="1"/>
            <a:r>
              <a:rPr lang="en-US" altLang="en-US" dirty="0">
                <a:solidFill>
                  <a:srgbClr val="C00000"/>
                </a:solidFill>
              </a:rPr>
              <a:t>Data Is Collected From Either a Population or a Sample</a:t>
            </a:r>
          </a:p>
        </p:txBody>
      </p:sp>
      <p:graphicFrame>
        <p:nvGraphicFramePr>
          <p:cNvPr id="141315" name="Group 3"/>
          <p:cNvGraphicFramePr>
            <a:graphicFrameLocks noGrp="1"/>
          </p:cNvGraphicFramePr>
          <p:nvPr>
            <p:ph idx="4294967295"/>
            <p:extLst>
              <p:ext uri="{D42A27DB-BD31-4B8C-83A1-F6EECF244321}">
                <p14:modId xmlns:p14="http://schemas.microsoft.com/office/powerpoint/2010/main" val="631549385"/>
              </p:ext>
            </p:extLst>
          </p:nvPr>
        </p:nvGraphicFramePr>
        <p:xfrm>
          <a:off x="1143000" y="2066925"/>
          <a:ext cx="7010400" cy="3897313"/>
        </p:xfrm>
        <a:graphic>
          <a:graphicData uri="http://schemas.openxmlformats.org/drawingml/2006/table">
            <a:tbl>
              <a:tblPr/>
              <a:tblGrid>
                <a:gridCol w="7010400">
                  <a:extLst>
                    <a:ext uri="{9D8B030D-6E8A-4147-A177-3AD203B41FA5}">
                      <a16:colId xmlns:a16="http://schemas.microsoft.com/office/drawing/2014/main" val="20000"/>
                    </a:ext>
                  </a:extLst>
                </a:gridCol>
              </a:tblGrid>
              <a:tr h="3897313">
                <a:tc>
                  <a:txBody>
                    <a:bodyPr/>
                    <a:lstStyle>
                      <a:lvl1pPr>
                        <a:spcBef>
                          <a:spcPct val="20000"/>
                        </a:spcBef>
                        <a:buClr>
                          <a:srgbClr val="336699"/>
                        </a:buClr>
                        <a:buSzPct val="6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defRPr>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800" b="1" i="0" u="none" strike="noStrike" cap="none" normalizeH="0" baseline="0" dirty="0">
                          <a:ln>
                            <a:noFill/>
                          </a:ln>
                          <a:solidFill>
                            <a:srgbClr val="008000"/>
                          </a:solidFill>
                          <a:effectLst/>
                          <a:latin typeface="Arial" panose="020B0604020202020204" pitchFamily="34" charset="0"/>
                          <a:cs typeface="Arial" panose="020B0604020202020204" pitchFamily="34" charset="0"/>
                        </a:rPr>
                        <a:t>POPULATION</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800" b="0" i="0" u="none" strike="noStrike" cap="none" normalizeH="0" baseline="0" dirty="0">
                        <a:ln>
                          <a:noFill/>
                        </a:ln>
                        <a:solidFill>
                          <a:schemeClr val="tx1"/>
                        </a:solidFill>
                        <a:effectLst/>
                        <a:latin typeface="Times New Roman" panose="02020603050405020304" pitchFamily="18"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dirty="0">
                          <a:ln>
                            <a:noFill/>
                          </a:ln>
                          <a:solidFill>
                            <a:srgbClr val="000000"/>
                          </a:solidFill>
                          <a:effectLst/>
                          <a:latin typeface="Times New Roman" panose="02020603050405020304" pitchFamily="18" charset="0"/>
                          <a:cs typeface="Arial" panose="020B0604020202020204" pitchFamily="34" charset="0"/>
                        </a:rPr>
                        <a:t>A </a:t>
                      </a:r>
                      <a:r>
                        <a:rPr kumimoji="0" lang="en-US" altLang="en-US" sz="2800" b="1" i="0" u="none" strike="noStrike" cap="none" normalizeH="0" baseline="0" dirty="0">
                          <a:ln>
                            <a:noFill/>
                          </a:ln>
                          <a:solidFill>
                            <a:srgbClr val="000000"/>
                          </a:solidFill>
                          <a:effectLst/>
                          <a:latin typeface="Times New Roman" panose="02020603050405020304" pitchFamily="18" charset="0"/>
                          <a:cs typeface="Arial" panose="020B0604020202020204" pitchFamily="34" charset="0"/>
                        </a:rPr>
                        <a:t>population </a:t>
                      </a:r>
                      <a:r>
                        <a:rPr kumimoji="0" lang="en-US" altLang="en-US" sz="2800" b="0" i="0" u="none" strike="noStrike" cap="none" normalizeH="0" baseline="0" dirty="0">
                          <a:ln>
                            <a:noFill/>
                          </a:ln>
                          <a:solidFill>
                            <a:srgbClr val="000000"/>
                          </a:solidFill>
                          <a:effectLst/>
                          <a:latin typeface="Times New Roman" panose="02020603050405020304" pitchFamily="18" charset="0"/>
                          <a:cs typeface="Arial" panose="020B0604020202020204" pitchFamily="34" charset="0"/>
                        </a:rPr>
                        <a:t>contains all the items or individuals of interest that you seek to study.</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2800" b="0" i="0" u="none" strike="noStrike" cap="none" normalizeH="0" baseline="0" dirty="0">
                        <a:ln>
                          <a:noFill/>
                        </a:ln>
                        <a:solidFill>
                          <a:schemeClr val="tx1"/>
                        </a:solidFill>
                        <a:effectLst/>
                        <a:latin typeface="Times New Roman" panose="02020603050405020304" pitchFamily="18"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2800" b="0" i="0" u="none" strike="noStrike" cap="none" normalizeH="0" baseline="0" dirty="0">
                        <a:ln>
                          <a:noFill/>
                        </a:ln>
                        <a:solidFill>
                          <a:schemeClr val="tx1"/>
                        </a:solidFill>
                        <a:effectLst/>
                        <a:latin typeface="Times New Roman" panose="02020603050405020304" pitchFamily="18"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800" b="1" i="0" u="none" strike="noStrike" cap="none" normalizeH="0" baseline="0" dirty="0">
                          <a:ln>
                            <a:noFill/>
                          </a:ln>
                          <a:solidFill>
                            <a:srgbClr val="008000"/>
                          </a:solidFill>
                          <a:effectLst/>
                          <a:latin typeface="Arial" panose="020B0604020202020204" pitchFamily="34" charset="0"/>
                          <a:cs typeface="Arial" panose="020B0604020202020204" pitchFamily="34" charset="0"/>
                        </a:rPr>
                        <a:t>SAMPLE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800" b="0" i="0" u="none" strike="noStrike" cap="none" normalizeH="0" baseline="0" dirty="0">
                        <a:ln>
                          <a:noFill/>
                        </a:ln>
                        <a:solidFill>
                          <a:schemeClr val="tx1"/>
                        </a:solidFill>
                        <a:effectLst/>
                        <a:latin typeface="Times New Roman" panose="02020603050405020304" pitchFamily="18"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dirty="0">
                          <a:ln>
                            <a:noFill/>
                          </a:ln>
                          <a:solidFill>
                            <a:srgbClr val="000000"/>
                          </a:solidFill>
                          <a:effectLst/>
                          <a:latin typeface="Times New Roman" panose="02020603050405020304" pitchFamily="18" charset="0"/>
                          <a:cs typeface="Arial" panose="020B0604020202020204" pitchFamily="34" charset="0"/>
                        </a:rPr>
                        <a:t>A </a:t>
                      </a:r>
                      <a:r>
                        <a:rPr kumimoji="0" lang="en-US" altLang="en-US" sz="2800" b="1" i="0" u="none" strike="noStrike" cap="none" normalizeH="0" baseline="0" dirty="0">
                          <a:ln>
                            <a:noFill/>
                          </a:ln>
                          <a:solidFill>
                            <a:srgbClr val="000000"/>
                          </a:solidFill>
                          <a:effectLst/>
                          <a:latin typeface="Times New Roman" panose="02020603050405020304" pitchFamily="18" charset="0"/>
                          <a:cs typeface="Arial" panose="020B0604020202020204" pitchFamily="34" charset="0"/>
                        </a:rPr>
                        <a:t>sample </a:t>
                      </a:r>
                      <a:r>
                        <a:rPr kumimoji="0" lang="en-US" altLang="en-US" sz="2800" b="0" i="0" u="none" strike="noStrike" cap="none" normalizeH="0" baseline="0" dirty="0">
                          <a:ln>
                            <a:noFill/>
                          </a:ln>
                          <a:solidFill>
                            <a:srgbClr val="000000"/>
                          </a:solidFill>
                          <a:effectLst/>
                          <a:latin typeface="Times New Roman" panose="02020603050405020304" pitchFamily="18" charset="0"/>
                          <a:cs typeface="Arial" panose="020B0604020202020204" pitchFamily="34" charset="0"/>
                        </a:rPr>
                        <a:t>contains only a portion of a population of interest.</a:t>
                      </a:r>
                    </a:p>
                  </a:txBody>
                  <a:tcPr marT="45707" marB="45707" horzOverflow="overflow">
                    <a:lnL>
                      <a:noFill/>
                    </a:lnL>
                    <a:lnR>
                      <a:noFill/>
                    </a:lnR>
                    <a:lnT>
                      <a:noFill/>
                    </a:lnT>
                    <a:lnB>
                      <a:noFill/>
                    </a:lnB>
                    <a:lnTlToBr>
                      <a:noFill/>
                    </a:lnTlToBr>
                    <a:lnBlToTr>
                      <a:noFill/>
                    </a:lnBlToTr>
                    <a:solidFill>
                      <a:schemeClr val="bg1"/>
                    </a:solidFill>
                  </a:tcPr>
                </a:tc>
                <a:extLst>
                  <a:ext uri="{0D108BD9-81ED-4DB2-BD59-A6C34878D82A}">
                    <a16:rowId xmlns:a16="http://schemas.microsoft.com/office/drawing/2014/main" val="10000"/>
                  </a:ext>
                </a:extLst>
              </a:tr>
            </a:tbl>
          </a:graphicData>
        </a:graphic>
      </p:graphicFrame>
      <p:sp>
        <p:nvSpPr>
          <p:cNvPr id="13317" name="TextBox 6"/>
          <p:cNvSpPr txBox="1">
            <a:spLocks noChangeArrowheads="1"/>
          </p:cNvSpPr>
          <p:nvPr/>
        </p:nvSpPr>
        <p:spPr bwMode="auto">
          <a:xfrm>
            <a:off x="7461250" y="1143000"/>
            <a:ext cx="1447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a:t>D</a:t>
            </a:r>
            <a:r>
              <a:rPr lang="en-US" altLang="en-US" u="sng">
                <a:solidFill>
                  <a:srgbClr val="A50021"/>
                </a:solidFill>
              </a:rPr>
              <a:t>C</a:t>
            </a:r>
            <a:r>
              <a:rPr lang="en-US" altLang="en-US"/>
              <a:t>OVA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41315"/>
                                        </p:tgtEl>
                                        <p:attrNameLst>
                                          <p:attrName>style.visibility</p:attrName>
                                        </p:attrNameLst>
                                      </p:cBhvr>
                                      <p:to>
                                        <p:strVal val="visible"/>
                                      </p:to>
                                    </p:set>
                                    <p:animEffect transition="in" filter="blinds(horizontal)">
                                      <p:cBhvr>
                                        <p:cTn id="7" dur="500"/>
                                        <p:tgtEl>
                                          <p:spTgt spid="1413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idx="4294967295"/>
          </p:nvPr>
        </p:nvSpPr>
        <p:spPr>
          <a:xfrm>
            <a:off x="1150938" y="0"/>
            <a:ext cx="7383462" cy="990600"/>
          </a:xfrm>
        </p:spPr>
        <p:txBody>
          <a:bodyPr/>
          <a:lstStyle/>
          <a:p>
            <a:pPr eaLnBrk="1" hangingPunct="1"/>
            <a:r>
              <a:rPr lang="en-US" altLang="en-US">
                <a:solidFill>
                  <a:srgbClr val="C00000"/>
                </a:solidFill>
              </a:rPr>
              <a:t>Population vs. Sample</a:t>
            </a:r>
          </a:p>
        </p:txBody>
      </p:sp>
      <p:sp>
        <p:nvSpPr>
          <p:cNvPr id="14339" name="Text Box 7"/>
          <p:cNvSpPr txBox="1">
            <a:spLocks noChangeArrowheads="1"/>
          </p:cNvSpPr>
          <p:nvPr/>
        </p:nvSpPr>
        <p:spPr bwMode="auto">
          <a:xfrm>
            <a:off x="533400" y="2209800"/>
            <a:ext cx="39624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2400" dirty="0">
                <a:latin typeface="Times New Roman" panose="02020603050405020304" pitchFamily="18" charset="0"/>
              </a:rPr>
              <a:t>All the items or individuals about which you want to draw conclusion(s).</a:t>
            </a:r>
            <a:r>
              <a:rPr lang="en-US" altLang="en-US" sz="2400" b="1" dirty="0">
                <a:latin typeface="Times New Roman" panose="02020603050405020304" pitchFamily="18" charset="0"/>
              </a:rPr>
              <a:t>		</a:t>
            </a:r>
          </a:p>
        </p:txBody>
      </p:sp>
      <p:sp>
        <p:nvSpPr>
          <p:cNvPr id="14340" name="Text Box 8"/>
          <p:cNvSpPr txBox="1">
            <a:spLocks noChangeArrowheads="1"/>
          </p:cNvSpPr>
          <p:nvPr/>
        </p:nvSpPr>
        <p:spPr bwMode="auto">
          <a:xfrm>
            <a:off x="5029200" y="2209800"/>
            <a:ext cx="35052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2400" dirty="0">
                <a:latin typeface="Times New Roman" panose="02020603050405020304" pitchFamily="18" charset="0"/>
              </a:rPr>
              <a:t>A portion of the population of  items or individuals. </a:t>
            </a:r>
          </a:p>
        </p:txBody>
      </p:sp>
      <p:sp>
        <p:nvSpPr>
          <p:cNvPr id="14348" name="Text Box 5"/>
          <p:cNvSpPr txBox="1">
            <a:spLocks noChangeArrowheads="1"/>
          </p:cNvSpPr>
          <p:nvPr/>
        </p:nvSpPr>
        <p:spPr bwMode="auto">
          <a:xfrm>
            <a:off x="1339850" y="1346200"/>
            <a:ext cx="18669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b="1" dirty="0">
                <a:latin typeface="Times New Roman" panose="02020603050405020304" pitchFamily="18" charset="0"/>
              </a:rPr>
              <a:t>Population</a:t>
            </a:r>
          </a:p>
        </p:txBody>
      </p:sp>
      <p:sp>
        <p:nvSpPr>
          <p:cNvPr id="14344" name="Text Box 6"/>
          <p:cNvSpPr txBox="1">
            <a:spLocks noChangeArrowheads="1"/>
          </p:cNvSpPr>
          <p:nvPr/>
        </p:nvSpPr>
        <p:spPr bwMode="auto">
          <a:xfrm>
            <a:off x="5943600" y="1295400"/>
            <a:ext cx="1371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b="1">
                <a:solidFill>
                  <a:schemeClr val="bg2"/>
                </a:solidFill>
                <a:latin typeface="Times New Roman" panose="02020603050405020304" pitchFamily="18" charset="0"/>
              </a:rPr>
              <a:t>Sample</a:t>
            </a:r>
          </a:p>
        </p:txBody>
      </p:sp>
      <p:sp>
        <p:nvSpPr>
          <p:cNvPr id="14343" name="TextBox 6"/>
          <p:cNvSpPr txBox="1">
            <a:spLocks noChangeArrowheads="1"/>
          </p:cNvSpPr>
          <p:nvPr/>
        </p:nvSpPr>
        <p:spPr bwMode="auto">
          <a:xfrm>
            <a:off x="7461250" y="609600"/>
            <a:ext cx="1447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a:t>D</a:t>
            </a:r>
            <a:r>
              <a:rPr lang="en-US" altLang="en-US" u="sng">
                <a:solidFill>
                  <a:srgbClr val="A50021"/>
                </a:solidFill>
              </a:rPr>
              <a:t>C</a:t>
            </a:r>
            <a:r>
              <a:rPr lang="en-US" altLang="en-US"/>
              <a:t>OVA</a:t>
            </a:r>
          </a:p>
        </p:txBody>
      </p:sp>
      <p:graphicFrame>
        <p:nvGraphicFramePr>
          <p:cNvPr id="8" name="Table 7"/>
          <p:cNvGraphicFramePr>
            <a:graphicFrameLocks noGrp="1"/>
          </p:cNvGraphicFramePr>
          <p:nvPr>
            <p:extLst>
              <p:ext uri="{D42A27DB-BD31-4B8C-83A1-F6EECF244321}">
                <p14:modId xmlns:p14="http://schemas.microsoft.com/office/powerpoint/2010/main" val="41261215"/>
              </p:ext>
            </p:extLst>
          </p:nvPr>
        </p:nvGraphicFramePr>
        <p:xfrm>
          <a:off x="721861" y="4198308"/>
          <a:ext cx="2895600" cy="1463040"/>
        </p:xfrm>
        <a:graphic>
          <a:graphicData uri="http://schemas.openxmlformats.org/drawingml/2006/table">
            <a:tbl>
              <a:tblPr firstRow="1" bandRow="1">
                <a:tableStyleId>{5C22544A-7EE6-4342-B048-85BDC9FD1C3A}</a:tableStyleId>
              </a:tblPr>
              <a:tblGrid>
                <a:gridCol w="289560">
                  <a:extLst>
                    <a:ext uri="{9D8B030D-6E8A-4147-A177-3AD203B41FA5}">
                      <a16:colId xmlns:a16="http://schemas.microsoft.com/office/drawing/2014/main" val="20000"/>
                    </a:ext>
                  </a:extLst>
                </a:gridCol>
                <a:gridCol w="289560">
                  <a:extLst>
                    <a:ext uri="{9D8B030D-6E8A-4147-A177-3AD203B41FA5}">
                      <a16:colId xmlns:a16="http://schemas.microsoft.com/office/drawing/2014/main" val="20001"/>
                    </a:ext>
                  </a:extLst>
                </a:gridCol>
                <a:gridCol w="289560">
                  <a:extLst>
                    <a:ext uri="{9D8B030D-6E8A-4147-A177-3AD203B41FA5}">
                      <a16:colId xmlns:a16="http://schemas.microsoft.com/office/drawing/2014/main" val="20002"/>
                    </a:ext>
                  </a:extLst>
                </a:gridCol>
                <a:gridCol w="289560">
                  <a:extLst>
                    <a:ext uri="{9D8B030D-6E8A-4147-A177-3AD203B41FA5}">
                      <a16:colId xmlns:a16="http://schemas.microsoft.com/office/drawing/2014/main" val="20003"/>
                    </a:ext>
                  </a:extLst>
                </a:gridCol>
                <a:gridCol w="289560">
                  <a:extLst>
                    <a:ext uri="{9D8B030D-6E8A-4147-A177-3AD203B41FA5}">
                      <a16:colId xmlns:a16="http://schemas.microsoft.com/office/drawing/2014/main" val="20004"/>
                    </a:ext>
                  </a:extLst>
                </a:gridCol>
                <a:gridCol w="289560">
                  <a:extLst>
                    <a:ext uri="{9D8B030D-6E8A-4147-A177-3AD203B41FA5}">
                      <a16:colId xmlns:a16="http://schemas.microsoft.com/office/drawing/2014/main" val="20005"/>
                    </a:ext>
                  </a:extLst>
                </a:gridCol>
                <a:gridCol w="289560">
                  <a:extLst>
                    <a:ext uri="{9D8B030D-6E8A-4147-A177-3AD203B41FA5}">
                      <a16:colId xmlns:a16="http://schemas.microsoft.com/office/drawing/2014/main" val="20006"/>
                    </a:ext>
                  </a:extLst>
                </a:gridCol>
                <a:gridCol w="289560">
                  <a:extLst>
                    <a:ext uri="{9D8B030D-6E8A-4147-A177-3AD203B41FA5}">
                      <a16:colId xmlns:a16="http://schemas.microsoft.com/office/drawing/2014/main" val="20007"/>
                    </a:ext>
                  </a:extLst>
                </a:gridCol>
                <a:gridCol w="289560">
                  <a:extLst>
                    <a:ext uri="{9D8B030D-6E8A-4147-A177-3AD203B41FA5}">
                      <a16:colId xmlns:a16="http://schemas.microsoft.com/office/drawing/2014/main" val="20008"/>
                    </a:ext>
                  </a:extLst>
                </a:gridCol>
                <a:gridCol w="289560">
                  <a:extLst>
                    <a:ext uri="{9D8B030D-6E8A-4147-A177-3AD203B41FA5}">
                      <a16:colId xmlns:a16="http://schemas.microsoft.com/office/drawing/2014/main" val="20009"/>
                    </a:ext>
                  </a:extLst>
                </a:gridCol>
              </a:tblGrid>
              <a:tr h="3454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454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454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454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2570500001"/>
              </p:ext>
            </p:extLst>
          </p:nvPr>
        </p:nvGraphicFramePr>
        <p:xfrm>
          <a:off x="5217661" y="4198308"/>
          <a:ext cx="2895600" cy="1463040"/>
        </p:xfrm>
        <a:graphic>
          <a:graphicData uri="http://schemas.openxmlformats.org/drawingml/2006/table">
            <a:tbl>
              <a:tblPr firstRow="1" bandRow="1">
                <a:tableStyleId>{5C22544A-7EE6-4342-B048-85BDC9FD1C3A}</a:tableStyleId>
              </a:tblPr>
              <a:tblGrid>
                <a:gridCol w="289560">
                  <a:extLst>
                    <a:ext uri="{9D8B030D-6E8A-4147-A177-3AD203B41FA5}">
                      <a16:colId xmlns:a16="http://schemas.microsoft.com/office/drawing/2014/main" val="20000"/>
                    </a:ext>
                  </a:extLst>
                </a:gridCol>
                <a:gridCol w="289560">
                  <a:extLst>
                    <a:ext uri="{9D8B030D-6E8A-4147-A177-3AD203B41FA5}">
                      <a16:colId xmlns:a16="http://schemas.microsoft.com/office/drawing/2014/main" val="20001"/>
                    </a:ext>
                  </a:extLst>
                </a:gridCol>
                <a:gridCol w="289560">
                  <a:extLst>
                    <a:ext uri="{9D8B030D-6E8A-4147-A177-3AD203B41FA5}">
                      <a16:colId xmlns:a16="http://schemas.microsoft.com/office/drawing/2014/main" val="20002"/>
                    </a:ext>
                  </a:extLst>
                </a:gridCol>
                <a:gridCol w="289560">
                  <a:extLst>
                    <a:ext uri="{9D8B030D-6E8A-4147-A177-3AD203B41FA5}">
                      <a16:colId xmlns:a16="http://schemas.microsoft.com/office/drawing/2014/main" val="20003"/>
                    </a:ext>
                  </a:extLst>
                </a:gridCol>
                <a:gridCol w="289560">
                  <a:extLst>
                    <a:ext uri="{9D8B030D-6E8A-4147-A177-3AD203B41FA5}">
                      <a16:colId xmlns:a16="http://schemas.microsoft.com/office/drawing/2014/main" val="20004"/>
                    </a:ext>
                  </a:extLst>
                </a:gridCol>
                <a:gridCol w="289560">
                  <a:extLst>
                    <a:ext uri="{9D8B030D-6E8A-4147-A177-3AD203B41FA5}">
                      <a16:colId xmlns:a16="http://schemas.microsoft.com/office/drawing/2014/main" val="20005"/>
                    </a:ext>
                  </a:extLst>
                </a:gridCol>
                <a:gridCol w="289560">
                  <a:extLst>
                    <a:ext uri="{9D8B030D-6E8A-4147-A177-3AD203B41FA5}">
                      <a16:colId xmlns:a16="http://schemas.microsoft.com/office/drawing/2014/main" val="20006"/>
                    </a:ext>
                  </a:extLst>
                </a:gridCol>
                <a:gridCol w="289560">
                  <a:extLst>
                    <a:ext uri="{9D8B030D-6E8A-4147-A177-3AD203B41FA5}">
                      <a16:colId xmlns:a16="http://schemas.microsoft.com/office/drawing/2014/main" val="20007"/>
                    </a:ext>
                  </a:extLst>
                </a:gridCol>
                <a:gridCol w="289560">
                  <a:extLst>
                    <a:ext uri="{9D8B030D-6E8A-4147-A177-3AD203B41FA5}">
                      <a16:colId xmlns:a16="http://schemas.microsoft.com/office/drawing/2014/main" val="20008"/>
                    </a:ext>
                  </a:extLst>
                </a:gridCol>
                <a:gridCol w="289560">
                  <a:extLst>
                    <a:ext uri="{9D8B030D-6E8A-4147-A177-3AD203B41FA5}">
                      <a16:colId xmlns:a16="http://schemas.microsoft.com/office/drawing/2014/main" val="20009"/>
                    </a:ext>
                  </a:extLst>
                </a:gridCol>
              </a:tblGrid>
              <a:tr h="3454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454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454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454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2" name="TextBox 1"/>
          <p:cNvSpPr txBox="1"/>
          <p:nvPr/>
        </p:nvSpPr>
        <p:spPr>
          <a:xfrm>
            <a:off x="417061" y="3683491"/>
            <a:ext cx="7768089" cy="461665"/>
          </a:xfrm>
          <a:prstGeom prst="rect">
            <a:avLst/>
          </a:prstGeom>
          <a:noFill/>
        </p:spPr>
        <p:txBody>
          <a:bodyPr wrap="none" rtlCol="0">
            <a:spAutoFit/>
          </a:bodyPr>
          <a:lstStyle/>
          <a:p>
            <a:r>
              <a:rPr lang="en-US" b="1" u="sng" dirty="0"/>
              <a:t>A Population of Size 40		   A Sample of Size 4</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idx="4294967295"/>
          </p:nvPr>
        </p:nvSpPr>
        <p:spPr>
          <a:xfrm>
            <a:off x="914400" y="228600"/>
            <a:ext cx="7924800" cy="990600"/>
          </a:xfrm>
        </p:spPr>
        <p:txBody>
          <a:bodyPr/>
          <a:lstStyle/>
          <a:p>
            <a:pPr eaLnBrk="1" hangingPunct="1"/>
            <a:r>
              <a:rPr lang="en-US" altLang="en-US" sz="3600" dirty="0"/>
              <a:t>Why rely on a sample?</a:t>
            </a:r>
          </a:p>
        </p:txBody>
      </p:sp>
      <p:sp>
        <p:nvSpPr>
          <p:cNvPr id="15363" name="Content Placeholder 2"/>
          <p:cNvSpPr>
            <a:spLocks noGrp="1"/>
          </p:cNvSpPr>
          <p:nvPr>
            <p:ph idx="4294967295"/>
          </p:nvPr>
        </p:nvSpPr>
        <p:spPr>
          <a:xfrm>
            <a:off x="22194" y="1676400"/>
            <a:ext cx="9144000" cy="4114800"/>
          </a:xfrm>
        </p:spPr>
        <p:txBody>
          <a:bodyPr/>
          <a:lstStyle/>
          <a:p>
            <a:pPr eaLnBrk="1" hangingPunct="1"/>
            <a:r>
              <a:rPr lang="en-US" altLang="en-US" dirty="0"/>
              <a:t>Less time consuming than selecting every item in the population.</a:t>
            </a:r>
          </a:p>
          <a:p>
            <a:pPr eaLnBrk="1" hangingPunct="1"/>
            <a:endParaRPr lang="en-US" altLang="en-US" dirty="0"/>
          </a:p>
          <a:p>
            <a:pPr eaLnBrk="1" hangingPunct="1"/>
            <a:r>
              <a:rPr lang="en-US" altLang="en-US" dirty="0"/>
              <a:t>Less costly than selecting every item in the population.</a:t>
            </a:r>
          </a:p>
          <a:p>
            <a:pPr eaLnBrk="1" hangingPunct="1"/>
            <a:endParaRPr lang="en-US" altLang="en-US" dirty="0"/>
          </a:p>
          <a:p>
            <a:pPr eaLnBrk="1" hangingPunct="1"/>
            <a:r>
              <a:rPr lang="en-US" altLang="en-US" dirty="0"/>
              <a:t>Less cumbersome and more practical than analyzing the entire population.</a:t>
            </a:r>
          </a:p>
        </p:txBody>
      </p:sp>
      <p:sp>
        <p:nvSpPr>
          <p:cNvPr id="15364" name="TextBox 6"/>
          <p:cNvSpPr txBox="1">
            <a:spLocks noChangeArrowheads="1"/>
          </p:cNvSpPr>
          <p:nvPr/>
        </p:nvSpPr>
        <p:spPr bwMode="auto">
          <a:xfrm>
            <a:off x="7461250" y="914400"/>
            <a:ext cx="1447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a:t>D</a:t>
            </a:r>
            <a:r>
              <a:rPr lang="en-US" altLang="en-US" u="sng">
                <a:solidFill>
                  <a:srgbClr val="A50021"/>
                </a:solidFill>
              </a:rPr>
              <a:t>C</a:t>
            </a:r>
            <a:r>
              <a:rPr lang="en-US" altLang="en-US"/>
              <a:t>OVA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Effect transition="in" filter="blinds(horizontal)">
                                      <p:cBhvr>
                                        <p:cTn id="7" dur="500"/>
                                        <p:tgtEl>
                                          <p:spTgt spid="153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5363">
                                            <p:txEl>
                                              <p:pRg st="2" end="2"/>
                                            </p:txEl>
                                          </p:spTgt>
                                        </p:tgtEl>
                                        <p:attrNameLst>
                                          <p:attrName>style.visibility</p:attrName>
                                        </p:attrNameLst>
                                      </p:cBhvr>
                                      <p:to>
                                        <p:strVal val="visible"/>
                                      </p:to>
                                    </p:set>
                                    <p:animEffect transition="in" filter="blinds(horizontal)">
                                      <p:cBhvr>
                                        <p:cTn id="12" dur="500"/>
                                        <p:tgtEl>
                                          <p:spTgt spid="1536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5363">
                                            <p:txEl>
                                              <p:pRg st="4" end="4"/>
                                            </p:txEl>
                                          </p:spTgt>
                                        </p:tgtEl>
                                        <p:attrNameLst>
                                          <p:attrName>style.visibility</p:attrName>
                                        </p:attrNameLst>
                                      </p:cBhvr>
                                      <p:to>
                                        <p:strVal val="visible"/>
                                      </p:to>
                                    </p:set>
                                    <p:animEffect transition="in" filter="blinds(horizontal)">
                                      <p:cBhvr>
                                        <p:cTn id="17" dur="500"/>
                                        <p:tgtEl>
                                          <p:spTgt spid="1536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idx="4294967295"/>
          </p:nvPr>
        </p:nvSpPr>
        <p:spPr>
          <a:xfrm>
            <a:off x="1143000" y="304800"/>
            <a:ext cx="7383463" cy="990600"/>
          </a:xfrm>
        </p:spPr>
        <p:txBody>
          <a:bodyPr/>
          <a:lstStyle/>
          <a:p>
            <a:r>
              <a:rPr lang="en-US" altLang="en-US"/>
              <a:t>Parameter or Statistic?</a:t>
            </a:r>
          </a:p>
        </p:txBody>
      </p:sp>
      <p:sp>
        <p:nvSpPr>
          <p:cNvPr id="16387" name="Content Placeholder 2"/>
          <p:cNvSpPr>
            <a:spLocks noGrp="1"/>
          </p:cNvSpPr>
          <p:nvPr>
            <p:ph idx="4294967295"/>
          </p:nvPr>
        </p:nvSpPr>
        <p:spPr/>
        <p:txBody>
          <a:bodyPr/>
          <a:lstStyle/>
          <a:p>
            <a:r>
              <a:rPr lang="en-US" altLang="en-US" dirty="0"/>
              <a:t>A </a:t>
            </a:r>
            <a:r>
              <a:rPr lang="en-US" altLang="en-US" b="1" dirty="0"/>
              <a:t>population parameter</a:t>
            </a:r>
            <a:r>
              <a:rPr lang="en-US" altLang="en-US" dirty="0"/>
              <a:t> summarizes the value of a specific variable for a population.</a:t>
            </a:r>
          </a:p>
          <a:p>
            <a:endParaRPr lang="en-US" altLang="en-US" dirty="0"/>
          </a:p>
          <a:p>
            <a:r>
              <a:rPr lang="en-US" altLang="en-US" dirty="0"/>
              <a:t>A </a:t>
            </a:r>
            <a:r>
              <a:rPr lang="en-US" altLang="en-US" b="1" dirty="0"/>
              <a:t>sample statistic</a:t>
            </a:r>
            <a:r>
              <a:rPr lang="en-US" altLang="en-US" dirty="0"/>
              <a:t> summarizes the value of a specific variable for sample data.</a:t>
            </a:r>
          </a:p>
        </p:txBody>
      </p:sp>
      <p:sp>
        <p:nvSpPr>
          <p:cNvPr id="16388" name="TextBox 5"/>
          <p:cNvSpPr txBox="1">
            <a:spLocks noChangeArrowheads="1"/>
          </p:cNvSpPr>
          <p:nvPr/>
        </p:nvSpPr>
        <p:spPr bwMode="auto">
          <a:xfrm>
            <a:off x="7461250" y="914400"/>
            <a:ext cx="1447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a:t>D</a:t>
            </a:r>
            <a:r>
              <a:rPr lang="en-US" altLang="en-US" u="sng">
                <a:solidFill>
                  <a:srgbClr val="A50021"/>
                </a:solidFill>
              </a:rPr>
              <a:t>C</a:t>
            </a:r>
            <a:r>
              <a:rPr lang="en-US" altLang="en-US"/>
              <a:t>OVA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Effect transition="in" filter="blinds(horizontal)">
                                      <p:cBhvr>
                                        <p:cTn id="7" dur="500"/>
                                        <p:tgtEl>
                                          <p:spTgt spid="163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6387">
                                            <p:txEl>
                                              <p:pRg st="2" end="2"/>
                                            </p:txEl>
                                          </p:spTgt>
                                        </p:tgtEl>
                                        <p:attrNameLst>
                                          <p:attrName>style.visibility</p:attrName>
                                        </p:attrNameLst>
                                      </p:cBhvr>
                                      <p:to>
                                        <p:strVal val="visible"/>
                                      </p:to>
                                    </p:set>
                                    <p:animEffect transition="in" filter="blinds(horizontal)">
                                      <p:cBhvr>
                                        <p:cTn id="12" dur="500"/>
                                        <p:tgtEl>
                                          <p:spTgt spid="1638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C649D-E29A-6242-C1AA-47FC6845370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8ADAAAB-CDD2-6FEF-594C-EDF55A49B8FF}"/>
              </a:ext>
            </a:extLst>
          </p:cNvPr>
          <p:cNvSpPr>
            <a:spLocks noGrp="1"/>
          </p:cNvSpPr>
          <p:nvPr>
            <p:ph idx="1"/>
          </p:nvPr>
        </p:nvSpPr>
        <p:spPr/>
        <p:txBody>
          <a:bodyPr/>
          <a:lstStyle/>
          <a:p>
            <a:r>
              <a:rPr lang="en-US" dirty="0"/>
              <a:t>Say you are hired to do </a:t>
            </a:r>
            <a:r>
              <a:rPr lang="en-US" dirty="0" err="1"/>
              <a:t>mkting</a:t>
            </a:r>
            <a:r>
              <a:rPr lang="en-US" dirty="0"/>
              <a:t> research for a firm and they want to know how much money the average person in your country spends on cell phone apps per year. </a:t>
            </a:r>
          </a:p>
          <a:p>
            <a:r>
              <a:rPr lang="en-US" dirty="0"/>
              <a:t>This number </a:t>
            </a:r>
            <a:r>
              <a:rPr lang="en-US" i="1" dirty="0"/>
              <a:t>does exist</a:t>
            </a:r>
            <a:r>
              <a:rPr lang="en-US" dirty="0"/>
              <a:t>….</a:t>
            </a:r>
          </a:p>
          <a:p>
            <a:r>
              <a:rPr lang="en-US" dirty="0"/>
              <a:t>…but we’ll probably never know it.</a:t>
            </a:r>
          </a:p>
          <a:p>
            <a:r>
              <a:rPr lang="en-US" dirty="0"/>
              <a:t>We usually have to rely on sample </a:t>
            </a:r>
            <a:r>
              <a:rPr lang="en-US" b="1" dirty="0"/>
              <a:t>statistics</a:t>
            </a:r>
            <a:r>
              <a:rPr lang="en-US" dirty="0"/>
              <a:t> as guesses for population </a:t>
            </a:r>
            <a:r>
              <a:rPr lang="en-US" b="1" dirty="0"/>
              <a:t>parameters</a:t>
            </a:r>
            <a:r>
              <a:rPr lang="en-US" dirty="0"/>
              <a:t>. </a:t>
            </a:r>
          </a:p>
          <a:p>
            <a:r>
              <a:rPr lang="en-US" dirty="0"/>
              <a:t>We want µ--&gt; we’ll have to settle for </a:t>
            </a:r>
            <a:r>
              <a:rPr lang="en-US" dirty="0" err="1"/>
              <a:t>xbar</a:t>
            </a:r>
            <a:endParaRPr lang="en-US" dirty="0"/>
          </a:p>
          <a:p>
            <a:endParaRPr lang="en-US" dirty="0"/>
          </a:p>
        </p:txBody>
      </p:sp>
    </p:spTree>
    <p:extLst>
      <p:ext uri="{BB962C8B-B14F-4D97-AF65-F5344CB8AC3E}">
        <p14:creationId xmlns:p14="http://schemas.microsoft.com/office/powerpoint/2010/main" val="524251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eaLnBrk="1" hangingPunct="1"/>
            <a:r>
              <a:rPr lang="en-US" altLang="en-US" dirty="0"/>
              <a:t>Business statistics provide a formal basis to:</a:t>
            </a:r>
          </a:p>
          <a:p>
            <a:pPr lvl="1" eaLnBrk="1" hangingPunct="1"/>
            <a:endParaRPr lang="en-US" altLang="en-US" dirty="0"/>
          </a:p>
          <a:p>
            <a:pPr lvl="1" eaLnBrk="1" hangingPunct="1"/>
            <a:r>
              <a:rPr lang="en-US" altLang="en-US" dirty="0"/>
              <a:t>Summarize and visualize business data.</a:t>
            </a:r>
          </a:p>
          <a:p>
            <a:pPr lvl="1" eaLnBrk="1" hangingPunct="1"/>
            <a:endParaRPr lang="en-US" altLang="en-US" dirty="0"/>
          </a:p>
          <a:p>
            <a:pPr lvl="1" eaLnBrk="1" hangingPunct="1"/>
            <a:r>
              <a:rPr lang="en-US" altLang="en-US" dirty="0"/>
              <a:t>Reach conclusions from business data.</a:t>
            </a:r>
          </a:p>
          <a:p>
            <a:pPr lvl="1" eaLnBrk="1" hangingPunct="1"/>
            <a:endParaRPr lang="en-US" altLang="en-US" dirty="0"/>
          </a:p>
          <a:p>
            <a:pPr lvl="1" eaLnBrk="1" hangingPunct="1"/>
            <a:r>
              <a:rPr lang="en-US" altLang="en-US" dirty="0"/>
              <a:t>Make reliable predictions about business activities.</a:t>
            </a:r>
          </a:p>
          <a:p>
            <a:pPr lvl="1" eaLnBrk="1" hangingPunct="1"/>
            <a:endParaRPr lang="en-US" altLang="en-US" dirty="0"/>
          </a:p>
          <a:p>
            <a:pPr lvl="1" eaLnBrk="1" hangingPunct="1"/>
            <a:r>
              <a:rPr lang="en-US" altLang="en-US" dirty="0"/>
              <a:t>Improve business processes.</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blinds(horizontal)">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blinds(horizontal)">
                                      <p:cBhvr>
                                        <p:cTn id="12" dur="500"/>
                                        <p:tgtEl>
                                          <p:spTgt spid="3">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animEffect transition="in" filter="blinds(horizontal)">
                                      <p:cBhvr>
                                        <p:cTn id="1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idx="4294967295"/>
          </p:nvPr>
        </p:nvSpPr>
        <p:spPr>
          <a:xfrm>
            <a:off x="1143000" y="381000"/>
            <a:ext cx="7383463" cy="990600"/>
          </a:xfrm>
        </p:spPr>
        <p:txBody>
          <a:bodyPr/>
          <a:lstStyle/>
          <a:p>
            <a:pPr eaLnBrk="1" hangingPunct="1"/>
            <a:r>
              <a:rPr lang="en-US" altLang="en-US"/>
              <a:t>Sources Of Data Arise From The Following Activities</a:t>
            </a:r>
          </a:p>
        </p:txBody>
      </p:sp>
      <p:sp>
        <p:nvSpPr>
          <p:cNvPr id="17411" name="Content Placeholder 2"/>
          <p:cNvSpPr>
            <a:spLocks noGrp="1"/>
          </p:cNvSpPr>
          <p:nvPr>
            <p:ph idx="4294967295"/>
          </p:nvPr>
        </p:nvSpPr>
        <p:spPr>
          <a:xfrm>
            <a:off x="107950" y="1371600"/>
            <a:ext cx="9188450" cy="4978400"/>
          </a:xfrm>
        </p:spPr>
        <p:txBody>
          <a:bodyPr/>
          <a:lstStyle/>
          <a:p>
            <a:pPr eaLnBrk="1" hangingPunct="1"/>
            <a:r>
              <a:rPr lang="en-US" altLang="en-US" dirty="0"/>
              <a:t>Capturing data generated by ongoing business activities.</a:t>
            </a:r>
          </a:p>
          <a:p>
            <a:pPr eaLnBrk="1" hangingPunct="1"/>
            <a:endParaRPr lang="en-US" altLang="en-US" sz="1000" dirty="0"/>
          </a:p>
          <a:p>
            <a:pPr eaLnBrk="1" hangingPunct="1"/>
            <a:r>
              <a:rPr lang="en-US" altLang="en-US" dirty="0"/>
              <a:t>Distributing data compiled by an organization or individual.</a:t>
            </a:r>
          </a:p>
          <a:p>
            <a:pPr eaLnBrk="1" hangingPunct="1"/>
            <a:endParaRPr lang="en-US" altLang="en-US" sz="1000" dirty="0"/>
          </a:p>
          <a:p>
            <a:pPr eaLnBrk="1" hangingPunct="1"/>
            <a:r>
              <a:rPr lang="en-US" altLang="en-US" dirty="0"/>
              <a:t>Compiling the responses from a survey.</a:t>
            </a:r>
          </a:p>
          <a:p>
            <a:pPr eaLnBrk="1" hangingPunct="1"/>
            <a:endParaRPr lang="en-US" altLang="en-US" sz="1000" dirty="0"/>
          </a:p>
          <a:p>
            <a:pPr eaLnBrk="1" hangingPunct="1"/>
            <a:r>
              <a:rPr lang="en-US" altLang="en-US" dirty="0"/>
              <a:t>Conducting a designed experiment and recording the outcomes.</a:t>
            </a:r>
            <a:endParaRPr lang="en-US" altLang="en-US" sz="1000" dirty="0"/>
          </a:p>
          <a:p>
            <a:pPr eaLnBrk="1" hangingPunct="1">
              <a:buFont typeface="Wingdings" panose="05000000000000000000" pitchFamily="2" charset="2"/>
              <a:buNone/>
            </a:pPr>
            <a:endParaRPr lang="en-US" altLang="en-US" sz="1000" dirty="0"/>
          </a:p>
          <a:p>
            <a:pPr eaLnBrk="1" hangingPunct="1"/>
            <a:r>
              <a:rPr lang="en-US" altLang="en-US" dirty="0"/>
              <a:t>Conducting an observational study and recording the results.</a:t>
            </a:r>
          </a:p>
          <a:p>
            <a:pPr eaLnBrk="1" hangingPunct="1"/>
            <a:endParaRPr lang="en-US" altLang="en-US" sz="1000" dirty="0"/>
          </a:p>
        </p:txBody>
      </p:sp>
      <p:sp>
        <p:nvSpPr>
          <p:cNvPr id="17412" name="TextBox 5"/>
          <p:cNvSpPr txBox="1">
            <a:spLocks noChangeArrowheads="1"/>
          </p:cNvSpPr>
          <p:nvPr/>
        </p:nvSpPr>
        <p:spPr bwMode="auto">
          <a:xfrm>
            <a:off x="7461250" y="914400"/>
            <a:ext cx="1447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a:t>D</a:t>
            </a:r>
            <a:r>
              <a:rPr lang="en-US" altLang="en-US" u="sng">
                <a:solidFill>
                  <a:srgbClr val="A50021"/>
                </a:solidFill>
              </a:rPr>
              <a:t>C</a:t>
            </a:r>
            <a:r>
              <a:rPr lang="en-US" altLang="en-US"/>
              <a:t>OVA</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 your small group:</a:t>
            </a:r>
          </a:p>
        </p:txBody>
      </p:sp>
      <p:sp>
        <p:nvSpPr>
          <p:cNvPr id="3" name="Content Placeholder 2"/>
          <p:cNvSpPr>
            <a:spLocks noGrp="1"/>
          </p:cNvSpPr>
          <p:nvPr>
            <p:ph idx="1"/>
          </p:nvPr>
        </p:nvSpPr>
        <p:spPr/>
        <p:txBody>
          <a:bodyPr/>
          <a:lstStyle/>
          <a:p>
            <a:r>
              <a:rPr lang="en-US" sz="2400" dirty="0"/>
              <a:t>1) Think of a question a business (or other organization like Aalto or </a:t>
            </a:r>
            <a:r>
              <a:rPr lang="en-US" sz="2400" dirty="0" err="1"/>
              <a:t>Proba</a:t>
            </a:r>
            <a:r>
              <a:rPr lang="en-US" sz="2400" dirty="0"/>
              <a:t>) may want to answer</a:t>
            </a:r>
          </a:p>
          <a:p>
            <a:pPr lvl="1"/>
            <a:r>
              <a:rPr lang="en-US" sz="2000" dirty="0"/>
              <a:t>Try to be fairly specific, like “</a:t>
            </a:r>
            <a:r>
              <a:rPr lang="en-US" sz="2000" i="1" dirty="0"/>
              <a:t>What is the most </a:t>
            </a:r>
            <a:r>
              <a:rPr lang="en-US" sz="2000" i="1"/>
              <a:t>cost-effective way </a:t>
            </a:r>
            <a:r>
              <a:rPr lang="en-US" sz="2000" i="1" dirty="0"/>
              <a:t>for our clothing company, specializing in outdoor/activewear, to target the 18-24 demographic?</a:t>
            </a:r>
            <a:r>
              <a:rPr lang="en-US" sz="2000" dirty="0"/>
              <a:t>”, not something general like “</a:t>
            </a:r>
            <a:r>
              <a:rPr lang="en-US" sz="2000" i="1" dirty="0"/>
              <a:t>How do we increase profits?</a:t>
            </a:r>
            <a:r>
              <a:rPr lang="en-US" sz="2000" dirty="0"/>
              <a:t>”</a:t>
            </a:r>
          </a:p>
          <a:p>
            <a:r>
              <a:rPr lang="en-US" sz="2400" dirty="0"/>
              <a:t>2) What statistics (or parameters) might help you answer the question?</a:t>
            </a:r>
          </a:p>
          <a:p>
            <a:r>
              <a:rPr lang="en-US" sz="2400" dirty="0"/>
              <a:t>3) What kind of data will this be?</a:t>
            </a:r>
          </a:p>
          <a:p>
            <a:r>
              <a:rPr lang="en-US" sz="2400" dirty="0"/>
              <a:t>4) Think of a few different ways you might get the data necessary to answer the question, then consider the advantages/disadvantages of each</a:t>
            </a:r>
          </a:p>
          <a:p>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1B5D6-88D6-C0A6-744C-24B085FFE509}"/>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E738BF2E-AC94-661E-69E5-73ED1693E145}"/>
              </a:ext>
            </a:extLst>
          </p:cNvPr>
          <p:cNvSpPr>
            <a:spLocks noGrp="1"/>
          </p:cNvSpPr>
          <p:nvPr>
            <p:ph idx="1"/>
          </p:nvPr>
        </p:nvSpPr>
        <p:spPr/>
        <p:txBody>
          <a:bodyPr/>
          <a:lstStyle/>
          <a:p>
            <a:r>
              <a:rPr lang="en-US" dirty="0"/>
              <a:t>Example: </a:t>
            </a:r>
          </a:p>
          <a:p>
            <a:r>
              <a:rPr lang="en-US" sz="2400" dirty="0"/>
              <a:t>1) What type of tours should Tybee Tour Company add to their offering? Family tours focusing on the history and nature of the island or “pub crawl” type tours for young adults just who are just there for a good time?</a:t>
            </a:r>
          </a:p>
          <a:p>
            <a:r>
              <a:rPr lang="en-US" sz="2400" dirty="0"/>
              <a:t>2) avg age of visitor to Tybee Island, did you come to Tybee with children?</a:t>
            </a:r>
          </a:p>
          <a:p>
            <a:r>
              <a:rPr lang="en-US" sz="2400" dirty="0"/>
              <a:t>3) numerical/discrete, categorical/nominal</a:t>
            </a:r>
          </a:p>
          <a:p>
            <a:r>
              <a:rPr lang="en-US" sz="2400" dirty="0"/>
              <a:t>4) survey? Perhaps the Chamber of Commerce has info?</a:t>
            </a:r>
          </a:p>
          <a:p>
            <a:endParaRPr lang="en-US" dirty="0"/>
          </a:p>
        </p:txBody>
      </p:sp>
      <p:pic>
        <p:nvPicPr>
          <p:cNvPr id="5" name="Picture 4">
            <a:extLst>
              <a:ext uri="{FF2B5EF4-FFF2-40B4-BE49-F238E27FC236}">
                <a16:creationId xmlns:a16="http://schemas.microsoft.com/office/drawing/2014/main" id="{6940F098-8673-594D-EF5F-417964FB5BA0}"/>
              </a:ext>
            </a:extLst>
          </p:cNvPr>
          <p:cNvPicPr>
            <a:picLocks noChangeAspect="1"/>
          </p:cNvPicPr>
          <p:nvPr/>
        </p:nvPicPr>
        <p:blipFill>
          <a:blip r:embed="rId2"/>
          <a:stretch>
            <a:fillRect/>
          </a:stretch>
        </p:blipFill>
        <p:spPr>
          <a:xfrm>
            <a:off x="4864440" y="318569"/>
            <a:ext cx="2286218" cy="1801262"/>
          </a:xfrm>
          <a:prstGeom prst="rect">
            <a:avLst/>
          </a:prstGeom>
          <a:ln>
            <a:noFill/>
          </a:ln>
          <a:effectLst>
            <a:softEdge rad="112500"/>
          </a:effectLst>
        </p:spPr>
      </p:pic>
    </p:spTree>
    <p:extLst>
      <p:ext uri="{BB962C8B-B14F-4D97-AF65-F5344CB8AC3E}">
        <p14:creationId xmlns:p14="http://schemas.microsoft.com/office/powerpoint/2010/main" val="2098442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might we get our data?</a:t>
            </a:r>
          </a:p>
        </p:txBody>
      </p:sp>
      <p:sp>
        <p:nvSpPr>
          <p:cNvPr id="3" name="Content Placeholder 2"/>
          <p:cNvSpPr>
            <a:spLocks noGrp="1"/>
          </p:cNvSpPr>
          <p:nvPr>
            <p:ph idx="1"/>
          </p:nvPr>
        </p:nvSpPr>
        <p:spPr/>
        <p:txBody>
          <a:bodyPr/>
          <a:lstStyle/>
          <a:p>
            <a:r>
              <a:rPr lang="en-US" dirty="0"/>
              <a:t>Data might be available out there, we just need to find it!</a:t>
            </a:r>
          </a:p>
          <a:p>
            <a:r>
              <a:rPr lang="en-US" dirty="0"/>
              <a:t>Observational/secondary data</a:t>
            </a:r>
          </a:p>
          <a:p>
            <a:r>
              <a:rPr lang="en-US" dirty="0"/>
              <a:t>Or, it might not exist</a:t>
            </a:r>
          </a:p>
          <a:p>
            <a:pPr lvl="1"/>
            <a:r>
              <a:rPr lang="en-US" dirty="0"/>
              <a:t>So if we want it, we may need to generate it ourselves</a:t>
            </a:r>
          </a:p>
          <a:p>
            <a:r>
              <a:rPr lang="en-US" dirty="0"/>
              <a:t>Primary data</a:t>
            </a:r>
          </a:p>
          <a:p>
            <a:r>
              <a:rPr lang="en-US" dirty="0"/>
              <a:t>Advantages and disadvantages of each?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linds(horizontal)">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Observational data (secondary data):</a:t>
            </a:r>
          </a:p>
          <a:p>
            <a:pPr lvl="1"/>
            <a:r>
              <a:rPr lang="en-US" dirty="0"/>
              <a:t>Advantages:</a:t>
            </a:r>
          </a:p>
          <a:p>
            <a:pPr lvl="2"/>
            <a:r>
              <a:rPr lang="en-US" dirty="0"/>
              <a:t>It’s there/available </a:t>
            </a:r>
          </a:p>
          <a:p>
            <a:pPr lvl="2"/>
            <a:r>
              <a:rPr lang="en-US" dirty="0"/>
              <a:t>Probably cheap</a:t>
            </a:r>
          </a:p>
          <a:p>
            <a:pPr lvl="2"/>
            <a:r>
              <a:rPr lang="en-US" dirty="0"/>
              <a:t>Maybe a large sample?</a:t>
            </a:r>
          </a:p>
          <a:p>
            <a:pPr lvl="1"/>
            <a:r>
              <a:rPr lang="en-US" dirty="0"/>
              <a:t>Disadvantages:</a:t>
            </a:r>
          </a:p>
          <a:p>
            <a:pPr lvl="2"/>
            <a:r>
              <a:rPr lang="en-US" dirty="0"/>
              <a:t>Maybe not specific enough to answer our question?</a:t>
            </a:r>
          </a:p>
          <a:p>
            <a:pPr lvl="2"/>
            <a:r>
              <a:rPr lang="en-US" dirty="0"/>
              <a:t>Maybe not detailed enough?</a:t>
            </a:r>
          </a:p>
          <a:p>
            <a:pPr lvl="3"/>
            <a:r>
              <a:rPr lang="en-US" dirty="0"/>
              <a:t>i.e. Tax assessor’s data on sale of each house in Savannah</a:t>
            </a:r>
          </a:p>
          <a:p>
            <a:pPr lvl="2"/>
            <a:r>
              <a:rPr lang="en-US" dirty="0"/>
              <a:t>Messy?</a:t>
            </a:r>
          </a:p>
          <a:p>
            <a:pPr lvl="3"/>
            <a:endParaRPr lang="en-US" dirty="0"/>
          </a:p>
          <a:p>
            <a:pPr lvl="3"/>
            <a:endParaRPr lang="en-US" dirty="0"/>
          </a:p>
          <a:p>
            <a:pPr lvl="2"/>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linds(horizontal)">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blinds(horizontal)">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blinds(horizontal)">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blinds(horizontal)">
                                      <p:cBhvr>
                                        <p:cTn id="42" dur="5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blinds(horizontal)">
                                      <p:cBhvr>
                                        <p:cTn id="4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Primary Data</a:t>
            </a:r>
          </a:p>
          <a:p>
            <a:pPr lvl="1"/>
            <a:r>
              <a:rPr lang="en-US" dirty="0"/>
              <a:t>Survey</a:t>
            </a:r>
          </a:p>
          <a:p>
            <a:pPr lvl="1"/>
            <a:r>
              <a:rPr lang="en-US" dirty="0"/>
              <a:t>Experiment</a:t>
            </a:r>
          </a:p>
          <a:p>
            <a:pPr lvl="1"/>
            <a:endParaRPr lang="en-US" dirty="0"/>
          </a:p>
          <a:p>
            <a:pPr lvl="1"/>
            <a:r>
              <a:rPr lang="en-US" dirty="0"/>
              <a:t>Maybe expensive</a:t>
            </a:r>
          </a:p>
          <a:p>
            <a:pPr lvl="1"/>
            <a:r>
              <a:rPr lang="en-US" dirty="0"/>
              <a:t>Maybe small sample size</a:t>
            </a:r>
          </a:p>
          <a:p>
            <a:pPr lvl="2"/>
            <a:r>
              <a:rPr lang="en-US" dirty="0"/>
              <a:t>Each observation might cost you a lot of money!</a:t>
            </a:r>
          </a:p>
          <a:p>
            <a:pPr lvl="2"/>
            <a:r>
              <a:rPr lang="en-US" dirty="0"/>
              <a:t>&lt;Savannah St. Patrick’s day tourism survey&gt;</a:t>
            </a:r>
          </a:p>
          <a:p>
            <a:pPr lvl="1"/>
            <a:r>
              <a:rPr lang="en-US" dirty="0"/>
              <a:t>Need to know what you are doing!</a:t>
            </a:r>
          </a:p>
          <a:p>
            <a:pPr lvl="2"/>
            <a:r>
              <a:rPr lang="en-US" dirty="0"/>
              <a:t>Can you think of any examples of bad survey designs?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idx="4294967295"/>
          </p:nvPr>
        </p:nvSpPr>
        <p:spPr/>
        <p:txBody>
          <a:bodyPr/>
          <a:lstStyle/>
          <a:p>
            <a:pPr eaLnBrk="1" hangingPunct="1"/>
            <a:r>
              <a:rPr lang="en-US" altLang="en-US" sz="3600"/>
              <a:t>A Sampling Process Begins With A Sampling Frame</a:t>
            </a:r>
          </a:p>
        </p:txBody>
      </p:sp>
      <p:sp>
        <p:nvSpPr>
          <p:cNvPr id="25603" name="Rectangle 3"/>
          <p:cNvSpPr>
            <a:spLocks noGrp="1" noChangeArrowheads="1"/>
          </p:cNvSpPr>
          <p:nvPr>
            <p:ph type="body" idx="4294967295"/>
          </p:nvPr>
        </p:nvSpPr>
        <p:spPr/>
        <p:txBody>
          <a:bodyPr/>
          <a:lstStyle/>
          <a:p>
            <a:pPr eaLnBrk="1" hangingPunct="1"/>
            <a:r>
              <a:rPr lang="en-US" altLang="en-US" dirty="0"/>
              <a:t>The sampling frame is a listing of items that make up the population.</a:t>
            </a:r>
          </a:p>
          <a:p>
            <a:pPr eaLnBrk="1" hangingPunct="1"/>
            <a:r>
              <a:rPr lang="en-US" altLang="en-US" dirty="0"/>
              <a:t>Frames are data sources such as population lists, directories, or maps.</a:t>
            </a:r>
          </a:p>
          <a:p>
            <a:pPr eaLnBrk="1" hangingPunct="1"/>
            <a:r>
              <a:rPr lang="en-US" altLang="en-US" dirty="0"/>
              <a:t>Inaccurate or biased results can result if a frame excludes certain groups or portions of the population.</a:t>
            </a:r>
          </a:p>
          <a:p>
            <a:pPr eaLnBrk="1" hangingPunct="1"/>
            <a:r>
              <a:rPr lang="en-US" altLang="en-US" dirty="0"/>
              <a:t>Using different frames to generate data can lead to dissimilar conclusions.</a:t>
            </a:r>
          </a:p>
        </p:txBody>
      </p:sp>
      <p:sp>
        <p:nvSpPr>
          <p:cNvPr id="25604" name="TextBox 5"/>
          <p:cNvSpPr txBox="1">
            <a:spLocks noChangeArrowheads="1"/>
          </p:cNvSpPr>
          <p:nvPr/>
        </p:nvSpPr>
        <p:spPr bwMode="auto">
          <a:xfrm>
            <a:off x="7239000" y="958850"/>
            <a:ext cx="1447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a:t>D</a:t>
            </a:r>
            <a:r>
              <a:rPr lang="en-US" altLang="en-US" u="sng">
                <a:solidFill>
                  <a:srgbClr val="A50021"/>
                </a:solidFill>
              </a:rPr>
              <a:t>C</a:t>
            </a:r>
            <a:r>
              <a:rPr lang="en-US" altLang="en-US"/>
              <a:t>OVA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60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60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60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idx="4294967295"/>
          </p:nvPr>
        </p:nvSpPr>
        <p:spPr>
          <a:xfrm>
            <a:off x="609600" y="228600"/>
            <a:ext cx="8229600" cy="990600"/>
          </a:xfrm>
        </p:spPr>
        <p:txBody>
          <a:bodyPr/>
          <a:lstStyle/>
          <a:p>
            <a:r>
              <a:rPr lang="en-US" altLang="en-US" sz="3200"/>
              <a:t>Observational Studies &amp; Designed Experiments Have A Common Objective </a:t>
            </a:r>
          </a:p>
        </p:txBody>
      </p:sp>
      <p:sp>
        <p:nvSpPr>
          <p:cNvPr id="23555" name="Content Placeholder 2"/>
          <p:cNvSpPr>
            <a:spLocks noGrp="1"/>
          </p:cNvSpPr>
          <p:nvPr>
            <p:ph idx="4294967295"/>
          </p:nvPr>
        </p:nvSpPr>
        <p:spPr/>
        <p:txBody>
          <a:bodyPr/>
          <a:lstStyle/>
          <a:p>
            <a:r>
              <a:rPr lang="en-US" altLang="en-US" dirty="0"/>
              <a:t>Both are attempting to quantify the effect that a process change (called a </a:t>
            </a:r>
            <a:r>
              <a:rPr lang="en-US" altLang="en-US" b="1" dirty="0"/>
              <a:t>treatment</a:t>
            </a:r>
            <a:r>
              <a:rPr lang="en-US" altLang="en-US" dirty="0"/>
              <a:t>) has on a variable of interest.</a:t>
            </a:r>
          </a:p>
          <a:p>
            <a:pPr lvl="1"/>
            <a:r>
              <a:rPr lang="en-US" altLang="en-US" dirty="0"/>
              <a:t>Almost always we are asking some form of the question: How does </a:t>
            </a:r>
            <a:r>
              <a:rPr lang="en-US" altLang="en-US" i="1" u="sng" dirty="0"/>
              <a:t>this</a:t>
            </a:r>
            <a:r>
              <a:rPr lang="en-US" altLang="en-US" dirty="0"/>
              <a:t> variable affect </a:t>
            </a:r>
            <a:r>
              <a:rPr lang="en-US" altLang="en-US" i="1" u="sng" dirty="0"/>
              <a:t>that</a:t>
            </a:r>
            <a:r>
              <a:rPr lang="en-US" altLang="en-US" dirty="0"/>
              <a:t> variable?</a:t>
            </a:r>
          </a:p>
          <a:p>
            <a:r>
              <a:rPr lang="en-US" altLang="en-US" dirty="0"/>
              <a:t>In an observational study, there is </a:t>
            </a:r>
            <a:r>
              <a:rPr lang="en-US" altLang="en-US" dirty="0">
                <a:highlight>
                  <a:srgbClr val="FFFF00"/>
                </a:highlight>
              </a:rPr>
              <a:t>no direct control</a:t>
            </a:r>
            <a:r>
              <a:rPr lang="en-US" altLang="en-US" dirty="0"/>
              <a:t> over which items receive the treatment.</a:t>
            </a:r>
          </a:p>
          <a:p>
            <a:r>
              <a:rPr lang="en-US" altLang="en-US" dirty="0"/>
              <a:t>In a designed experiment, there is </a:t>
            </a:r>
            <a:r>
              <a:rPr lang="en-US" altLang="en-US" dirty="0">
                <a:highlight>
                  <a:srgbClr val="FFFF00"/>
                </a:highlight>
              </a:rPr>
              <a:t>direct control </a:t>
            </a:r>
            <a:r>
              <a:rPr lang="en-US" altLang="en-US" dirty="0"/>
              <a:t>over which items receive the treatment.</a:t>
            </a:r>
          </a:p>
          <a:p>
            <a:pPr lvl="1"/>
            <a:r>
              <a:rPr lang="en-US" altLang="en-US" i="1" dirty="0"/>
              <a:t>What are the implications of this?</a:t>
            </a:r>
          </a:p>
        </p:txBody>
      </p:sp>
      <p:sp>
        <p:nvSpPr>
          <p:cNvPr id="23556" name="TextBox 5"/>
          <p:cNvSpPr txBox="1">
            <a:spLocks noChangeArrowheads="1"/>
          </p:cNvSpPr>
          <p:nvPr/>
        </p:nvSpPr>
        <p:spPr bwMode="auto">
          <a:xfrm>
            <a:off x="7461250" y="1143000"/>
            <a:ext cx="1447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a:t>D</a:t>
            </a:r>
            <a:r>
              <a:rPr lang="en-US" altLang="en-US" u="sng">
                <a:solidFill>
                  <a:srgbClr val="A50021"/>
                </a:solidFill>
              </a:rPr>
              <a:t>C</a:t>
            </a:r>
            <a:r>
              <a:rPr lang="en-US" altLang="en-US"/>
              <a:t>OVA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55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55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55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55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40476-C7A8-52A9-155A-047193B2A4A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0CAF026-3AC5-2534-A4DC-067ADD583373}"/>
              </a:ext>
            </a:extLst>
          </p:cNvPr>
          <p:cNvSpPr>
            <a:spLocks noGrp="1"/>
          </p:cNvSpPr>
          <p:nvPr>
            <p:ph idx="1"/>
          </p:nvPr>
        </p:nvSpPr>
        <p:spPr/>
        <p:txBody>
          <a:bodyPr/>
          <a:lstStyle/>
          <a:p>
            <a:r>
              <a:rPr lang="en-US" dirty="0"/>
              <a:t>Evaluate the following two scenarios:</a:t>
            </a:r>
          </a:p>
          <a:p>
            <a:pPr lvl="1"/>
            <a:r>
              <a:rPr lang="en-US" dirty="0"/>
              <a:t>Your city institutes a new program “Head Start” where parents can enroll students to get an extra hour of help with school work before each morning.</a:t>
            </a:r>
          </a:p>
          <a:p>
            <a:pPr lvl="1"/>
            <a:r>
              <a:rPr lang="en-US" dirty="0"/>
              <a:t>After a year, the average test scores of the children enrolled in Head Start are lower than for those that didn’t participate.  </a:t>
            </a:r>
          </a:p>
          <a:p>
            <a:pPr lvl="1"/>
            <a:r>
              <a:rPr lang="en-US" dirty="0"/>
              <a:t>“</a:t>
            </a:r>
            <a:r>
              <a:rPr lang="en-US" i="1" dirty="0">
                <a:solidFill>
                  <a:srgbClr val="FF0000"/>
                </a:solidFill>
              </a:rPr>
              <a:t>Head Start is a waste of time and actually caused students to get lower grades! We need to eliminate this program immediately</a:t>
            </a:r>
            <a:r>
              <a:rPr lang="en-US" dirty="0"/>
              <a:t>.”</a:t>
            </a:r>
          </a:p>
        </p:txBody>
      </p:sp>
    </p:spTree>
    <p:extLst>
      <p:ext uri="{BB962C8B-B14F-4D97-AF65-F5344CB8AC3E}">
        <p14:creationId xmlns:p14="http://schemas.microsoft.com/office/powerpoint/2010/main" val="7686516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4D546-A8FD-D11C-0527-30D507D0A9C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EE727C1-2E4E-E365-7F7E-C967B922F02D}"/>
              </a:ext>
            </a:extLst>
          </p:cNvPr>
          <p:cNvSpPr>
            <a:spLocks noGrp="1"/>
          </p:cNvSpPr>
          <p:nvPr>
            <p:ph idx="1"/>
          </p:nvPr>
        </p:nvSpPr>
        <p:spPr/>
        <p:txBody>
          <a:bodyPr/>
          <a:lstStyle/>
          <a:p>
            <a:r>
              <a:rPr lang="en-US" dirty="0"/>
              <a:t>You are interested in measuring the impact of a university degree on earnings. </a:t>
            </a:r>
          </a:p>
          <a:p>
            <a:r>
              <a:rPr lang="en-US" dirty="0"/>
              <a:t>You collect a random sample of 1,000 working people between the ages of 28 and 30 and record their salaries and whether they completed university or not. </a:t>
            </a:r>
          </a:p>
          <a:p>
            <a:r>
              <a:rPr lang="en-US" dirty="0"/>
              <a:t>Those with </a:t>
            </a:r>
            <a:r>
              <a:rPr lang="en-US" dirty="0" err="1"/>
              <a:t>uni</a:t>
            </a:r>
            <a:r>
              <a:rPr lang="en-US" dirty="0"/>
              <a:t> degrees earned 70k euros (avg). Those without earned 40k euros (avg). </a:t>
            </a:r>
          </a:p>
          <a:p>
            <a:r>
              <a:rPr lang="en-US" dirty="0"/>
              <a:t>“</a:t>
            </a:r>
            <a:r>
              <a:rPr lang="en-US" i="1" dirty="0">
                <a:solidFill>
                  <a:srgbClr val="FF0000"/>
                </a:solidFill>
              </a:rPr>
              <a:t>Getting a </a:t>
            </a:r>
            <a:r>
              <a:rPr lang="en-US" i="1" dirty="0" err="1">
                <a:solidFill>
                  <a:srgbClr val="FF0000"/>
                </a:solidFill>
              </a:rPr>
              <a:t>uni</a:t>
            </a:r>
            <a:r>
              <a:rPr lang="en-US" i="1" dirty="0">
                <a:solidFill>
                  <a:srgbClr val="FF0000"/>
                </a:solidFill>
              </a:rPr>
              <a:t> degree increases a person’s earnings by 30k euros per year</a:t>
            </a:r>
            <a:r>
              <a:rPr lang="en-US" dirty="0"/>
              <a:t>.”</a:t>
            </a:r>
          </a:p>
        </p:txBody>
      </p:sp>
    </p:spTree>
    <p:extLst>
      <p:ext uri="{BB962C8B-B14F-4D97-AF65-F5344CB8AC3E}">
        <p14:creationId xmlns:p14="http://schemas.microsoft.com/office/powerpoint/2010/main" val="22268896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B403A-A56E-251B-3FFB-7059958FF42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EAFA1A1-896C-EF38-FF04-8AE8FBEDA972}"/>
              </a:ext>
            </a:extLst>
          </p:cNvPr>
          <p:cNvSpPr>
            <a:spLocks noGrp="1"/>
          </p:cNvSpPr>
          <p:nvPr>
            <p:ph idx="1"/>
          </p:nvPr>
        </p:nvSpPr>
        <p:spPr/>
        <p:txBody>
          <a:bodyPr/>
          <a:lstStyle/>
          <a:p>
            <a:r>
              <a:rPr lang="en-US" i="1" dirty="0"/>
              <a:t>But what does all that really mean? </a:t>
            </a:r>
          </a:p>
          <a:p>
            <a:r>
              <a:rPr lang="en-US" dirty="0"/>
              <a:t>We are very often (in all areas of life) required to make decisions under uncertainty. </a:t>
            </a:r>
          </a:p>
          <a:p>
            <a:pPr lvl="1"/>
            <a:r>
              <a:rPr lang="en-US" i="1" dirty="0"/>
              <a:t>Should I bring an umbrella today?</a:t>
            </a:r>
          </a:p>
          <a:p>
            <a:pPr lvl="1"/>
            <a:r>
              <a:rPr lang="en-US" i="1" dirty="0"/>
              <a:t>Should I go to university? If so, what should I study?</a:t>
            </a:r>
          </a:p>
        </p:txBody>
      </p:sp>
    </p:spTree>
    <p:extLst>
      <p:ext uri="{BB962C8B-B14F-4D97-AF65-F5344CB8AC3E}">
        <p14:creationId xmlns:p14="http://schemas.microsoft.com/office/powerpoint/2010/main" val="3101504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A316C-71BC-D26D-D3B9-E2E5E92F1972}"/>
              </a:ext>
            </a:extLst>
          </p:cNvPr>
          <p:cNvSpPr>
            <a:spLocks noGrp="1"/>
          </p:cNvSpPr>
          <p:nvPr>
            <p:ph type="title"/>
          </p:nvPr>
        </p:nvSpPr>
        <p:spPr/>
        <p:txBody>
          <a:bodyPr/>
          <a:lstStyle/>
          <a:p>
            <a:r>
              <a:rPr lang="en-US" dirty="0"/>
              <a:t>Samples</a:t>
            </a:r>
          </a:p>
        </p:txBody>
      </p:sp>
      <p:sp>
        <p:nvSpPr>
          <p:cNvPr id="3" name="Content Placeholder 2">
            <a:extLst>
              <a:ext uri="{FF2B5EF4-FFF2-40B4-BE49-F238E27FC236}">
                <a16:creationId xmlns:a16="http://schemas.microsoft.com/office/drawing/2014/main" id="{6F279F00-D5CD-9635-07F5-E41A316553A8}"/>
              </a:ext>
            </a:extLst>
          </p:cNvPr>
          <p:cNvSpPr>
            <a:spLocks noGrp="1"/>
          </p:cNvSpPr>
          <p:nvPr>
            <p:ph idx="1"/>
          </p:nvPr>
        </p:nvSpPr>
        <p:spPr/>
        <p:txBody>
          <a:bodyPr/>
          <a:lstStyle/>
          <a:p>
            <a:r>
              <a:rPr lang="en-US" dirty="0"/>
              <a:t>For many reason, we are usually reliant upon samples of a population. </a:t>
            </a:r>
          </a:p>
          <a:p>
            <a:r>
              <a:rPr lang="en-US" dirty="0"/>
              <a:t>The way one draws the sample is pretty important. </a:t>
            </a:r>
          </a:p>
        </p:txBody>
      </p:sp>
    </p:spTree>
    <p:extLst>
      <p:ext uri="{BB962C8B-B14F-4D97-AF65-F5344CB8AC3E}">
        <p14:creationId xmlns:p14="http://schemas.microsoft.com/office/powerpoint/2010/main" val="41541753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907A2-51EC-2555-8CE0-5F91BC8602E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0D70E7D-42C3-7F81-09FC-A0EA2FF6AFCC}"/>
              </a:ext>
            </a:extLst>
          </p:cNvPr>
          <p:cNvSpPr>
            <a:spLocks noGrp="1"/>
          </p:cNvSpPr>
          <p:nvPr>
            <p:ph idx="1"/>
          </p:nvPr>
        </p:nvSpPr>
        <p:spPr/>
        <p:txBody>
          <a:bodyPr/>
          <a:lstStyle/>
          <a:p>
            <a:r>
              <a:rPr lang="en-US" dirty="0"/>
              <a:t>Say you are interested in finding out the average number of alcoholic beverages Aalto/Mikkeli students drink in a week</a:t>
            </a:r>
          </a:p>
          <a:p>
            <a:r>
              <a:rPr lang="en-US" dirty="0"/>
              <a:t>Can you think of a good way to draw this sample? How about a bad way that will likely give you inaccurate results?</a:t>
            </a:r>
          </a:p>
          <a:p>
            <a:pPr lvl="1"/>
            <a:r>
              <a:rPr lang="en-US" dirty="0"/>
              <a:t>Stand out in front of the library and ask people?</a:t>
            </a:r>
          </a:p>
          <a:p>
            <a:pPr lvl="1"/>
            <a:r>
              <a:rPr lang="en-US" dirty="0"/>
              <a:t>Ask everyone in Intro to Stats?</a:t>
            </a:r>
          </a:p>
          <a:p>
            <a:pPr lvl="1"/>
            <a:r>
              <a:rPr lang="en-US" dirty="0"/>
              <a:t>Ask everyone at </a:t>
            </a:r>
            <a:r>
              <a:rPr lang="en-US" dirty="0" err="1"/>
              <a:t>Penti</a:t>
            </a:r>
            <a:r>
              <a:rPr lang="en-US" dirty="0"/>
              <a:t> this week? </a:t>
            </a:r>
          </a:p>
          <a:p>
            <a:pPr lvl="1"/>
            <a:r>
              <a:rPr lang="en-US" dirty="0"/>
              <a:t>Ask all your friends?</a:t>
            </a:r>
          </a:p>
        </p:txBody>
      </p:sp>
    </p:spTree>
    <p:extLst>
      <p:ext uri="{BB962C8B-B14F-4D97-AF65-F5344CB8AC3E}">
        <p14:creationId xmlns:p14="http://schemas.microsoft.com/office/powerpoint/2010/main" val="2273379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idx="4294967295"/>
          </p:nvPr>
        </p:nvSpPr>
        <p:spPr/>
        <p:txBody>
          <a:bodyPr/>
          <a:lstStyle/>
          <a:p>
            <a:pPr eaLnBrk="1" hangingPunct="1"/>
            <a:r>
              <a:rPr lang="en-US" altLang="en-US"/>
              <a:t>Types of Samples</a:t>
            </a:r>
          </a:p>
        </p:txBody>
      </p:sp>
      <p:sp>
        <p:nvSpPr>
          <p:cNvPr id="26627" name="Line 3"/>
          <p:cNvSpPr>
            <a:spLocks noChangeShapeType="1"/>
          </p:cNvSpPr>
          <p:nvPr/>
        </p:nvSpPr>
        <p:spPr bwMode="auto">
          <a:xfrm>
            <a:off x="2257425" y="3878263"/>
            <a:ext cx="0" cy="40798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628" name="Line 4"/>
          <p:cNvSpPr>
            <a:spLocks noChangeShapeType="1"/>
          </p:cNvSpPr>
          <p:nvPr/>
        </p:nvSpPr>
        <p:spPr bwMode="auto">
          <a:xfrm>
            <a:off x="6767513" y="3538538"/>
            <a:ext cx="0" cy="40798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629" name="Line 5"/>
          <p:cNvSpPr>
            <a:spLocks noChangeShapeType="1"/>
          </p:cNvSpPr>
          <p:nvPr/>
        </p:nvSpPr>
        <p:spPr bwMode="auto">
          <a:xfrm>
            <a:off x="5337175" y="3946525"/>
            <a:ext cx="0" cy="40798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630" name="Rectangle 8"/>
          <p:cNvSpPr>
            <a:spLocks noChangeArrowheads="1"/>
          </p:cNvSpPr>
          <p:nvPr/>
        </p:nvSpPr>
        <p:spPr bwMode="auto">
          <a:xfrm>
            <a:off x="1304925" y="1905000"/>
            <a:ext cx="6843713" cy="57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endParaRPr lang="en-US" altLang="en-US" sz="2400"/>
          </a:p>
        </p:txBody>
      </p:sp>
      <p:sp>
        <p:nvSpPr>
          <p:cNvPr id="26631" name="Rectangle 9"/>
          <p:cNvSpPr>
            <a:spLocks noChangeArrowheads="1"/>
          </p:cNvSpPr>
          <p:nvPr/>
        </p:nvSpPr>
        <p:spPr bwMode="auto">
          <a:xfrm>
            <a:off x="3905250" y="1905000"/>
            <a:ext cx="1366838" cy="406400"/>
          </a:xfrm>
          <a:prstGeom prst="rect">
            <a:avLst/>
          </a:prstGeom>
          <a:solidFill>
            <a:srgbClr val="00E200"/>
          </a:solidFill>
          <a:ln w="12700">
            <a:solidFill>
              <a:schemeClr val="tx1"/>
            </a:solidFill>
            <a:miter lim="800000"/>
            <a:headEnd/>
            <a:tailEnd/>
          </a:ln>
        </p:spPr>
        <p:txBody>
          <a:bodyPr lIns="90488" tIns="44450" rIns="90488" bIns="44450">
            <a:spAutoFit/>
          </a:bodyP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algn="ctr">
              <a:spcBef>
                <a:spcPct val="0"/>
              </a:spcBef>
              <a:buClrTx/>
              <a:buSzTx/>
              <a:buFontTx/>
              <a:buNone/>
            </a:pPr>
            <a:r>
              <a:rPr lang="en-US" altLang="en-US" sz="2000" b="1">
                <a:latin typeface="Times New Roman" panose="02020603050405020304" pitchFamily="18" charset="0"/>
              </a:rPr>
              <a:t>Samples</a:t>
            </a:r>
          </a:p>
        </p:txBody>
      </p:sp>
      <p:sp>
        <p:nvSpPr>
          <p:cNvPr id="26632" name="Line 10"/>
          <p:cNvSpPr>
            <a:spLocks noChangeShapeType="1"/>
          </p:cNvSpPr>
          <p:nvPr/>
        </p:nvSpPr>
        <p:spPr bwMode="auto">
          <a:xfrm>
            <a:off x="4556125" y="2312988"/>
            <a:ext cx="0" cy="4762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633" name="Line 11"/>
          <p:cNvSpPr>
            <a:spLocks noChangeShapeType="1"/>
          </p:cNvSpPr>
          <p:nvPr/>
        </p:nvSpPr>
        <p:spPr bwMode="auto">
          <a:xfrm>
            <a:off x="2409825" y="2789238"/>
            <a:ext cx="435768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634" name="Line 12"/>
          <p:cNvSpPr>
            <a:spLocks noChangeShapeType="1"/>
          </p:cNvSpPr>
          <p:nvPr/>
        </p:nvSpPr>
        <p:spPr bwMode="auto">
          <a:xfrm>
            <a:off x="2409825" y="2789238"/>
            <a:ext cx="0" cy="54451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635" name="Rectangle 13"/>
          <p:cNvSpPr>
            <a:spLocks noChangeArrowheads="1"/>
          </p:cNvSpPr>
          <p:nvPr/>
        </p:nvSpPr>
        <p:spPr bwMode="auto">
          <a:xfrm>
            <a:off x="1044575" y="3265488"/>
            <a:ext cx="2667000" cy="590550"/>
          </a:xfrm>
          <a:prstGeom prst="rect">
            <a:avLst/>
          </a:prstGeom>
          <a:solidFill>
            <a:schemeClr val="accent2"/>
          </a:solidFill>
          <a:ln w="12700">
            <a:solidFill>
              <a:schemeClr val="tx1"/>
            </a:solidFill>
            <a:miter lim="800000"/>
            <a:headEnd/>
            <a:tailEnd/>
          </a:ln>
        </p:spPr>
        <p:txBody>
          <a:bodyPr lIns="90488" tIns="44450" rIns="90488" bIns="44450">
            <a:spAutoFit/>
          </a:bodyP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algn="ctr">
              <a:lnSpc>
                <a:spcPct val="80000"/>
              </a:lnSpc>
              <a:spcBef>
                <a:spcPct val="0"/>
              </a:spcBef>
              <a:buClrTx/>
              <a:buSzTx/>
              <a:buFontTx/>
              <a:buNone/>
            </a:pPr>
            <a:r>
              <a:rPr lang="en-US" altLang="en-US" sz="2000" b="1" dirty="0">
                <a:latin typeface="Times New Roman" panose="02020603050405020304" pitchFamily="18" charset="0"/>
              </a:rPr>
              <a:t>Non Probability Samples</a:t>
            </a:r>
          </a:p>
        </p:txBody>
      </p:sp>
      <p:sp>
        <p:nvSpPr>
          <p:cNvPr id="26636" name="Rectangle 14"/>
          <p:cNvSpPr>
            <a:spLocks noChangeArrowheads="1"/>
          </p:cNvSpPr>
          <p:nvPr/>
        </p:nvSpPr>
        <p:spPr bwMode="auto">
          <a:xfrm>
            <a:off x="533400" y="4625975"/>
            <a:ext cx="1560513" cy="406400"/>
          </a:xfrm>
          <a:prstGeom prst="rect">
            <a:avLst/>
          </a:prstGeom>
          <a:solidFill>
            <a:schemeClr val="accent2"/>
          </a:solidFill>
          <a:ln w="12700">
            <a:solidFill>
              <a:schemeClr val="tx1"/>
            </a:solidFill>
            <a:miter lim="800000"/>
            <a:headEnd/>
            <a:tailEnd/>
          </a:ln>
        </p:spPr>
        <p:txBody>
          <a:bodyPr lIns="90488" tIns="44450" rIns="90488" bIns="44450">
            <a:spAutoFit/>
          </a:bodyP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algn="ctr">
              <a:spcBef>
                <a:spcPct val="0"/>
              </a:spcBef>
              <a:buClrTx/>
              <a:buSzTx/>
              <a:buFontTx/>
              <a:buNone/>
            </a:pPr>
            <a:r>
              <a:rPr lang="en-US" altLang="en-US" sz="2000" b="1">
                <a:latin typeface="Times New Roman" panose="02020603050405020304" pitchFamily="18" charset="0"/>
              </a:rPr>
              <a:t>Judgment</a:t>
            </a:r>
          </a:p>
        </p:txBody>
      </p:sp>
      <p:sp>
        <p:nvSpPr>
          <p:cNvPr id="26637" name="Line 16"/>
          <p:cNvSpPr>
            <a:spLocks noChangeShapeType="1"/>
          </p:cNvSpPr>
          <p:nvPr/>
        </p:nvSpPr>
        <p:spPr bwMode="auto">
          <a:xfrm>
            <a:off x="6767513" y="2789238"/>
            <a:ext cx="0" cy="4762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638" name="Rectangle 17"/>
          <p:cNvSpPr>
            <a:spLocks noChangeArrowheads="1"/>
          </p:cNvSpPr>
          <p:nvPr/>
        </p:nvSpPr>
        <p:spPr bwMode="auto">
          <a:xfrm>
            <a:off x="5402263" y="3265488"/>
            <a:ext cx="2665412" cy="406400"/>
          </a:xfrm>
          <a:prstGeom prst="rect">
            <a:avLst/>
          </a:prstGeom>
          <a:solidFill>
            <a:srgbClr val="FF9BAE"/>
          </a:solidFill>
          <a:ln w="12700">
            <a:solidFill>
              <a:schemeClr val="tx1"/>
            </a:solidFill>
            <a:miter lim="800000"/>
            <a:headEnd/>
            <a:tailEnd/>
          </a:ln>
        </p:spPr>
        <p:txBody>
          <a:bodyPr lIns="90488" tIns="44450" rIns="90488" bIns="44450">
            <a:spAutoFit/>
          </a:bodyP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algn="ctr">
              <a:spcBef>
                <a:spcPct val="0"/>
              </a:spcBef>
              <a:buClrTx/>
              <a:buSzTx/>
              <a:buFontTx/>
              <a:buNone/>
            </a:pPr>
            <a:r>
              <a:rPr lang="en-US" altLang="en-US" sz="2000" b="1">
                <a:latin typeface="Times New Roman" panose="02020603050405020304" pitchFamily="18" charset="0"/>
              </a:rPr>
              <a:t>Probability Samples</a:t>
            </a:r>
          </a:p>
        </p:txBody>
      </p:sp>
      <p:sp>
        <p:nvSpPr>
          <p:cNvPr id="26639" name="Rectangle 18"/>
          <p:cNvSpPr>
            <a:spLocks noChangeArrowheads="1"/>
          </p:cNvSpPr>
          <p:nvPr/>
        </p:nvSpPr>
        <p:spPr bwMode="auto">
          <a:xfrm>
            <a:off x="4751388" y="4354513"/>
            <a:ext cx="1235075" cy="498475"/>
          </a:xfrm>
          <a:prstGeom prst="rect">
            <a:avLst/>
          </a:prstGeom>
          <a:solidFill>
            <a:srgbClr val="FF9BAE"/>
          </a:solidFill>
          <a:ln w="12700">
            <a:solidFill>
              <a:schemeClr val="tx1"/>
            </a:solidFill>
            <a:miter lim="800000"/>
            <a:headEnd/>
            <a:tailEnd/>
          </a:ln>
        </p:spPr>
        <p:txBody>
          <a:bodyPr lIns="90488" tIns="44450" rIns="90488" bIns="44450">
            <a:spAutoFit/>
          </a:bodyP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algn="ctr">
              <a:lnSpc>
                <a:spcPct val="80000"/>
              </a:lnSpc>
              <a:spcBef>
                <a:spcPct val="0"/>
              </a:spcBef>
              <a:buClrTx/>
              <a:buSzTx/>
              <a:buFontTx/>
              <a:buNone/>
            </a:pPr>
            <a:r>
              <a:rPr lang="en-US" altLang="en-US" sz="2000" b="1">
                <a:latin typeface="Times New Roman" panose="02020603050405020304" pitchFamily="18" charset="0"/>
              </a:rPr>
              <a:t>Simple </a:t>
            </a:r>
          </a:p>
          <a:p>
            <a:pPr algn="ctr">
              <a:lnSpc>
                <a:spcPct val="50000"/>
              </a:lnSpc>
              <a:spcBef>
                <a:spcPct val="0"/>
              </a:spcBef>
              <a:buClrTx/>
              <a:buSzTx/>
              <a:buFontTx/>
              <a:buNone/>
            </a:pPr>
            <a:r>
              <a:rPr lang="en-US" altLang="en-US" sz="2000" b="1">
                <a:latin typeface="Times New Roman" panose="02020603050405020304" pitchFamily="18" charset="0"/>
              </a:rPr>
              <a:t>Random</a:t>
            </a:r>
          </a:p>
        </p:txBody>
      </p:sp>
      <p:sp>
        <p:nvSpPr>
          <p:cNvPr id="26640" name="Line 19"/>
          <p:cNvSpPr>
            <a:spLocks noChangeShapeType="1"/>
          </p:cNvSpPr>
          <p:nvPr/>
        </p:nvSpPr>
        <p:spPr bwMode="auto">
          <a:xfrm>
            <a:off x="6181725" y="3946525"/>
            <a:ext cx="0" cy="129222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641" name="Rectangle 20"/>
          <p:cNvSpPr>
            <a:spLocks noChangeArrowheads="1"/>
          </p:cNvSpPr>
          <p:nvPr/>
        </p:nvSpPr>
        <p:spPr bwMode="auto">
          <a:xfrm>
            <a:off x="5337175" y="5238750"/>
            <a:ext cx="1560513" cy="406400"/>
          </a:xfrm>
          <a:prstGeom prst="rect">
            <a:avLst/>
          </a:prstGeom>
          <a:solidFill>
            <a:srgbClr val="FF9BAE"/>
          </a:solidFill>
          <a:ln w="12700">
            <a:solidFill>
              <a:schemeClr val="tx1"/>
            </a:solidFill>
            <a:miter lim="800000"/>
            <a:headEnd/>
            <a:tailEnd/>
          </a:ln>
        </p:spPr>
        <p:txBody>
          <a:bodyPr lIns="90488" tIns="44450" rIns="90488" bIns="44450">
            <a:spAutoFit/>
          </a:bodyP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algn="ctr">
              <a:spcBef>
                <a:spcPct val="0"/>
              </a:spcBef>
              <a:buClrTx/>
              <a:buSzTx/>
              <a:buFontTx/>
              <a:buNone/>
            </a:pPr>
            <a:r>
              <a:rPr lang="en-US" altLang="en-US" sz="2000" b="1">
                <a:latin typeface="Times New Roman" panose="02020603050405020304" pitchFamily="18" charset="0"/>
              </a:rPr>
              <a:t>Systematic</a:t>
            </a:r>
          </a:p>
        </p:txBody>
      </p:sp>
      <p:sp>
        <p:nvSpPr>
          <p:cNvPr id="26642" name="Rectangle 21"/>
          <p:cNvSpPr>
            <a:spLocks noChangeArrowheads="1"/>
          </p:cNvSpPr>
          <p:nvPr/>
        </p:nvSpPr>
        <p:spPr bwMode="auto">
          <a:xfrm>
            <a:off x="6442075" y="4354513"/>
            <a:ext cx="1365250" cy="406400"/>
          </a:xfrm>
          <a:prstGeom prst="rect">
            <a:avLst/>
          </a:prstGeom>
          <a:solidFill>
            <a:srgbClr val="FF9BAE"/>
          </a:solidFill>
          <a:ln w="12700">
            <a:solidFill>
              <a:schemeClr val="tx1"/>
            </a:solidFill>
            <a:miter lim="800000"/>
            <a:headEnd/>
            <a:tailEnd/>
          </a:ln>
        </p:spPr>
        <p:txBody>
          <a:bodyPr lIns="90488" tIns="44450" rIns="90488" bIns="44450">
            <a:spAutoFit/>
          </a:bodyP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algn="ctr">
              <a:spcBef>
                <a:spcPct val="0"/>
              </a:spcBef>
              <a:buClrTx/>
              <a:buSzTx/>
              <a:buFontTx/>
              <a:buNone/>
            </a:pPr>
            <a:r>
              <a:rPr lang="en-US" altLang="en-US" sz="2000" b="1">
                <a:latin typeface="Times New Roman" panose="02020603050405020304" pitchFamily="18" charset="0"/>
              </a:rPr>
              <a:t>Stratified</a:t>
            </a:r>
          </a:p>
        </p:txBody>
      </p:sp>
      <p:sp>
        <p:nvSpPr>
          <p:cNvPr id="26643" name="Rectangle 22"/>
          <p:cNvSpPr>
            <a:spLocks noChangeArrowheads="1"/>
          </p:cNvSpPr>
          <p:nvPr/>
        </p:nvSpPr>
        <p:spPr bwMode="auto">
          <a:xfrm>
            <a:off x="7288213" y="5170488"/>
            <a:ext cx="1169987" cy="406400"/>
          </a:xfrm>
          <a:prstGeom prst="rect">
            <a:avLst/>
          </a:prstGeom>
          <a:solidFill>
            <a:srgbClr val="FF9BAE"/>
          </a:solidFill>
          <a:ln w="12700">
            <a:solidFill>
              <a:schemeClr val="tx1"/>
            </a:solidFill>
            <a:miter lim="800000"/>
            <a:headEnd/>
            <a:tailEnd/>
          </a:ln>
        </p:spPr>
        <p:txBody>
          <a:bodyPr lIns="90488" tIns="44450" rIns="90488" bIns="44450">
            <a:spAutoFit/>
          </a:bodyP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algn="ctr">
              <a:spcBef>
                <a:spcPct val="0"/>
              </a:spcBef>
              <a:buClrTx/>
              <a:buSzTx/>
              <a:buFontTx/>
              <a:buNone/>
            </a:pPr>
            <a:r>
              <a:rPr lang="en-US" altLang="en-US" sz="2000" b="1">
                <a:latin typeface="Times New Roman" panose="02020603050405020304" pitchFamily="18" charset="0"/>
              </a:rPr>
              <a:t>Cluster</a:t>
            </a:r>
          </a:p>
        </p:txBody>
      </p:sp>
      <p:sp>
        <p:nvSpPr>
          <p:cNvPr id="26644" name="Line 23"/>
          <p:cNvSpPr>
            <a:spLocks noChangeShapeType="1"/>
          </p:cNvSpPr>
          <p:nvPr/>
        </p:nvSpPr>
        <p:spPr bwMode="auto">
          <a:xfrm>
            <a:off x="8002588" y="3946525"/>
            <a:ext cx="0" cy="122396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645" name="Line 24"/>
          <p:cNvSpPr>
            <a:spLocks noChangeShapeType="1"/>
          </p:cNvSpPr>
          <p:nvPr/>
        </p:nvSpPr>
        <p:spPr bwMode="auto">
          <a:xfrm>
            <a:off x="1066800" y="4286250"/>
            <a:ext cx="0" cy="33972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646" name="Rectangle 25"/>
          <p:cNvSpPr>
            <a:spLocks noChangeArrowheads="1"/>
          </p:cNvSpPr>
          <p:nvPr/>
        </p:nvSpPr>
        <p:spPr bwMode="auto">
          <a:xfrm>
            <a:off x="2438400" y="4648200"/>
            <a:ext cx="1690688" cy="407988"/>
          </a:xfrm>
          <a:prstGeom prst="rect">
            <a:avLst/>
          </a:prstGeom>
          <a:solidFill>
            <a:schemeClr val="accent2"/>
          </a:solidFill>
          <a:ln w="12700">
            <a:solidFill>
              <a:schemeClr val="tx1"/>
            </a:solidFill>
            <a:miter lim="800000"/>
            <a:headEnd/>
            <a:tailEnd/>
          </a:ln>
        </p:spPr>
        <p:txBody>
          <a:bodyPr wrap="none" lIns="90488" tIns="44450" rIns="90488" bIns="44450" anchor="ct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algn="ctr">
              <a:spcBef>
                <a:spcPct val="0"/>
              </a:spcBef>
              <a:buClrTx/>
              <a:buSzTx/>
              <a:buFontTx/>
              <a:buNone/>
            </a:pPr>
            <a:r>
              <a:rPr lang="en-US" altLang="en-US" sz="2000" b="1">
                <a:latin typeface="Times New Roman" panose="02020603050405020304" pitchFamily="18" charset="0"/>
              </a:rPr>
              <a:t>Convenience</a:t>
            </a:r>
          </a:p>
        </p:txBody>
      </p:sp>
      <p:sp>
        <p:nvSpPr>
          <p:cNvPr id="26647" name="Line 27"/>
          <p:cNvSpPr>
            <a:spLocks noChangeShapeType="1"/>
          </p:cNvSpPr>
          <p:nvPr/>
        </p:nvSpPr>
        <p:spPr bwMode="auto">
          <a:xfrm>
            <a:off x="1087438" y="4286250"/>
            <a:ext cx="2339975"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26648" name="Line 29"/>
          <p:cNvSpPr>
            <a:spLocks noChangeShapeType="1"/>
          </p:cNvSpPr>
          <p:nvPr/>
        </p:nvSpPr>
        <p:spPr bwMode="auto">
          <a:xfrm>
            <a:off x="5337175" y="3946525"/>
            <a:ext cx="2665413"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26649" name="Line 30"/>
          <p:cNvSpPr>
            <a:spLocks noChangeShapeType="1"/>
          </p:cNvSpPr>
          <p:nvPr/>
        </p:nvSpPr>
        <p:spPr bwMode="auto">
          <a:xfrm>
            <a:off x="7158038" y="3946525"/>
            <a:ext cx="0" cy="40798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650" name="Rectangle 29"/>
          <p:cNvSpPr>
            <a:spLocks noChangeArrowheads="1"/>
          </p:cNvSpPr>
          <p:nvPr/>
        </p:nvSpPr>
        <p:spPr bwMode="auto">
          <a:xfrm>
            <a:off x="7543800" y="838200"/>
            <a:ext cx="12573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2400"/>
              <a:t>D</a:t>
            </a:r>
            <a:r>
              <a:rPr lang="en-US" altLang="en-US" sz="2400" u="sng">
                <a:solidFill>
                  <a:srgbClr val="FF0000"/>
                </a:solidFill>
              </a:rPr>
              <a:t>C</a:t>
            </a:r>
            <a:r>
              <a:rPr lang="en-US" altLang="en-US" sz="2400"/>
              <a:t>OVA</a:t>
            </a:r>
          </a:p>
        </p:txBody>
      </p:sp>
      <p:sp>
        <p:nvSpPr>
          <p:cNvPr id="26651" name="Line 24"/>
          <p:cNvSpPr>
            <a:spLocks noChangeShapeType="1"/>
          </p:cNvSpPr>
          <p:nvPr/>
        </p:nvSpPr>
        <p:spPr bwMode="auto">
          <a:xfrm>
            <a:off x="3427413" y="4286250"/>
            <a:ext cx="0" cy="33972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idx="4294967295"/>
          </p:nvPr>
        </p:nvSpPr>
        <p:spPr/>
        <p:txBody>
          <a:bodyPr/>
          <a:lstStyle/>
          <a:p>
            <a:pPr eaLnBrk="1" hangingPunct="1"/>
            <a:r>
              <a:rPr lang="en-US" altLang="en-US" sz="3600"/>
              <a:t>Types of Samples:</a:t>
            </a:r>
            <a:br>
              <a:rPr lang="en-US" altLang="en-US" sz="3600"/>
            </a:br>
            <a:r>
              <a:rPr lang="en-US" altLang="en-US" sz="3600"/>
              <a:t>Nonprobability Sample</a:t>
            </a:r>
          </a:p>
        </p:txBody>
      </p:sp>
      <p:sp>
        <p:nvSpPr>
          <p:cNvPr id="27651" name="Rectangle 3"/>
          <p:cNvSpPr>
            <a:spLocks noGrp="1" noChangeArrowheads="1"/>
          </p:cNvSpPr>
          <p:nvPr>
            <p:ph type="body" idx="4294967295"/>
          </p:nvPr>
        </p:nvSpPr>
        <p:spPr>
          <a:xfrm>
            <a:off x="466725" y="1600200"/>
            <a:ext cx="8077200" cy="4197350"/>
          </a:xfrm>
        </p:spPr>
        <p:txBody>
          <a:bodyPr/>
          <a:lstStyle/>
          <a:p>
            <a:pPr eaLnBrk="1" hangingPunct="1"/>
            <a:r>
              <a:rPr lang="en-US" altLang="en-US" dirty="0"/>
              <a:t>In a </a:t>
            </a:r>
            <a:r>
              <a:rPr lang="en-US" altLang="en-US" dirty="0" err="1"/>
              <a:t>nonprobability</a:t>
            </a:r>
            <a:r>
              <a:rPr lang="en-US" altLang="en-US" dirty="0"/>
              <a:t> sample, items included are chosen without regard to their probability of occurrence.</a:t>
            </a:r>
          </a:p>
          <a:p>
            <a:pPr eaLnBrk="1" hangingPunct="1"/>
            <a:endParaRPr lang="en-US" altLang="en-US" dirty="0"/>
          </a:p>
          <a:p>
            <a:pPr lvl="1" eaLnBrk="1" hangingPunct="1"/>
            <a:r>
              <a:rPr lang="en-US" altLang="en-US" sz="2300" dirty="0"/>
              <a:t>In </a:t>
            </a:r>
            <a:r>
              <a:rPr lang="en-US" altLang="en-US" sz="2300" b="1" dirty="0"/>
              <a:t>convenience sampling</a:t>
            </a:r>
            <a:r>
              <a:rPr lang="en-US" altLang="en-US" sz="2300" dirty="0"/>
              <a:t>, items are selected based only on the fact that they are easy, inexpensive, or convenient to sample.</a:t>
            </a:r>
          </a:p>
          <a:p>
            <a:pPr lvl="2" eaLnBrk="1" hangingPunct="1"/>
            <a:r>
              <a:rPr lang="en-US" altLang="en-US" sz="1900" dirty="0"/>
              <a:t>Can you think of some examples? </a:t>
            </a:r>
            <a:endParaRPr lang="en-US" altLang="en-US" sz="2300" dirty="0"/>
          </a:p>
          <a:p>
            <a:pPr lvl="1" eaLnBrk="1" hangingPunct="1"/>
            <a:r>
              <a:rPr lang="en-US" altLang="en-US" sz="2300" dirty="0"/>
              <a:t>In a </a:t>
            </a:r>
            <a:r>
              <a:rPr lang="en-US" altLang="en-US" sz="2300" b="1" dirty="0"/>
              <a:t>judgment sample, </a:t>
            </a:r>
            <a:r>
              <a:rPr lang="en-US" altLang="en-US" sz="2300" dirty="0"/>
              <a:t>you get the opinions of pre-selected experts in the subject matter.</a:t>
            </a:r>
            <a:r>
              <a:rPr lang="en-US" altLang="en-US" dirty="0"/>
              <a:t> </a:t>
            </a:r>
          </a:p>
        </p:txBody>
      </p:sp>
      <p:sp>
        <p:nvSpPr>
          <p:cNvPr id="27652" name="Rectangle 6"/>
          <p:cNvSpPr>
            <a:spLocks noChangeArrowheads="1"/>
          </p:cNvSpPr>
          <p:nvPr/>
        </p:nvSpPr>
        <p:spPr bwMode="auto">
          <a:xfrm>
            <a:off x="7539038" y="838200"/>
            <a:ext cx="12684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2400"/>
              <a:t>D</a:t>
            </a:r>
            <a:r>
              <a:rPr lang="en-US" altLang="en-US" sz="2400" u="sng">
                <a:solidFill>
                  <a:srgbClr val="A50021"/>
                </a:solidFill>
              </a:rPr>
              <a:t>C</a:t>
            </a:r>
            <a:r>
              <a:rPr lang="en-US" altLang="en-US" sz="2400"/>
              <a:t>OVA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7651">
                                            <p:txEl>
                                              <p:pRg st="2" end="2"/>
                                            </p:txEl>
                                          </p:spTgt>
                                        </p:tgtEl>
                                        <p:attrNameLst>
                                          <p:attrName>style.visibility</p:attrName>
                                        </p:attrNameLst>
                                      </p:cBhvr>
                                      <p:to>
                                        <p:strVal val="visible"/>
                                      </p:to>
                                    </p:set>
                                    <p:animEffect transition="in" filter="blinds(horizontal)">
                                      <p:cBhvr>
                                        <p:cTn id="7" dur="500"/>
                                        <p:tgtEl>
                                          <p:spTgt spid="27651">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7651">
                                            <p:txEl>
                                              <p:pRg st="3" end="3"/>
                                            </p:txEl>
                                          </p:spTgt>
                                        </p:tgtEl>
                                        <p:attrNameLst>
                                          <p:attrName>style.visibility</p:attrName>
                                        </p:attrNameLst>
                                      </p:cBhvr>
                                      <p:to>
                                        <p:strVal val="visible"/>
                                      </p:to>
                                    </p:set>
                                    <p:animEffect transition="in" filter="blinds(horizontal)">
                                      <p:cBhvr>
                                        <p:cTn id="12" dur="500"/>
                                        <p:tgtEl>
                                          <p:spTgt spid="27651">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7651">
                                            <p:txEl>
                                              <p:pRg st="4" end="4"/>
                                            </p:txEl>
                                          </p:spTgt>
                                        </p:tgtEl>
                                        <p:attrNameLst>
                                          <p:attrName>style.visibility</p:attrName>
                                        </p:attrNameLst>
                                      </p:cBhvr>
                                      <p:to>
                                        <p:strVal val="visible"/>
                                      </p:to>
                                    </p:set>
                                    <p:animEffect transition="in" filter="blinds(horizontal)">
                                      <p:cBhvr>
                                        <p:cTn id="17" dur="500"/>
                                        <p:tgtEl>
                                          <p:spTgt spid="2765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idx="4294967295"/>
          </p:nvPr>
        </p:nvSpPr>
        <p:spPr/>
        <p:txBody>
          <a:bodyPr/>
          <a:lstStyle/>
          <a:p>
            <a:pPr eaLnBrk="1" hangingPunct="1"/>
            <a:r>
              <a:rPr lang="en-US" altLang="en-US" sz="3600"/>
              <a:t>Types of Samples:</a:t>
            </a:r>
            <a:br>
              <a:rPr lang="en-US" altLang="en-US" sz="3600"/>
            </a:br>
            <a:r>
              <a:rPr lang="en-US" altLang="en-US" sz="3600"/>
              <a:t>Probability Sample</a:t>
            </a:r>
          </a:p>
        </p:txBody>
      </p:sp>
      <p:sp>
        <p:nvSpPr>
          <p:cNvPr id="28675" name="Rectangle 3"/>
          <p:cNvSpPr>
            <a:spLocks noGrp="1" noChangeArrowheads="1"/>
          </p:cNvSpPr>
          <p:nvPr>
            <p:ph type="body" idx="4294967295"/>
          </p:nvPr>
        </p:nvSpPr>
        <p:spPr>
          <a:xfrm>
            <a:off x="1295400" y="1752600"/>
            <a:ext cx="7315200" cy="1143000"/>
          </a:xfrm>
        </p:spPr>
        <p:txBody>
          <a:bodyPr/>
          <a:lstStyle/>
          <a:p>
            <a:pPr eaLnBrk="1" hangingPunct="1"/>
            <a:r>
              <a:rPr lang="en-US" altLang="en-US"/>
              <a:t>In a </a:t>
            </a:r>
            <a:r>
              <a:rPr lang="en-US" altLang="en-US" b="1"/>
              <a:t>probability sample</a:t>
            </a:r>
            <a:r>
              <a:rPr lang="en-US" altLang="en-US"/>
              <a:t>, items in the sample are chosen on the basis of known probabilities.</a:t>
            </a:r>
          </a:p>
        </p:txBody>
      </p:sp>
      <p:sp>
        <p:nvSpPr>
          <p:cNvPr id="28676" name="Line 4"/>
          <p:cNvSpPr>
            <a:spLocks noChangeShapeType="1"/>
          </p:cNvSpPr>
          <p:nvPr/>
        </p:nvSpPr>
        <p:spPr bwMode="auto">
          <a:xfrm>
            <a:off x="1846263" y="4427538"/>
            <a:ext cx="0" cy="62071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677" name="Line 5"/>
          <p:cNvSpPr>
            <a:spLocks noChangeShapeType="1"/>
          </p:cNvSpPr>
          <p:nvPr/>
        </p:nvSpPr>
        <p:spPr bwMode="auto">
          <a:xfrm>
            <a:off x="7907338" y="4427538"/>
            <a:ext cx="0" cy="75723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678" name="Line 6"/>
          <p:cNvSpPr>
            <a:spLocks noChangeShapeType="1"/>
          </p:cNvSpPr>
          <p:nvPr/>
        </p:nvSpPr>
        <p:spPr bwMode="auto">
          <a:xfrm>
            <a:off x="4772025" y="3683000"/>
            <a:ext cx="0" cy="74453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679" name="Line 7"/>
          <p:cNvSpPr>
            <a:spLocks noChangeShapeType="1"/>
          </p:cNvSpPr>
          <p:nvPr/>
        </p:nvSpPr>
        <p:spPr bwMode="auto">
          <a:xfrm>
            <a:off x="1846263" y="4427538"/>
            <a:ext cx="606107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680" name="Rectangle 8"/>
          <p:cNvSpPr>
            <a:spLocks noChangeArrowheads="1"/>
          </p:cNvSpPr>
          <p:nvPr/>
        </p:nvSpPr>
        <p:spPr bwMode="auto">
          <a:xfrm>
            <a:off x="3170238" y="3276600"/>
            <a:ext cx="3065462" cy="406400"/>
          </a:xfrm>
          <a:prstGeom prst="rect">
            <a:avLst/>
          </a:prstGeom>
          <a:solidFill>
            <a:srgbClr val="00E200"/>
          </a:solidFill>
          <a:ln w="12700">
            <a:solidFill>
              <a:schemeClr val="tx1"/>
            </a:solidFill>
            <a:miter lim="800000"/>
            <a:headEnd/>
            <a:tailEnd/>
          </a:ln>
        </p:spPr>
        <p:txBody>
          <a:bodyPr lIns="90488" tIns="44450" rIns="90488" bIns="44450">
            <a:spAutoFit/>
          </a:bodyP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algn="ctr">
              <a:spcBef>
                <a:spcPct val="0"/>
              </a:spcBef>
              <a:buClrTx/>
              <a:buSzTx/>
              <a:buFontTx/>
              <a:buNone/>
            </a:pPr>
            <a:r>
              <a:rPr lang="en-US" altLang="en-US" sz="2000" b="1">
                <a:latin typeface="Times New Roman" panose="02020603050405020304" pitchFamily="18" charset="0"/>
              </a:rPr>
              <a:t>Probability Samples</a:t>
            </a:r>
          </a:p>
        </p:txBody>
      </p:sp>
      <p:sp>
        <p:nvSpPr>
          <p:cNvPr id="28681" name="Rectangle 9"/>
          <p:cNvSpPr>
            <a:spLocks noChangeArrowheads="1"/>
          </p:cNvSpPr>
          <p:nvPr/>
        </p:nvSpPr>
        <p:spPr bwMode="auto">
          <a:xfrm>
            <a:off x="1219200" y="5037138"/>
            <a:ext cx="1531938" cy="742950"/>
          </a:xfrm>
          <a:prstGeom prst="rect">
            <a:avLst/>
          </a:prstGeom>
          <a:solidFill>
            <a:srgbClr val="00E200"/>
          </a:solidFill>
          <a:ln w="12700">
            <a:solidFill>
              <a:schemeClr val="tx1"/>
            </a:solidFill>
            <a:miter lim="800000"/>
            <a:headEnd/>
            <a:tailEnd/>
          </a:ln>
        </p:spPr>
        <p:txBody>
          <a:bodyPr lIns="90488" tIns="44450" rIns="90488" bIns="44450">
            <a:spAutoFit/>
          </a:bodyP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algn="ctr">
              <a:lnSpc>
                <a:spcPct val="80000"/>
              </a:lnSpc>
              <a:spcBef>
                <a:spcPct val="0"/>
              </a:spcBef>
              <a:buClrTx/>
              <a:buSzTx/>
              <a:buFontTx/>
              <a:buNone/>
            </a:pPr>
            <a:r>
              <a:rPr lang="en-US" altLang="en-US" sz="2000" b="1">
                <a:latin typeface="Times New Roman" panose="02020603050405020304" pitchFamily="18" charset="0"/>
              </a:rPr>
              <a:t>Simple</a:t>
            </a:r>
          </a:p>
          <a:p>
            <a:pPr algn="ctr">
              <a:lnSpc>
                <a:spcPct val="80000"/>
              </a:lnSpc>
              <a:spcBef>
                <a:spcPct val="0"/>
              </a:spcBef>
              <a:buClrTx/>
              <a:buSzTx/>
              <a:buFontTx/>
              <a:buNone/>
            </a:pPr>
            <a:r>
              <a:rPr lang="en-US" altLang="en-US" sz="2000" b="1">
                <a:latin typeface="Times New Roman" panose="02020603050405020304" pitchFamily="18" charset="0"/>
              </a:rPr>
              <a:t> </a:t>
            </a:r>
          </a:p>
          <a:p>
            <a:pPr algn="ctr">
              <a:lnSpc>
                <a:spcPct val="50000"/>
              </a:lnSpc>
              <a:spcBef>
                <a:spcPct val="0"/>
              </a:spcBef>
              <a:buClrTx/>
              <a:buSzTx/>
              <a:buFontTx/>
              <a:buNone/>
            </a:pPr>
            <a:r>
              <a:rPr lang="en-US" altLang="en-US" sz="2000" b="1">
                <a:latin typeface="Times New Roman" panose="02020603050405020304" pitchFamily="18" charset="0"/>
              </a:rPr>
              <a:t>Random</a:t>
            </a:r>
          </a:p>
        </p:txBody>
      </p:sp>
      <p:sp>
        <p:nvSpPr>
          <p:cNvPr id="28682" name="Line 10"/>
          <p:cNvSpPr>
            <a:spLocks noChangeShapeType="1"/>
          </p:cNvSpPr>
          <p:nvPr/>
        </p:nvSpPr>
        <p:spPr bwMode="auto">
          <a:xfrm>
            <a:off x="6165850" y="4427538"/>
            <a:ext cx="0" cy="74612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683" name="Rectangle 11"/>
          <p:cNvSpPr>
            <a:spLocks noChangeArrowheads="1"/>
          </p:cNvSpPr>
          <p:nvPr/>
        </p:nvSpPr>
        <p:spPr bwMode="auto">
          <a:xfrm>
            <a:off x="3170238" y="5172075"/>
            <a:ext cx="1741487" cy="406400"/>
          </a:xfrm>
          <a:prstGeom prst="rect">
            <a:avLst/>
          </a:prstGeom>
          <a:solidFill>
            <a:srgbClr val="00E200"/>
          </a:solidFill>
          <a:ln w="12700">
            <a:solidFill>
              <a:schemeClr val="tx1"/>
            </a:solidFill>
            <a:miter lim="800000"/>
            <a:headEnd/>
            <a:tailEnd/>
          </a:ln>
        </p:spPr>
        <p:txBody>
          <a:bodyPr lIns="90488" tIns="44450" rIns="90488" bIns="44450">
            <a:spAutoFit/>
          </a:bodyP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algn="ctr">
              <a:spcBef>
                <a:spcPct val="0"/>
              </a:spcBef>
              <a:buClrTx/>
              <a:buSzTx/>
              <a:buFontTx/>
              <a:buNone/>
            </a:pPr>
            <a:r>
              <a:rPr lang="en-US" altLang="en-US" sz="2000" b="1">
                <a:latin typeface="Times New Roman" panose="02020603050405020304" pitchFamily="18" charset="0"/>
              </a:rPr>
              <a:t>Systematic</a:t>
            </a:r>
          </a:p>
        </p:txBody>
      </p:sp>
      <p:sp>
        <p:nvSpPr>
          <p:cNvPr id="28684" name="Line 12"/>
          <p:cNvSpPr>
            <a:spLocks noChangeShapeType="1"/>
          </p:cNvSpPr>
          <p:nvPr/>
        </p:nvSpPr>
        <p:spPr bwMode="auto">
          <a:xfrm>
            <a:off x="4075113" y="4427538"/>
            <a:ext cx="0" cy="74612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685" name="Rectangle 13"/>
          <p:cNvSpPr>
            <a:spLocks noChangeArrowheads="1"/>
          </p:cNvSpPr>
          <p:nvPr/>
        </p:nvSpPr>
        <p:spPr bwMode="auto">
          <a:xfrm>
            <a:off x="5329238" y="5172075"/>
            <a:ext cx="1603375" cy="406400"/>
          </a:xfrm>
          <a:prstGeom prst="rect">
            <a:avLst/>
          </a:prstGeom>
          <a:solidFill>
            <a:srgbClr val="00E200"/>
          </a:solidFill>
          <a:ln w="12700">
            <a:solidFill>
              <a:schemeClr val="tx1"/>
            </a:solidFill>
            <a:miter lim="800000"/>
            <a:headEnd/>
            <a:tailEnd/>
          </a:ln>
        </p:spPr>
        <p:txBody>
          <a:bodyPr lIns="90488" tIns="44450" rIns="90488" bIns="44450">
            <a:spAutoFit/>
          </a:bodyP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algn="ctr">
              <a:spcBef>
                <a:spcPct val="0"/>
              </a:spcBef>
              <a:buClrTx/>
              <a:buSzTx/>
              <a:buFontTx/>
              <a:buNone/>
            </a:pPr>
            <a:r>
              <a:rPr lang="en-US" altLang="en-US" sz="2000" b="1">
                <a:latin typeface="Times New Roman" panose="02020603050405020304" pitchFamily="18" charset="0"/>
              </a:rPr>
              <a:t>Stratified</a:t>
            </a:r>
          </a:p>
        </p:txBody>
      </p:sp>
      <p:sp>
        <p:nvSpPr>
          <p:cNvPr id="28686" name="Rectangle 14"/>
          <p:cNvSpPr>
            <a:spLocks noChangeArrowheads="1"/>
          </p:cNvSpPr>
          <p:nvPr/>
        </p:nvSpPr>
        <p:spPr bwMode="auto">
          <a:xfrm>
            <a:off x="7280275" y="5172075"/>
            <a:ext cx="1254125" cy="406400"/>
          </a:xfrm>
          <a:prstGeom prst="rect">
            <a:avLst/>
          </a:prstGeom>
          <a:solidFill>
            <a:srgbClr val="00E200"/>
          </a:solidFill>
          <a:ln w="12700">
            <a:solidFill>
              <a:schemeClr val="tx1"/>
            </a:solidFill>
            <a:miter lim="800000"/>
            <a:headEnd/>
            <a:tailEnd/>
          </a:ln>
        </p:spPr>
        <p:txBody>
          <a:bodyPr lIns="90488" tIns="44450" rIns="90488" bIns="44450">
            <a:spAutoFit/>
          </a:bodyP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algn="ctr">
              <a:spcBef>
                <a:spcPct val="0"/>
              </a:spcBef>
              <a:buClrTx/>
              <a:buSzTx/>
              <a:buFontTx/>
              <a:buNone/>
            </a:pPr>
            <a:r>
              <a:rPr lang="en-US" altLang="en-US" sz="2000" b="1">
                <a:latin typeface="Times New Roman" panose="02020603050405020304" pitchFamily="18" charset="0"/>
              </a:rPr>
              <a:t>Cluster</a:t>
            </a:r>
          </a:p>
        </p:txBody>
      </p:sp>
      <p:sp>
        <p:nvSpPr>
          <p:cNvPr id="28687" name="Rectangle 17"/>
          <p:cNvSpPr>
            <a:spLocks noChangeArrowheads="1"/>
          </p:cNvSpPr>
          <p:nvPr/>
        </p:nvSpPr>
        <p:spPr bwMode="auto">
          <a:xfrm>
            <a:off x="7543800" y="838200"/>
            <a:ext cx="12573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2400"/>
              <a:t>D</a:t>
            </a:r>
            <a:r>
              <a:rPr lang="en-US" altLang="en-US" sz="2400" u="sng">
                <a:solidFill>
                  <a:srgbClr val="FF0000"/>
                </a:solidFill>
              </a:rPr>
              <a:t>C</a:t>
            </a:r>
            <a:r>
              <a:rPr lang="en-US" altLang="en-US" sz="2400"/>
              <a:t>OVA</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idx="4294967295"/>
          </p:nvPr>
        </p:nvSpPr>
        <p:spPr/>
        <p:txBody>
          <a:bodyPr/>
          <a:lstStyle/>
          <a:p>
            <a:pPr eaLnBrk="1" hangingPunct="1"/>
            <a:r>
              <a:rPr lang="en-US" altLang="en-US" sz="3600"/>
              <a:t>Probability Sample:</a:t>
            </a:r>
            <a:br>
              <a:rPr lang="en-US" altLang="en-US" sz="3600"/>
            </a:br>
            <a:r>
              <a:rPr lang="en-US" altLang="en-US" sz="3600"/>
              <a:t>Simple Random Sample</a:t>
            </a:r>
          </a:p>
        </p:txBody>
      </p:sp>
      <p:sp>
        <p:nvSpPr>
          <p:cNvPr id="29699" name="Rectangle 3"/>
          <p:cNvSpPr>
            <a:spLocks noGrp="1" noChangeArrowheads="1"/>
          </p:cNvSpPr>
          <p:nvPr>
            <p:ph type="body" idx="4294967295"/>
          </p:nvPr>
        </p:nvSpPr>
        <p:spPr>
          <a:xfrm>
            <a:off x="685800" y="1676400"/>
            <a:ext cx="7924800" cy="4724400"/>
          </a:xfrm>
        </p:spPr>
        <p:txBody>
          <a:bodyPr/>
          <a:lstStyle/>
          <a:p>
            <a:pPr eaLnBrk="1" hangingPunct="1">
              <a:lnSpc>
                <a:spcPct val="90000"/>
              </a:lnSpc>
            </a:pPr>
            <a:r>
              <a:rPr lang="en-US" altLang="en-US" dirty="0"/>
              <a:t>Every individual or item from the frame has an equal chance of being selected.</a:t>
            </a:r>
          </a:p>
          <a:p>
            <a:pPr eaLnBrk="1" hangingPunct="1">
              <a:lnSpc>
                <a:spcPct val="90000"/>
              </a:lnSpc>
              <a:buFont typeface="Wingdings" panose="05000000000000000000" pitchFamily="2" charset="2"/>
              <a:buNone/>
            </a:pPr>
            <a:endParaRPr lang="en-US" altLang="en-US" dirty="0"/>
          </a:p>
          <a:p>
            <a:pPr eaLnBrk="1" hangingPunct="1">
              <a:lnSpc>
                <a:spcPct val="90000"/>
              </a:lnSpc>
            </a:pPr>
            <a:r>
              <a:rPr lang="en-US" altLang="en-US" dirty="0"/>
              <a:t>Selection may be with replacement (selected individual is returned to frame for possible reselection) or without replacement (selected individual isn’t returned to the frame).</a:t>
            </a:r>
          </a:p>
          <a:p>
            <a:pPr eaLnBrk="1" hangingPunct="1">
              <a:lnSpc>
                <a:spcPct val="90000"/>
              </a:lnSpc>
              <a:buFont typeface="Wingdings" panose="05000000000000000000" pitchFamily="2" charset="2"/>
              <a:buNone/>
            </a:pPr>
            <a:endParaRPr lang="en-US" altLang="en-US" dirty="0"/>
          </a:p>
          <a:p>
            <a:pPr eaLnBrk="1" hangingPunct="1">
              <a:lnSpc>
                <a:spcPct val="90000"/>
              </a:lnSpc>
            </a:pPr>
            <a:r>
              <a:rPr lang="en-US" altLang="en-US" dirty="0"/>
              <a:t>Samples obtained from some random process, like a table of random numbers or computer random number generators.</a:t>
            </a:r>
          </a:p>
        </p:txBody>
      </p:sp>
      <p:sp>
        <p:nvSpPr>
          <p:cNvPr id="29700" name="Rectangle 6"/>
          <p:cNvSpPr>
            <a:spLocks noChangeArrowheads="1"/>
          </p:cNvSpPr>
          <p:nvPr/>
        </p:nvSpPr>
        <p:spPr bwMode="auto">
          <a:xfrm>
            <a:off x="7539038" y="838200"/>
            <a:ext cx="12684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2400"/>
              <a:t>D</a:t>
            </a:r>
            <a:r>
              <a:rPr lang="en-US" altLang="en-US" sz="2400" u="sng">
                <a:solidFill>
                  <a:srgbClr val="A50021"/>
                </a:solidFill>
              </a:rPr>
              <a:t>C</a:t>
            </a:r>
            <a:r>
              <a:rPr lang="en-US" altLang="en-US" sz="2400"/>
              <a:t>OVA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69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69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idx="4294967295"/>
          </p:nvPr>
        </p:nvSpPr>
        <p:spPr/>
        <p:txBody>
          <a:bodyPr/>
          <a:lstStyle/>
          <a:p>
            <a:pPr eaLnBrk="1" hangingPunct="1"/>
            <a:r>
              <a:rPr lang="en-US" altLang="en-US" sz="3200"/>
              <a:t>Selecting a Simple Random Sample Using A Random Number Table</a:t>
            </a:r>
          </a:p>
        </p:txBody>
      </p:sp>
      <p:sp>
        <p:nvSpPr>
          <p:cNvPr id="30723" name="Rectangle 3"/>
          <p:cNvSpPr>
            <a:spLocks noGrp="1" noChangeArrowheads="1"/>
          </p:cNvSpPr>
          <p:nvPr>
            <p:ph type="body" idx="4294967295"/>
          </p:nvPr>
        </p:nvSpPr>
        <p:spPr>
          <a:xfrm>
            <a:off x="304800" y="1752600"/>
            <a:ext cx="3429000" cy="4343400"/>
          </a:xfrm>
          <a:solidFill>
            <a:srgbClr val="FDE0BD"/>
          </a:solidFill>
        </p:spPr>
        <p:txBody>
          <a:bodyPr/>
          <a:lstStyle/>
          <a:p>
            <a:pPr marL="0" indent="0" algn="ctr" eaLnBrk="1" hangingPunct="1">
              <a:buFont typeface="Wingdings" panose="05000000000000000000" pitchFamily="2" charset="2"/>
              <a:buNone/>
            </a:pPr>
            <a:r>
              <a:rPr lang="en-US" altLang="en-US"/>
              <a:t>Sampling Frame For Population With 850 Items</a:t>
            </a:r>
          </a:p>
          <a:p>
            <a:pPr marL="0" indent="0" eaLnBrk="1" hangingPunct="1">
              <a:buFont typeface="Wingdings" panose="05000000000000000000" pitchFamily="2" charset="2"/>
              <a:buNone/>
            </a:pPr>
            <a:r>
              <a:rPr lang="en-US" altLang="en-US" u="sng"/>
              <a:t>Item Name     Item #</a:t>
            </a:r>
          </a:p>
          <a:p>
            <a:pPr marL="0" indent="0" eaLnBrk="1" hangingPunct="1">
              <a:buFont typeface="Wingdings" panose="05000000000000000000" pitchFamily="2" charset="2"/>
              <a:buNone/>
            </a:pPr>
            <a:r>
              <a:rPr lang="en-US" altLang="en-US" sz="1600"/>
              <a:t>Bev R.		         001</a:t>
            </a:r>
          </a:p>
          <a:p>
            <a:pPr marL="0" indent="0" eaLnBrk="1" hangingPunct="1">
              <a:buFont typeface="Wingdings" panose="05000000000000000000" pitchFamily="2" charset="2"/>
              <a:buNone/>
            </a:pPr>
            <a:r>
              <a:rPr lang="en-US" altLang="en-US" sz="1600"/>
              <a:t>Ulan X.		         002</a:t>
            </a:r>
          </a:p>
          <a:p>
            <a:pPr marL="0" indent="0" eaLnBrk="1" hangingPunct="1">
              <a:buFont typeface="Wingdings" panose="05000000000000000000" pitchFamily="2" charset="2"/>
              <a:buNone/>
            </a:pPr>
            <a:r>
              <a:rPr lang="en-US" altLang="en-US" sz="1600"/>
              <a:t>.		           .</a:t>
            </a:r>
          </a:p>
          <a:p>
            <a:pPr marL="0" indent="0" eaLnBrk="1" hangingPunct="1">
              <a:buFont typeface="Wingdings" panose="05000000000000000000" pitchFamily="2" charset="2"/>
              <a:buNone/>
            </a:pPr>
            <a:r>
              <a:rPr lang="en-US" altLang="en-US" sz="1600"/>
              <a:t>.		           .</a:t>
            </a:r>
          </a:p>
          <a:p>
            <a:pPr marL="0" indent="0" eaLnBrk="1" hangingPunct="1">
              <a:buFont typeface="Wingdings" panose="05000000000000000000" pitchFamily="2" charset="2"/>
              <a:buNone/>
            </a:pPr>
            <a:r>
              <a:rPr lang="en-US" altLang="en-US" sz="1600"/>
              <a:t>.		           .</a:t>
            </a:r>
          </a:p>
          <a:p>
            <a:pPr marL="0" indent="0" eaLnBrk="1" hangingPunct="1">
              <a:buFont typeface="Wingdings" panose="05000000000000000000" pitchFamily="2" charset="2"/>
              <a:buNone/>
            </a:pPr>
            <a:r>
              <a:rPr lang="en-US" altLang="en-US" sz="1600"/>
              <a:t>.		           .</a:t>
            </a:r>
          </a:p>
          <a:p>
            <a:pPr marL="0" indent="0" eaLnBrk="1" hangingPunct="1">
              <a:buFont typeface="Wingdings" panose="05000000000000000000" pitchFamily="2" charset="2"/>
              <a:buNone/>
            </a:pPr>
            <a:r>
              <a:rPr lang="en-US" altLang="en-US" sz="1600"/>
              <a:t>Joann P.		          849</a:t>
            </a:r>
          </a:p>
          <a:p>
            <a:pPr marL="0" indent="0" eaLnBrk="1" hangingPunct="1">
              <a:buFont typeface="Wingdings" panose="05000000000000000000" pitchFamily="2" charset="2"/>
              <a:buNone/>
            </a:pPr>
            <a:r>
              <a:rPr lang="en-US" altLang="en-US" sz="1600"/>
              <a:t>Paul F.		          850</a:t>
            </a:r>
          </a:p>
        </p:txBody>
      </p:sp>
      <p:sp>
        <p:nvSpPr>
          <p:cNvPr id="30724" name="Line 5"/>
          <p:cNvSpPr>
            <a:spLocks noChangeShapeType="1"/>
          </p:cNvSpPr>
          <p:nvPr/>
        </p:nvSpPr>
        <p:spPr bwMode="auto">
          <a:xfrm>
            <a:off x="304800" y="3048000"/>
            <a:ext cx="3429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30725" name="Text Box 6"/>
          <p:cNvSpPr txBox="1">
            <a:spLocks noChangeArrowheads="1"/>
          </p:cNvSpPr>
          <p:nvPr/>
        </p:nvSpPr>
        <p:spPr bwMode="auto">
          <a:xfrm>
            <a:off x="4632325" y="1639888"/>
            <a:ext cx="39020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endParaRPr lang="en-US" altLang="en-US" sz="2400"/>
          </a:p>
        </p:txBody>
      </p:sp>
      <p:sp>
        <p:nvSpPr>
          <p:cNvPr id="30726" name="Text Box 7"/>
          <p:cNvSpPr txBox="1">
            <a:spLocks noChangeArrowheads="1"/>
          </p:cNvSpPr>
          <p:nvPr/>
        </p:nvSpPr>
        <p:spPr bwMode="auto">
          <a:xfrm>
            <a:off x="4314825" y="2032000"/>
            <a:ext cx="420687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1800" b="1" u="sng"/>
              <a:t>Portion Of A Random Number Table</a:t>
            </a:r>
          </a:p>
          <a:p>
            <a:pPr eaLnBrk="1" hangingPunct="1">
              <a:spcBef>
                <a:spcPct val="0"/>
              </a:spcBef>
              <a:buClrTx/>
              <a:buSzTx/>
              <a:buFontTx/>
              <a:buNone/>
            </a:pPr>
            <a:r>
              <a:rPr lang="en-US" altLang="en-US" sz="1400"/>
              <a:t>49280  88924  35779  00283  81163  07275</a:t>
            </a:r>
          </a:p>
          <a:p>
            <a:pPr eaLnBrk="1" hangingPunct="1">
              <a:spcBef>
                <a:spcPct val="0"/>
              </a:spcBef>
              <a:buClrTx/>
              <a:buSzTx/>
              <a:buFontTx/>
              <a:buNone/>
            </a:pPr>
            <a:r>
              <a:rPr lang="en-US" altLang="en-US" sz="1400"/>
              <a:t>11100  02340  12860  74697  96644  89439</a:t>
            </a:r>
          </a:p>
          <a:p>
            <a:pPr eaLnBrk="1" hangingPunct="1">
              <a:spcBef>
                <a:spcPct val="0"/>
              </a:spcBef>
              <a:buClrTx/>
              <a:buSzTx/>
              <a:buFontTx/>
              <a:buNone/>
            </a:pPr>
            <a:r>
              <a:rPr lang="en-US" altLang="en-US" sz="1400"/>
              <a:t>09893  23997  20048  49420  88872  08401</a:t>
            </a:r>
          </a:p>
        </p:txBody>
      </p:sp>
      <p:sp>
        <p:nvSpPr>
          <p:cNvPr id="30727" name="Text Box 8"/>
          <p:cNvSpPr txBox="1">
            <a:spLocks noChangeArrowheads="1"/>
          </p:cNvSpPr>
          <p:nvPr/>
        </p:nvSpPr>
        <p:spPr bwMode="auto">
          <a:xfrm>
            <a:off x="4251325" y="3240088"/>
            <a:ext cx="4435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endParaRPr lang="en-US" altLang="en-US" sz="2400"/>
          </a:p>
        </p:txBody>
      </p:sp>
      <p:sp>
        <p:nvSpPr>
          <p:cNvPr id="30728" name="Text Box 9"/>
          <p:cNvSpPr txBox="1">
            <a:spLocks noChangeArrowheads="1"/>
          </p:cNvSpPr>
          <p:nvPr/>
        </p:nvSpPr>
        <p:spPr bwMode="auto">
          <a:xfrm>
            <a:off x="5033963" y="4154488"/>
            <a:ext cx="3910012" cy="1917700"/>
          </a:xfrm>
          <a:prstGeom prst="rect">
            <a:avLst/>
          </a:prstGeom>
          <a:solidFill>
            <a:srgbClr val="00E2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1800" b="1"/>
              <a:t>The First 5 Items in a simple random sample</a:t>
            </a:r>
          </a:p>
          <a:p>
            <a:pPr eaLnBrk="1" hangingPunct="1">
              <a:spcBef>
                <a:spcPct val="0"/>
              </a:spcBef>
              <a:buClrTx/>
              <a:buSzTx/>
              <a:buFontTx/>
              <a:buNone/>
            </a:pPr>
            <a:r>
              <a:rPr lang="en-US" altLang="en-US" sz="1400"/>
              <a:t>Item # 492</a:t>
            </a:r>
          </a:p>
          <a:p>
            <a:pPr eaLnBrk="1" hangingPunct="1">
              <a:spcBef>
                <a:spcPct val="0"/>
              </a:spcBef>
              <a:buClrTx/>
              <a:buSzTx/>
              <a:buFontTx/>
              <a:buNone/>
            </a:pPr>
            <a:r>
              <a:rPr lang="en-US" altLang="en-US" sz="1400"/>
              <a:t>Item # 808</a:t>
            </a:r>
          </a:p>
          <a:p>
            <a:pPr eaLnBrk="1" hangingPunct="1">
              <a:spcBef>
                <a:spcPct val="0"/>
              </a:spcBef>
              <a:buClrTx/>
              <a:buSzTx/>
              <a:buFontTx/>
              <a:buNone/>
            </a:pPr>
            <a:r>
              <a:rPr lang="en-US" altLang="en-US" sz="1400"/>
              <a:t>Item # 892  --  does not exist so ignore</a:t>
            </a:r>
          </a:p>
          <a:p>
            <a:pPr eaLnBrk="1" hangingPunct="1">
              <a:spcBef>
                <a:spcPct val="0"/>
              </a:spcBef>
              <a:buClrTx/>
              <a:buSzTx/>
              <a:buFontTx/>
              <a:buNone/>
            </a:pPr>
            <a:r>
              <a:rPr lang="en-US" altLang="en-US" sz="1400"/>
              <a:t>Item # 435</a:t>
            </a:r>
          </a:p>
          <a:p>
            <a:pPr eaLnBrk="1" hangingPunct="1">
              <a:spcBef>
                <a:spcPct val="0"/>
              </a:spcBef>
              <a:buClrTx/>
              <a:buSzTx/>
              <a:buFontTx/>
              <a:buNone/>
            </a:pPr>
            <a:r>
              <a:rPr lang="en-US" altLang="en-US" sz="1400"/>
              <a:t>Item # 779</a:t>
            </a:r>
          </a:p>
          <a:p>
            <a:pPr eaLnBrk="1" hangingPunct="1">
              <a:spcBef>
                <a:spcPct val="0"/>
              </a:spcBef>
              <a:buClrTx/>
              <a:buSzTx/>
              <a:buFontTx/>
              <a:buNone/>
            </a:pPr>
            <a:r>
              <a:rPr lang="en-US" altLang="en-US" sz="1400"/>
              <a:t>Item # 002</a:t>
            </a:r>
          </a:p>
        </p:txBody>
      </p:sp>
      <p:sp>
        <p:nvSpPr>
          <p:cNvPr id="30729" name="Rectangle 11"/>
          <p:cNvSpPr>
            <a:spLocks noChangeArrowheads="1"/>
          </p:cNvSpPr>
          <p:nvPr/>
        </p:nvSpPr>
        <p:spPr bwMode="auto">
          <a:xfrm>
            <a:off x="7691438" y="914400"/>
            <a:ext cx="12684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2400"/>
              <a:t>D</a:t>
            </a:r>
            <a:r>
              <a:rPr lang="en-US" altLang="en-US" sz="2400" u="sng">
                <a:solidFill>
                  <a:srgbClr val="A50021"/>
                </a:solidFill>
              </a:rPr>
              <a:t>C</a:t>
            </a:r>
            <a:r>
              <a:rPr lang="en-US" altLang="en-US" sz="2400"/>
              <a:t>OVA</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body" idx="4294967295"/>
          </p:nvPr>
        </p:nvSpPr>
        <p:spPr>
          <a:xfrm>
            <a:off x="685800" y="1371600"/>
            <a:ext cx="8077200" cy="4532313"/>
          </a:xfrm>
        </p:spPr>
        <p:txBody>
          <a:bodyPr/>
          <a:lstStyle/>
          <a:p>
            <a:pPr eaLnBrk="1" hangingPunct="1">
              <a:lnSpc>
                <a:spcPct val="110000"/>
              </a:lnSpc>
            </a:pPr>
            <a:r>
              <a:rPr lang="en-US" altLang="en-US" dirty="0"/>
              <a:t>Decide on sample size: </a:t>
            </a:r>
            <a:r>
              <a:rPr lang="en-US" altLang="en-US" dirty="0">
                <a:solidFill>
                  <a:srgbClr val="C00000"/>
                </a:solidFill>
              </a:rPr>
              <a:t>n</a:t>
            </a:r>
          </a:p>
          <a:p>
            <a:pPr eaLnBrk="1" hangingPunct="1">
              <a:lnSpc>
                <a:spcPct val="110000"/>
              </a:lnSpc>
            </a:pPr>
            <a:r>
              <a:rPr lang="en-US" altLang="en-US" dirty="0"/>
              <a:t>Divide frame of </a:t>
            </a:r>
            <a:r>
              <a:rPr lang="en-US" altLang="en-US" dirty="0">
                <a:solidFill>
                  <a:schemeClr val="folHlink"/>
                </a:solidFill>
              </a:rPr>
              <a:t>N</a:t>
            </a:r>
            <a:r>
              <a:rPr lang="en-US" altLang="en-US" dirty="0"/>
              <a:t> individuals into groups of </a:t>
            </a:r>
            <a:r>
              <a:rPr lang="en-US" altLang="en-US" dirty="0">
                <a:solidFill>
                  <a:srgbClr val="00B050"/>
                </a:solidFill>
              </a:rPr>
              <a:t>k</a:t>
            </a:r>
            <a:r>
              <a:rPr lang="en-US" altLang="en-US" dirty="0"/>
              <a:t> individuals:  </a:t>
            </a:r>
            <a:r>
              <a:rPr lang="en-US" altLang="en-US" dirty="0">
                <a:solidFill>
                  <a:srgbClr val="00B050"/>
                </a:solidFill>
              </a:rPr>
              <a:t>k</a:t>
            </a:r>
            <a:r>
              <a:rPr lang="en-US" altLang="en-US" dirty="0"/>
              <a:t>=</a:t>
            </a:r>
            <a:r>
              <a:rPr lang="en-US" altLang="en-US" dirty="0">
                <a:solidFill>
                  <a:schemeClr val="folHlink"/>
                </a:solidFill>
              </a:rPr>
              <a:t>N</a:t>
            </a:r>
            <a:r>
              <a:rPr lang="en-US" altLang="en-US" dirty="0"/>
              <a:t>/</a:t>
            </a:r>
            <a:r>
              <a:rPr lang="en-US" altLang="en-US" dirty="0">
                <a:solidFill>
                  <a:srgbClr val="C00000"/>
                </a:solidFill>
              </a:rPr>
              <a:t>n</a:t>
            </a:r>
          </a:p>
          <a:p>
            <a:pPr eaLnBrk="1" hangingPunct="1">
              <a:lnSpc>
                <a:spcPct val="110000"/>
              </a:lnSpc>
            </a:pPr>
            <a:r>
              <a:rPr lang="en-US" altLang="en-US" dirty="0"/>
              <a:t>Randomly select one individual from the 1</a:t>
            </a:r>
            <a:r>
              <a:rPr lang="en-US" altLang="en-US" baseline="30000" dirty="0"/>
              <a:t>st</a:t>
            </a:r>
            <a:r>
              <a:rPr lang="en-US" altLang="en-US" dirty="0"/>
              <a:t> group </a:t>
            </a:r>
          </a:p>
          <a:p>
            <a:pPr eaLnBrk="1" hangingPunct="1">
              <a:lnSpc>
                <a:spcPct val="110000"/>
              </a:lnSpc>
            </a:pPr>
            <a:r>
              <a:rPr lang="en-US" altLang="en-US" dirty="0"/>
              <a:t>Select every k</a:t>
            </a:r>
            <a:r>
              <a:rPr lang="en-US" altLang="en-US" baseline="30000" dirty="0"/>
              <a:t>th</a:t>
            </a:r>
            <a:r>
              <a:rPr lang="en-US" altLang="en-US" dirty="0"/>
              <a:t> individual thereafter</a:t>
            </a:r>
          </a:p>
        </p:txBody>
      </p:sp>
      <p:sp>
        <p:nvSpPr>
          <p:cNvPr id="31747" name="Rectangle 3"/>
          <p:cNvSpPr>
            <a:spLocks noGrp="1" noChangeArrowheads="1"/>
          </p:cNvSpPr>
          <p:nvPr>
            <p:ph type="title" idx="4294967295"/>
          </p:nvPr>
        </p:nvSpPr>
        <p:spPr/>
        <p:txBody>
          <a:bodyPr/>
          <a:lstStyle/>
          <a:p>
            <a:pPr eaLnBrk="1" hangingPunct="1"/>
            <a:r>
              <a:rPr lang="en-US" altLang="en-US" sz="3600"/>
              <a:t>Probability Sample:</a:t>
            </a:r>
            <a:br>
              <a:rPr lang="en-US" altLang="en-US" sz="3600"/>
            </a:br>
            <a:r>
              <a:rPr lang="en-US" altLang="en-US" sz="3600"/>
              <a:t>Systematic Sample</a:t>
            </a:r>
          </a:p>
        </p:txBody>
      </p:sp>
      <p:sp>
        <p:nvSpPr>
          <p:cNvPr id="31748" name="Rectangle 7"/>
          <p:cNvSpPr>
            <a:spLocks noChangeArrowheads="1"/>
          </p:cNvSpPr>
          <p:nvPr/>
        </p:nvSpPr>
        <p:spPr bwMode="auto">
          <a:xfrm>
            <a:off x="1839913" y="4746625"/>
            <a:ext cx="1131887" cy="1196975"/>
          </a:xfrm>
          <a:prstGeom prst="rect">
            <a:avLst/>
          </a:prstGeom>
          <a:solidFill>
            <a:srgbClr val="E9E9FF"/>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r>
              <a:rPr lang="en-US" altLang="en-US" sz="2400" b="1" dirty="0">
                <a:solidFill>
                  <a:schemeClr val="folHlink"/>
                </a:solidFill>
              </a:rPr>
              <a:t>N = 40</a:t>
            </a:r>
          </a:p>
          <a:p>
            <a:pPr>
              <a:spcBef>
                <a:spcPct val="0"/>
              </a:spcBef>
              <a:buClrTx/>
              <a:buSzTx/>
              <a:buFontTx/>
              <a:buNone/>
            </a:pPr>
            <a:r>
              <a:rPr lang="en-US" altLang="en-US" sz="2400" b="1" dirty="0">
                <a:solidFill>
                  <a:srgbClr val="C00000"/>
                </a:solidFill>
              </a:rPr>
              <a:t>n = 4</a:t>
            </a:r>
          </a:p>
          <a:p>
            <a:pPr>
              <a:spcBef>
                <a:spcPct val="0"/>
              </a:spcBef>
              <a:buClrTx/>
              <a:buSzTx/>
              <a:buFontTx/>
              <a:buNone/>
            </a:pPr>
            <a:r>
              <a:rPr lang="en-US" altLang="en-US" sz="2400" b="1" dirty="0">
                <a:solidFill>
                  <a:srgbClr val="00B050"/>
                </a:solidFill>
              </a:rPr>
              <a:t>k = 10</a:t>
            </a:r>
          </a:p>
        </p:txBody>
      </p:sp>
      <p:sp>
        <p:nvSpPr>
          <p:cNvPr id="31749" name="Rectangle 8"/>
          <p:cNvSpPr>
            <a:spLocks noChangeArrowheads="1"/>
          </p:cNvSpPr>
          <p:nvPr/>
        </p:nvSpPr>
        <p:spPr bwMode="auto">
          <a:xfrm>
            <a:off x="3567113" y="4622006"/>
            <a:ext cx="1600200" cy="393700"/>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r>
              <a:rPr lang="en-US" altLang="en-US" sz="2000" b="1" dirty="0"/>
              <a:t>First Group</a:t>
            </a:r>
          </a:p>
        </p:txBody>
      </p:sp>
      <p:sp>
        <p:nvSpPr>
          <p:cNvPr id="31750" name="Line 9"/>
          <p:cNvSpPr>
            <a:spLocks noChangeShapeType="1"/>
          </p:cNvSpPr>
          <p:nvPr/>
        </p:nvSpPr>
        <p:spPr bwMode="auto">
          <a:xfrm>
            <a:off x="2362200" y="3581400"/>
            <a:ext cx="5029200" cy="152400"/>
          </a:xfrm>
          <a:prstGeom prst="line">
            <a:avLst/>
          </a:prstGeom>
          <a:noFill/>
          <a:ln w="25400">
            <a:solidFill>
              <a:srgbClr val="C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1751" name="Line 10"/>
          <p:cNvSpPr>
            <a:spLocks noChangeShapeType="1"/>
          </p:cNvSpPr>
          <p:nvPr/>
        </p:nvSpPr>
        <p:spPr bwMode="auto">
          <a:xfrm flipV="1">
            <a:off x="5154613" y="4757737"/>
            <a:ext cx="457200" cy="46038"/>
          </a:xfrm>
          <a:prstGeom prst="line">
            <a:avLst/>
          </a:prstGeom>
          <a:noFill/>
          <a:ln w="25400">
            <a:solidFill>
              <a:srgbClr val="C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1753" name="Line 9"/>
          <p:cNvSpPr>
            <a:spLocks noChangeShapeType="1"/>
          </p:cNvSpPr>
          <p:nvPr/>
        </p:nvSpPr>
        <p:spPr bwMode="auto">
          <a:xfrm>
            <a:off x="7391400" y="3733800"/>
            <a:ext cx="457200" cy="707073"/>
          </a:xfrm>
          <a:prstGeom prst="line">
            <a:avLst/>
          </a:prstGeom>
          <a:noFill/>
          <a:ln w="25400">
            <a:solidFill>
              <a:srgbClr val="C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1754" name="Rectangle 52"/>
          <p:cNvSpPr>
            <a:spLocks noChangeArrowheads="1"/>
          </p:cNvSpPr>
          <p:nvPr/>
        </p:nvSpPr>
        <p:spPr bwMode="auto">
          <a:xfrm>
            <a:off x="7539038" y="838200"/>
            <a:ext cx="12684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2400"/>
              <a:t>D</a:t>
            </a:r>
            <a:r>
              <a:rPr lang="en-US" altLang="en-US" sz="2400" u="sng">
                <a:solidFill>
                  <a:srgbClr val="A50021"/>
                </a:solidFill>
              </a:rPr>
              <a:t>C</a:t>
            </a:r>
            <a:r>
              <a:rPr lang="en-US" altLang="en-US" sz="2400"/>
              <a:t>OVA</a:t>
            </a:r>
          </a:p>
        </p:txBody>
      </p:sp>
      <p:graphicFrame>
        <p:nvGraphicFramePr>
          <p:cNvPr id="2" name="Table 1"/>
          <p:cNvGraphicFramePr>
            <a:graphicFrameLocks noGrp="1"/>
          </p:cNvGraphicFramePr>
          <p:nvPr>
            <p:extLst>
              <p:ext uri="{D42A27DB-BD31-4B8C-83A1-F6EECF244321}">
                <p14:modId xmlns:p14="http://schemas.microsoft.com/office/powerpoint/2010/main" val="804087673"/>
              </p:ext>
            </p:extLst>
          </p:nvPr>
        </p:nvGraphicFramePr>
        <p:xfrm>
          <a:off x="5715000" y="4522153"/>
          <a:ext cx="2895600" cy="1463040"/>
        </p:xfrm>
        <a:graphic>
          <a:graphicData uri="http://schemas.openxmlformats.org/drawingml/2006/table">
            <a:tbl>
              <a:tblPr firstRow="1" bandRow="1">
                <a:tableStyleId>{5C22544A-7EE6-4342-B048-85BDC9FD1C3A}</a:tableStyleId>
              </a:tblPr>
              <a:tblGrid>
                <a:gridCol w="289560">
                  <a:extLst>
                    <a:ext uri="{9D8B030D-6E8A-4147-A177-3AD203B41FA5}">
                      <a16:colId xmlns:a16="http://schemas.microsoft.com/office/drawing/2014/main" val="20000"/>
                    </a:ext>
                  </a:extLst>
                </a:gridCol>
                <a:gridCol w="289560">
                  <a:extLst>
                    <a:ext uri="{9D8B030D-6E8A-4147-A177-3AD203B41FA5}">
                      <a16:colId xmlns:a16="http://schemas.microsoft.com/office/drawing/2014/main" val="20001"/>
                    </a:ext>
                  </a:extLst>
                </a:gridCol>
                <a:gridCol w="289560">
                  <a:extLst>
                    <a:ext uri="{9D8B030D-6E8A-4147-A177-3AD203B41FA5}">
                      <a16:colId xmlns:a16="http://schemas.microsoft.com/office/drawing/2014/main" val="20002"/>
                    </a:ext>
                  </a:extLst>
                </a:gridCol>
                <a:gridCol w="289560">
                  <a:extLst>
                    <a:ext uri="{9D8B030D-6E8A-4147-A177-3AD203B41FA5}">
                      <a16:colId xmlns:a16="http://schemas.microsoft.com/office/drawing/2014/main" val="20003"/>
                    </a:ext>
                  </a:extLst>
                </a:gridCol>
                <a:gridCol w="289560">
                  <a:extLst>
                    <a:ext uri="{9D8B030D-6E8A-4147-A177-3AD203B41FA5}">
                      <a16:colId xmlns:a16="http://schemas.microsoft.com/office/drawing/2014/main" val="20004"/>
                    </a:ext>
                  </a:extLst>
                </a:gridCol>
                <a:gridCol w="289560">
                  <a:extLst>
                    <a:ext uri="{9D8B030D-6E8A-4147-A177-3AD203B41FA5}">
                      <a16:colId xmlns:a16="http://schemas.microsoft.com/office/drawing/2014/main" val="20005"/>
                    </a:ext>
                  </a:extLst>
                </a:gridCol>
                <a:gridCol w="289560">
                  <a:extLst>
                    <a:ext uri="{9D8B030D-6E8A-4147-A177-3AD203B41FA5}">
                      <a16:colId xmlns:a16="http://schemas.microsoft.com/office/drawing/2014/main" val="20006"/>
                    </a:ext>
                  </a:extLst>
                </a:gridCol>
                <a:gridCol w="289560">
                  <a:extLst>
                    <a:ext uri="{9D8B030D-6E8A-4147-A177-3AD203B41FA5}">
                      <a16:colId xmlns:a16="http://schemas.microsoft.com/office/drawing/2014/main" val="20007"/>
                    </a:ext>
                  </a:extLst>
                </a:gridCol>
                <a:gridCol w="289560">
                  <a:extLst>
                    <a:ext uri="{9D8B030D-6E8A-4147-A177-3AD203B41FA5}">
                      <a16:colId xmlns:a16="http://schemas.microsoft.com/office/drawing/2014/main" val="20008"/>
                    </a:ext>
                  </a:extLst>
                </a:gridCol>
                <a:gridCol w="289560">
                  <a:extLst>
                    <a:ext uri="{9D8B030D-6E8A-4147-A177-3AD203B41FA5}">
                      <a16:colId xmlns:a16="http://schemas.microsoft.com/office/drawing/2014/main" val="20009"/>
                    </a:ext>
                  </a:extLst>
                </a:gridCol>
              </a:tblGrid>
              <a:tr h="3454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454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454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454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DEF2E-F4B0-6B06-EEBB-19A5EF234A2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DCD3986-6A3C-8D3B-7FD8-2E022F4E1D7E}"/>
              </a:ext>
            </a:extLst>
          </p:cNvPr>
          <p:cNvSpPr>
            <a:spLocks noGrp="1"/>
          </p:cNvSpPr>
          <p:nvPr>
            <p:ph idx="1"/>
          </p:nvPr>
        </p:nvSpPr>
        <p:spPr/>
        <p:txBody>
          <a:bodyPr/>
          <a:lstStyle/>
          <a:p>
            <a:r>
              <a:rPr lang="en-US" dirty="0"/>
              <a:t>Other examples of systematic sampling:</a:t>
            </a:r>
          </a:p>
          <a:p>
            <a:pPr lvl="1"/>
            <a:r>
              <a:rPr lang="en-US" dirty="0"/>
              <a:t>Get a list of all students at a University and chose every 10</a:t>
            </a:r>
            <a:r>
              <a:rPr lang="en-US" baseline="30000" dirty="0"/>
              <a:t>th</a:t>
            </a:r>
            <a:r>
              <a:rPr lang="en-US" dirty="0"/>
              <a:t> one </a:t>
            </a:r>
          </a:p>
          <a:p>
            <a:pPr lvl="1"/>
            <a:r>
              <a:rPr lang="en-US" dirty="0"/>
              <a:t>Check the airport screening time of every 20</a:t>
            </a:r>
            <a:r>
              <a:rPr lang="en-US" baseline="30000" dirty="0"/>
              <a:t>th</a:t>
            </a:r>
            <a:r>
              <a:rPr lang="en-US" dirty="0"/>
              <a:t> passenger passing through security</a:t>
            </a:r>
          </a:p>
        </p:txBody>
      </p:sp>
    </p:spTree>
    <p:extLst>
      <p:ext uri="{BB962C8B-B14F-4D97-AF65-F5344CB8AC3E}">
        <p14:creationId xmlns:p14="http://schemas.microsoft.com/office/powerpoint/2010/main" val="427599328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p:cNvSpPr>
            <a:spLocks noGrp="1" noChangeArrowheads="1"/>
          </p:cNvSpPr>
          <p:nvPr>
            <p:ph type="title" idx="4294967295"/>
          </p:nvPr>
        </p:nvSpPr>
        <p:spPr/>
        <p:txBody>
          <a:bodyPr/>
          <a:lstStyle/>
          <a:p>
            <a:pPr eaLnBrk="1" hangingPunct="1"/>
            <a:r>
              <a:rPr lang="en-US" altLang="en-US" sz="3600"/>
              <a:t>Probability Sample:</a:t>
            </a:r>
            <a:br>
              <a:rPr lang="en-US" altLang="en-US" sz="3600"/>
            </a:br>
            <a:r>
              <a:rPr lang="en-US" altLang="en-US" sz="3600"/>
              <a:t>Stratified Sample</a:t>
            </a:r>
          </a:p>
        </p:txBody>
      </p:sp>
      <p:sp>
        <p:nvSpPr>
          <p:cNvPr id="32771" name="Rectangle 4"/>
          <p:cNvSpPr>
            <a:spLocks noGrp="1" noChangeArrowheads="1"/>
          </p:cNvSpPr>
          <p:nvPr>
            <p:ph type="body" idx="4294967295"/>
          </p:nvPr>
        </p:nvSpPr>
        <p:spPr>
          <a:xfrm>
            <a:off x="403225" y="1252538"/>
            <a:ext cx="8382000" cy="4462462"/>
          </a:xfrm>
        </p:spPr>
        <p:txBody>
          <a:bodyPr/>
          <a:lstStyle/>
          <a:p>
            <a:pPr eaLnBrk="1" hangingPunct="1">
              <a:lnSpc>
                <a:spcPct val="130000"/>
              </a:lnSpc>
            </a:pPr>
            <a:r>
              <a:rPr lang="en-US" altLang="en-US" sz="2400" dirty="0"/>
              <a:t>Divide population into two or more subgroups (called </a:t>
            </a:r>
            <a:r>
              <a:rPr lang="en-US" altLang="en-US" sz="2400" i="1" dirty="0"/>
              <a:t>strata</a:t>
            </a:r>
            <a:r>
              <a:rPr lang="en-US" altLang="en-US" sz="2400" dirty="0"/>
              <a:t>) according to some common characteristic.</a:t>
            </a:r>
          </a:p>
          <a:p>
            <a:pPr eaLnBrk="1" hangingPunct="1">
              <a:lnSpc>
                <a:spcPct val="130000"/>
              </a:lnSpc>
            </a:pPr>
            <a:r>
              <a:rPr lang="en-US" altLang="en-US" sz="2400" dirty="0"/>
              <a:t>A simple random sample is selected from each subgroup, with sample sizes proportional to strata sizes.</a:t>
            </a:r>
          </a:p>
          <a:p>
            <a:pPr eaLnBrk="1" hangingPunct="1">
              <a:lnSpc>
                <a:spcPct val="130000"/>
              </a:lnSpc>
            </a:pPr>
            <a:r>
              <a:rPr lang="en-US" altLang="en-US" sz="2400" dirty="0"/>
              <a:t>Samples from subgroups are combined into one.</a:t>
            </a:r>
          </a:p>
          <a:p>
            <a:pPr eaLnBrk="1" hangingPunct="1"/>
            <a:r>
              <a:rPr lang="en-US" altLang="en-US" sz="2400" dirty="0"/>
              <a:t>This is a common technique when sampling population of voters, stratifying across racial or socio-economic lines.</a:t>
            </a:r>
          </a:p>
          <a:p>
            <a:pPr eaLnBrk="1" hangingPunct="1">
              <a:lnSpc>
                <a:spcPct val="130000"/>
              </a:lnSpc>
            </a:pPr>
            <a:endParaRPr lang="en-US" altLang="en-US" sz="2000" dirty="0"/>
          </a:p>
        </p:txBody>
      </p:sp>
      <p:sp>
        <p:nvSpPr>
          <p:cNvPr id="32778" name="Rectangle 12"/>
          <p:cNvSpPr>
            <a:spLocks noChangeArrowheads="1"/>
          </p:cNvSpPr>
          <p:nvPr/>
        </p:nvSpPr>
        <p:spPr bwMode="auto">
          <a:xfrm>
            <a:off x="7523163" y="601663"/>
            <a:ext cx="12684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2400"/>
              <a:t>D</a:t>
            </a:r>
            <a:r>
              <a:rPr lang="en-US" altLang="en-US" sz="2400" u="sng">
                <a:solidFill>
                  <a:srgbClr val="A50021"/>
                </a:solidFill>
              </a:rPr>
              <a:t>C</a:t>
            </a:r>
            <a:r>
              <a:rPr lang="en-US" altLang="en-US" sz="2400"/>
              <a:t>OVA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77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77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77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639FB-F41B-31E6-B96F-811718F89BD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2C30258-2563-FE51-C6EC-BC020DD48FF5}"/>
              </a:ext>
            </a:extLst>
          </p:cNvPr>
          <p:cNvSpPr>
            <a:spLocks noGrp="1"/>
          </p:cNvSpPr>
          <p:nvPr>
            <p:ph sz="half" idx="1"/>
          </p:nvPr>
        </p:nvSpPr>
        <p:spPr/>
        <p:txBody>
          <a:bodyPr/>
          <a:lstStyle/>
          <a:p>
            <a:r>
              <a:rPr lang="en-US" dirty="0"/>
              <a:t>Making decisions under </a:t>
            </a:r>
            <a:r>
              <a:rPr lang="en-US" b="1" dirty="0"/>
              <a:t>certainty</a:t>
            </a:r>
            <a:r>
              <a:rPr lang="en-US" dirty="0"/>
              <a:t> is pretty easy (and thus no one is likely to pay you much to make those types of decision) </a:t>
            </a:r>
          </a:p>
          <a:p>
            <a:endParaRPr lang="en-US" dirty="0"/>
          </a:p>
        </p:txBody>
      </p:sp>
      <p:pic>
        <p:nvPicPr>
          <p:cNvPr id="5" name="Content Placeholder 4">
            <a:extLst>
              <a:ext uri="{FF2B5EF4-FFF2-40B4-BE49-F238E27FC236}">
                <a16:creationId xmlns:a16="http://schemas.microsoft.com/office/drawing/2014/main" id="{B4C295B5-D8EA-769E-FDDD-FC7F2D726D0C}"/>
              </a:ext>
            </a:extLst>
          </p:cNvPr>
          <p:cNvPicPr>
            <a:picLocks noGrp="1" noChangeAspect="1"/>
          </p:cNvPicPr>
          <p:nvPr>
            <p:ph sz="half" idx="2"/>
          </p:nvPr>
        </p:nvPicPr>
        <p:blipFill>
          <a:blip r:embed="rId2"/>
          <a:stretch>
            <a:fillRect/>
          </a:stretch>
        </p:blipFill>
        <p:spPr>
          <a:xfrm>
            <a:off x="4914816" y="1828800"/>
            <a:ext cx="3581568" cy="4532313"/>
          </a:xfrm>
          <a:prstGeom prst="rect">
            <a:avLst/>
          </a:prstGeom>
          <a:ln>
            <a:noFill/>
          </a:ln>
          <a:effectLst>
            <a:softEdge rad="112500"/>
          </a:effectLst>
        </p:spPr>
      </p:pic>
    </p:spTree>
    <p:extLst>
      <p:ext uri="{BB962C8B-B14F-4D97-AF65-F5344CB8AC3E}">
        <p14:creationId xmlns:p14="http://schemas.microsoft.com/office/powerpoint/2010/main" val="85956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362A8-B8D2-26C1-610C-980B3571E6B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A886285-9C0B-9D85-F888-32F337FAFD5C}"/>
              </a:ext>
            </a:extLst>
          </p:cNvPr>
          <p:cNvSpPr>
            <a:spLocks noGrp="1"/>
          </p:cNvSpPr>
          <p:nvPr>
            <p:ph idx="1"/>
          </p:nvPr>
        </p:nvSpPr>
        <p:spPr/>
        <p:txBody>
          <a:bodyPr/>
          <a:lstStyle/>
          <a:p>
            <a:r>
              <a:rPr lang="en-US" dirty="0"/>
              <a:t>This could be particularly useful in situations where one specific group is out there but difficult/expensive to collect data on</a:t>
            </a:r>
          </a:p>
        </p:txBody>
      </p:sp>
    </p:spTree>
    <p:extLst>
      <p:ext uri="{BB962C8B-B14F-4D97-AF65-F5344CB8AC3E}">
        <p14:creationId xmlns:p14="http://schemas.microsoft.com/office/powerpoint/2010/main" val="174160804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DDEA5-9AFD-392B-0D48-5A296A22DD0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BBBE911-D5DF-7BA3-42B0-9D3B765AC030}"/>
              </a:ext>
            </a:extLst>
          </p:cNvPr>
          <p:cNvSpPr>
            <a:spLocks noGrp="1"/>
          </p:cNvSpPr>
          <p:nvPr>
            <p:ph idx="1"/>
          </p:nvPr>
        </p:nvSpPr>
        <p:spPr/>
        <p:txBody>
          <a:bodyPr/>
          <a:lstStyle/>
          <a:p>
            <a:r>
              <a:rPr lang="en-US" dirty="0"/>
              <a:t>Ex: say I want to know the percentage of the population that supports a local initiative to close a public ice-skating rink to fund improvements to local parks</a:t>
            </a:r>
          </a:p>
          <a:p>
            <a:r>
              <a:rPr lang="en-US" dirty="0"/>
              <a:t>Population is 20% young (&lt;25), 60% middle-aged, and 20% senior citizen (&gt;65)</a:t>
            </a:r>
          </a:p>
          <a:p>
            <a:r>
              <a:rPr lang="en-US" dirty="0"/>
              <a:t>If young people are difficult to find, and seniors are easy to find, the simple random sample may over-sample older people and under sample younger ones</a:t>
            </a:r>
          </a:p>
          <a:p>
            <a:endParaRPr lang="en-US" dirty="0"/>
          </a:p>
        </p:txBody>
      </p:sp>
    </p:spTree>
    <p:extLst>
      <p:ext uri="{BB962C8B-B14F-4D97-AF65-F5344CB8AC3E}">
        <p14:creationId xmlns:p14="http://schemas.microsoft.com/office/powerpoint/2010/main" val="4249386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CAC7F-011C-5F8E-9C5A-AA7DF085C9A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9B35CCE-0CEF-23A1-F354-C3CE81F54BFE}"/>
              </a:ext>
            </a:extLst>
          </p:cNvPr>
          <p:cNvSpPr>
            <a:spLocks noGrp="1"/>
          </p:cNvSpPr>
          <p:nvPr>
            <p:ph idx="1"/>
          </p:nvPr>
        </p:nvSpPr>
        <p:spPr/>
        <p:txBody>
          <a:bodyPr/>
          <a:lstStyle/>
          <a:p>
            <a:r>
              <a:rPr lang="en-US" dirty="0"/>
              <a:t>Thus, you may wish to stratify</a:t>
            </a:r>
          </a:p>
          <a:p>
            <a:pPr lvl="1"/>
            <a:r>
              <a:rPr lang="en-US" dirty="0"/>
              <a:t>Make young people 20% of your sample, even if you have to spend a lot of resources to get enough to fill out the 20%</a:t>
            </a:r>
          </a:p>
          <a:p>
            <a:pPr lvl="1"/>
            <a:r>
              <a:rPr lang="en-US" dirty="0"/>
              <a:t>Stop collecting info on senior citizens when you get to 20%, even if more observations from this group could be collected easily. </a:t>
            </a:r>
          </a:p>
        </p:txBody>
      </p:sp>
    </p:spTree>
    <p:extLst>
      <p:ext uri="{BB962C8B-B14F-4D97-AF65-F5344CB8AC3E}">
        <p14:creationId xmlns:p14="http://schemas.microsoft.com/office/powerpoint/2010/main" val="285389886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959C29-BFA4-7730-B170-3409D5BAA14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B4DF284-ADD6-76EF-5C12-F31C5BAB5473}"/>
              </a:ext>
            </a:extLst>
          </p:cNvPr>
          <p:cNvSpPr>
            <a:spLocks noGrp="1"/>
          </p:cNvSpPr>
          <p:nvPr>
            <p:ph idx="1"/>
          </p:nvPr>
        </p:nvSpPr>
        <p:spPr/>
        <p:txBody>
          <a:bodyPr/>
          <a:lstStyle/>
          <a:p>
            <a:r>
              <a:rPr lang="en-US" dirty="0"/>
              <a:t>Cluster sampling:</a:t>
            </a:r>
          </a:p>
          <a:p>
            <a:r>
              <a:rPr lang="en-US" dirty="0"/>
              <a:t>When you collect several observations in a non-random manner from a cluster of observations that was drawn randomly. </a:t>
            </a:r>
          </a:p>
          <a:p>
            <a:pPr lvl="1"/>
            <a:r>
              <a:rPr lang="en-US" dirty="0"/>
              <a:t>Collect info on customer satisfaction by getting the opinions of 100 shoppers who happen to be in your store on a certain day</a:t>
            </a:r>
          </a:p>
          <a:p>
            <a:pPr lvl="1"/>
            <a:r>
              <a:rPr lang="en-US" dirty="0"/>
              <a:t>Conduct an exit poll in 10 of 100 districts</a:t>
            </a:r>
          </a:p>
        </p:txBody>
      </p:sp>
    </p:spTree>
    <p:extLst>
      <p:ext uri="{BB962C8B-B14F-4D97-AF65-F5344CB8AC3E}">
        <p14:creationId xmlns:p14="http://schemas.microsoft.com/office/powerpoint/2010/main" val="148079941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idx="4294967295"/>
          </p:nvPr>
        </p:nvSpPr>
        <p:spPr/>
        <p:txBody>
          <a:bodyPr/>
          <a:lstStyle/>
          <a:p>
            <a:pPr eaLnBrk="1" hangingPunct="1"/>
            <a:r>
              <a:rPr lang="en-US" altLang="en-US" sz="3600"/>
              <a:t>Probability Sample</a:t>
            </a:r>
            <a:br>
              <a:rPr lang="en-US" altLang="en-US" sz="3600"/>
            </a:br>
            <a:r>
              <a:rPr lang="en-US" altLang="en-US" sz="3600"/>
              <a:t>Cluster Sample</a:t>
            </a:r>
          </a:p>
        </p:txBody>
      </p:sp>
      <p:sp>
        <p:nvSpPr>
          <p:cNvPr id="33795" name="Rectangle 3"/>
          <p:cNvSpPr>
            <a:spLocks noGrp="1" noChangeArrowheads="1"/>
          </p:cNvSpPr>
          <p:nvPr>
            <p:ph type="body" idx="4294967295"/>
          </p:nvPr>
        </p:nvSpPr>
        <p:spPr>
          <a:xfrm>
            <a:off x="533400" y="1382713"/>
            <a:ext cx="8305800" cy="3240087"/>
          </a:xfrm>
        </p:spPr>
        <p:txBody>
          <a:bodyPr/>
          <a:lstStyle/>
          <a:p>
            <a:pPr eaLnBrk="1" hangingPunct="1">
              <a:lnSpc>
                <a:spcPct val="110000"/>
              </a:lnSpc>
            </a:pPr>
            <a:r>
              <a:rPr lang="en-US" altLang="en-US" sz="2000"/>
              <a:t>Population is divided into several “clusters,” each representative of the population.</a:t>
            </a:r>
          </a:p>
          <a:p>
            <a:pPr eaLnBrk="1" hangingPunct="1">
              <a:lnSpc>
                <a:spcPct val="110000"/>
              </a:lnSpc>
            </a:pPr>
            <a:endParaRPr lang="en-US" altLang="en-US" sz="1000"/>
          </a:p>
          <a:p>
            <a:pPr eaLnBrk="1" hangingPunct="1">
              <a:lnSpc>
                <a:spcPct val="110000"/>
              </a:lnSpc>
            </a:pPr>
            <a:r>
              <a:rPr lang="en-US" altLang="en-US" sz="2000"/>
              <a:t>A simple random sample of clusters is selected.</a:t>
            </a:r>
          </a:p>
          <a:p>
            <a:pPr eaLnBrk="1" hangingPunct="1">
              <a:lnSpc>
                <a:spcPct val="110000"/>
              </a:lnSpc>
            </a:pPr>
            <a:endParaRPr lang="en-US" altLang="en-US" sz="1000"/>
          </a:p>
          <a:p>
            <a:pPr eaLnBrk="1" hangingPunct="1">
              <a:lnSpc>
                <a:spcPct val="110000"/>
              </a:lnSpc>
            </a:pPr>
            <a:r>
              <a:rPr lang="en-US" altLang="en-US" sz="2000"/>
              <a:t>All items in the selected clusters can be used, or items can be chosen from a cluster using another probability sampling technique.</a:t>
            </a:r>
          </a:p>
          <a:p>
            <a:pPr eaLnBrk="1" hangingPunct="1">
              <a:lnSpc>
                <a:spcPct val="110000"/>
              </a:lnSpc>
            </a:pPr>
            <a:endParaRPr lang="en-US" altLang="en-US" sz="1000"/>
          </a:p>
          <a:p>
            <a:pPr eaLnBrk="1" hangingPunct="1">
              <a:lnSpc>
                <a:spcPct val="110000"/>
              </a:lnSpc>
            </a:pPr>
            <a:r>
              <a:rPr lang="en-US" altLang="en-US" sz="2000"/>
              <a:t>A common application of cluster sampling involves election exit polls, where certain election districts are selected and sampled.</a:t>
            </a:r>
          </a:p>
        </p:txBody>
      </p:sp>
      <p:sp>
        <p:nvSpPr>
          <p:cNvPr id="33796" name="Rectangle 5"/>
          <p:cNvSpPr>
            <a:spLocks noChangeArrowheads="1"/>
          </p:cNvSpPr>
          <p:nvPr/>
        </p:nvSpPr>
        <p:spPr bwMode="auto">
          <a:xfrm>
            <a:off x="228600" y="4876800"/>
            <a:ext cx="1981200" cy="1196975"/>
          </a:xfrm>
          <a:prstGeom prst="rect">
            <a:avLst/>
          </a:prstGeom>
          <a:solidFill>
            <a:srgbClr val="00E200"/>
          </a:solidFill>
          <a:ln w="12700">
            <a:solidFill>
              <a:schemeClr val="tx1"/>
            </a:solidFill>
            <a:miter lim="800000"/>
            <a:headEnd/>
            <a:tailEnd/>
          </a:ln>
        </p:spPr>
        <p:txBody>
          <a:bodyPr lIns="90488" tIns="44450" rIns="90488" bIns="44450">
            <a:spAutoFit/>
          </a:bodyP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r>
              <a:rPr lang="en-US" altLang="en-US" sz="2400" b="1"/>
              <a:t>Population divided into 16 clusters.</a:t>
            </a:r>
          </a:p>
        </p:txBody>
      </p:sp>
      <p:sp>
        <p:nvSpPr>
          <p:cNvPr id="33797" name="Line 6"/>
          <p:cNvSpPr>
            <a:spLocks noChangeShapeType="1"/>
          </p:cNvSpPr>
          <p:nvPr/>
        </p:nvSpPr>
        <p:spPr bwMode="auto">
          <a:xfrm flipH="1" flipV="1">
            <a:off x="4191000" y="5334000"/>
            <a:ext cx="304800" cy="304800"/>
          </a:xfrm>
          <a:prstGeom prst="line">
            <a:avLst/>
          </a:prstGeom>
          <a:noFill/>
          <a:ln w="25400">
            <a:solidFill>
              <a:srgbClr val="FF66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3798" name="Line 7"/>
          <p:cNvSpPr>
            <a:spLocks noChangeShapeType="1"/>
          </p:cNvSpPr>
          <p:nvPr/>
        </p:nvSpPr>
        <p:spPr bwMode="auto">
          <a:xfrm flipH="1" flipV="1">
            <a:off x="4876800" y="5257800"/>
            <a:ext cx="0" cy="381000"/>
          </a:xfrm>
          <a:prstGeom prst="line">
            <a:avLst/>
          </a:prstGeom>
          <a:noFill/>
          <a:ln w="25400">
            <a:solidFill>
              <a:srgbClr val="FF66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3799" name="Line 8"/>
          <p:cNvSpPr>
            <a:spLocks noChangeShapeType="1"/>
          </p:cNvSpPr>
          <p:nvPr/>
        </p:nvSpPr>
        <p:spPr bwMode="auto">
          <a:xfrm>
            <a:off x="2209800" y="5029200"/>
            <a:ext cx="533400" cy="0"/>
          </a:xfrm>
          <a:prstGeom prst="line">
            <a:avLst/>
          </a:prstGeom>
          <a:noFill/>
          <a:ln w="25400">
            <a:solidFill>
              <a:srgbClr val="FF66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3800" name="Line 9"/>
          <p:cNvSpPr>
            <a:spLocks noChangeShapeType="1"/>
          </p:cNvSpPr>
          <p:nvPr/>
        </p:nvSpPr>
        <p:spPr bwMode="auto">
          <a:xfrm flipV="1">
            <a:off x="6248400" y="5334000"/>
            <a:ext cx="457200" cy="228600"/>
          </a:xfrm>
          <a:prstGeom prst="line">
            <a:avLst/>
          </a:prstGeom>
          <a:noFill/>
          <a:ln w="25400">
            <a:solidFill>
              <a:srgbClr val="FF66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aphicFrame>
        <p:nvGraphicFramePr>
          <p:cNvPr id="344074" name="Group 10"/>
          <p:cNvGraphicFramePr>
            <a:graphicFrameLocks noGrp="1"/>
          </p:cNvGraphicFramePr>
          <p:nvPr>
            <p:extLst>
              <p:ext uri="{D42A27DB-BD31-4B8C-83A1-F6EECF244321}">
                <p14:modId xmlns:p14="http://schemas.microsoft.com/office/powerpoint/2010/main" val="634168633"/>
              </p:ext>
            </p:extLst>
          </p:nvPr>
        </p:nvGraphicFramePr>
        <p:xfrm>
          <a:off x="2743200" y="4800600"/>
          <a:ext cx="6096000" cy="450880"/>
        </p:xfrm>
        <a:graphic>
          <a:graphicData uri="http://schemas.openxmlformats.org/drawingml/2006/table">
            <a:tbl>
              <a:tblPr/>
              <a:tblGrid>
                <a:gridCol w="381000">
                  <a:extLst>
                    <a:ext uri="{9D8B030D-6E8A-4147-A177-3AD203B41FA5}">
                      <a16:colId xmlns:a16="http://schemas.microsoft.com/office/drawing/2014/main" val="20000"/>
                    </a:ext>
                  </a:extLst>
                </a:gridCol>
                <a:gridCol w="381000">
                  <a:extLst>
                    <a:ext uri="{9D8B030D-6E8A-4147-A177-3AD203B41FA5}">
                      <a16:colId xmlns:a16="http://schemas.microsoft.com/office/drawing/2014/main" val="20001"/>
                    </a:ext>
                  </a:extLst>
                </a:gridCol>
                <a:gridCol w="381000">
                  <a:extLst>
                    <a:ext uri="{9D8B030D-6E8A-4147-A177-3AD203B41FA5}">
                      <a16:colId xmlns:a16="http://schemas.microsoft.com/office/drawing/2014/main" val="20002"/>
                    </a:ext>
                  </a:extLst>
                </a:gridCol>
                <a:gridCol w="381000">
                  <a:extLst>
                    <a:ext uri="{9D8B030D-6E8A-4147-A177-3AD203B41FA5}">
                      <a16:colId xmlns:a16="http://schemas.microsoft.com/office/drawing/2014/main" val="20003"/>
                    </a:ext>
                  </a:extLst>
                </a:gridCol>
                <a:gridCol w="381000">
                  <a:extLst>
                    <a:ext uri="{9D8B030D-6E8A-4147-A177-3AD203B41FA5}">
                      <a16:colId xmlns:a16="http://schemas.microsoft.com/office/drawing/2014/main" val="20004"/>
                    </a:ext>
                  </a:extLst>
                </a:gridCol>
                <a:gridCol w="381000">
                  <a:extLst>
                    <a:ext uri="{9D8B030D-6E8A-4147-A177-3AD203B41FA5}">
                      <a16:colId xmlns:a16="http://schemas.microsoft.com/office/drawing/2014/main" val="20005"/>
                    </a:ext>
                  </a:extLst>
                </a:gridCol>
                <a:gridCol w="381000">
                  <a:extLst>
                    <a:ext uri="{9D8B030D-6E8A-4147-A177-3AD203B41FA5}">
                      <a16:colId xmlns:a16="http://schemas.microsoft.com/office/drawing/2014/main" val="20006"/>
                    </a:ext>
                  </a:extLst>
                </a:gridCol>
                <a:gridCol w="381000">
                  <a:extLst>
                    <a:ext uri="{9D8B030D-6E8A-4147-A177-3AD203B41FA5}">
                      <a16:colId xmlns:a16="http://schemas.microsoft.com/office/drawing/2014/main" val="20007"/>
                    </a:ext>
                  </a:extLst>
                </a:gridCol>
                <a:gridCol w="381000">
                  <a:extLst>
                    <a:ext uri="{9D8B030D-6E8A-4147-A177-3AD203B41FA5}">
                      <a16:colId xmlns:a16="http://schemas.microsoft.com/office/drawing/2014/main" val="20008"/>
                    </a:ext>
                  </a:extLst>
                </a:gridCol>
                <a:gridCol w="381000">
                  <a:extLst>
                    <a:ext uri="{9D8B030D-6E8A-4147-A177-3AD203B41FA5}">
                      <a16:colId xmlns:a16="http://schemas.microsoft.com/office/drawing/2014/main" val="20009"/>
                    </a:ext>
                  </a:extLst>
                </a:gridCol>
                <a:gridCol w="381000">
                  <a:extLst>
                    <a:ext uri="{9D8B030D-6E8A-4147-A177-3AD203B41FA5}">
                      <a16:colId xmlns:a16="http://schemas.microsoft.com/office/drawing/2014/main" val="20010"/>
                    </a:ext>
                  </a:extLst>
                </a:gridCol>
                <a:gridCol w="381000">
                  <a:extLst>
                    <a:ext uri="{9D8B030D-6E8A-4147-A177-3AD203B41FA5}">
                      <a16:colId xmlns:a16="http://schemas.microsoft.com/office/drawing/2014/main" val="20011"/>
                    </a:ext>
                  </a:extLst>
                </a:gridCol>
                <a:gridCol w="381000">
                  <a:extLst>
                    <a:ext uri="{9D8B030D-6E8A-4147-A177-3AD203B41FA5}">
                      <a16:colId xmlns:a16="http://schemas.microsoft.com/office/drawing/2014/main" val="20012"/>
                    </a:ext>
                  </a:extLst>
                </a:gridCol>
                <a:gridCol w="381000">
                  <a:extLst>
                    <a:ext uri="{9D8B030D-6E8A-4147-A177-3AD203B41FA5}">
                      <a16:colId xmlns:a16="http://schemas.microsoft.com/office/drawing/2014/main" val="20013"/>
                    </a:ext>
                  </a:extLst>
                </a:gridCol>
                <a:gridCol w="381000">
                  <a:extLst>
                    <a:ext uri="{9D8B030D-6E8A-4147-A177-3AD203B41FA5}">
                      <a16:colId xmlns:a16="http://schemas.microsoft.com/office/drawing/2014/main" val="20014"/>
                    </a:ext>
                  </a:extLst>
                </a:gridCol>
                <a:gridCol w="381000">
                  <a:extLst>
                    <a:ext uri="{9D8B030D-6E8A-4147-A177-3AD203B41FA5}">
                      <a16:colId xmlns:a16="http://schemas.microsoft.com/office/drawing/2014/main" val="20015"/>
                    </a:ext>
                  </a:extLst>
                </a:gridCol>
              </a:tblGrid>
              <a:tr h="450850">
                <a:tc>
                  <a:txBody>
                    <a:bodyPr/>
                    <a:lstStyle>
                      <a:lvl1pPr defTabSz="852488">
                        <a:spcBef>
                          <a:spcPct val="20000"/>
                        </a:spcBef>
                        <a:buClr>
                          <a:srgbClr val="336699"/>
                        </a:buClr>
                        <a:buSzPct val="6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1pPr>
                      <a:lvl2pPr marL="742950" indent="-285750" defTabSz="852488">
                        <a:spcBef>
                          <a:spcPct val="20000"/>
                        </a:spcBef>
                        <a:buClr>
                          <a:srgbClr val="A50021"/>
                        </a:buClr>
                        <a:buSzPct val="5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2pPr>
                      <a:lvl3pPr marL="1143000" indent="-228600" defTabSz="852488">
                        <a:spcBef>
                          <a:spcPct val="20000"/>
                        </a:spcBef>
                        <a:buClr>
                          <a:srgbClr val="008000"/>
                        </a:buClr>
                        <a:buSzPct val="50000"/>
                        <a:buFont typeface="Wingdings" panose="05000000000000000000" pitchFamily="2" charset="2"/>
                        <a:defRPr>
                          <a:solidFill>
                            <a:schemeClr val="tx1"/>
                          </a:solidFill>
                          <a:latin typeface="Arial" panose="020B0604020202020204" pitchFamily="34" charset="0"/>
                          <a:cs typeface="Arial" panose="020B0604020202020204" pitchFamily="34" charset="0"/>
                        </a:defRPr>
                      </a:lvl3pPr>
                      <a:lvl4pPr marL="1600200" indent="-228600" defTabSz="852488">
                        <a:spcBef>
                          <a:spcPct val="20000"/>
                        </a:spcBef>
                        <a:buClr>
                          <a:srgbClr val="336699"/>
                        </a:buClr>
                        <a:buSzPct val="5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4pPr>
                      <a:lvl5pPr marL="2057400" indent="-228600" defTabSz="852488">
                        <a:spcBef>
                          <a:spcPct val="20000"/>
                        </a:spcBef>
                        <a:buClr>
                          <a:srgbClr val="A50021"/>
                        </a:buClr>
                        <a:buSzPct val="50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5pPr>
                      <a:lvl6pPr marL="2514600" indent="-228600" defTabSz="852488" eaLnBrk="0" fontAlgn="base" hangingPunct="0">
                        <a:spcBef>
                          <a:spcPct val="20000"/>
                        </a:spcBef>
                        <a:spcAft>
                          <a:spcPct val="0"/>
                        </a:spcAft>
                        <a:buClr>
                          <a:srgbClr val="A50021"/>
                        </a:buClr>
                        <a:buSzPct val="50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6pPr>
                      <a:lvl7pPr marL="2971800" indent="-228600" defTabSz="852488" eaLnBrk="0" fontAlgn="base" hangingPunct="0">
                        <a:spcBef>
                          <a:spcPct val="20000"/>
                        </a:spcBef>
                        <a:spcAft>
                          <a:spcPct val="0"/>
                        </a:spcAft>
                        <a:buClr>
                          <a:srgbClr val="A50021"/>
                        </a:buClr>
                        <a:buSzPct val="50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7pPr>
                      <a:lvl8pPr marL="3429000" indent="-228600" defTabSz="852488" eaLnBrk="0" fontAlgn="base" hangingPunct="0">
                        <a:spcBef>
                          <a:spcPct val="20000"/>
                        </a:spcBef>
                        <a:spcAft>
                          <a:spcPct val="0"/>
                        </a:spcAft>
                        <a:buClr>
                          <a:srgbClr val="A50021"/>
                        </a:buClr>
                        <a:buSzPct val="50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8pPr>
                      <a:lvl9pPr marL="3886200" indent="-228600" defTabSz="852488" eaLnBrk="0" fontAlgn="base" hangingPunct="0">
                        <a:spcBef>
                          <a:spcPct val="20000"/>
                        </a:spcBef>
                        <a:spcAft>
                          <a:spcPct val="0"/>
                        </a:spcAft>
                        <a:buClr>
                          <a:srgbClr val="A50021"/>
                        </a:buClr>
                        <a:buSzPct val="50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9pPr>
                    </a:lstStyle>
                    <a:p>
                      <a:pPr marL="0" marR="0" lvl="0" indent="0" algn="l" defTabSz="852488" rtl="0" eaLnBrk="1" fontAlgn="base" latinLnBrk="0" hangingPunct="1">
                        <a:lnSpc>
                          <a:spcPct val="100000"/>
                        </a:lnSpc>
                        <a:spcBef>
                          <a:spcPct val="20000"/>
                        </a:spcBef>
                        <a:spcAft>
                          <a:spcPct val="0"/>
                        </a:spcAft>
                        <a:buClr>
                          <a:srgbClr val="336699"/>
                        </a:buClr>
                        <a:buSzPct val="60000"/>
                        <a:buFont typeface="Wingdings" panose="05000000000000000000" pitchFamily="2" charset="2"/>
                        <a:buNone/>
                        <a:tabLst/>
                      </a:pPr>
                      <a:endParaRPr kumimoji="0" lang="en-US" altLang="en-US" sz="2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85342" marR="85342" marT="42560" marB="4256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defTabSz="852488">
                        <a:spcBef>
                          <a:spcPct val="20000"/>
                        </a:spcBef>
                        <a:buClr>
                          <a:srgbClr val="336699"/>
                        </a:buClr>
                        <a:buSzPct val="6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1pPr>
                      <a:lvl2pPr marL="742950" indent="-285750" defTabSz="852488">
                        <a:spcBef>
                          <a:spcPct val="20000"/>
                        </a:spcBef>
                        <a:buClr>
                          <a:srgbClr val="A50021"/>
                        </a:buClr>
                        <a:buSzPct val="5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2pPr>
                      <a:lvl3pPr marL="1143000" indent="-228600" defTabSz="852488">
                        <a:spcBef>
                          <a:spcPct val="20000"/>
                        </a:spcBef>
                        <a:buClr>
                          <a:srgbClr val="008000"/>
                        </a:buClr>
                        <a:buSzPct val="50000"/>
                        <a:buFont typeface="Wingdings" panose="05000000000000000000" pitchFamily="2" charset="2"/>
                        <a:defRPr>
                          <a:solidFill>
                            <a:schemeClr val="tx1"/>
                          </a:solidFill>
                          <a:latin typeface="Arial" panose="020B0604020202020204" pitchFamily="34" charset="0"/>
                          <a:cs typeface="Arial" panose="020B0604020202020204" pitchFamily="34" charset="0"/>
                        </a:defRPr>
                      </a:lvl3pPr>
                      <a:lvl4pPr marL="1600200" indent="-228600" defTabSz="852488">
                        <a:spcBef>
                          <a:spcPct val="20000"/>
                        </a:spcBef>
                        <a:buClr>
                          <a:srgbClr val="336699"/>
                        </a:buClr>
                        <a:buSzPct val="5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4pPr>
                      <a:lvl5pPr marL="2057400" indent="-228600" defTabSz="852488">
                        <a:spcBef>
                          <a:spcPct val="20000"/>
                        </a:spcBef>
                        <a:buClr>
                          <a:srgbClr val="A50021"/>
                        </a:buClr>
                        <a:buSzPct val="50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5pPr>
                      <a:lvl6pPr marL="2514600" indent="-228600" defTabSz="852488" eaLnBrk="0" fontAlgn="base" hangingPunct="0">
                        <a:spcBef>
                          <a:spcPct val="20000"/>
                        </a:spcBef>
                        <a:spcAft>
                          <a:spcPct val="0"/>
                        </a:spcAft>
                        <a:buClr>
                          <a:srgbClr val="A50021"/>
                        </a:buClr>
                        <a:buSzPct val="50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6pPr>
                      <a:lvl7pPr marL="2971800" indent="-228600" defTabSz="852488" eaLnBrk="0" fontAlgn="base" hangingPunct="0">
                        <a:spcBef>
                          <a:spcPct val="20000"/>
                        </a:spcBef>
                        <a:spcAft>
                          <a:spcPct val="0"/>
                        </a:spcAft>
                        <a:buClr>
                          <a:srgbClr val="A50021"/>
                        </a:buClr>
                        <a:buSzPct val="50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7pPr>
                      <a:lvl8pPr marL="3429000" indent="-228600" defTabSz="852488" eaLnBrk="0" fontAlgn="base" hangingPunct="0">
                        <a:spcBef>
                          <a:spcPct val="20000"/>
                        </a:spcBef>
                        <a:spcAft>
                          <a:spcPct val="0"/>
                        </a:spcAft>
                        <a:buClr>
                          <a:srgbClr val="A50021"/>
                        </a:buClr>
                        <a:buSzPct val="50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8pPr>
                      <a:lvl9pPr marL="3886200" indent="-228600" defTabSz="852488" eaLnBrk="0" fontAlgn="base" hangingPunct="0">
                        <a:spcBef>
                          <a:spcPct val="20000"/>
                        </a:spcBef>
                        <a:spcAft>
                          <a:spcPct val="0"/>
                        </a:spcAft>
                        <a:buClr>
                          <a:srgbClr val="A50021"/>
                        </a:buClr>
                        <a:buSzPct val="50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9pPr>
                    </a:lstStyle>
                    <a:p>
                      <a:pPr marL="0" marR="0" lvl="0" indent="0" algn="l" defTabSz="852488" rtl="0" eaLnBrk="1" fontAlgn="base" latinLnBrk="0" hangingPunct="1">
                        <a:lnSpc>
                          <a:spcPct val="100000"/>
                        </a:lnSpc>
                        <a:spcBef>
                          <a:spcPct val="20000"/>
                        </a:spcBef>
                        <a:spcAft>
                          <a:spcPct val="0"/>
                        </a:spcAft>
                        <a:buClr>
                          <a:srgbClr val="336699"/>
                        </a:buClr>
                        <a:buSzPct val="60000"/>
                        <a:buFont typeface="Wingdings" panose="05000000000000000000" pitchFamily="2" charset="2"/>
                        <a:buNone/>
                        <a:tabLst/>
                      </a:pPr>
                      <a:endParaRPr kumimoji="0" lang="en-US" altLang="en-US" sz="24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85342" marR="85342" marT="42560" marB="425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defTabSz="852488">
                        <a:spcBef>
                          <a:spcPct val="20000"/>
                        </a:spcBef>
                        <a:buClr>
                          <a:srgbClr val="336699"/>
                        </a:buClr>
                        <a:buSzPct val="6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1pPr>
                      <a:lvl2pPr marL="742950" indent="-285750" defTabSz="852488">
                        <a:spcBef>
                          <a:spcPct val="20000"/>
                        </a:spcBef>
                        <a:buClr>
                          <a:srgbClr val="A50021"/>
                        </a:buClr>
                        <a:buSzPct val="5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2pPr>
                      <a:lvl3pPr marL="1143000" indent="-228600" defTabSz="852488">
                        <a:spcBef>
                          <a:spcPct val="20000"/>
                        </a:spcBef>
                        <a:buClr>
                          <a:srgbClr val="008000"/>
                        </a:buClr>
                        <a:buSzPct val="50000"/>
                        <a:buFont typeface="Wingdings" panose="05000000000000000000" pitchFamily="2" charset="2"/>
                        <a:defRPr>
                          <a:solidFill>
                            <a:schemeClr val="tx1"/>
                          </a:solidFill>
                          <a:latin typeface="Arial" panose="020B0604020202020204" pitchFamily="34" charset="0"/>
                          <a:cs typeface="Arial" panose="020B0604020202020204" pitchFamily="34" charset="0"/>
                        </a:defRPr>
                      </a:lvl3pPr>
                      <a:lvl4pPr marL="1600200" indent="-228600" defTabSz="852488">
                        <a:spcBef>
                          <a:spcPct val="20000"/>
                        </a:spcBef>
                        <a:buClr>
                          <a:srgbClr val="336699"/>
                        </a:buClr>
                        <a:buSzPct val="5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4pPr>
                      <a:lvl5pPr marL="2057400" indent="-228600" defTabSz="852488">
                        <a:spcBef>
                          <a:spcPct val="20000"/>
                        </a:spcBef>
                        <a:buClr>
                          <a:srgbClr val="A50021"/>
                        </a:buClr>
                        <a:buSzPct val="50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5pPr>
                      <a:lvl6pPr marL="2514600" indent="-228600" defTabSz="852488" eaLnBrk="0" fontAlgn="base" hangingPunct="0">
                        <a:spcBef>
                          <a:spcPct val="20000"/>
                        </a:spcBef>
                        <a:spcAft>
                          <a:spcPct val="0"/>
                        </a:spcAft>
                        <a:buClr>
                          <a:srgbClr val="A50021"/>
                        </a:buClr>
                        <a:buSzPct val="50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6pPr>
                      <a:lvl7pPr marL="2971800" indent="-228600" defTabSz="852488" eaLnBrk="0" fontAlgn="base" hangingPunct="0">
                        <a:spcBef>
                          <a:spcPct val="20000"/>
                        </a:spcBef>
                        <a:spcAft>
                          <a:spcPct val="0"/>
                        </a:spcAft>
                        <a:buClr>
                          <a:srgbClr val="A50021"/>
                        </a:buClr>
                        <a:buSzPct val="50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7pPr>
                      <a:lvl8pPr marL="3429000" indent="-228600" defTabSz="852488" eaLnBrk="0" fontAlgn="base" hangingPunct="0">
                        <a:spcBef>
                          <a:spcPct val="20000"/>
                        </a:spcBef>
                        <a:spcAft>
                          <a:spcPct val="0"/>
                        </a:spcAft>
                        <a:buClr>
                          <a:srgbClr val="A50021"/>
                        </a:buClr>
                        <a:buSzPct val="50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8pPr>
                      <a:lvl9pPr marL="3886200" indent="-228600" defTabSz="852488" eaLnBrk="0" fontAlgn="base" hangingPunct="0">
                        <a:spcBef>
                          <a:spcPct val="20000"/>
                        </a:spcBef>
                        <a:spcAft>
                          <a:spcPct val="0"/>
                        </a:spcAft>
                        <a:buClr>
                          <a:srgbClr val="A50021"/>
                        </a:buClr>
                        <a:buSzPct val="50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9pPr>
                    </a:lstStyle>
                    <a:p>
                      <a:pPr marL="0" marR="0" lvl="0" indent="0" algn="l" defTabSz="852488" rtl="0" eaLnBrk="1" fontAlgn="base" latinLnBrk="0" hangingPunct="1">
                        <a:lnSpc>
                          <a:spcPct val="100000"/>
                        </a:lnSpc>
                        <a:spcBef>
                          <a:spcPct val="20000"/>
                        </a:spcBef>
                        <a:spcAft>
                          <a:spcPct val="0"/>
                        </a:spcAft>
                        <a:buClr>
                          <a:srgbClr val="336699"/>
                        </a:buClr>
                        <a:buSzPct val="60000"/>
                        <a:buFont typeface="Wingdings" panose="05000000000000000000" pitchFamily="2" charset="2"/>
                        <a:buNone/>
                        <a:tabLst/>
                      </a:pPr>
                      <a:endParaRPr kumimoji="0" lang="en-US" altLang="en-US" sz="2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85342" marR="85342" marT="42560" marB="425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defTabSz="852488">
                        <a:spcBef>
                          <a:spcPct val="20000"/>
                        </a:spcBef>
                        <a:buClr>
                          <a:srgbClr val="336699"/>
                        </a:buClr>
                        <a:buSzPct val="6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1pPr>
                      <a:lvl2pPr marL="742950" indent="-285750" defTabSz="852488">
                        <a:spcBef>
                          <a:spcPct val="20000"/>
                        </a:spcBef>
                        <a:buClr>
                          <a:srgbClr val="A50021"/>
                        </a:buClr>
                        <a:buSzPct val="5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2pPr>
                      <a:lvl3pPr marL="1143000" indent="-228600" defTabSz="852488">
                        <a:spcBef>
                          <a:spcPct val="20000"/>
                        </a:spcBef>
                        <a:buClr>
                          <a:srgbClr val="008000"/>
                        </a:buClr>
                        <a:buSzPct val="50000"/>
                        <a:buFont typeface="Wingdings" panose="05000000000000000000" pitchFamily="2" charset="2"/>
                        <a:defRPr>
                          <a:solidFill>
                            <a:schemeClr val="tx1"/>
                          </a:solidFill>
                          <a:latin typeface="Arial" panose="020B0604020202020204" pitchFamily="34" charset="0"/>
                          <a:cs typeface="Arial" panose="020B0604020202020204" pitchFamily="34" charset="0"/>
                        </a:defRPr>
                      </a:lvl3pPr>
                      <a:lvl4pPr marL="1600200" indent="-228600" defTabSz="852488">
                        <a:spcBef>
                          <a:spcPct val="20000"/>
                        </a:spcBef>
                        <a:buClr>
                          <a:srgbClr val="336699"/>
                        </a:buClr>
                        <a:buSzPct val="5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4pPr>
                      <a:lvl5pPr marL="2057400" indent="-228600" defTabSz="852488">
                        <a:spcBef>
                          <a:spcPct val="20000"/>
                        </a:spcBef>
                        <a:buClr>
                          <a:srgbClr val="A50021"/>
                        </a:buClr>
                        <a:buSzPct val="50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5pPr>
                      <a:lvl6pPr marL="2514600" indent="-228600" defTabSz="852488" eaLnBrk="0" fontAlgn="base" hangingPunct="0">
                        <a:spcBef>
                          <a:spcPct val="20000"/>
                        </a:spcBef>
                        <a:spcAft>
                          <a:spcPct val="0"/>
                        </a:spcAft>
                        <a:buClr>
                          <a:srgbClr val="A50021"/>
                        </a:buClr>
                        <a:buSzPct val="50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6pPr>
                      <a:lvl7pPr marL="2971800" indent="-228600" defTabSz="852488" eaLnBrk="0" fontAlgn="base" hangingPunct="0">
                        <a:spcBef>
                          <a:spcPct val="20000"/>
                        </a:spcBef>
                        <a:spcAft>
                          <a:spcPct val="0"/>
                        </a:spcAft>
                        <a:buClr>
                          <a:srgbClr val="A50021"/>
                        </a:buClr>
                        <a:buSzPct val="50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7pPr>
                      <a:lvl8pPr marL="3429000" indent="-228600" defTabSz="852488" eaLnBrk="0" fontAlgn="base" hangingPunct="0">
                        <a:spcBef>
                          <a:spcPct val="20000"/>
                        </a:spcBef>
                        <a:spcAft>
                          <a:spcPct val="0"/>
                        </a:spcAft>
                        <a:buClr>
                          <a:srgbClr val="A50021"/>
                        </a:buClr>
                        <a:buSzPct val="50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8pPr>
                      <a:lvl9pPr marL="3886200" indent="-228600" defTabSz="852488" eaLnBrk="0" fontAlgn="base" hangingPunct="0">
                        <a:spcBef>
                          <a:spcPct val="20000"/>
                        </a:spcBef>
                        <a:spcAft>
                          <a:spcPct val="0"/>
                        </a:spcAft>
                        <a:buClr>
                          <a:srgbClr val="A50021"/>
                        </a:buClr>
                        <a:buSzPct val="50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9pPr>
                    </a:lstStyle>
                    <a:p>
                      <a:pPr marL="0" marR="0" lvl="0" indent="0" algn="l" defTabSz="852488" rtl="0" eaLnBrk="1" fontAlgn="base" latinLnBrk="0" hangingPunct="1">
                        <a:lnSpc>
                          <a:spcPct val="100000"/>
                        </a:lnSpc>
                        <a:spcBef>
                          <a:spcPct val="20000"/>
                        </a:spcBef>
                        <a:spcAft>
                          <a:spcPct val="0"/>
                        </a:spcAft>
                        <a:buClr>
                          <a:srgbClr val="336699"/>
                        </a:buClr>
                        <a:buSzPct val="60000"/>
                        <a:buFont typeface="Wingdings" panose="05000000000000000000" pitchFamily="2" charset="2"/>
                        <a:buNone/>
                        <a:tabLst/>
                      </a:pPr>
                      <a:endParaRPr kumimoji="0" lang="en-US" altLang="en-US" sz="2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85342" marR="85342" marT="42560" marB="425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lvl1pPr defTabSz="852488">
                        <a:spcBef>
                          <a:spcPct val="20000"/>
                        </a:spcBef>
                        <a:buClr>
                          <a:srgbClr val="336699"/>
                        </a:buClr>
                        <a:buSzPct val="6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1pPr>
                      <a:lvl2pPr marL="742950" indent="-285750" defTabSz="852488">
                        <a:spcBef>
                          <a:spcPct val="20000"/>
                        </a:spcBef>
                        <a:buClr>
                          <a:srgbClr val="A50021"/>
                        </a:buClr>
                        <a:buSzPct val="5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2pPr>
                      <a:lvl3pPr marL="1143000" indent="-228600" defTabSz="852488">
                        <a:spcBef>
                          <a:spcPct val="20000"/>
                        </a:spcBef>
                        <a:buClr>
                          <a:srgbClr val="008000"/>
                        </a:buClr>
                        <a:buSzPct val="50000"/>
                        <a:buFont typeface="Wingdings" panose="05000000000000000000" pitchFamily="2" charset="2"/>
                        <a:defRPr>
                          <a:solidFill>
                            <a:schemeClr val="tx1"/>
                          </a:solidFill>
                          <a:latin typeface="Arial" panose="020B0604020202020204" pitchFamily="34" charset="0"/>
                          <a:cs typeface="Arial" panose="020B0604020202020204" pitchFamily="34" charset="0"/>
                        </a:defRPr>
                      </a:lvl3pPr>
                      <a:lvl4pPr marL="1600200" indent="-228600" defTabSz="852488">
                        <a:spcBef>
                          <a:spcPct val="20000"/>
                        </a:spcBef>
                        <a:buClr>
                          <a:srgbClr val="336699"/>
                        </a:buClr>
                        <a:buSzPct val="5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4pPr>
                      <a:lvl5pPr marL="2057400" indent="-228600" defTabSz="852488">
                        <a:spcBef>
                          <a:spcPct val="20000"/>
                        </a:spcBef>
                        <a:buClr>
                          <a:srgbClr val="A50021"/>
                        </a:buClr>
                        <a:buSzPct val="50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5pPr>
                      <a:lvl6pPr marL="2514600" indent="-228600" defTabSz="852488" eaLnBrk="0" fontAlgn="base" hangingPunct="0">
                        <a:spcBef>
                          <a:spcPct val="20000"/>
                        </a:spcBef>
                        <a:spcAft>
                          <a:spcPct val="0"/>
                        </a:spcAft>
                        <a:buClr>
                          <a:srgbClr val="A50021"/>
                        </a:buClr>
                        <a:buSzPct val="50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6pPr>
                      <a:lvl7pPr marL="2971800" indent="-228600" defTabSz="852488" eaLnBrk="0" fontAlgn="base" hangingPunct="0">
                        <a:spcBef>
                          <a:spcPct val="20000"/>
                        </a:spcBef>
                        <a:spcAft>
                          <a:spcPct val="0"/>
                        </a:spcAft>
                        <a:buClr>
                          <a:srgbClr val="A50021"/>
                        </a:buClr>
                        <a:buSzPct val="50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7pPr>
                      <a:lvl8pPr marL="3429000" indent="-228600" defTabSz="852488" eaLnBrk="0" fontAlgn="base" hangingPunct="0">
                        <a:spcBef>
                          <a:spcPct val="20000"/>
                        </a:spcBef>
                        <a:spcAft>
                          <a:spcPct val="0"/>
                        </a:spcAft>
                        <a:buClr>
                          <a:srgbClr val="A50021"/>
                        </a:buClr>
                        <a:buSzPct val="50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8pPr>
                      <a:lvl9pPr marL="3886200" indent="-228600" defTabSz="852488" eaLnBrk="0" fontAlgn="base" hangingPunct="0">
                        <a:spcBef>
                          <a:spcPct val="20000"/>
                        </a:spcBef>
                        <a:spcAft>
                          <a:spcPct val="0"/>
                        </a:spcAft>
                        <a:buClr>
                          <a:srgbClr val="A50021"/>
                        </a:buClr>
                        <a:buSzPct val="50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9pPr>
                    </a:lstStyle>
                    <a:p>
                      <a:pPr marL="0" marR="0" lvl="0" indent="0" algn="l" defTabSz="852488" rtl="0" eaLnBrk="1" fontAlgn="base" latinLnBrk="0" hangingPunct="1">
                        <a:lnSpc>
                          <a:spcPct val="100000"/>
                        </a:lnSpc>
                        <a:spcBef>
                          <a:spcPct val="20000"/>
                        </a:spcBef>
                        <a:spcAft>
                          <a:spcPct val="0"/>
                        </a:spcAft>
                        <a:buClr>
                          <a:srgbClr val="336699"/>
                        </a:buClr>
                        <a:buSzPct val="60000"/>
                        <a:buFont typeface="Wingdings" panose="05000000000000000000" pitchFamily="2" charset="2"/>
                        <a:buNone/>
                        <a:tabLst/>
                      </a:pPr>
                      <a:endParaRPr kumimoji="0" lang="en-US" altLang="en-US" sz="2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85342" marR="85342" marT="42560" marB="425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defTabSz="852488">
                        <a:spcBef>
                          <a:spcPct val="20000"/>
                        </a:spcBef>
                        <a:buClr>
                          <a:srgbClr val="336699"/>
                        </a:buClr>
                        <a:buSzPct val="6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1pPr>
                      <a:lvl2pPr marL="742950" indent="-285750" defTabSz="852488">
                        <a:spcBef>
                          <a:spcPct val="20000"/>
                        </a:spcBef>
                        <a:buClr>
                          <a:srgbClr val="A50021"/>
                        </a:buClr>
                        <a:buSzPct val="5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2pPr>
                      <a:lvl3pPr marL="1143000" indent="-228600" defTabSz="852488">
                        <a:spcBef>
                          <a:spcPct val="20000"/>
                        </a:spcBef>
                        <a:buClr>
                          <a:srgbClr val="008000"/>
                        </a:buClr>
                        <a:buSzPct val="50000"/>
                        <a:buFont typeface="Wingdings" panose="05000000000000000000" pitchFamily="2" charset="2"/>
                        <a:defRPr>
                          <a:solidFill>
                            <a:schemeClr val="tx1"/>
                          </a:solidFill>
                          <a:latin typeface="Arial" panose="020B0604020202020204" pitchFamily="34" charset="0"/>
                          <a:cs typeface="Arial" panose="020B0604020202020204" pitchFamily="34" charset="0"/>
                        </a:defRPr>
                      </a:lvl3pPr>
                      <a:lvl4pPr marL="1600200" indent="-228600" defTabSz="852488">
                        <a:spcBef>
                          <a:spcPct val="20000"/>
                        </a:spcBef>
                        <a:buClr>
                          <a:srgbClr val="336699"/>
                        </a:buClr>
                        <a:buSzPct val="5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4pPr>
                      <a:lvl5pPr marL="2057400" indent="-228600" defTabSz="852488">
                        <a:spcBef>
                          <a:spcPct val="20000"/>
                        </a:spcBef>
                        <a:buClr>
                          <a:srgbClr val="A50021"/>
                        </a:buClr>
                        <a:buSzPct val="50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5pPr>
                      <a:lvl6pPr marL="2514600" indent="-228600" defTabSz="852488" eaLnBrk="0" fontAlgn="base" hangingPunct="0">
                        <a:spcBef>
                          <a:spcPct val="20000"/>
                        </a:spcBef>
                        <a:spcAft>
                          <a:spcPct val="0"/>
                        </a:spcAft>
                        <a:buClr>
                          <a:srgbClr val="A50021"/>
                        </a:buClr>
                        <a:buSzPct val="50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6pPr>
                      <a:lvl7pPr marL="2971800" indent="-228600" defTabSz="852488" eaLnBrk="0" fontAlgn="base" hangingPunct="0">
                        <a:spcBef>
                          <a:spcPct val="20000"/>
                        </a:spcBef>
                        <a:spcAft>
                          <a:spcPct val="0"/>
                        </a:spcAft>
                        <a:buClr>
                          <a:srgbClr val="A50021"/>
                        </a:buClr>
                        <a:buSzPct val="50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7pPr>
                      <a:lvl8pPr marL="3429000" indent="-228600" defTabSz="852488" eaLnBrk="0" fontAlgn="base" hangingPunct="0">
                        <a:spcBef>
                          <a:spcPct val="20000"/>
                        </a:spcBef>
                        <a:spcAft>
                          <a:spcPct val="0"/>
                        </a:spcAft>
                        <a:buClr>
                          <a:srgbClr val="A50021"/>
                        </a:buClr>
                        <a:buSzPct val="50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8pPr>
                      <a:lvl9pPr marL="3886200" indent="-228600" defTabSz="852488" eaLnBrk="0" fontAlgn="base" hangingPunct="0">
                        <a:spcBef>
                          <a:spcPct val="20000"/>
                        </a:spcBef>
                        <a:spcAft>
                          <a:spcPct val="0"/>
                        </a:spcAft>
                        <a:buClr>
                          <a:srgbClr val="A50021"/>
                        </a:buClr>
                        <a:buSzPct val="50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9pPr>
                    </a:lstStyle>
                    <a:p>
                      <a:pPr marL="0" marR="0" lvl="0" indent="0" algn="l" defTabSz="852488" rtl="0" eaLnBrk="1" fontAlgn="base" latinLnBrk="0" hangingPunct="1">
                        <a:lnSpc>
                          <a:spcPct val="100000"/>
                        </a:lnSpc>
                        <a:spcBef>
                          <a:spcPct val="20000"/>
                        </a:spcBef>
                        <a:spcAft>
                          <a:spcPct val="0"/>
                        </a:spcAft>
                        <a:buClr>
                          <a:srgbClr val="336699"/>
                        </a:buClr>
                        <a:buSzPct val="60000"/>
                        <a:buFont typeface="Wingdings" panose="05000000000000000000" pitchFamily="2" charset="2"/>
                        <a:buNone/>
                        <a:tabLst/>
                      </a:pPr>
                      <a:endParaRPr kumimoji="0" lang="en-US" altLang="en-US" sz="24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85342" marR="85342" marT="42560" marB="425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lvl1pPr defTabSz="852488">
                        <a:spcBef>
                          <a:spcPct val="20000"/>
                        </a:spcBef>
                        <a:buClr>
                          <a:srgbClr val="336699"/>
                        </a:buClr>
                        <a:buSzPct val="6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1pPr>
                      <a:lvl2pPr marL="742950" indent="-285750" defTabSz="852488">
                        <a:spcBef>
                          <a:spcPct val="20000"/>
                        </a:spcBef>
                        <a:buClr>
                          <a:srgbClr val="A50021"/>
                        </a:buClr>
                        <a:buSzPct val="5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2pPr>
                      <a:lvl3pPr marL="1143000" indent="-228600" defTabSz="852488">
                        <a:spcBef>
                          <a:spcPct val="20000"/>
                        </a:spcBef>
                        <a:buClr>
                          <a:srgbClr val="008000"/>
                        </a:buClr>
                        <a:buSzPct val="50000"/>
                        <a:buFont typeface="Wingdings" panose="05000000000000000000" pitchFamily="2" charset="2"/>
                        <a:defRPr>
                          <a:solidFill>
                            <a:schemeClr val="tx1"/>
                          </a:solidFill>
                          <a:latin typeface="Arial" panose="020B0604020202020204" pitchFamily="34" charset="0"/>
                          <a:cs typeface="Arial" panose="020B0604020202020204" pitchFamily="34" charset="0"/>
                        </a:defRPr>
                      </a:lvl3pPr>
                      <a:lvl4pPr marL="1600200" indent="-228600" defTabSz="852488">
                        <a:spcBef>
                          <a:spcPct val="20000"/>
                        </a:spcBef>
                        <a:buClr>
                          <a:srgbClr val="336699"/>
                        </a:buClr>
                        <a:buSzPct val="5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4pPr>
                      <a:lvl5pPr marL="2057400" indent="-228600" defTabSz="852488">
                        <a:spcBef>
                          <a:spcPct val="20000"/>
                        </a:spcBef>
                        <a:buClr>
                          <a:srgbClr val="A50021"/>
                        </a:buClr>
                        <a:buSzPct val="50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5pPr>
                      <a:lvl6pPr marL="2514600" indent="-228600" defTabSz="852488" eaLnBrk="0" fontAlgn="base" hangingPunct="0">
                        <a:spcBef>
                          <a:spcPct val="20000"/>
                        </a:spcBef>
                        <a:spcAft>
                          <a:spcPct val="0"/>
                        </a:spcAft>
                        <a:buClr>
                          <a:srgbClr val="A50021"/>
                        </a:buClr>
                        <a:buSzPct val="50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6pPr>
                      <a:lvl7pPr marL="2971800" indent="-228600" defTabSz="852488" eaLnBrk="0" fontAlgn="base" hangingPunct="0">
                        <a:spcBef>
                          <a:spcPct val="20000"/>
                        </a:spcBef>
                        <a:spcAft>
                          <a:spcPct val="0"/>
                        </a:spcAft>
                        <a:buClr>
                          <a:srgbClr val="A50021"/>
                        </a:buClr>
                        <a:buSzPct val="50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7pPr>
                      <a:lvl8pPr marL="3429000" indent="-228600" defTabSz="852488" eaLnBrk="0" fontAlgn="base" hangingPunct="0">
                        <a:spcBef>
                          <a:spcPct val="20000"/>
                        </a:spcBef>
                        <a:spcAft>
                          <a:spcPct val="0"/>
                        </a:spcAft>
                        <a:buClr>
                          <a:srgbClr val="A50021"/>
                        </a:buClr>
                        <a:buSzPct val="50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8pPr>
                      <a:lvl9pPr marL="3886200" indent="-228600" defTabSz="852488" eaLnBrk="0" fontAlgn="base" hangingPunct="0">
                        <a:spcBef>
                          <a:spcPct val="20000"/>
                        </a:spcBef>
                        <a:spcAft>
                          <a:spcPct val="0"/>
                        </a:spcAft>
                        <a:buClr>
                          <a:srgbClr val="A50021"/>
                        </a:buClr>
                        <a:buSzPct val="50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9pPr>
                    </a:lstStyle>
                    <a:p>
                      <a:pPr marL="0" marR="0" lvl="0" indent="0" algn="l" defTabSz="852488" rtl="0" eaLnBrk="1" fontAlgn="base" latinLnBrk="0" hangingPunct="1">
                        <a:lnSpc>
                          <a:spcPct val="100000"/>
                        </a:lnSpc>
                        <a:spcBef>
                          <a:spcPct val="20000"/>
                        </a:spcBef>
                        <a:spcAft>
                          <a:spcPct val="0"/>
                        </a:spcAft>
                        <a:buClr>
                          <a:srgbClr val="336699"/>
                        </a:buClr>
                        <a:buSzPct val="60000"/>
                        <a:buFont typeface="Wingdings" panose="05000000000000000000" pitchFamily="2" charset="2"/>
                        <a:buNone/>
                        <a:tabLst/>
                      </a:pPr>
                      <a:endParaRPr kumimoji="0" lang="en-US" altLang="en-US" sz="2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85342" marR="85342" marT="42560" marB="425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defTabSz="852488">
                        <a:spcBef>
                          <a:spcPct val="20000"/>
                        </a:spcBef>
                        <a:buClr>
                          <a:srgbClr val="336699"/>
                        </a:buClr>
                        <a:buSzPct val="6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1pPr>
                      <a:lvl2pPr marL="742950" indent="-285750" defTabSz="852488">
                        <a:spcBef>
                          <a:spcPct val="20000"/>
                        </a:spcBef>
                        <a:buClr>
                          <a:srgbClr val="A50021"/>
                        </a:buClr>
                        <a:buSzPct val="5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2pPr>
                      <a:lvl3pPr marL="1143000" indent="-228600" defTabSz="852488">
                        <a:spcBef>
                          <a:spcPct val="20000"/>
                        </a:spcBef>
                        <a:buClr>
                          <a:srgbClr val="008000"/>
                        </a:buClr>
                        <a:buSzPct val="50000"/>
                        <a:buFont typeface="Wingdings" panose="05000000000000000000" pitchFamily="2" charset="2"/>
                        <a:defRPr>
                          <a:solidFill>
                            <a:schemeClr val="tx1"/>
                          </a:solidFill>
                          <a:latin typeface="Arial" panose="020B0604020202020204" pitchFamily="34" charset="0"/>
                          <a:cs typeface="Arial" panose="020B0604020202020204" pitchFamily="34" charset="0"/>
                        </a:defRPr>
                      </a:lvl3pPr>
                      <a:lvl4pPr marL="1600200" indent="-228600" defTabSz="852488">
                        <a:spcBef>
                          <a:spcPct val="20000"/>
                        </a:spcBef>
                        <a:buClr>
                          <a:srgbClr val="336699"/>
                        </a:buClr>
                        <a:buSzPct val="5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4pPr>
                      <a:lvl5pPr marL="2057400" indent="-228600" defTabSz="852488">
                        <a:spcBef>
                          <a:spcPct val="20000"/>
                        </a:spcBef>
                        <a:buClr>
                          <a:srgbClr val="A50021"/>
                        </a:buClr>
                        <a:buSzPct val="50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5pPr>
                      <a:lvl6pPr marL="2514600" indent="-228600" defTabSz="852488" eaLnBrk="0" fontAlgn="base" hangingPunct="0">
                        <a:spcBef>
                          <a:spcPct val="20000"/>
                        </a:spcBef>
                        <a:spcAft>
                          <a:spcPct val="0"/>
                        </a:spcAft>
                        <a:buClr>
                          <a:srgbClr val="A50021"/>
                        </a:buClr>
                        <a:buSzPct val="50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6pPr>
                      <a:lvl7pPr marL="2971800" indent="-228600" defTabSz="852488" eaLnBrk="0" fontAlgn="base" hangingPunct="0">
                        <a:spcBef>
                          <a:spcPct val="20000"/>
                        </a:spcBef>
                        <a:spcAft>
                          <a:spcPct val="0"/>
                        </a:spcAft>
                        <a:buClr>
                          <a:srgbClr val="A50021"/>
                        </a:buClr>
                        <a:buSzPct val="50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7pPr>
                      <a:lvl8pPr marL="3429000" indent="-228600" defTabSz="852488" eaLnBrk="0" fontAlgn="base" hangingPunct="0">
                        <a:spcBef>
                          <a:spcPct val="20000"/>
                        </a:spcBef>
                        <a:spcAft>
                          <a:spcPct val="0"/>
                        </a:spcAft>
                        <a:buClr>
                          <a:srgbClr val="A50021"/>
                        </a:buClr>
                        <a:buSzPct val="50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8pPr>
                      <a:lvl9pPr marL="3886200" indent="-228600" defTabSz="852488" eaLnBrk="0" fontAlgn="base" hangingPunct="0">
                        <a:spcBef>
                          <a:spcPct val="20000"/>
                        </a:spcBef>
                        <a:spcAft>
                          <a:spcPct val="0"/>
                        </a:spcAft>
                        <a:buClr>
                          <a:srgbClr val="A50021"/>
                        </a:buClr>
                        <a:buSzPct val="50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9pPr>
                    </a:lstStyle>
                    <a:p>
                      <a:pPr marL="0" marR="0" lvl="0" indent="0" algn="l" defTabSz="852488" rtl="0" eaLnBrk="1" fontAlgn="base" latinLnBrk="0" hangingPunct="1">
                        <a:lnSpc>
                          <a:spcPct val="100000"/>
                        </a:lnSpc>
                        <a:spcBef>
                          <a:spcPct val="20000"/>
                        </a:spcBef>
                        <a:spcAft>
                          <a:spcPct val="0"/>
                        </a:spcAft>
                        <a:buClr>
                          <a:srgbClr val="336699"/>
                        </a:buClr>
                        <a:buSzPct val="60000"/>
                        <a:buFont typeface="Wingdings" panose="05000000000000000000" pitchFamily="2" charset="2"/>
                        <a:buNone/>
                        <a:tabLst/>
                      </a:pPr>
                      <a:endParaRPr kumimoji="0" lang="en-US" altLang="en-US" sz="24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85342" marR="85342" marT="42560" marB="425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defTabSz="852488">
                        <a:spcBef>
                          <a:spcPct val="20000"/>
                        </a:spcBef>
                        <a:buClr>
                          <a:srgbClr val="336699"/>
                        </a:buClr>
                        <a:buSzPct val="6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1pPr>
                      <a:lvl2pPr marL="742950" indent="-285750" defTabSz="852488">
                        <a:spcBef>
                          <a:spcPct val="20000"/>
                        </a:spcBef>
                        <a:buClr>
                          <a:srgbClr val="A50021"/>
                        </a:buClr>
                        <a:buSzPct val="5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2pPr>
                      <a:lvl3pPr marL="1143000" indent="-228600" defTabSz="852488">
                        <a:spcBef>
                          <a:spcPct val="20000"/>
                        </a:spcBef>
                        <a:buClr>
                          <a:srgbClr val="008000"/>
                        </a:buClr>
                        <a:buSzPct val="50000"/>
                        <a:buFont typeface="Wingdings" panose="05000000000000000000" pitchFamily="2" charset="2"/>
                        <a:defRPr>
                          <a:solidFill>
                            <a:schemeClr val="tx1"/>
                          </a:solidFill>
                          <a:latin typeface="Arial" panose="020B0604020202020204" pitchFamily="34" charset="0"/>
                          <a:cs typeface="Arial" panose="020B0604020202020204" pitchFamily="34" charset="0"/>
                        </a:defRPr>
                      </a:lvl3pPr>
                      <a:lvl4pPr marL="1600200" indent="-228600" defTabSz="852488">
                        <a:spcBef>
                          <a:spcPct val="20000"/>
                        </a:spcBef>
                        <a:buClr>
                          <a:srgbClr val="336699"/>
                        </a:buClr>
                        <a:buSzPct val="5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4pPr>
                      <a:lvl5pPr marL="2057400" indent="-228600" defTabSz="852488">
                        <a:spcBef>
                          <a:spcPct val="20000"/>
                        </a:spcBef>
                        <a:buClr>
                          <a:srgbClr val="A50021"/>
                        </a:buClr>
                        <a:buSzPct val="50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5pPr>
                      <a:lvl6pPr marL="2514600" indent="-228600" defTabSz="852488" eaLnBrk="0" fontAlgn="base" hangingPunct="0">
                        <a:spcBef>
                          <a:spcPct val="20000"/>
                        </a:spcBef>
                        <a:spcAft>
                          <a:spcPct val="0"/>
                        </a:spcAft>
                        <a:buClr>
                          <a:srgbClr val="A50021"/>
                        </a:buClr>
                        <a:buSzPct val="50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6pPr>
                      <a:lvl7pPr marL="2971800" indent="-228600" defTabSz="852488" eaLnBrk="0" fontAlgn="base" hangingPunct="0">
                        <a:spcBef>
                          <a:spcPct val="20000"/>
                        </a:spcBef>
                        <a:spcAft>
                          <a:spcPct val="0"/>
                        </a:spcAft>
                        <a:buClr>
                          <a:srgbClr val="A50021"/>
                        </a:buClr>
                        <a:buSzPct val="50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7pPr>
                      <a:lvl8pPr marL="3429000" indent="-228600" defTabSz="852488" eaLnBrk="0" fontAlgn="base" hangingPunct="0">
                        <a:spcBef>
                          <a:spcPct val="20000"/>
                        </a:spcBef>
                        <a:spcAft>
                          <a:spcPct val="0"/>
                        </a:spcAft>
                        <a:buClr>
                          <a:srgbClr val="A50021"/>
                        </a:buClr>
                        <a:buSzPct val="50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8pPr>
                      <a:lvl9pPr marL="3886200" indent="-228600" defTabSz="852488" eaLnBrk="0" fontAlgn="base" hangingPunct="0">
                        <a:spcBef>
                          <a:spcPct val="20000"/>
                        </a:spcBef>
                        <a:spcAft>
                          <a:spcPct val="0"/>
                        </a:spcAft>
                        <a:buClr>
                          <a:srgbClr val="A50021"/>
                        </a:buClr>
                        <a:buSzPct val="50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9pPr>
                    </a:lstStyle>
                    <a:p>
                      <a:pPr marL="0" marR="0" lvl="0" indent="0" algn="l" defTabSz="852488" rtl="0" eaLnBrk="1" fontAlgn="base" latinLnBrk="0" hangingPunct="1">
                        <a:lnSpc>
                          <a:spcPct val="100000"/>
                        </a:lnSpc>
                        <a:spcBef>
                          <a:spcPct val="20000"/>
                        </a:spcBef>
                        <a:spcAft>
                          <a:spcPct val="0"/>
                        </a:spcAft>
                        <a:buClr>
                          <a:srgbClr val="336699"/>
                        </a:buClr>
                        <a:buSzPct val="60000"/>
                        <a:buFont typeface="Wingdings" panose="05000000000000000000" pitchFamily="2" charset="2"/>
                        <a:buNone/>
                        <a:tabLst/>
                      </a:pPr>
                      <a:endParaRPr kumimoji="0" lang="en-US" altLang="en-US" sz="24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85342" marR="85342" marT="42560" marB="425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defTabSz="852488">
                        <a:spcBef>
                          <a:spcPct val="20000"/>
                        </a:spcBef>
                        <a:buClr>
                          <a:srgbClr val="336699"/>
                        </a:buClr>
                        <a:buSzPct val="6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1pPr>
                      <a:lvl2pPr marL="742950" indent="-285750" defTabSz="852488">
                        <a:spcBef>
                          <a:spcPct val="20000"/>
                        </a:spcBef>
                        <a:buClr>
                          <a:srgbClr val="A50021"/>
                        </a:buClr>
                        <a:buSzPct val="5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2pPr>
                      <a:lvl3pPr marL="1143000" indent="-228600" defTabSz="852488">
                        <a:spcBef>
                          <a:spcPct val="20000"/>
                        </a:spcBef>
                        <a:buClr>
                          <a:srgbClr val="008000"/>
                        </a:buClr>
                        <a:buSzPct val="50000"/>
                        <a:buFont typeface="Wingdings" panose="05000000000000000000" pitchFamily="2" charset="2"/>
                        <a:defRPr>
                          <a:solidFill>
                            <a:schemeClr val="tx1"/>
                          </a:solidFill>
                          <a:latin typeface="Arial" panose="020B0604020202020204" pitchFamily="34" charset="0"/>
                          <a:cs typeface="Arial" panose="020B0604020202020204" pitchFamily="34" charset="0"/>
                        </a:defRPr>
                      </a:lvl3pPr>
                      <a:lvl4pPr marL="1600200" indent="-228600" defTabSz="852488">
                        <a:spcBef>
                          <a:spcPct val="20000"/>
                        </a:spcBef>
                        <a:buClr>
                          <a:srgbClr val="336699"/>
                        </a:buClr>
                        <a:buSzPct val="5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4pPr>
                      <a:lvl5pPr marL="2057400" indent="-228600" defTabSz="852488">
                        <a:spcBef>
                          <a:spcPct val="20000"/>
                        </a:spcBef>
                        <a:buClr>
                          <a:srgbClr val="A50021"/>
                        </a:buClr>
                        <a:buSzPct val="50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5pPr>
                      <a:lvl6pPr marL="2514600" indent="-228600" defTabSz="852488" eaLnBrk="0" fontAlgn="base" hangingPunct="0">
                        <a:spcBef>
                          <a:spcPct val="20000"/>
                        </a:spcBef>
                        <a:spcAft>
                          <a:spcPct val="0"/>
                        </a:spcAft>
                        <a:buClr>
                          <a:srgbClr val="A50021"/>
                        </a:buClr>
                        <a:buSzPct val="50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6pPr>
                      <a:lvl7pPr marL="2971800" indent="-228600" defTabSz="852488" eaLnBrk="0" fontAlgn="base" hangingPunct="0">
                        <a:spcBef>
                          <a:spcPct val="20000"/>
                        </a:spcBef>
                        <a:spcAft>
                          <a:spcPct val="0"/>
                        </a:spcAft>
                        <a:buClr>
                          <a:srgbClr val="A50021"/>
                        </a:buClr>
                        <a:buSzPct val="50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7pPr>
                      <a:lvl8pPr marL="3429000" indent="-228600" defTabSz="852488" eaLnBrk="0" fontAlgn="base" hangingPunct="0">
                        <a:spcBef>
                          <a:spcPct val="20000"/>
                        </a:spcBef>
                        <a:spcAft>
                          <a:spcPct val="0"/>
                        </a:spcAft>
                        <a:buClr>
                          <a:srgbClr val="A50021"/>
                        </a:buClr>
                        <a:buSzPct val="50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8pPr>
                      <a:lvl9pPr marL="3886200" indent="-228600" defTabSz="852488" eaLnBrk="0" fontAlgn="base" hangingPunct="0">
                        <a:spcBef>
                          <a:spcPct val="20000"/>
                        </a:spcBef>
                        <a:spcAft>
                          <a:spcPct val="0"/>
                        </a:spcAft>
                        <a:buClr>
                          <a:srgbClr val="A50021"/>
                        </a:buClr>
                        <a:buSzPct val="50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9pPr>
                    </a:lstStyle>
                    <a:p>
                      <a:pPr marL="0" marR="0" lvl="0" indent="0" algn="l" defTabSz="852488" rtl="0" eaLnBrk="1" fontAlgn="base" latinLnBrk="0" hangingPunct="1">
                        <a:lnSpc>
                          <a:spcPct val="100000"/>
                        </a:lnSpc>
                        <a:spcBef>
                          <a:spcPct val="20000"/>
                        </a:spcBef>
                        <a:spcAft>
                          <a:spcPct val="0"/>
                        </a:spcAft>
                        <a:buClr>
                          <a:srgbClr val="336699"/>
                        </a:buClr>
                        <a:buSzPct val="60000"/>
                        <a:buFont typeface="Wingdings" panose="05000000000000000000" pitchFamily="2" charset="2"/>
                        <a:buNone/>
                        <a:tabLst/>
                      </a:pPr>
                      <a:endParaRPr kumimoji="0" lang="en-US" altLang="en-US" sz="24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85342" marR="85342" marT="42560" marB="425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defTabSz="852488">
                        <a:spcBef>
                          <a:spcPct val="20000"/>
                        </a:spcBef>
                        <a:buClr>
                          <a:srgbClr val="336699"/>
                        </a:buClr>
                        <a:buSzPct val="6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1pPr>
                      <a:lvl2pPr marL="742950" indent="-285750" defTabSz="852488">
                        <a:spcBef>
                          <a:spcPct val="20000"/>
                        </a:spcBef>
                        <a:buClr>
                          <a:srgbClr val="A50021"/>
                        </a:buClr>
                        <a:buSzPct val="5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2pPr>
                      <a:lvl3pPr marL="1143000" indent="-228600" defTabSz="852488">
                        <a:spcBef>
                          <a:spcPct val="20000"/>
                        </a:spcBef>
                        <a:buClr>
                          <a:srgbClr val="008000"/>
                        </a:buClr>
                        <a:buSzPct val="50000"/>
                        <a:buFont typeface="Wingdings" panose="05000000000000000000" pitchFamily="2" charset="2"/>
                        <a:defRPr>
                          <a:solidFill>
                            <a:schemeClr val="tx1"/>
                          </a:solidFill>
                          <a:latin typeface="Arial" panose="020B0604020202020204" pitchFamily="34" charset="0"/>
                          <a:cs typeface="Arial" panose="020B0604020202020204" pitchFamily="34" charset="0"/>
                        </a:defRPr>
                      </a:lvl3pPr>
                      <a:lvl4pPr marL="1600200" indent="-228600" defTabSz="852488">
                        <a:spcBef>
                          <a:spcPct val="20000"/>
                        </a:spcBef>
                        <a:buClr>
                          <a:srgbClr val="336699"/>
                        </a:buClr>
                        <a:buSzPct val="5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4pPr>
                      <a:lvl5pPr marL="2057400" indent="-228600" defTabSz="852488">
                        <a:spcBef>
                          <a:spcPct val="20000"/>
                        </a:spcBef>
                        <a:buClr>
                          <a:srgbClr val="A50021"/>
                        </a:buClr>
                        <a:buSzPct val="50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5pPr>
                      <a:lvl6pPr marL="2514600" indent="-228600" defTabSz="852488" eaLnBrk="0" fontAlgn="base" hangingPunct="0">
                        <a:spcBef>
                          <a:spcPct val="20000"/>
                        </a:spcBef>
                        <a:spcAft>
                          <a:spcPct val="0"/>
                        </a:spcAft>
                        <a:buClr>
                          <a:srgbClr val="A50021"/>
                        </a:buClr>
                        <a:buSzPct val="50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6pPr>
                      <a:lvl7pPr marL="2971800" indent="-228600" defTabSz="852488" eaLnBrk="0" fontAlgn="base" hangingPunct="0">
                        <a:spcBef>
                          <a:spcPct val="20000"/>
                        </a:spcBef>
                        <a:spcAft>
                          <a:spcPct val="0"/>
                        </a:spcAft>
                        <a:buClr>
                          <a:srgbClr val="A50021"/>
                        </a:buClr>
                        <a:buSzPct val="50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7pPr>
                      <a:lvl8pPr marL="3429000" indent="-228600" defTabSz="852488" eaLnBrk="0" fontAlgn="base" hangingPunct="0">
                        <a:spcBef>
                          <a:spcPct val="20000"/>
                        </a:spcBef>
                        <a:spcAft>
                          <a:spcPct val="0"/>
                        </a:spcAft>
                        <a:buClr>
                          <a:srgbClr val="A50021"/>
                        </a:buClr>
                        <a:buSzPct val="50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8pPr>
                      <a:lvl9pPr marL="3886200" indent="-228600" defTabSz="852488" eaLnBrk="0" fontAlgn="base" hangingPunct="0">
                        <a:spcBef>
                          <a:spcPct val="20000"/>
                        </a:spcBef>
                        <a:spcAft>
                          <a:spcPct val="0"/>
                        </a:spcAft>
                        <a:buClr>
                          <a:srgbClr val="A50021"/>
                        </a:buClr>
                        <a:buSzPct val="50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9pPr>
                    </a:lstStyle>
                    <a:p>
                      <a:pPr marL="0" marR="0" lvl="0" indent="0" algn="l" defTabSz="852488" rtl="0" eaLnBrk="1" fontAlgn="base" latinLnBrk="0" hangingPunct="1">
                        <a:lnSpc>
                          <a:spcPct val="100000"/>
                        </a:lnSpc>
                        <a:spcBef>
                          <a:spcPct val="20000"/>
                        </a:spcBef>
                        <a:spcAft>
                          <a:spcPct val="0"/>
                        </a:spcAft>
                        <a:buClr>
                          <a:srgbClr val="336699"/>
                        </a:buClr>
                        <a:buSzPct val="60000"/>
                        <a:buFont typeface="Wingdings" panose="05000000000000000000" pitchFamily="2" charset="2"/>
                        <a:buNone/>
                        <a:tabLst/>
                      </a:pPr>
                      <a:endParaRPr kumimoji="0" lang="en-US" altLang="en-US" sz="24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85342" marR="85342" marT="42560" marB="425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lvl1pPr defTabSz="852488">
                        <a:spcBef>
                          <a:spcPct val="20000"/>
                        </a:spcBef>
                        <a:buClr>
                          <a:srgbClr val="336699"/>
                        </a:buClr>
                        <a:buSzPct val="6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1pPr>
                      <a:lvl2pPr marL="742950" indent="-285750" defTabSz="852488">
                        <a:spcBef>
                          <a:spcPct val="20000"/>
                        </a:spcBef>
                        <a:buClr>
                          <a:srgbClr val="A50021"/>
                        </a:buClr>
                        <a:buSzPct val="5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2pPr>
                      <a:lvl3pPr marL="1143000" indent="-228600" defTabSz="852488">
                        <a:spcBef>
                          <a:spcPct val="20000"/>
                        </a:spcBef>
                        <a:buClr>
                          <a:srgbClr val="008000"/>
                        </a:buClr>
                        <a:buSzPct val="50000"/>
                        <a:buFont typeface="Wingdings" panose="05000000000000000000" pitchFamily="2" charset="2"/>
                        <a:defRPr>
                          <a:solidFill>
                            <a:schemeClr val="tx1"/>
                          </a:solidFill>
                          <a:latin typeface="Arial" panose="020B0604020202020204" pitchFamily="34" charset="0"/>
                          <a:cs typeface="Arial" panose="020B0604020202020204" pitchFamily="34" charset="0"/>
                        </a:defRPr>
                      </a:lvl3pPr>
                      <a:lvl4pPr marL="1600200" indent="-228600" defTabSz="852488">
                        <a:spcBef>
                          <a:spcPct val="20000"/>
                        </a:spcBef>
                        <a:buClr>
                          <a:srgbClr val="336699"/>
                        </a:buClr>
                        <a:buSzPct val="5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4pPr>
                      <a:lvl5pPr marL="2057400" indent="-228600" defTabSz="852488">
                        <a:spcBef>
                          <a:spcPct val="20000"/>
                        </a:spcBef>
                        <a:buClr>
                          <a:srgbClr val="A50021"/>
                        </a:buClr>
                        <a:buSzPct val="50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5pPr>
                      <a:lvl6pPr marL="2514600" indent="-228600" defTabSz="852488" eaLnBrk="0" fontAlgn="base" hangingPunct="0">
                        <a:spcBef>
                          <a:spcPct val="20000"/>
                        </a:spcBef>
                        <a:spcAft>
                          <a:spcPct val="0"/>
                        </a:spcAft>
                        <a:buClr>
                          <a:srgbClr val="A50021"/>
                        </a:buClr>
                        <a:buSzPct val="50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6pPr>
                      <a:lvl7pPr marL="2971800" indent="-228600" defTabSz="852488" eaLnBrk="0" fontAlgn="base" hangingPunct="0">
                        <a:spcBef>
                          <a:spcPct val="20000"/>
                        </a:spcBef>
                        <a:spcAft>
                          <a:spcPct val="0"/>
                        </a:spcAft>
                        <a:buClr>
                          <a:srgbClr val="A50021"/>
                        </a:buClr>
                        <a:buSzPct val="50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7pPr>
                      <a:lvl8pPr marL="3429000" indent="-228600" defTabSz="852488" eaLnBrk="0" fontAlgn="base" hangingPunct="0">
                        <a:spcBef>
                          <a:spcPct val="20000"/>
                        </a:spcBef>
                        <a:spcAft>
                          <a:spcPct val="0"/>
                        </a:spcAft>
                        <a:buClr>
                          <a:srgbClr val="A50021"/>
                        </a:buClr>
                        <a:buSzPct val="50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8pPr>
                      <a:lvl9pPr marL="3886200" indent="-228600" defTabSz="852488" eaLnBrk="0" fontAlgn="base" hangingPunct="0">
                        <a:spcBef>
                          <a:spcPct val="20000"/>
                        </a:spcBef>
                        <a:spcAft>
                          <a:spcPct val="0"/>
                        </a:spcAft>
                        <a:buClr>
                          <a:srgbClr val="A50021"/>
                        </a:buClr>
                        <a:buSzPct val="50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9pPr>
                    </a:lstStyle>
                    <a:p>
                      <a:pPr marL="0" marR="0" lvl="0" indent="0" algn="l" defTabSz="852488" rtl="0" eaLnBrk="1" fontAlgn="base" latinLnBrk="0" hangingPunct="1">
                        <a:lnSpc>
                          <a:spcPct val="100000"/>
                        </a:lnSpc>
                        <a:spcBef>
                          <a:spcPct val="20000"/>
                        </a:spcBef>
                        <a:spcAft>
                          <a:spcPct val="0"/>
                        </a:spcAft>
                        <a:buClr>
                          <a:srgbClr val="336699"/>
                        </a:buClr>
                        <a:buSzPct val="60000"/>
                        <a:buFont typeface="Wingdings" panose="05000000000000000000" pitchFamily="2" charset="2"/>
                        <a:buNone/>
                        <a:tabLst/>
                      </a:pPr>
                      <a:endParaRPr kumimoji="0" lang="en-US" altLang="en-US" sz="24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85342" marR="85342" marT="42560" marB="425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defTabSz="852488">
                        <a:spcBef>
                          <a:spcPct val="20000"/>
                        </a:spcBef>
                        <a:buClr>
                          <a:srgbClr val="336699"/>
                        </a:buClr>
                        <a:buSzPct val="6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1pPr>
                      <a:lvl2pPr marL="742950" indent="-285750" defTabSz="852488">
                        <a:spcBef>
                          <a:spcPct val="20000"/>
                        </a:spcBef>
                        <a:buClr>
                          <a:srgbClr val="A50021"/>
                        </a:buClr>
                        <a:buSzPct val="5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2pPr>
                      <a:lvl3pPr marL="1143000" indent="-228600" defTabSz="852488">
                        <a:spcBef>
                          <a:spcPct val="20000"/>
                        </a:spcBef>
                        <a:buClr>
                          <a:srgbClr val="008000"/>
                        </a:buClr>
                        <a:buSzPct val="50000"/>
                        <a:buFont typeface="Wingdings" panose="05000000000000000000" pitchFamily="2" charset="2"/>
                        <a:defRPr>
                          <a:solidFill>
                            <a:schemeClr val="tx1"/>
                          </a:solidFill>
                          <a:latin typeface="Arial" panose="020B0604020202020204" pitchFamily="34" charset="0"/>
                          <a:cs typeface="Arial" panose="020B0604020202020204" pitchFamily="34" charset="0"/>
                        </a:defRPr>
                      </a:lvl3pPr>
                      <a:lvl4pPr marL="1600200" indent="-228600" defTabSz="852488">
                        <a:spcBef>
                          <a:spcPct val="20000"/>
                        </a:spcBef>
                        <a:buClr>
                          <a:srgbClr val="336699"/>
                        </a:buClr>
                        <a:buSzPct val="5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4pPr>
                      <a:lvl5pPr marL="2057400" indent="-228600" defTabSz="852488">
                        <a:spcBef>
                          <a:spcPct val="20000"/>
                        </a:spcBef>
                        <a:buClr>
                          <a:srgbClr val="A50021"/>
                        </a:buClr>
                        <a:buSzPct val="50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5pPr>
                      <a:lvl6pPr marL="2514600" indent="-228600" defTabSz="852488" eaLnBrk="0" fontAlgn="base" hangingPunct="0">
                        <a:spcBef>
                          <a:spcPct val="20000"/>
                        </a:spcBef>
                        <a:spcAft>
                          <a:spcPct val="0"/>
                        </a:spcAft>
                        <a:buClr>
                          <a:srgbClr val="A50021"/>
                        </a:buClr>
                        <a:buSzPct val="50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6pPr>
                      <a:lvl7pPr marL="2971800" indent="-228600" defTabSz="852488" eaLnBrk="0" fontAlgn="base" hangingPunct="0">
                        <a:spcBef>
                          <a:spcPct val="20000"/>
                        </a:spcBef>
                        <a:spcAft>
                          <a:spcPct val="0"/>
                        </a:spcAft>
                        <a:buClr>
                          <a:srgbClr val="A50021"/>
                        </a:buClr>
                        <a:buSzPct val="50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7pPr>
                      <a:lvl8pPr marL="3429000" indent="-228600" defTabSz="852488" eaLnBrk="0" fontAlgn="base" hangingPunct="0">
                        <a:spcBef>
                          <a:spcPct val="20000"/>
                        </a:spcBef>
                        <a:spcAft>
                          <a:spcPct val="0"/>
                        </a:spcAft>
                        <a:buClr>
                          <a:srgbClr val="A50021"/>
                        </a:buClr>
                        <a:buSzPct val="50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8pPr>
                      <a:lvl9pPr marL="3886200" indent="-228600" defTabSz="852488" eaLnBrk="0" fontAlgn="base" hangingPunct="0">
                        <a:spcBef>
                          <a:spcPct val="20000"/>
                        </a:spcBef>
                        <a:spcAft>
                          <a:spcPct val="0"/>
                        </a:spcAft>
                        <a:buClr>
                          <a:srgbClr val="A50021"/>
                        </a:buClr>
                        <a:buSzPct val="50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9pPr>
                    </a:lstStyle>
                    <a:p>
                      <a:pPr marL="0" marR="0" lvl="0" indent="0" algn="l" defTabSz="852488" rtl="0" eaLnBrk="1" fontAlgn="base" latinLnBrk="0" hangingPunct="1">
                        <a:lnSpc>
                          <a:spcPct val="100000"/>
                        </a:lnSpc>
                        <a:spcBef>
                          <a:spcPct val="20000"/>
                        </a:spcBef>
                        <a:spcAft>
                          <a:spcPct val="0"/>
                        </a:spcAft>
                        <a:buClr>
                          <a:srgbClr val="336699"/>
                        </a:buClr>
                        <a:buSzPct val="60000"/>
                        <a:buFont typeface="Wingdings" panose="05000000000000000000" pitchFamily="2" charset="2"/>
                        <a:buNone/>
                        <a:tabLst/>
                      </a:pPr>
                      <a:endParaRPr kumimoji="0" lang="en-US" altLang="en-US" sz="24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85342" marR="85342" marT="42560" marB="425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defTabSz="852488">
                        <a:spcBef>
                          <a:spcPct val="20000"/>
                        </a:spcBef>
                        <a:buClr>
                          <a:srgbClr val="336699"/>
                        </a:buClr>
                        <a:buSzPct val="6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1pPr>
                      <a:lvl2pPr marL="742950" indent="-285750" defTabSz="852488">
                        <a:spcBef>
                          <a:spcPct val="20000"/>
                        </a:spcBef>
                        <a:buClr>
                          <a:srgbClr val="A50021"/>
                        </a:buClr>
                        <a:buSzPct val="5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2pPr>
                      <a:lvl3pPr marL="1143000" indent="-228600" defTabSz="852488">
                        <a:spcBef>
                          <a:spcPct val="20000"/>
                        </a:spcBef>
                        <a:buClr>
                          <a:srgbClr val="008000"/>
                        </a:buClr>
                        <a:buSzPct val="50000"/>
                        <a:buFont typeface="Wingdings" panose="05000000000000000000" pitchFamily="2" charset="2"/>
                        <a:defRPr>
                          <a:solidFill>
                            <a:schemeClr val="tx1"/>
                          </a:solidFill>
                          <a:latin typeface="Arial" panose="020B0604020202020204" pitchFamily="34" charset="0"/>
                          <a:cs typeface="Arial" panose="020B0604020202020204" pitchFamily="34" charset="0"/>
                        </a:defRPr>
                      </a:lvl3pPr>
                      <a:lvl4pPr marL="1600200" indent="-228600" defTabSz="852488">
                        <a:spcBef>
                          <a:spcPct val="20000"/>
                        </a:spcBef>
                        <a:buClr>
                          <a:srgbClr val="336699"/>
                        </a:buClr>
                        <a:buSzPct val="5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4pPr>
                      <a:lvl5pPr marL="2057400" indent="-228600" defTabSz="852488">
                        <a:spcBef>
                          <a:spcPct val="20000"/>
                        </a:spcBef>
                        <a:buClr>
                          <a:srgbClr val="A50021"/>
                        </a:buClr>
                        <a:buSzPct val="50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5pPr>
                      <a:lvl6pPr marL="2514600" indent="-228600" defTabSz="852488" eaLnBrk="0" fontAlgn="base" hangingPunct="0">
                        <a:spcBef>
                          <a:spcPct val="20000"/>
                        </a:spcBef>
                        <a:spcAft>
                          <a:spcPct val="0"/>
                        </a:spcAft>
                        <a:buClr>
                          <a:srgbClr val="A50021"/>
                        </a:buClr>
                        <a:buSzPct val="50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6pPr>
                      <a:lvl7pPr marL="2971800" indent="-228600" defTabSz="852488" eaLnBrk="0" fontAlgn="base" hangingPunct="0">
                        <a:spcBef>
                          <a:spcPct val="20000"/>
                        </a:spcBef>
                        <a:spcAft>
                          <a:spcPct val="0"/>
                        </a:spcAft>
                        <a:buClr>
                          <a:srgbClr val="A50021"/>
                        </a:buClr>
                        <a:buSzPct val="50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7pPr>
                      <a:lvl8pPr marL="3429000" indent="-228600" defTabSz="852488" eaLnBrk="0" fontAlgn="base" hangingPunct="0">
                        <a:spcBef>
                          <a:spcPct val="20000"/>
                        </a:spcBef>
                        <a:spcAft>
                          <a:spcPct val="0"/>
                        </a:spcAft>
                        <a:buClr>
                          <a:srgbClr val="A50021"/>
                        </a:buClr>
                        <a:buSzPct val="50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8pPr>
                      <a:lvl9pPr marL="3886200" indent="-228600" defTabSz="852488" eaLnBrk="0" fontAlgn="base" hangingPunct="0">
                        <a:spcBef>
                          <a:spcPct val="20000"/>
                        </a:spcBef>
                        <a:spcAft>
                          <a:spcPct val="0"/>
                        </a:spcAft>
                        <a:buClr>
                          <a:srgbClr val="A50021"/>
                        </a:buClr>
                        <a:buSzPct val="50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9pPr>
                    </a:lstStyle>
                    <a:p>
                      <a:pPr marL="0" marR="0" lvl="0" indent="0" algn="l" defTabSz="852488" rtl="0" eaLnBrk="1" fontAlgn="base" latinLnBrk="0" hangingPunct="1">
                        <a:lnSpc>
                          <a:spcPct val="100000"/>
                        </a:lnSpc>
                        <a:spcBef>
                          <a:spcPct val="20000"/>
                        </a:spcBef>
                        <a:spcAft>
                          <a:spcPct val="0"/>
                        </a:spcAft>
                        <a:buClr>
                          <a:srgbClr val="336699"/>
                        </a:buClr>
                        <a:buSzPct val="60000"/>
                        <a:buFont typeface="Wingdings" panose="05000000000000000000" pitchFamily="2" charset="2"/>
                        <a:buNone/>
                        <a:tabLst/>
                      </a:pPr>
                      <a:endParaRPr kumimoji="0" lang="en-US" altLang="en-US" sz="24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85342" marR="85342" marT="42560" marB="425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defTabSz="852488">
                        <a:spcBef>
                          <a:spcPct val="20000"/>
                        </a:spcBef>
                        <a:buClr>
                          <a:srgbClr val="336699"/>
                        </a:buClr>
                        <a:buSzPct val="6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1pPr>
                      <a:lvl2pPr marL="742950" indent="-285750" defTabSz="852488">
                        <a:spcBef>
                          <a:spcPct val="20000"/>
                        </a:spcBef>
                        <a:buClr>
                          <a:srgbClr val="A50021"/>
                        </a:buClr>
                        <a:buSzPct val="5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2pPr>
                      <a:lvl3pPr marL="1143000" indent="-228600" defTabSz="852488">
                        <a:spcBef>
                          <a:spcPct val="20000"/>
                        </a:spcBef>
                        <a:buClr>
                          <a:srgbClr val="008000"/>
                        </a:buClr>
                        <a:buSzPct val="50000"/>
                        <a:buFont typeface="Wingdings" panose="05000000000000000000" pitchFamily="2" charset="2"/>
                        <a:defRPr>
                          <a:solidFill>
                            <a:schemeClr val="tx1"/>
                          </a:solidFill>
                          <a:latin typeface="Arial" panose="020B0604020202020204" pitchFamily="34" charset="0"/>
                          <a:cs typeface="Arial" panose="020B0604020202020204" pitchFamily="34" charset="0"/>
                        </a:defRPr>
                      </a:lvl3pPr>
                      <a:lvl4pPr marL="1600200" indent="-228600" defTabSz="852488">
                        <a:spcBef>
                          <a:spcPct val="20000"/>
                        </a:spcBef>
                        <a:buClr>
                          <a:srgbClr val="336699"/>
                        </a:buClr>
                        <a:buSzPct val="5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4pPr>
                      <a:lvl5pPr marL="2057400" indent="-228600" defTabSz="852488">
                        <a:spcBef>
                          <a:spcPct val="20000"/>
                        </a:spcBef>
                        <a:buClr>
                          <a:srgbClr val="A50021"/>
                        </a:buClr>
                        <a:buSzPct val="50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5pPr>
                      <a:lvl6pPr marL="2514600" indent="-228600" defTabSz="852488" eaLnBrk="0" fontAlgn="base" hangingPunct="0">
                        <a:spcBef>
                          <a:spcPct val="20000"/>
                        </a:spcBef>
                        <a:spcAft>
                          <a:spcPct val="0"/>
                        </a:spcAft>
                        <a:buClr>
                          <a:srgbClr val="A50021"/>
                        </a:buClr>
                        <a:buSzPct val="50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6pPr>
                      <a:lvl7pPr marL="2971800" indent="-228600" defTabSz="852488" eaLnBrk="0" fontAlgn="base" hangingPunct="0">
                        <a:spcBef>
                          <a:spcPct val="20000"/>
                        </a:spcBef>
                        <a:spcAft>
                          <a:spcPct val="0"/>
                        </a:spcAft>
                        <a:buClr>
                          <a:srgbClr val="A50021"/>
                        </a:buClr>
                        <a:buSzPct val="50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7pPr>
                      <a:lvl8pPr marL="3429000" indent="-228600" defTabSz="852488" eaLnBrk="0" fontAlgn="base" hangingPunct="0">
                        <a:spcBef>
                          <a:spcPct val="20000"/>
                        </a:spcBef>
                        <a:spcAft>
                          <a:spcPct val="0"/>
                        </a:spcAft>
                        <a:buClr>
                          <a:srgbClr val="A50021"/>
                        </a:buClr>
                        <a:buSzPct val="50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8pPr>
                      <a:lvl9pPr marL="3886200" indent="-228600" defTabSz="852488" eaLnBrk="0" fontAlgn="base" hangingPunct="0">
                        <a:spcBef>
                          <a:spcPct val="20000"/>
                        </a:spcBef>
                        <a:spcAft>
                          <a:spcPct val="0"/>
                        </a:spcAft>
                        <a:buClr>
                          <a:srgbClr val="A50021"/>
                        </a:buClr>
                        <a:buSzPct val="50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9pPr>
                    </a:lstStyle>
                    <a:p>
                      <a:pPr marL="0" marR="0" lvl="0" indent="0" algn="l" defTabSz="852488" rtl="0" eaLnBrk="1" fontAlgn="base" latinLnBrk="0" hangingPunct="1">
                        <a:lnSpc>
                          <a:spcPct val="100000"/>
                        </a:lnSpc>
                        <a:spcBef>
                          <a:spcPct val="20000"/>
                        </a:spcBef>
                        <a:spcAft>
                          <a:spcPct val="0"/>
                        </a:spcAft>
                        <a:buClr>
                          <a:srgbClr val="336699"/>
                        </a:buClr>
                        <a:buSzPct val="60000"/>
                        <a:buFont typeface="Wingdings" panose="05000000000000000000" pitchFamily="2" charset="2"/>
                        <a:buNone/>
                        <a:tabLst/>
                      </a:pPr>
                      <a:endParaRPr kumimoji="0" lang="en-US" altLang="en-US" sz="24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85342" marR="85342" marT="42560" marB="425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defTabSz="852488">
                        <a:spcBef>
                          <a:spcPct val="20000"/>
                        </a:spcBef>
                        <a:buClr>
                          <a:srgbClr val="336699"/>
                        </a:buClr>
                        <a:buSzPct val="6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1pPr>
                      <a:lvl2pPr marL="742950" indent="-285750" defTabSz="852488">
                        <a:spcBef>
                          <a:spcPct val="20000"/>
                        </a:spcBef>
                        <a:buClr>
                          <a:srgbClr val="A50021"/>
                        </a:buClr>
                        <a:buSzPct val="5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2pPr>
                      <a:lvl3pPr marL="1143000" indent="-228600" defTabSz="852488">
                        <a:spcBef>
                          <a:spcPct val="20000"/>
                        </a:spcBef>
                        <a:buClr>
                          <a:srgbClr val="008000"/>
                        </a:buClr>
                        <a:buSzPct val="50000"/>
                        <a:buFont typeface="Wingdings" panose="05000000000000000000" pitchFamily="2" charset="2"/>
                        <a:defRPr>
                          <a:solidFill>
                            <a:schemeClr val="tx1"/>
                          </a:solidFill>
                          <a:latin typeface="Arial" panose="020B0604020202020204" pitchFamily="34" charset="0"/>
                          <a:cs typeface="Arial" panose="020B0604020202020204" pitchFamily="34" charset="0"/>
                        </a:defRPr>
                      </a:lvl3pPr>
                      <a:lvl4pPr marL="1600200" indent="-228600" defTabSz="852488">
                        <a:spcBef>
                          <a:spcPct val="20000"/>
                        </a:spcBef>
                        <a:buClr>
                          <a:srgbClr val="336699"/>
                        </a:buClr>
                        <a:buSzPct val="5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4pPr>
                      <a:lvl5pPr marL="2057400" indent="-228600" defTabSz="852488">
                        <a:spcBef>
                          <a:spcPct val="20000"/>
                        </a:spcBef>
                        <a:buClr>
                          <a:srgbClr val="A50021"/>
                        </a:buClr>
                        <a:buSzPct val="50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5pPr>
                      <a:lvl6pPr marL="2514600" indent="-228600" defTabSz="852488" eaLnBrk="0" fontAlgn="base" hangingPunct="0">
                        <a:spcBef>
                          <a:spcPct val="20000"/>
                        </a:spcBef>
                        <a:spcAft>
                          <a:spcPct val="0"/>
                        </a:spcAft>
                        <a:buClr>
                          <a:srgbClr val="A50021"/>
                        </a:buClr>
                        <a:buSzPct val="50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6pPr>
                      <a:lvl7pPr marL="2971800" indent="-228600" defTabSz="852488" eaLnBrk="0" fontAlgn="base" hangingPunct="0">
                        <a:spcBef>
                          <a:spcPct val="20000"/>
                        </a:spcBef>
                        <a:spcAft>
                          <a:spcPct val="0"/>
                        </a:spcAft>
                        <a:buClr>
                          <a:srgbClr val="A50021"/>
                        </a:buClr>
                        <a:buSzPct val="50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7pPr>
                      <a:lvl8pPr marL="3429000" indent="-228600" defTabSz="852488" eaLnBrk="0" fontAlgn="base" hangingPunct="0">
                        <a:spcBef>
                          <a:spcPct val="20000"/>
                        </a:spcBef>
                        <a:spcAft>
                          <a:spcPct val="0"/>
                        </a:spcAft>
                        <a:buClr>
                          <a:srgbClr val="A50021"/>
                        </a:buClr>
                        <a:buSzPct val="50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8pPr>
                      <a:lvl9pPr marL="3886200" indent="-228600" defTabSz="852488" eaLnBrk="0" fontAlgn="base" hangingPunct="0">
                        <a:spcBef>
                          <a:spcPct val="20000"/>
                        </a:spcBef>
                        <a:spcAft>
                          <a:spcPct val="0"/>
                        </a:spcAft>
                        <a:buClr>
                          <a:srgbClr val="A50021"/>
                        </a:buClr>
                        <a:buSzPct val="50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9pPr>
                    </a:lstStyle>
                    <a:p>
                      <a:pPr marL="0" marR="0" lvl="0" indent="0" algn="l" defTabSz="852488" rtl="0" eaLnBrk="1" fontAlgn="base" latinLnBrk="0" hangingPunct="1">
                        <a:lnSpc>
                          <a:spcPct val="100000"/>
                        </a:lnSpc>
                        <a:spcBef>
                          <a:spcPct val="20000"/>
                        </a:spcBef>
                        <a:spcAft>
                          <a:spcPct val="0"/>
                        </a:spcAft>
                        <a:buClr>
                          <a:srgbClr val="336699"/>
                        </a:buClr>
                        <a:buSzPct val="60000"/>
                        <a:buFont typeface="Wingdings" panose="05000000000000000000" pitchFamily="2" charset="2"/>
                        <a:buNone/>
                        <a:tabLst/>
                      </a:pPr>
                      <a:endParaRPr kumimoji="0" lang="en-US" altLang="en-US" sz="2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85342" marR="85342" marT="42560" marB="4256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33837" name="Rectangle 46"/>
          <p:cNvSpPr>
            <a:spLocks noChangeArrowheads="1"/>
          </p:cNvSpPr>
          <p:nvPr/>
        </p:nvSpPr>
        <p:spPr bwMode="auto">
          <a:xfrm>
            <a:off x="4267200" y="5562600"/>
            <a:ext cx="2590800" cy="711200"/>
          </a:xfrm>
          <a:prstGeom prst="rect">
            <a:avLst/>
          </a:prstGeom>
          <a:solidFill>
            <a:srgbClr val="00E200"/>
          </a:solidFill>
          <a:ln w="12700">
            <a:solidFill>
              <a:schemeClr val="tx1"/>
            </a:solidFill>
            <a:miter lim="800000"/>
            <a:headEnd/>
            <a:tailEnd/>
          </a:ln>
        </p:spPr>
        <p:txBody>
          <a:bodyPr lIns="90488" tIns="44450" rIns="90488" bIns="44450">
            <a:spAutoFit/>
          </a:bodyP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r>
              <a:rPr lang="en-US" altLang="en-US" sz="2000" b="1"/>
              <a:t>Randomly selected clusters for sample</a:t>
            </a:r>
          </a:p>
        </p:txBody>
      </p:sp>
      <p:sp>
        <p:nvSpPr>
          <p:cNvPr id="33838" name="Rectangle 13"/>
          <p:cNvSpPr>
            <a:spLocks noChangeArrowheads="1"/>
          </p:cNvSpPr>
          <p:nvPr/>
        </p:nvSpPr>
        <p:spPr bwMode="auto">
          <a:xfrm>
            <a:off x="7577138" y="611188"/>
            <a:ext cx="12684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2400"/>
              <a:t>D</a:t>
            </a:r>
            <a:r>
              <a:rPr lang="en-US" altLang="en-US" sz="2400" u="sng">
                <a:solidFill>
                  <a:srgbClr val="A50021"/>
                </a:solidFill>
              </a:rPr>
              <a:t>C</a:t>
            </a:r>
            <a:r>
              <a:rPr lang="en-US" altLang="en-US" sz="2400"/>
              <a:t>OVA</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idx="4294967295"/>
          </p:nvPr>
        </p:nvSpPr>
        <p:spPr/>
        <p:txBody>
          <a:bodyPr/>
          <a:lstStyle/>
          <a:p>
            <a:pPr eaLnBrk="1" hangingPunct="1"/>
            <a:r>
              <a:rPr lang="en-US" altLang="en-US" sz="3600"/>
              <a:t>Probability Sample:</a:t>
            </a:r>
            <a:br>
              <a:rPr lang="en-US" altLang="en-US" sz="3600"/>
            </a:br>
            <a:r>
              <a:rPr lang="en-US" altLang="en-US" sz="3600"/>
              <a:t>Comparing Sampling Methods</a:t>
            </a:r>
          </a:p>
        </p:txBody>
      </p:sp>
      <p:sp>
        <p:nvSpPr>
          <p:cNvPr id="34819" name="Rectangle 3"/>
          <p:cNvSpPr>
            <a:spLocks noGrp="1" noChangeArrowheads="1"/>
          </p:cNvSpPr>
          <p:nvPr>
            <p:ph type="body" idx="4294967295"/>
          </p:nvPr>
        </p:nvSpPr>
        <p:spPr>
          <a:xfrm>
            <a:off x="338508" y="1447800"/>
            <a:ext cx="7891092" cy="4783137"/>
          </a:xfrm>
        </p:spPr>
        <p:txBody>
          <a:bodyPr/>
          <a:lstStyle/>
          <a:p>
            <a:pPr eaLnBrk="1" hangingPunct="1"/>
            <a:r>
              <a:rPr lang="en-US" altLang="en-US" sz="2400" dirty="0"/>
              <a:t>Simple random sample and Systematic sample:</a:t>
            </a:r>
          </a:p>
          <a:p>
            <a:pPr lvl="1" eaLnBrk="1" hangingPunct="1"/>
            <a:r>
              <a:rPr lang="en-US" altLang="en-US" sz="2200" dirty="0"/>
              <a:t>Simple to use.</a:t>
            </a:r>
          </a:p>
          <a:p>
            <a:pPr lvl="1" eaLnBrk="1" hangingPunct="1"/>
            <a:r>
              <a:rPr lang="en-US" altLang="en-US" sz="2200" dirty="0"/>
              <a:t>May not be a good representation of the population’s underlying characteristics.</a:t>
            </a:r>
          </a:p>
          <a:p>
            <a:pPr eaLnBrk="1" hangingPunct="1"/>
            <a:r>
              <a:rPr lang="en-US" altLang="en-US" sz="2400" dirty="0"/>
              <a:t>Stratified sample:</a:t>
            </a:r>
          </a:p>
          <a:p>
            <a:pPr lvl="1" eaLnBrk="1" hangingPunct="1"/>
            <a:r>
              <a:rPr lang="en-US" altLang="en-US" sz="2200" dirty="0"/>
              <a:t>Ensures representation of individuals across the entire population.</a:t>
            </a:r>
          </a:p>
          <a:p>
            <a:pPr eaLnBrk="1" hangingPunct="1"/>
            <a:r>
              <a:rPr lang="en-US" altLang="en-US" sz="2400" dirty="0"/>
              <a:t>Cluster sample:</a:t>
            </a:r>
          </a:p>
          <a:p>
            <a:pPr lvl="1" eaLnBrk="1" hangingPunct="1"/>
            <a:r>
              <a:rPr lang="en-US" altLang="en-US" sz="2200" dirty="0"/>
              <a:t>More cost effective.</a:t>
            </a:r>
          </a:p>
          <a:p>
            <a:pPr lvl="1" eaLnBrk="1" hangingPunct="1"/>
            <a:r>
              <a:rPr lang="en-US" altLang="en-US" sz="2200" dirty="0"/>
              <a:t>Less efficient (need larger sample to acquire the same level of precision).</a:t>
            </a:r>
          </a:p>
        </p:txBody>
      </p:sp>
      <p:sp>
        <p:nvSpPr>
          <p:cNvPr id="34820" name="Rectangle 6"/>
          <p:cNvSpPr>
            <a:spLocks noChangeArrowheads="1"/>
          </p:cNvSpPr>
          <p:nvPr/>
        </p:nvSpPr>
        <p:spPr bwMode="auto">
          <a:xfrm>
            <a:off x="7767638" y="990600"/>
            <a:ext cx="12684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2400"/>
              <a:t>D</a:t>
            </a:r>
            <a:r>
              <a:rPr lang="en-US" altLang="en-US" sz="2400" u="sng">
                <a:solidFill>
                  <a:srgbClr val="A50021"/>
                </a:solidFill>
              </a:rPr>
              <a:t>C</a:t>
            </a:r>
            <a:r>
              <a:rPr lang="en-US" altLang="en-US" sz="2400"/>
              <a:t>OVA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819">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4819">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4819">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4819">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481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idx="4294967295"/>
          </p:nvPr>
        </p:nvSpPr>
        <p:spPr>
          <a:xfrm>
            <a:off x="685800" y="79375"/>
            <a:ext cx="7924800" cy="990600"/>
          </a:xfrm>
        </p:spPr>
        <p:txBody>
          <a:bodyPr/>
          <a:lstStyle/>
          <a:p>
            <a:pPr eaLnBrk="1" hangingPunct="1"/>
            <a:r>
              <a:rPr lang="en-US" altLang="en-US" sz="3200"/>
              <a:t>Data Cleaning Is An Important Data Preprocessing Task Prior To Analysis</a:t>
            </a:r>
          </a:p>
        </p:txBody>
      </p:sp>
      <p:sp>
        <p:nvSpPr>
          <p:cNvPr id="35843" name="Content Placeholder 2"/>
          <p:cNvSpPr>
            <a:spLocks noGrp="1"/>
          </p:cNvSpPr>
          <p:nvPr>
            <p:ph idx="4294967295"/>
          </p:nvPr>
        </p:nvSpPr>
        <p:spPr>
          <a:xfrm>
            <a:off x="514350" y="990600"/>
            <a:ext cx="8077200" cy="5407025"/>
          </a:xfrm>
        </p:spPr>
        <p:txBody>
          <a:bodyPr/>
          <a:lstStyle/>
          <a:p>
            <a:pPr marL="0" indent="0" eaLnBrk="1" hangingPunct="1">
              <a:buFont typeface="Wingdings" panose="05000000000000000000" pitchFamily="2" charset="2"/>
              <a:buNone/>
              <a:defRPr/>
            </a:pPr>
            <a:r>
              <a:rPr lang="en-US" altLang="en-US" sz="2400" b="1" dirty="0"/>
              <a:t>Data cleaning corrects irregularities in the data:</a:t>
            </a:r>
          </a:p>
          <a:p>
            <a:pPr eaLnBrk="1" hangingPunct="1">
              <a:defRPr/>
            </a:pPr>
            <a:r>
              <a:rPr lang="en-US" altLang="en-US" sz="2400" dirty="0"/>
              <a:t>Invalid variable values, including:</a:t>
            </a:r>
          </a:p>
          <a:p>
            <a:pPr lvl="1" eaLnBrk="1" hangingPunct="1">
              <a:defRPr/>
            </a:pPr>
            <a:r>
              <a:rPr lang="en-US" altLang="en-US" sz="2000" dirty="0"/>
              <a:t>Non-numerical data for numerical variable.</a:t>
            </a:r>
          </a:p>
          <a:p>
            <a:pPr lvl="1" eaLnBrk="1" hangingPunct="1">
              <a:defRPr/>
            </a:pPr>
            <a:r>
              <a:rPr lang="en-US" altLang="en-US" sz="2000" dirty="0"/>
              <a:t>Invalid categorical values for a categorical variable.</a:t>
            </a:r>
          </a:p>
          <a:p>
            <a:pPr lvl="1" eaLnBrk="1" hangingPunct="1">
              <a:defRPr/>
            </a:pPr>
            <a:r>
              <a:rPr lang="en-US" altLang="en-US" sz="2000" dirty="0"/>
              <a:t>Numeric values outside a defined range.</a:t>
            </a:r>
          </a:p>
          <a:p>
            <a:pPr eaLnBrk="1" hangingPunct="1">
              <a:defRPr/>
            </a:pPr>
            <a:r>
              <a:rPr lang="en-US" altLang="en-US" sz="2400" dirty="0"/>
              <a:t>Coding errors, including:</a:t>
            </a:r>
          </a:p>
          <a:p>
            <a:pPr lvl="1" eaLnBrk="1" hangingPunct="1">
              <a:defRPr/>
            </a:pPr>
            <a:r>
              <a:rPr lang="en-US" altLang="en-US" sz="2000" dirty="0"/>
              <a:t>Inconsistent categorical values.</a:t>
            </a:r>
          </a:p>
          <a:p>
            <a:pPr lvl="1" eaLnBrk="1" hangingPunct="1">
              <a:defRPr/>
            </a:pPr>
            <a:r>
              <a:rPr lang="en-US" altLang="en-US" sz="2000" dirty="0"/>
              <a:t>Inconsistent case for categorical values.</a:t>
            </a:r>
          </a:p>
          <a:p>
            <a:pPr lvl="1" eaLnBrk="1" hangingPunct="1">
              <a:defRPr/>
            </a:pPr>
            <a:r>
              <a:rPr lang="en-US" altLang="en-US" sz="2000" dirty="0"/>
              <a:t>Extraneous characters.</a:t>
            </a:r>
          </a:p>
          <a:p>
            <a:pPr eaLnBrk="1" hangingPunct="1">
              <a:defRPr/>
            </a:pPr>
            <a:r>
              <a:rPr lang="en-US" altLang="en-US" sz="2400" dirty="0"/>
              <a:t>Data integration errors, including:</a:t>
            </a:r>
          </a:p>
          <a:p>
            <a:pPr lvl="1" eaLnBrk="1" hangingPunct="1">
              <a:defRPr/>
            </a:pPr>
            <a:r>
              <a:rPr lang="en-US" altLang="en-US" sz="2000" dirty="0"/>
              <a:t>Redundant columns.</a:t>
            </a:r>
          </a:p>
          <a:p>
            <a:pPr lvl="1" eaLnBrk="1" hangingPunct="1">
              <a:defRPr/>
            </a:pPr>
            <a:r>
              <a:rPr lang="en-US" altLang="en-US" sz="2000" dirty="0"/>
              <a:t>Duplicated rows.</a:t>
            </a:r>
          </a:p>
          <a:p>
            <a:pPr lvl="1" eaLnBrk="1" hangingPunct="1">
              <a:defRPr/>
            </a:pPr>
            <a:r>
              <a:rPr lang="en-US" altLang="en-US" sz="2000" dirty="0"/>
              <a:t>Differing column lengths.</a:t>
            </a:r>
          </a:p>
          <a:p>
            <a:pPr lvl="1" eaLnBrk="1" hangingPunct="1">
              <a:defRPr/>
            </a:pPr>
            <a:r>
              <a:rPr lang="en-US" altLang="en-US" sz="2000" dirty="0"/>
              <a:t>Different units of measure or scale for numerical variables.</a:t>
            </a:r>
          </a:p>
        </p:txBody>
      </p:sp>
      <p:sp>
        <p:nvSpPr>
          <p:cNvPr id="35844" name="TextBox 6"/>
          <p:cNvSpPr txBox="1">
            <a:spLocks noChangeArrowheads="1"/>
          </p:cNvSpPr>
          <p:nvPr/>
        </p:nvSpPr>
        <p:spPr bwMode="auto">
          <a:xfrm>
            <a:off x="7620000" y="457200"/>
            <a:ext cx="1447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a:t>D</a:t>
            </a:r>
            <a:r>
              <a:rPr lang="en-US" altLang="en-US" u="sng">
                <a:solidFill>
                  <a:srgbClr val="A50021"/>
                </a:solidFill>
              </a:rPr>
              <a:t>C</a:t>
            </a:r>
            <a:r>
              <a:rPr lang="en-US" altLang="en-US"/>
              <a:t>OVA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84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584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584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584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584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584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584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584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5843">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5843">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5843">
                                            <p:txEl>
                                              <p:pRg st="11" end="1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5843">
                                            <p:txEl>
                                              <p:pRg st="12" end="12"/>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584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957263" y="304800"/>
            <a:ext cx="7381875" cy="990600"/>
          </a:xfrm>
        </p:spPr>
        <p:txBody>
          <a:bodyPr/>
          <a:lstStyle/>
          <a:p>
            <a:r>
              <a:rPr lang="en-US" altLang="en-US" sz="3600"/>
              <a:t>Data Cleaning Cannot Be A Fully Automated Process</a:t>
            </a:r>
          </a:p>
        </p:txBody>
      </p:sp>
      <p:sp>
        <p:nvSpPr>
          <p:cNvPr id="36867" name="Content Placeholder 2"/>
          <p:cNvSpPr>
            <a:spLocks noGrp="1"/>
          </p:cNvSpPr>
          <p:nvPr>
            <p:ph idx="1"/>
          </p:nvPr>
        </p:nvSpPr>
        <p:spPr/>
        <p:txBody>
          <a:bodyPr/>
          <a:lstStyle/>
          <a:p>
            <a:pPr>
              <a:buNone/>
            </a:pPr>
            <a:endParaRPr lang="en-US" altLang="en-US" dirty="0"/>
          </a:p>
          <a:p>
            <a:r>
              <a:rPr lang="en-US" altLang="en-US" dirty="0"/>
              <a:t>When performing data cleaning, </a:t>
            </a:r>
            <a:r>
              <a:rPr lang="en-US" altLang="en-US" dirty="0">
                <a:highlight>
                  <a:srgbClr val="FFFF00"/>
                </a:highlight>
              </a:rPr>
              <a:t>always preserve a copy of the original data </a:t>
            </a:r>
            <a:r>
              <a:rPr lang="en-US" altLang="en-US" dirty="0"/>
              <a:t>for later reference.</a:t>
            </a:r>
          </a:p>
          <a:p>
            <a:r>
              <a:rPr lang="en-US" altLang="en-US" dirty="0"/>
              <a:t>Data is often pretty messy</a:t>
            </a:r>
          </a:p>
          <a:p>
            <a:pPr lvl="1"/>
            <a:r>
              <a:rPr lang="en-US" altLang="en-US" dirty="0"/>
              <a:t>(In real research, sometimes you spend more time getting the data into a usable form than actually doing analysis on it)</a:t>
            </a:r>
          </a:p>
        </p:txBody>
      </p:sp>
      <p:sp>
        <p:nvSpPr>
          <p:cNvPr id="36868" name="TextBox 6"/>
          <p:cNvSpPr txBox="1">
            <a:spLocks noChangeArrowheads="1"/>
          </p:cNvSpPr>
          <p:nvPr/>
        </p:nvSpPr>
        <p:spPr bwMode="auto">
          <a:xfrm>
            <a:off x="7391400" y="782638"/>
            <a:ext cx="14478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a:t>D</a:t>
            </a:r>
            <a:r>
              <a:rPr lang="en-US" altLang="en-US" u="sng">
                <a:solidFill>
                  <a:srgbClr val="A50021"/>
                </a:solidFill>
              </a:rPr>
              <a:t>C</a:t>
            </a:r>
            <a:r>
              <a:rPr lang="en-US" altLang="en-US"/>
              <a:t>OVA</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 your group, find at least 8 things that you’ll need to fix</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29541675"/>
              </p:ext>
            </p:extLst>
          </p:nvPr>
        </p:nvGraphicFramePr>
        <p:xfrm>
          <a:off x="609600" y="1828800"/>
          <a:ext cx="8077200" cy="2626995"/>
        </p:xfrm>
        <a:graphic>
          <a:graphicData uri="http://schemas.openxmlformats.org/drawingml/2006/table">
            <a:tbl>
              <a:tblPr firstRow="1" bandRow="1">
                <a:tableStyleId>{5C22544A-7EE6-4342-B048-85BDC9FD1C3A}</a:tableStyleId>
              </a:tblPr>
              <a:tblGrid>
                <a:gridCol w="914400">
                  <a:extLst>
                    <a:ext uri="{9D8B030D-6E8A-4147-A177-3AD203B41FA5}">
                      <a16:colId xmlns:a16="http://schemas.microsoft.com/office/drawing/2014/main" val="20000"/>
                    </a:ext>
                  </a:extLst>
                </a:gridCol>
                <a:gridCol w="1981200">
                  <a:extLst>
                    <a:ext uri="{9D8B030D-6E8A-4147-A177-3AD203B41FA5}">
                      <a16:colId xmlns:a16="http://schemas.microsoft.com/office/drawing/2014/main" val="20001"/>
                    </a:ext>
                  </a:extLst>
                </a:gridCol>
                <a:gridCol w="1950720">
                  <a:extLst>
                    <a:ext uri="{9D8B030D-6E8A-4147-A177-3AD203B41FA5}">
                      <a16:colId xmlns:a16="http://schemas.microsoft.com/office/drawing/2014/main" val="20002"/>
                    </a:ext>
                  </a:extLst>
                </a:gridCol>
                <a:gridCol w="1615440">
                  <a:extLst>
                    <a:ext uri="{9D8B030D-6E8A-4147-A177-3AD203B41FA5}">
                      <a16:colId xmlns:a16="http://schemas.microsoft.com/office/drawing/2014/main" val="20003"/>
                    </a:ext>
                  </a:extLst>
                </a:gridCol>
                <a:gridCol w="1615440">
                  <a:extLst>
                    <a:ext uri="{9D8B030D-6E8A-4147-A177-3AD203B41FA5}">
                      <a16:colId xmlns:a16="http://schemas.microsoft.com/office/drawing/2014/main" val="20004"/>
                    </a:ext>
                  </a:extLst>
                </a:gridCol>
              </a:tblGrid>
              <a:tr h="370840">
                <a:tc>
                  <a:txBody>
                    <a:bodyPr/>
                    <a:lstStyle/>
                    <a:p>
                      <a:pPr algn="l" fontAlgn="b"/>
                      <a:r>
                        <a:rPr lang="en-US" sz="2400" b="0" i="0" u="none" strike="noStrike" dirty="0">
                          <a:solidFill>
                            <a:srgbClr val="000000"/>
                          </a:solidFill>
                          <a:latin typeface="Calibri"/>
                        </a:rPr>
                        <a:t>Age </a:t>
                      </a:r>
                    </a:p>
                  </a:txBody>
                  <a:tcPr marL="9525" marR="9525" marT="9525" marB="0" anchor="b"/>
                </a:tc>
                <a:tc>
                  <a:txBody>
                    <a:bodyPr/>
                    <a:lstStyle/>
                    <a:p>
                      <a:pPr algn="l" fontAlgn="b"/>
                      <a:r>
                        <a:rPr lang="en-US" sz="2400" b="0" i="0" u="none" strike="noStrike">
                          <a:solidFill>
                            <a:srgbClr val="000000"/>
                          </a:solidFill>
                          <a:latin typeface="Calibri"/>
                        </a:rPr>
                        <a:t>Bedroom</a:t>
                      </a:r>
                    </a:p>
                  </a:txBody>
                  <a:tcPr marL="9525" marR="9525" marT="9525" marB="0" anchor="b"/>
                </a:tc>
                <a:tc>
                  <a:txBody>
                    <a:bodyPr/>
                    <a:lstStyle/>
                    <a:p>
                      <a:pPr algn="l" fontAlgn="b"/>
                      <a:r>
                        <a:rPr lang="en-US" sz="2400" b="0" i="0" u="none" strike="noStrike">
                          <a:solidFill>
                            <a:srgbClr val="000000"/>
                          </a:solidFill>
                          <a:latin typeface="Calibri"/>
                        </a:rPr>
                        <a:t>Bathrooms</a:t>
                      </a:r>
                    </a:p>
                  </a:txBody>
                  <a:tcPr marL="9525" marR="9525" marT="9525" marB="0" anchor="b"/>
                </a:tc>
                <a:tc>
                  <a:txBody>
                    <a:bodyPr/>
                    <a:lstStyle/>
                    <a:p>
                      <a:pPr algn="l" fontAlgn="b"/>
                      <a:r>
                        <a:rPr lang="en-US" sz="2400" b="0" i="0" u="none" strike="noStrike">
                          <a:solidFill>
                            <a:srgbClr val="000000"/>
                          </a:solidFill>
                          <a:latin typeface="Calibri"/>
                        </a:rPr>
                        <a:t>Pool</a:t>
                      </a:r>
                    </a:p>
                  </a:txBody>
                  <a:tcPr marL="9525" marR="9525" marT="9525" marB="0" anchor="b"/>
                </a:tc>
                <a:tc>
                  <a:txBody>
                    <a:bodyPr/>
                    <a:lstStyle/>
                    <a:p>
                      <a:pPr algn="l" fontAlgn="b"/>
                      <a:r>
                        <a:rPr lang="en-US" sz="2400" b="0" i="0" u="none" strike="noStrike">
                          <a:solidFill>
                            <a:srgbClr val="000000"/>
                          </a:solidFill>
                          <a:latin typeface="Calibri"/>
                        </a:rPr>
                        <a:t>Price</a:t>
                      </a:r>
                    </a:p>
                  </a:txBody>
                  <a:tcPr marL="9525" marR="9525" marT="9525" marB="0" anchor="b"/>
                </a:tc>
                <a:extLst>
                  <a:ext uri="{0D108BD9-81ED-4DB2-BD59-A6C34878D82A}">
                    <a16:rowId xmlns:a16="http://schemas.microsoft.com/office/drawing/2014/main" val="10000"/>
                  </a:ext>
                </a:extLst>
              </a:tr>
              <a:tr h="370840">
                <a:tc>
                  <a:txBody>
                    <a:bodyPr/>
                    <a:lstStyle/>
                    <a:p>
                      <a:pPr algn="r" fontAlgn="b"/>
                      <a:r>
                        <a:rPr lang="en-US" sz="2400" b="0" i="0" u="none" strike="noStrike" dirty="0">
                          <a:solidFill>
                            <a:srgbClr val="000000"/>
                          </a:solidFill>
                          <a:latin typeface="Calibri"/>
                        </a:rPr>
                        <a:t>23</a:t>
                      </a:r>
                    </a:p>
                  </a:txBody>
                  <a:tcPr marL="9525" marR="9525" marT="9525" marB="0" anchor="b"/>
                </a:tc>
                <a:tc>
                  <a:txBody>
                    <a:bodyPr/>
                    <a:lstStyle/>
                    <a:p>
                      <a:pPr algn="r" fontAlgn="b"/>
                      <a:r>
                        <a:rPr lang="en-US" sz="2400" b="0" i="0" u="none" strike="noStrike" dirty="0">
                          <a:solidFill>
                            <a:srgbClr val="000000"/>
                          </a:solidFill>
                          <a:latin typeface="Calibri"/>
                        </a:rPr>
                        <a:t>4</a:t>
                      </a:r>
                    </a:p>
                  </a:txBody>
                  <a:tcPr marL="9525" marR="9525" marT="9525" marB="0" anchor="b"/>
                </a:tc>
                <a:tc>
                  <a:txBody>
                    <a:bodyPr/>
                    <a:lstStyle/>
                    <a:p>
                      <a:pPr algn="r" fontAlgn="b"/>
                      <a:r>
                        <a:rPr lang="en-US" sz="2400" b="0" i="0" u="none" strike="noStrike">
                          <a:solidFill>
                            <a:srgbClr val="000000"/>
                          </a:solidFill>
                          <a:latin typeface="Calibri"/>
                        </a:rPr>
                        <a:t>22</a:t>
                      </a:r>
                    </a:p>
                  </a:txBody>
                  <a:tcPr marL="9525" marR="9525" marT="9525" marB="0" anchor="b"/>
                </a:tc>
                <a:tc>
                  <a:txBody>
                    <a:bodyPr/>
                    <a:lstStyle/>
                    <a:p>
                      <a:pPr algn="r" fontAlgn="b"/>
                      <a:r>
                        <a:rPr lang="en-US" sz="2400" b="0" i="0" u="none" strike="noStrike">
                          <a:solidFill>
                            <a:srgbClr val="000000"/>
                          </a:solidFill>
                          <a:latin typeface="Calibri"/>
                        </a:rPr>
                        <a:t> </a:t>
                      </a:r>
                    </a:p>
                  </a:txBody>
                  <a:tcPr marL="9525" marR="9525" marT="9525" marB="0" anchor="b"/>
                </a:tc>
                <a:tc>
                  <a:txBody>
                    <a:bodyPr/>
                    <a:lstStyle/>
                    <a:p>
                      <a:pPr algn="r" fontAlgn="b"/>
                      <a:r>
                        <a:rPr lang="en-US" sz="2400" b="0" i="0" u="none" strike="noStrike">
                          <a:solidFill>
                            <a:srgbClr val="000000"/>
                          </a:solidFill>
                          <a:latin typeface="Calibri"/>
                        </a:rPr>
                        <a:t>240</a:t>
                      </a:r>
                    </a:p>
                  </a:txBody>
                  <a:tcPr marL="9525" marR="9525" marT="9525" marB="0" anchor="b"/>
                </a:tc>
                <a:extLst>
                  <a:ext uri="{0D108BD9-81ED-4DB2-BD59-A6C34878D82A}">
                    <a16:rowId xmlns:a16="http://schemas.microsoft.com/office/drawing/2014/main" val="10001"/>
                  </a:ext>
                </a:extLst>
              </a:tr>
              <a:tr h="370840">
                <a:tc>
                  <a:txBody>
                    <a:bodyPr/>
                    <a:lstStyle/>
                    <a:p>
                      <a:pPr algn="r" fontAlgn="b"/>
                      <a:endParaRPr lang="en-US" sz="2400" b="0" i="0" u="none" strike="noStrike" dirty="0">
                        <a:solidFill>
                          <a:srgbClr val="000000"/>
                        </a:solidFill>
                        <a:latin typeface="Calibri"/>
                      </a:endParaRPr>
                    </a:p>
                  </a:txBody>
                  <a:tcPr marL="9525" marR="9525" marT="9525" marB="0" anchor="b"/>
                </a:tc>
                <a:tc>
                  <a:txBody>
                    <a:bodyPr/>
                    <a:lstStyle/>
                    <a:p>
                      <a:pPr algn="r" fontAlgn="b"/>
                      <a:r>
                        <a:rPr lang="en-US" sz="2400" b="0" i="0" u="none" strike="noStrike" dirty="0">
                          <a:solidFill>
                            <a:srgbClr val="000000"/>
                          </a:solidFill>
                          <a:latin typeface="Calibri"/>
                        </a:rPr>
                        <a:t>Three</a:t>
                      </a:r>
                    </a:p>
                  </a:txBody>
                  <a:tcPr marL="9525" marR="9525" marT="9525" marB="0" anchor="b"/>
                </a:tc>
                <a:tc>
                  <a:txBody>
                    <a:bodyPr/>
                    <a:lstStyle/>
                    <a:p>
                      <a:pPr algn="r" fontAlgn="b"/>
                      <a:r>
                        <a:rPr lang="en-US" sz="2400" b="0" i="0" u="none" strike="noStrike">
                          <a:solidFill>
                            <a:srgbClr val="000000"/>
                          </a:solidFill>
                          <a:latin typeface="Calibri"/>
                        </a:rPr>
                        <a:t>2.5</a:t>
                      </a:r>
                    </a:p>
                  </a:txBody>
                  <a:tcPr marL="9525" marR="9525" marT="9525" marB="0" anchor="b"/>
                </a:tc>
                <a:tc>
                  <a:txBody>
                    <a:bodyPr/>
                    <a:lstStyle/>
                    <a:p>
                      <a:pPr algn="r" fontAlgn="b"/>
                      <a:r>
                        <a:rPr lang="en-US" sz="2400" b="0" i="0" u="none" strike="noStrike">
                          <a:solidFill>
                            <a:srgbClr val="000000"/>
                          </a:solidFill>
                          <a:latin typeface="Calibri"/>
                        </a:rPr>
                        <a:t>No</a:t>
                      </a:r>
                    </a:p>
                  </a:txBody>
                  <a:tcPr marL="9525" marR="9525" marT="9525" marB="0" anchor="b"/>
                </a:tc>
                <a:tc>
                  <a:txBody>
                    <a:bodyPr/>
                    <a:lstStyle/>
                    <a:p>
                      <a:pPr algn="r" fontAlgn="b"/>
                      <a:r>
                        <a:rPr lang="en-US" sz="2400" b="0" i="0" u="none" strike="noStrike">
                          <a:solidFill>
                            <a:srgbClr val="000000"/>
                          </a:solidFill>
                          <a:latin typeface="Calibri"/>
                        </a:rPr>
                        <a:t>$298,000 </a:t>
                      </a:r>
                    </a:p>
                  </a:txBody>
                  <a:tcPr marL="9525" marR="9525" marT="9525" marB="0" anchor="b"/>
                </a:tc>
                <a:extLst>
                  <a:ext uri="{0D108BD9-81ED-4DB2-BD59-A6C34878D82A}">
                    <a16:rowId xmlns:a16="http://schemas.microsoft.com/office/drawing/2014/main" val="10002"/>
                  </a:ext>
                </a:extLst>
              </a:tr>
              <a:tr h="370840">
                <a:tc>
                  <a:txBody>
                    <a:bodyPr/>
                    <a:lstStyle/>
                    <a:p>
                      <a:pPr algn="r" fontAlgn="b"/>
                      <a:r>
                        <a:rPr lang="en-US" sz="2400" b="0" i="0" u="none" strike="noStrike">
                          <a:solidFill>
                            <a:srgbClr val="000000"/>
                          </a:solidFill>
                          <a:latin typeface="Calibri"/>
                        </a:rPr>
                        <a:t>0</a:t>
                      </a:r>
                    </a:p>
                  </a:txBody>
                  <a:tcPr marL="9525" marR="9525" marT="9525" marB="0" anchor="b"/>
                </a:tc>
                <a:tc>
                  <a:txBody>
                    <a:bodyPr/>
                    <a:lstStyle/>
                    <a:p>
                      <a:pPr algn="r" fontAlgn="b"/>
                      <a:r>
                        <a:rPr lang="en-US" sz="2400" b="0" i="0" u="none" strike="noStrike">
                          <a:solidFill>
                            <a:srgbClr val="000000"/>
                          </a:solidFill>
                          <a:latin typeface="Calibri"/>
                        </a:rPr>
                        <a:t>3.5</a:t>
                      </a:r>
                    </a:p>
                  </a:txBody>
                  <a:tcPr marL="9525" marR="9525" marT="9525" marB="0" anchor="b"/>
                </a:tc>
                <a:tc>
                  <a:txBody>
                    <a:bodyPr/>
                    <a:lstStyle/>
                    <a:p>
                      <a:pPr algn="r" fontAlgn="b"/>
                      <a:r>
                        <a:rPr lang="en-US" sz="2400" b="0" i="0" u="none" strike="noStrike" dirty="0">
                          <a:solidFill>
                            <a:srgbClr val="000000"/>
                          </a:solidFill>
                          <a:latin typeface="Calibri"/>
                        </a:rPr>
                        <a:t>Yes</a:t>
                      </a:r>
                    </a:p>
                  </a:txBody>
                  <a:tcPr marL="9525" marR="9525" marT="9525" marB="0" anchor="b"/>
                </a:tc>
                <a:tc>
                  <a:txBody>
                    <a:bodyPr/>
                    <a:lstStyle/>
                    <a:p>
                      <a:pPr algn="r" fontAlgn="b"/>
                      <a:r>
                        <a:rPr lang="en-US" sz="2400" b="0" i="0" u="none" strike="noStrike" dirty="0">
                          <a:solidFill>
                            <a:srgbClr val="000000"/>
                          </a:solidFill>
                          <a:latin typeface="Calibri"/>
                        </a:rPr>
                        <a:t>no</a:t>
                      </a:r>
                    </a:p>
                  </a:txBody>
                  <a:tcPr marL="9525" marR="9525" marT="9525" marB="0" anchor="b"/>
                </a:tc>
                <a:tc>
                  <a:txBody>
                    <a:bodyPr/>
                    <a:lstStyle/>
                    <a:p>
                      <a:pPr algn="r" fontAlgn="b"/>
                      <a:r>
                        <a:rPr lang="en-US" sz="2400" b="0" i="0" u="none" strike="noStrike">
                          <a:solidFill>
                            <a:srgbClr val="000000"/>
                          </a:solidFill>
                          <a:latin typeface="Calibri"/>
                        </a:rPr>
                        <a:t>187000</a:t>
                      </a:r>
                    </a:p>
                  </a:txBody>
                  <a:tcPr marL="9525" marR="9525" marT="9525" marB="0" anchor="b"/>
                </a:tc>
                <a:extLst>
                  <a:ext uri="{0D108BD9-81ED-4DB2-BD59-A6C34878D82A}">
                    <a16:rowId xmlns:a16="http://schemas.microsoft.com/office/drawing/2014/main" val="10003"/>
                  </a:ext>
                </a:extLst>
              </a:tr>
              <a:tr h="370840">
                <a:tc>
                  <a:txBody>
                    <a:bodyPr/>
                    <a:lstStyle/>
                    <a:p>
                      <a:pPr algn="r" fontAlgn="b"/>
                      <a:r>
                        <a:rPr lang="en-US" sz="2400" b="0" i="0" u="none" strike="noStrike">
                          <a:solidFill>
                            <a:srgbClr val="000000"/>
                          </a:solidFill>
                          <a:latin typeface="Calibri"/>
                        </a:rPr>
                        <a:t>1997</a:t>
                      </a:r>
                    </a:p>
                  </a:txBody>
                  <a:tcPr marL="9525" marR="9525" marT="9525" marB="0" anchor="b"/>
                </a:tc>
                <a:tc>
                  <a:txBody>
                    <a:bodyPr/>
                    <a:lstStyle/>
                    <a:p>
                      <a:pPr algn="r" fontAlgn="b"/>
                      <a:r>
                        <a:rPr lang="en-US" sz="2400" b="0" i="0" u="none" strike="noStrike">
                          <a:solidFill>
                            <a:srgbClr val="000000"/>
                          </a:solidFill>
                          <a:latin typeface="Calibri"/>
                        </a:rPr>
                        <a:t>2</a:t>
                      </a:r>
                    </a:p>
                  </a:txBody>
                  <a:tcPr marL="9525" marR="9525" marT="9525" marB="0" anchor="b"/>
                </a:tc>
                <a:tc>
                  <a:txBody>
                    <a:bodyPr/>
                    <a:lstStyle/>
                    <a:p>
                      <a:pPr algn="r" fontAlgn="b"/>
                      <a:r>
                        <a:rPr lang="en-US" sz="2400" b="0" i="0" u="none" strike="noStrike">
                          <a:solidFill>
                            <a:srgbClr val="000000"/>
                          </a:solidFill>
                          <a:latin typeface="Calibri"/>
                        </a:rPr>
                        <a:t>0</a:t>
                      </a:r>
                    </a:p>
                  </a:txBody>
                  <a:tcPr marL="9525" marR="9525" marT="9525" marB="0" anchor="b"/>
                </a:tc>
                <a:tc>
                  <a:txBody>
                    <a:bodyPr/>
                    <a:lstStyle/>
                    <a:p>
                      <a:pPr algn="r" fontAlgn="b"/>
                      <a:r>
                        <a:rPr lang="en-US" sz="2400" b="0" i="0" u="none" strike="noStrike" dirty="0">
                          <a:solidFill>
                            <a:srgbClr val="000000"/>
                          </a:solidFill>
                          <a:latin typeface="Calibri"/>
                        </a:rPr>
                        <a:t>Y</a:t>
                      </a:r>
                    </a:p>
                  </a:txBody>
                  <a:tcPr marL="9525" marR="9525" marT="9525" marB="0" anchor="b"/>
                </a:tc>
                <a:tc>
                  <a:txBody>
                    <a:bodyPr/>
                    <a:lstStyle/>
                    <a:p>
                      <a:pPr algn="r" fontAlgn="b"/>
                      <a:r>
                        <a:rPr lang="en-US" sz="2400" b="0" i="0" u="none" strike="noStrike" dirty="0">
                          <a:solidFill>
                            <a:srgbClr val="000000"/>
                          </a:solidFill>
                          <a:latin typeface="Calibri"/>
                        </a:rPr>
                        <a:t>200k</a:t>
                      </a:r>
                    </a:p>
                  </a:txBody>
                  <a:tcPr marL="9525" marR="9525" marT="9525" marB="0" anchor="b"/>
                </a:tc>
                <a:extLst>
                  <a:ext uri="{0D108BD9-81ED-4DB2-BD59-A6C34878D82A}">
                    <a16:rowId xmlns:a16="http://schemas.microsoft.com/office/drawing/2014/main" val="10004"/>
                  </a:ext>
                </a:extLst>
              </a:tr>
              <a:tr h="370840">
                <a:tc>
                  <a:txBody>
                    <a:bodyPr/>
                    <a:lstStyle/>
                    <a:p>
                      <a:pPr algn="r" fontAlgn="b"/>
                      <a:r>
                        <a:rPr lang="en-US" sz="2400" b="0" i="0" u="none" strike="noStrike">
                          <a:solidFill>
                            <a:srgbClr val="000000"/>
                          </a:solidFill>
                          <a:latin typeface="Calibri"/>
                        </a:rPr>
                        <a:t>24</a:t>
                      </a:r>
                    </a:p>
                  </a:txBody>
                  <a:tcPr marL="9525" marR="9525" marT="9525" marB="0" anchor="b"/>
                </a:tc>
                <a:tc>
                  <a:txBody>
                    <a:bodyPr/>
                    <a:lstStyle/>
                    <a:p>
                      <a:pPr algn="r" fontAlgn="b"/>
                      <a:r>
                        <a:rPr lang="en-US" sz="2400" b="0" i="0" u="none" strike="noStrike">
                          <a:solidFill>
                            <a:srgbClr val="000000"/>
                          </a:solidFill>
                          <a:latin typeface="Calibri"/>
                        </a:rPr>
                        <a:t>2down, 1 up</a:t>
                      </a:r>
                    </a:p>
                  </a:txBody>
                  <a:tcPr marL="9525" marR="9525" marT="9525" marB="0" anchor="b"/>
                </a:tc>
                <a:tc>
                  <a:txBody>
                    <a:bodyPr/>
                    <a:lstStyle/>
                    <a:p>
                      <a:pPr algn="r" fontAlgn="b"/>
                      <a:r>
                        <a:rPr lang="en-US" sz="2400" b="0" i="0" u="none" strike="noStrike" dirty="0">
                          <a:solidFill>
                            <a:srgbClr val="000000"/>
                          </a:solidFill>
                          <a:latin typeface="Calibri"/>
                        </a:rPr>
                        <a:t>-1</a:t>
                      </a:r>
                    </a:p>
                  </a:txBody>
                  <a:tcPr marL="9525" marR="9525" marT="9525" marB="0" anchor="b"/>
                </a:tc>
                <a:tc>
                  <a:txBody>
                    <a:bodyPr/>
                    <a:lstStyle/>
                    <a:p>
                      <a:pPr algn="r" fontAlgn="b"/>
                      <a:r>
                        <a:rPr lang="en-US" sz="2400" b="0" i="0" u="none" strike="noStrike">
                          <a:solidFill>
                            <a:srgbClr val="000000"/>
                          </a:solidFill>
                          <a:latin typeface="Calibri"/>
                        </a:rPr>
                        <a:t>Yes</a:t>
                      </a:r>
                    </a:p>
                  </a:txBody>
                  <a:tcPr marL="9525" marR="9525" marT="9525" marB="0" anchor="b"/>
                </a:tc>
                <a:tc>
                  <a:txBody>
                    <a:bodyPr/>
                    <a:lstStyle/>
                    <a:p>
                      <a:pPr algn="r" fontAlgn="b"/>
                      <a:r>
                        <a:rPr lang="en-US" sz="2400" b="0" i="0" u="none" strike="noStrike" dirty="0">
                          <a:solidFill>
                            <a:srgbClr val="000000"/>
                          </a:solidFill>
                          <a:latin typeface="Calibri"/>
                        </a:rPr>
                        <a:t>_198450</a:t>
                      </a:r>
                    </a:p>
                  </a:txBody>
                  <a:tcPr marL="9525" marR="9525" marT="9525" marB="0" anchor="b"/>
                </a:tc>
                <a:extLst>
                  <a:ext uri="{0D108BD9-81ED-4DB2-BD59-A6C34878D82A}">
                    <a16:rowId xmlns:a16="http://schemas.microsoft.com/office/drawing/2014/main" val="10005"/>
                  </a:ext>
                </a:extLst>
              </a:tr>
              <a:tr h="370840">
                <a:tc>
                  <a:txBody>
                    <a:bodyPr/>
                    <a:lstStyle/>
                    <a:p>
                      <a:pPr algn="r" fontAlgn="b"/>
                      <a:r>
                        <a:rPr lang="en-US" sz="2400" b="0" i="0" u="none" strike="noStrike">
                          <a:solidFill>
                            <a:srgbClr val="000000"/>
                          </a:solidFill>
                          <a:latin typeface="Calibri"/>
                        </a:rPr>
                        <a:t>57</a:t>
                      </a:r>
                    </a:p>
                  </a:txBody>
                  <a:tcPr marL="9525" marR="9525" marT="9525" marB="0" anchor="b"/>
                </a:tc>
                <a:tc>
                  <a:txBody>
                    <a:bodyPr/>
                    <a:lstStyle/>
                    <a:p>
                      <a:pPr algn="r" fontAlgn="b"/>
                      <a:r>
                        <a:rPr lang="en-US" sz="2400" b="0" i="0" u="none" strike="noStrike">
                          <a:solidFill>
                            <a:srgbClr val="000000"/>
                          </a:solidFill>
                          <a:latin typeface="Calibri"/>
                        </a:rPr>
                        <a:t>4</a:t>
                      </a:r>
                    </a:p>
                  </a:txBody>
                  <a:tcPr marL="9525" marR="9525" marT="9525" marB="0" anchor="b"/>
                </a:tc>
                <a:tc>
                  <a:txBody>
                    <a:bodyPr/>
                    <a:lstStyle/>
                    <a:p>
                      <a:pPr algn="r" fontAlgn="b"/>
                      <a:r>
                        <a:rPr lang="en-US" sz="2400" b="0" i="0" u="none" strike="noStrike">
                          <a:solidFill>
                            <a:srgbClr val="000000"/>
                          </a:solidFill>
                          <a:latin typeface="Calibri"/>
                        </a:rPr>
                        <a:t>2</a:t>
                      </a:r>
                    </a:p>
                  </a:txBody>
                  <a:tcPr marL="9525" marR="9525" marT="9525" marB="0" anchor="b"/>
                </a:tc>
                <a:tc>
                  <a:txBody>
                    <a:bodyPr/>
                    <a:lstStyle/>
                    <a:p>
                      <a:pPr algn="r" fontAlgn="b"/>
                      <a:r>
                        <a:rPr lang="en-US" sz="2400" b="0" i="0" u="none" strike="noStrike">
                          <a:solidFill>
                            <a:srgbClr val="000000"/>
                          </a:solidFill>
                          <a:latin typeface="Calibri"/>
                        </a:rPr>
                        <a:t> </a:t>
                      </a:r>
                    </a:p>
                  </a:txBody>
                  <a:tcPr marL="9525" marR="9525" marT="9525" marB="0" anchor="b"/>
                </a:tc>
                <a:tc>
                  <a:txBody>
                    <a:bodyPr/>
                    <a:lstStyle/>
                    <a:p>
                      <a:pPr algn="r" fontAlgn="b"/>
                      <a:r>
                        <a:rPr lang="en-US" sz="2400" b="0" i="0" u="none" strike="noStrike" dirty="0">
                          <a:solidFill>
                            <a:srgbClr val="000000"/>
                          </a:solidFill>
                          <a:latin typeface="Calibri"/>
                        </a:rPr>
                        <a:t>$250000 </a:t>
                      </a:r>
                    </a:p>
                  </a:txBody>
                  <a:tcPr marL="9525" marR="9525" marT="9525" marB="0" anchor="b"/>
                </a:tc>
                <a:extLst>
                  <a:ext uri="{0D108BD9-81ED-4DB2-BD59-A6C34878D82A}">
                    <a16:rowId xmlns:a16="http://schemas.microsoft.com/office/drawing/2014/main" val="10006"/>
                  </a:ext>
                </a:extLst>
              </a:tr>
            </a:tbl>
          </a:graphicData>
        </a:graphic>
      </p:graphicFrame>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1150938" y="381000"/>
            <a:ext cx="7383462" cy="990600"/>
          </a:xfrm>
        </p:spPr>
        <p:txBody>
          <a:bodyPr/>
          <a:lstStyle/>
          <a:p>
            <a:r>
              <a:rPr lang="en-US" altLang="en-US" sz="3600"/>
              <a:t>Cleaning Invalid Variable Values Can Be Semi-Automated</a:t>
            </a:r>
          </a:p>
        </p:txBody>
      </p:sp>
      <p:sp>
        <p:nvSpPr>
          <p:cNvPr id="37891" name="Content Placeholder 2"/>
          <p:cNvSpPr>
            <a:spLocks noGrp="1"/>
          </p:cNvSpPr>
          <p:nvPr>
            <p:ph idx="1"/>
          </p:nvPr>
        </p:nvSpPr>
        <p:spPr>
          <a:xfrm>
            <a:off x="609600" y="1581150"/>
            <a:ext cx="8077200" cy="4532313"/>
          </a:xfrm>
        </p:spPr>
        <p:txBody>
          <a:bodyPr/>
          <a:lstStyle/>
          <a:p>
            <a:r>
              <a:rPr lang="en-US" altLang="en-US" dirty="0"/>
              <a:t>Invalid variable values can be identified by simple scanning techniques, for example:</a:t>
            </a:r>
          </a:p>
          <a:p>
            <a:pPr lvl="1"/>
            <a:r>
              <a:rPr lang="en-US" altLang="en-US" dirty="0"/>
              <a:t>Non-numeric entries for numerical variables.</a:t>
            </a:r>
          </a:p>
          <a:p>
            <a:pPr lvl="1"/>
            <a:r>
              <a:rPr lang="en-US" altLang="en-US" dirty="0"/>
              <a:t>Values for categorical variables that don’t match a pre-defined category.</a:t>
            </a:r>
          </a:p>
          <a:p>
            <a:pPr lvl="1"/>
            <a:r>
              <a:rPr lang="en-US" altLang="en-US" dirty="0"/>
              <a:t>Values for a numeric variable outside a pre-defined explicit range.</a:t>
            </a:r>
          </a:p>
        </p:txBody>
      </p:sp>
      <p:sp>
        <p:nvSpPr>
          <p:cNvPr id="37892" name="TextBox 6"/>
          <p:cNvSpPr txBox="1">
            <a:spLocks noChangeArrowheads="1"/>
          </p:cNvSpPr>
          <p:nvPr/>
        </p:nvSpPr>
        <p:spPr bwMode="auto">
          <a:xfrm>
            <a:off x="7467600" y="958850"/>
            <a:ext cx="1447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a:t>D</a:t>
            </a:r>
            <a:r>
              <a:rPr lang="en-US" altLang="en-US" u="sng">
                <a:solidFill>
                  <a:srgbClr val="A50021"/>
                </a:solidFill>
              </a:rPr>
              <a:t>C</a:t>
            </a:r>
            <a:r>
              <a:rPr lang="en-US" altLang="en-US"/>
              <a:t>OVA</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E2AA88-A9CA-0EB3-D86A-CDF4A96A9E9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75B4A00-CDF9-7227-A3AE-364587E08B95}"/>
              </a:ext>
            </a:extLst>
          </p:cNvPr>
          <p:cNvSpPr>
            <a:spLocks noGrp="1"/>
          </p:cNvSpPr>
          <p:nvPr>
            <p:ph sz="half" idx="1"/>
          </p:nvPr>
        </p:nvSpPr>
        <p:spPr/>
        <p:txBody>
          <a:bodyPr/>
          <a:lstStyle/>
          <a:p>
            <a:r>
              <a:rPr lang="en-US" dirty="0"/>
              <a:t>In business, your value is often linked to the quality of decisions you make with the outcome is </a:t>
            </a:r>
            <a:r>
              <a:rPr lang="en-US" b="1" dirty="0"/>
              <a:t>uncertain</a:t>
            </a:r>
          </a:p>
          <a:p>
            <a:endParaRPr lang="en-US" dirty="0"/>
          </a:p>
        </p:txBody>
      </p:sp>
      <p:pic>
        <p:nvPicPr>
          <p:cNvPr id="11" name="Content Placeholder 10">
            <a:extLst>
              <a:ext uri="{FF2B5EF4-FFF2-40B4-BE49-F238E27FC236}">
                <a16:creationId xmlns:a16="http://schemas.microsoft.com/office/drawing/2014/main" id="{92891C28-75A6-60B1-FD3F-5767A37E712A}"/>
              </a:ext>
            </a:extLst>
          </p:cNvPr>
          <p:cNvPicPr>
            <a:picLocks noGrp="1" noChangeAspect="1"/>
          </p:cNvPicPr>
          <p:nvPr>
            <p:ph sz="half" idx="2"/>
          </p:nvPr>
        </p:nvPicPr>
        <p:blipFill>
          <a:blip r:embed="rId2"/>
          <a:stretch>
            <a:fillRect/>
          </a:stretch>
        </p:blipFill>
        <p:spPr>
          <a:xfrm>
            <a:off x="4920636" y="1828800"/>
            <a:ext cx="3569928" cy="4532313"/>
          </a:xfrm>
          <a:prstGeom prst="rect">
            <a:avLst/>
          </a:prstGeom>
          <a:ln>
            <a:noFill/>
          </a:ln>
          <a:effectLst>
            <a:softEdge rad="112500"/>
          </a:effectLst>
        </p:spPr>
      </p:pic>
    </p:spTree>
    <p:extLst>
      <p:ext uri="{BB962C8B-B14F-4D97-AF65-F5344CB8AC3E}">
        <p14:creationId xmlns:p14="http://schemas.microsoft.com/office/powerpoint/2010/main" val="1569800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C8CBE2-178A-D755-D0B0-D3364B2CBAF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E2C6080-4185-FB7F-3255-DB61E69537C6}"/>
              </a:ext>
            </a:extLst>
          </p:cNvPr>
          <p:cNvSpPr>
            <a:spLocks noGrp="1"/>
          </p:cNvSpPr>
          <p:nvPr>
            <p:ph idx="1"/>
          </p:nvPr>
        </p:nvSpPr>
        <p:spPr/>
        <p:txBody>
          <a:bodyPr/>
          <a:lstStyle/>
          <a:p>
            <a:r>
              <a:rPr lang="en-US" dirty="0"/>
              <a:t>Getting started with cleaning data: </a:t>
            </a:r>
          </a:p>
          <a:p>
            <a:pPr lvl="1"/>
            <a:r>
              <a:rPr lang="en-US" dirty="0"/>
              <a:t>Sort</a:t>
            </a:r>
          </a:p>
          <a:p>
            <a:pPr lvl="2"/>
            <a:r>
              <a:rPr lang="en-US" dirty="0"/>
              <a:t>Look for outliers</a:t>
            </a:r>
          </a:p>
          <a:p>
            <a:pPr lvl="2"/>
            <a:r>
              <a:rPr lang="en-US" dirty="0"/>
              <a:t>Will clump up responses of a type </a:t>
            </a:r>
          </a:p>
          <a:p>
            <a:pPr lvl="3"/>
            <a:r>
              <a:rPr lang="en-US" dirty="0"/>
              <a:t>(hopefully, many errors will be all together)</a:t>
            </a:r>
          </a:p>
          <a:p>
            <a:pPr lvl="1"/>
            <a:r>
              <a:rPr lang="en-US" dirty="0"/>
              <a:t>Find/replace command</a:t>
            </a:r>
          </a:p>
          <a:p>
            <a:pPr lvl="1"/>
            <a:r>
              <a:rPr lang="en-US" dirty="0"/>
              <a:t>May have to drop the observation (or maybe even the variable) if it can’t be salvaged</a:t>
            </a:r>
          </a:p>
          <a:p>
            <a:pPr lvl="1"/>
            <a:r>
              <a:rPr lang="en-US" dirty="0"/>
              <a:t>Always have a record of what you’ve done!</a:t>
            </a:r>
          </a:p>
          <a:p>
            <a:r>
              <a:rPr lang="en-US" dirty="0"/>
              <a:t>Never start analysis on data until you’ve carefully looked through it: “junk in, junk out”</a:t>
            </a:r>
          </a:p>
        </p:txBody>
      </p:sp>
    </p:spTree>
    <p:extLst>
      <p:ext uri="{BB962C8B-B14F-4D97-AF65-F5344CB8AC3E}">
        <p14:creationId xmlns:p14="http://schemas.microsoft.com/office/powerpoint/2010/main" val="1340980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957263" y="268288"/>
            <a:ext cx="7381875" cy="609600"/>
          </a:xfrm>
        </p:spPr>
        <p:txBody>
          <a:bodyPr/>
          <a:lstStyle/>
          <a:p>
            <a:r>
              <a:rPr lang="en-US" altLang="en-US" sz="3600"/>
              <a:t>Examples Of Coding Errors</a:t>
            </a:r>
          </a:p>
        </p:txBody>
      </p:sp>
      <p:sp>
        <p:nvSpPr>
          <p:cNvPr id="3" name="Content Placeholder 2"/>
          <p:cNvSpPr>
            <a:spLocks noGrp="1"/>
          </p:cNvSpPr>
          <p:nvPr>
            <p:ph idx="1"/>
          </p:nvPr>
        </p:nvSpPr>
        <p:spPr>
          <a:xfrm>
            <a:off x="228600" y="1384300"/>
            <a:ext cx="8763000" cy="4532313"/>
          </a:xfrm>
        </p:spPr>
        <p:txBody>
          <a:bodyPr/>
          <a:lstStyle/>
          <a:p>
            <a:pPr marL="0" indent="0">
              <a:buFont typeface="Wingdings" panose="05000000000000000000" pitchFamily="2" charset="2"/>
              <a:buNone/>
              <a:defRPr/>
            </a:pPr>
            <a:r>
              <a:rPr lang="en-US" b="1" dirty="0"/>
              <a:t>Copy-and-paste or data import can result in poor recording or entry of data.</a:t>
            </a:r>
          </a:p>
          <a:p>
            <a:pPr marL="0" indent="0">
              <a:buFont typeface="Wingdings" panose="05000000000000000000" pitchFamily="2" charset="2"/>
              <a:buNone/>
              <a:defRPr/>
            </a:pPr>
            <a:endParaRPr lang="en-US" sz="1600" dirty="0"/>
          </a:p>
          <a:p>
            <a:pPr marL="0" indent="0">
              <a:buFont typeface="Wingdings" panose="05000000000000000000" pitchFamily="2" charset="2"/>
              <a:buNone/>
              <a:defRPr/>
            </a:pPr>
            <a:r>
              <a:rPr lang="en-US" u="sng" dirty="0"/>
              <a:t>Categorical variable:  Gender,  Correct coding:  F or M</a:t>
            </a:r>
          </a:p>
          <a:p>
            <a:pPr>
              <a:defRPr/>
            </a:pPr>
            <a:r>
              <a:rPr lang="en-US" sz="2400" dirty="0"/>
              <a:t>Correctable error:  Female.</a:t>
            </a:r>
          </a:p>
          <a:p>
            <a:pPr>
              <a:defRPr/>
            </a:pPr>
            <a:r>
              <a:rPr lang="en-US" sz="2400" dirty="0"/>
              <a:t>Invalid data:  New York.</a:t>
            </a:r>
          </a:p>
          <a:p>
            <a:pPr>
              <a:defRPr/>
            </a:pPr>
            <a:r>
              <a:rPr lang="en-US" sz="2400" dirty="0"/>
              <a:t>Correctable or software tolerated:  m.</a:t>
            </a:r>
          </a:p>
          <a:p>
            <a:pPr>
              <a:defRPr/>
            </a:pPr>
            <a:r>
              <a:rPr lang="en-US" sz="2400" dirty="0"/>
              <a:t>Extraneous and nonprintable characters:</a:t>
            </a:r>
          </a:p>
          <a:p>
            <a:pPr lvl="1">
              <a:defRPr/>
            </a:pPr>
            <a:r>
              <a:rPr lang="en-US" sz="1800" dirty="0"/>
              <a:t>Leading or trailing space(s):  _F or F_.</a:t>
            </a:r>
          </a:p>
          <a:p>
            <a:pPr lvl="1">
              <a:defRPr/>
            </a:pPr>
            <a:r>
              <a:rPr lang="en-US" sz="1800" dirty="0"/>
              <a:t>Other nonprintable characters may also be leading or trailing</a:t>
            </a:r>
          </a:p>
        </p:txBody>
      </p:sp>
      <p:sp>
        <p:nvSpPr>
          <p:cNvPr id="38916" name="TextBox 6"/>
          <p:cNvSpPr txBox="1">
            <a:spLocks noChangeArrowheads="1"/>
          </p:cNvSpPr>
          <p:nvPr/>
        </p:nvSpPr>
        <p:spPr bwMode="auto">
          <a:xfrm>
            <a:off x="7391400" y="762000"/>
            <a:ext cx="1447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a:t>D</a:t>
            </a:r>
            <a:r>
              <a:rPr lang="en-US" altLang="en-US" u="sng">
                <a:solidFill>
                  <a:srgbClr val="A50021"/>
                </a:solidFill>
              </a:rPr>
              <a:t>C</a:t>
            </a:r>
            <a:r>
              <a:rPr lang="en-US" altLang="en-US"/>
              <a:t>OVA</a:t>
            </a:r>
          </a:p>
        </p:txBody>
      </p:sp>
      <p:cxnSp>
        <p:nvCxnSpPr>
          <p:cNvPr id="7" name="Straight Connector 6"/>
          <p:cNvCxnSpPr/>
          <p:nvPr/>
        </p:nvCxnSpPr>
        <p:spPr>
          <a:xfrm>
            <a:off x="685800" y="2362200"/>
            <a:ext cx="8001000"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304800" y="214313"/>
            <a:ext cx="7924800" cy="990600"/>
          </a:xfrm>
        </p:spPr>
        <p:txBody>
          <a:bodyPr/>
          <a:lstStyle/>
          <a:p>
            <a:r>
              <a:rPr lang="en-US" altLang="en-US" sz="3200"/>
              <a:t>Data Integration Errors From Combining Two Different Computerized Data Sources </a:t>
            </a:r>
          </a:p>
        </p:txBody>
      </p:sp>
      <p:sp>
        <p:nvSpPr>
          <p:cNvPr id="39939" name="Content Placeholder 2"/>
          <p:cNvSpPr>
            <a:spLocks noGrp="1"/>
          </p:cNvSpPr>
          <p:nvPr>
            <p:ph idx="1"/>
          </p:nvPr>
        </p:nvSpPr>
        <p:spPr/>
        <p:txBody>
          <a:bodyPr/>
          <a:lstStyle/>
          <a:p>
            <a:r>
              <a:rPr lang="en-US" altLang="en-US" dirty="0"/>
              <a:t>Data integration errors often requires time-consuming manual effort.</a:t>
            </a:r>
          </a:p>
          <a:p>
            <a:r>
              <a:rPr lang="en-US" altLang="en-US" dirty="0"/>
              <a:t>Some examples:</a:t>
            </a:r>
          </a:p>
          <a:p>
            <a:pPr lvl="1"/>
            <a:r>
              <a:rPr lang="en-US" altLang="en-US" dirty="0"/>
              <a:t>Variable names or definitions may differ.</a:t>
            </a:r>
          </a:p>
          <a:p>
            <a:pPr lvl="1"/>
            <a:r>
              <a:rPr lang="en-US" altLang="en-US" dirty="0"/>
              <a:t>Duplicated rows (observations) may also occur.</a:t>
            </a:r>
          </a:p>
          <a:p>
            <a:pPr lvl="1"/>
            <a:r>
              <a:rPr lang="en-US" altLang="en-US" dirty="0"/>
              <a:t>Different units of measurement (or scale) may not be obvious without human interpretation.</a:t>
            </a:r>
          </a:p>
        </p:txBody>
      </p:sp>
      <p:sp>
        <p:nvSpPr>
          <p:cNvPr id="39940" name="TextBox 6"/>
          <p:cNvSpPr txBox="1">
            <a:spLocks noChangeArrowheads="1"/>
          </p:cNvSpPr>
          <p:nvPr/>
        </p:nvSpPr>
        <p:spPr bwMode="auto">
          <a:xfrm>
            <a:off x="7467600" y="1143000"/>
            <a:ext cx="1447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a:t>D</a:t>
            </a:r>
            <a:r>
              <a:rPr lang="en-US" altLang="en-US" u="sng">
                <a:solidFill>
                  <a:srgbClr val="A50021"/>
                </a:solidFill>
              </a:rPr>
              <a:t>C</a:t>
            </a:r>
            <a:r>
              <a:rPr lang="en-US" altLang="en-US"/>
              <a:t>OVA</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idx="4294967295"/>
          </p:nvPr>
        </p:nvSpPr>
        <p:spPr>
          <a:xfrm>
            <a:off x="914400" y="228600"/>
            <a:ext cx="7924800" cy="990600"/>
          </a:xfrm>
        </p:spPr>
        <p:txBody>
          <a:bodyPr/>
          <a:lstStyle/>
          <a:p>
            <a:pPr eaLnBrk="1" hangingPunct="1"/>
            <a:r>
              <a:rPr lang="en-US" altLang="en-US" sz="3600"/>
              <a:t>Data Can Be Formatted  and / or Encoded In More Than One Way</a:t>
            </a:r>
          </a:p>
        </p:txBody>
      </p:sp>
      <p:sp>
        <p:nvSpPr>
          <p:cNvPr id="40963" name="Content Placeholder 2"/>
          <p:cNvSpPr>
            <a:spLocks noGrp="1"/>
          </p:cNvSpPr>
          <p:nvPr>
            <p:ph idx="4294967295"/>
          </p:nvPr>
        </p:nvSpPr>
        <p:spPr>
          <a:xfrm>
            <a:off x="609600" y="1447800"/>
            <a:ext cx="8077200" cy="4532313"/>
          </a:xfrm>
        </p:spPr>
        <p:txBody>
          <a:bodyPr/>
          <a:lstStyle/>
          <a:p>
            <a:pPr eaLnBrk="1" hangingPunct="1"/>
            <a:r>
              <a:rPr lang="en-US" altLang="en-US" dirty="0"/>
              <a:t>Some electronic formats are more readily usable than others. (pdf vs csv)</a:t>
            </a:r>
          </a:p>
          <a:p>
            <a:pPr eaLnBrk="1" hangingPunct="1"/>
            <a:endParaRPr lang="en-US" altLang="en-US" dirty="0"/>
          </a:p>
          <a:p>
            <a:pPr eaLnBrk="1" hangingPunct="1"/>
            <a:r>
              <a:rPr lang="en-US" altLang="en-US" dirty="0"/>
              <a:t>Different encodings can impact the precision of numerical variables and can also impact data compatibility.</a:t>
            </a:r>
          </a:p>
          <a:p>
            <a:pPr eaLnBrk="1" hangingPunct="1"/>
            <a:endParaRPr lang="en-US" altLang="en-US" dirty="0"/>
          </a:p>
          <a:p>
            <a:pPr eaLnBrk="1" hangingPunct="1"/>
            <a:r>
              <a:rPr lang="en-US" altLang="en-US" dirty="0"/>
              <a:t>As you identify and choose sources of data you need to consider / deal with these issues.</a:t>
            </a:r>
          </a:p>
        </p:txBody>
      </p:sp>
      <p:sp>
        <p:nvSpPr>
          <p:cNvPr id="40964" name="TextBox 6"/>
          <p:cNvSpPr txBox="1">
            <a:spLocks noChangeArrowheads="1"/>
          </p:cNvSpPr>
          <p:nvPr/>
        </p:nvSpPr>
        <p:spPr bwMode="auto">
          <a:xfrm>
            <a:off x="7461250" y="1076325"/>
            <a:ext cx="1447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a:t>D</a:t>
            </a:r>
            <a:r>
              <a:rPr lang="en-US" altLang="en-US" u="sng">
                <a:solidFill>
                  <a:srgbClr val="A50021"/>
                </a:solidFill>
              </a:rPr>
              <a:t>C</a:t>
            </a:r>
            <a:r>
              <a:rPr lang="en-US" altLang="en-US"/>
              <a:t>OVA</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D3BF9-CE23-7BC7-AD9F-740CA6C7997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4717317-D9D1-8876-C233-BF97B3E71E8E}"/>
              </a:ext>
            </a:extLst>
          </p:cNvPr>
          <p:cNvSpPr>
            <a:spLocks noGrp="1"/>
          </p:cNvSpPr>
          <p:nvPr>
            <p:ph idx="1"/>
          </p:nvPr>
        </p:nvSpPr>
        <p:spPr/>
        <p:txBody>
          <a:bodyPr/>
          <a:lstStyle/>
          <a:p>
            <a:r>
              <a:rPr lang="en-US" dirty="0"/>
              <a:t>A slight aside:</a:t>
            </a:r>
          </a:p>
          <a:p>
            <a:r>
              <a:rPr lang="en-US" sz="2000" dirty="0"/>
              <a:t>Any serious research project will probably report “summary statistics” for the variables used in the study</a:t>
            </a:r>
          </a:p>
          <a:p>
            <a:pPr lvl="1"/>
            <a:r>
              <a:rPr lang="en-US" sz="2000" dirty="0"/>
              <a:t>Mean, std. dev., min and max</a:t>
            </a:r>
          </a:p>
          <a:p>
            <a:pPr lvl="1"/>
            <a:r>
              <a:rPr lang="en-US" sz="2000" dirty="0"/>
              <a:t>Skimming the sum stats can be a good/easy first step to see if the authors were careful </a:t>
            </a:r>
          </a:p>
          <a:p>
            <a:pPr lvl="1"/>
            <a:r>
              <a:rPr lang="en-US" sz="2000" dirty="0"/>
              <a:t>Do means, min’s, and max’s make sense?</a:t>
            </a:r>
          </a:p>
          <a:p>
            <a:pPr lvl="1"/>
            <a:r>
              <a:rPr lang="en-US" sz="2000" dirty="0"/>
              <a:t>Do things that </a:t>
            </a:r>
            <a:r>
              <a:rPr lang="en-US" sz="2000" i="1" dirty="0"/>
              <a:t>should</a:t>
            </a:r>
            <a:r>
              <a:rPr lang="en-US" sz="2000" dirty="0"/>
              <a:t> add up to 1 </a:t>
            </a:r>
            <a:r>
              <a:rPr lang="en-US" sz="2000" i="1" dirty="0"/>
              <a:t>actually</a:t>
            </a:r>
            <a:r>
              <a:rPr lang="en-US" sz="2000" dirty="0"/>
              <a:t> equal 1?</a:t>
            </a:r>
          </a:p>
          <a:p>
            <a:pPr lvl="2"/>
            <a:r>
              <a:rPr lang="en-US" dirty="0"/>
              <a:t>If the reported mean age of visitors to Tybee Island is 4 or the max age is 143, or %male+%female=124, you can probably stop reading the study (and maybe ask about getting your money back if you’re the client)  </a:t>
            </a:r>
          </a:p>
        </p:txBody>
      </p:sp>
    </p:spTree>
    <p:extLst>
      <p:ext uri="{BB962C8B-B14F-4D97-AF65-F5344CB8AC3E}">
        <p14:creationId xmlns:p14="http://schemas.microsoft.com/office/powerpoint/2010/main" val="1389858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C18E0-9B88-5FB5-49E8-D54DCF918A7A}"/>
              </a:ext>
            </a:extLst>
          </p:cNvPr>
          <p:cNvSpPr>
            <a:spLocks noGrp="1"/>
          </p:cNvSpPr>
          <p:nvPr>
            <p:ph type="title"/>
          </p:nvPr>
        </p:nvSpPr>
        <p:spPr/>
        <p:txBody>
          <a:bodyPr/>
          <a:lstStyle/>
          <a:p>
            <a:r>
              <a:rPr lang="en-US" dirty="0"/>
              <a:t>Recoding</a:t>
            </a:r>
          </a:p>
        </p:txBody>
      </p:sp>
      <p:sp>
        <p:nvSpPr>
          <p:cNvPr id="3" name="Content Placeholder 2">
            <a:extLst>
              <a:ext uri="{FF2B5EF4-FFF2-40B4-BE49-F238E27FC236}">
                <a16:creationId xmlns:a16="http://schemas.microsoft.com/office/drawing/2014/main" id="{3013CD77-C769-53FB-3DE7-ED05776C2DF8}"/>
              </a:ext>
            </a:extLst>
          </p:cNvPr>
          <p:cNvSpPr>
            <a:spLocks noGrp="1"/>
          </p:cNvSpPr>
          <p:nvPr>
            <p:ph idx="1"/>
          </p:nvPr>
        </p:nvSpPr>
        <p:spPr/>
        <p:txBody>
          <a:bodyPr/>
          <a:lstStyle/>
          <a:p>
            <a:r>
              <a:rPr lang="en-US" dirty="0"/>
              <a:t>Very often, even when you have clean data, you’ll need to recode observations. </a:t>
            </a:r>
          </a:p>
          <a:p>
            <a:r>
              <a:rPr lang="en-US" dirty="0"/>
              <a:t>Equations (and thus software) need numbers (not words) thus recoding qualitative data is very common.</a:t>
            </a:r>
          </a:p>
          <a:p>
            <a:r>
              <a:rPr lang="en-US" dirty="0"/>
              <a:t>But recoding quantitative data is also sometimes helpful or necessary</a:t>
            </a:r>
          </a:p>
        </p:txBody>
      </p:sp>
    </p:spTree>
    <p:extLst>
      <p:ext uri="{BB962C8B-B14F-4D97-AF65-F5344CB8AC3E}">
        <p14:creationId xmlns:p14="http://schemas.microsoft.com/office/powerpoint/2010/main" val="1777122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C18E0-9B88-5FB5-49E8-D54DCF918A7A}"/>
              </a:ext>
            </a:extLst>
          </p:cNvPr>
          <p:cNvSpPr>
            <a:spLocks noGrp="1"/>
          </p:cNvSpPr>
          <p:nvPr>
            <p:ph type="title"/>
          </p:nvPr>
        </p:nvSpPr>
        <p:spPr/>
        <p:txBody>
          <a:bodyPr/>
          <a:lstStyle/>
          <a:p>
            <a:r>
              <a:rPr lang="en-US" dirty="0"/>
              <a:t>Recoding</a:t>
            </a:r>
          </a:p>
        </p:txBody>
      </p:sp>
      <p:sp>
        <p:nvSpPr>
          <p:cNvPr id="3" name="Content Placeholder 2">
            <a:extLst>
              <a:ext uri="{FF2B5EF4-FFF2-40B4-BE49-F238E27FC236}">
                <a16:creationId xmlns:a16="http://schemas.microsoft.com/office/drawing/2014/main" id="{3013CD77-C769-53FB-3DE7-ED05776C2DF8}"/>
              </a:ext>
            </a:extLst>
          </p:cNvPr>
          <p:cNvSpPr>
            <a:spLocks noGrp="1"/>
          </p:cNvSpPr>
          <p:nvPr>
            <p:ph idx="1"/>
          </p:nvPr>
        </p:nvSpPr>
        <p:spPr/>
        <p:txBody>
          <a:bodyPr/>
          <a:lstStyle/>
          <a:p>
            <a:r>
              <a:rPr lang="en-US" sz="2200" dirty="0"/>
              <a:t>Examples (qualitative):</a:t>
            </a:r>
          </a:p>
          <a:p>
            <a:r>
              <a:rPr lang="en-US" sz="2200" dirty="0"/>
              <a:t>“Pool”, “No Pool”</a:t>
            </a:r>
          </a:p>
          <a:p>
            <a:pPr lvl="1"/>
            <a:r>
              <a:rPr lang="en-US" sz="2200" dirty="0"/>
              <a:t>New variable: POOL=1 if house has pool, 0 otherwise</a:t>
            </a:r>
          </a:p>
          <a:p>
            <a:r>
              <a:rPr lang="en-US" sz="2200" dirty="0"/>
              <a:t>“Languages spoken”</a:t>
            </a:r>
          </a:p>
          <a:p>
            <a:pPr lvl="1"/>
            <a:r>
              <a:rPr lang="en-US" sz="2200" dirty="0"/>
              <a:t>New variable: BILINGUAL=1 if more than one listed, 0 otherwise</a:t>
            </a:r>
          </a:p>
          <a:p>
            <a:pPr lvl="1"/>
            <a:r>
              <a:rPr lang="en-US" sz="2200" dirty="0"/>
              <a:t>Or perhaps NUMLANG=# of languages listed</a:t>
            </a:r>
          </a:p>
          <a:p>
            <a:r>
              <a:rPr lang="en-US" sz="2200" dirty="0"/>
              <a:t>“First year student”, “Second year”, etc. </a:t>
            </a:r>
          </a:p>
          <a:p>
            <a:pPr lvl="1"/>
            <a:r>
              <a:rPr lang="en-US" sz="2200" dirty="0"/>
              <a:t>New var: YEAR= year of student </a:t>
            </a:r>
          </a:p>
          <a:p>
            <a:r>
              <a:rPr lang="en-US" sz="2200" dirty="0"/>
              <a:t>&lt;Photo variables for MLS project&gt;</a:t>
            </a:r>
          </a:p>
        </p:txBody>
      </p:sp>
    </p:spTree>
    <p:extLst>
      <p:ext uri="{BB962C8B-B14F-4D97-AF65-F5344CB8AC3E}">
        <p14:creationId xmlns:p14="http://schemas.microsoft.com/office/powerpoint/2010/main" val="2563717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EA257-216E-98B3-74A8-81D4910163E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B27DED9-D663-054A-654B-A5B30729633E}"/>
              </a:ext>
            </a:extLst>
          </p:cNvPr>
          <p:cNvSpPr>
            <a:spLocks noGrp="1"/>
          </p:cNvSpPr>
          <p:nvPr>
            <p:ph idx="1"/>
          </p:nvPr>
        </p:nvSpPr>
        <p:spPr/>
        <p:txBody>
          <a:bodyPr/>
          <a:lstStyle/>
          <a:p>
            <a:r>
              <a:rPr lang="en-US" dirty="0"/>
              <a:t>Brief aside: </a:t>
            </a:r>
            <a:r>
              <a:rPr lang="en-US" i="1" dirty="0"/>
              <a:t>what’s in a name???</a:t>
            </a:r>
          </a:p>
          <a:p>
            <a:r>
              <a:rPr lang="en-US" dirty="0"/>
              <a:t>Creating variable names is more art than science…</a:t>
            </a:r>
          </a:p>
          <a:p>
            <a:pPr lvl="1"/>
            <a:r>
              <a:rPr lang="en-US" dirty="0"/>
              <a:t>Good to be descriptive</a:t>
            </a:r>
          </a:p>
          <a:p>
            <a:pPr lvl="1"/>
            <a:r>
              <a:rPr lang="en-US" dirty="0"/>
              <a:t>Good to be short</a:t>
            </a:r>
          </a:p>
          <a:p>
            <a:pPr lvl="1"/>
            <a:r>
              <a:rPr lang="en-US" dirty="0"/>
              <a:t>Good to be unambiguous</a:t>
            </a:r>
          </a:p>
          <a:p>
            <a:pPr lvl="2"/>
            <a:r>
              <a:rPr lang="en-US" dirty="0"/>
              <a:t>Sometimes difficult to do all of these things at once</a:t>
            </a:r>
          </a:p>
          <a:p>
            <a:endParaRPr lang="en-US" dirty="0"/>
          </a:p>
        </p:txBody>
      </p:sp>
    </p:spTree>
    <p:extLst>
      <p:ext uri="{BB962C8B-B14F-4D97-AF65-F5344CB8AC3E}">
        <p14:creationId xmlns:p14="http://schemas.microsoft.com/office/powerpoint/2010/main" val="280265375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0FD827-AE56-05CB-936A-0E0800E8418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6DD8F3A-2EF2-491F-CDEE-50145B41C561}"/>
              </a:ext>
            </a:extLst>
          </p:cNvPr>
          <p:cNvSpPr>
            <a:spLocks noGrp="1"/>
          </p:cNvSpPr>
          <p:nvPr>
            <p:ph idx="1"/>
          </p:nvPr>
        </p:nvSpPr>
        <p:spPr/>
        <p:txBody>
          <a:bodyPr/>
          <a:lstStyle/>
          <a:p>
            <a:r>
              <a:rPr lang="en-US" sz="2000" dirty="0"/>
              <a:t>Coding an observation’s gender:</a:t>
            </a:r>
          </a:p>
          <a:p>
            <a:r>
              <a:rPr lang="en-US" sz="2000" dirty="0"/>
              <a:t>Bad: </a:t>
            </a:r>
            <a:r>
              <a:rPr lang="en-US" sz="2000" i="1" dirty="0"/>
              <a:t>gender</a:t>
            </a:r>
          </a:p>
          <a:p>
            <a:r>
              <a:rPr lang="en-US" sz="2000" dirty="0"/>
              <a:t>Even worse: </a:t>
            </a:r>
            <a:r>
              <a:rPr lang="en-US" sz="2000" i="1" dirty="0"/>
              <a:t>var1</a:t>
            </a:r>
            <a:endParaRPr lang="en-US" sz="2000" dirty="0"/>
          </a:p>
          <a:p>
            <a:r>
              <a:rPr lang="en-US" sz="2000" dirty="0"/>
              <a:t>Good: </a:t>
            </a:r>
            <a:r>
              <a:rPr lang="en-US" sz="2000" i="1" dirty="0"/>
              <a:t>female</a:t>
            </a:r>
          </a:p>
          <a:p>
            <a:pPr lvl="1"/>
            <a:r>
              <a:rPr lang="en-US" sz="2000" dirty="0"/>
              <a:t>For something with only two obvious categories, it’s a common convention for the var name to be the presence of the characteristic (</a:t>
            </a:r>
            <a:r>
              <a:rPr lang="en-US" sz="2000" i="1" dirty="0"/>
              <a:t>delayed, precipitation, </a:t>
            </a:r>
            <a:r>
              <a:rPr lang="en-US" sz="2000" i="1" dirty="0" err="1"/>
              <a:t>out_of_town</a:t>
            </a:r>
            <a:r>
              <a:rPr lang="en-US" sz="2000" i="1" dirty="0"/>
              <a:t>, etc</a:t>
            </a:r>
            <a:r>
              <a:rPr lang="en-US" sz="2000" dirty="0"/>
              <a:t>.)</a:t>
            </a:r>
            <a:endParaRPr lang="en-US" sz="2000" i="1" dirty="0"/>
          </a:p>
          <a:p>
            <a:r>
              <a:rPr lang="en-US" sz="2000" dirty="0"/>
              <a:t>Coding a region’s unemployment rate:</a:t>
            </a:r>
          </a:p>
          <a:p>
            <a:r>
              <a:rPr lang="en-US" sz="2000" dirty="0"/>
              <a:t>Maybe bad: </a:t>
            </a:r>
            <a:r>
              <a:rPr lang="en-US" sz="2000" i="1" dirty="0" err="1"/>
              <a:t>uer</a:t>
            </a:r>
            <a:endParaRPr lang="en-US" sz="2000" i="1" dirty="0"/>
          </a:p>
          <a:p>
            <a:r>
              <a:rPr lang="en-US" sz="2000" dirty="0"/>
              <a:t>Maybe better: </a:t>
            </a:r>
            <a:r>
              <a:rPr lang="en-US" sz="2000" i="1" dirty="0" err="1"/>
              <a:t>unemployment_rate_region</a:t>
            </a:r>
            <a:endParaRPr lang="en-US" sz="2000" i="1" dirty="0"/>
          </a:p>
          <a:p>
            <a:r>
              <a:rPr lang="en-US" sz="2000" dirty="0"/>
              <a:t>Probably better: </a:t>
            </a:r>
            <a:r>
              <a:rPr lang="en-US" sz="2000" i="1" dirty="0" err="1"/>
              <a:t>unemp_rate</a:t>
            </a:r>
            <a:endParaRPr lang="en-US" sz="2000" i="1" dirty="0"/>
          </a:p>
          <a:p>
            <a:endParaRPr lang="en-US" dirty="0"/>
          </a:p>
          <a:p>
            <a:endParaRPr lang="en-US" dirty="0"/>
          </a:p>
        </p:txBody>
      </p:sp>
    </p:spTree>
    <p:extLst>
      <p:ext uri="{BB962C8B-B14F-4D97-AF65-F5344CB8AC3E}">
        <p14:creationId xmlns:p14="http://schemas.microsoft.com/office/powerpoint/2010/main" val="1046755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500"/>
                                        <p:tgtEl>
                                          <p:spTgt spid="3">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fade">
                                      <p:cBhvr>
                                        <p:cTn id="30" dur="500"/>
                                        <p:tgtEl>
                                          <p:spTgt spid="3">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500"/>
                                        <p:tgtEl>
                                          <p:spTgt spid="3">
                                            <p:txEl>
                                              <p:pRg st="7" end="7"/>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8" end="8"/>
                                            </p:txEl>
                                          </p:spTgt>
                                        </p:tgtEl>
                                        <p:attrNameLst>
                                          <p:attrName>style.visibility</p:attrName>
                                        </p:attrNameLst>
                                      </p:cBhvr>
                                      <p:to>
                                        <p:strVal val="visible"/>
                                      </p:to>
                                    </p:set>
                                    <p:animEffect transition="in" filter="fade">
                                      <p:cBhvr>
                                        <p:cTn id="40"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38019-D379-5942-A7F2-15E835BE7E9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F8DA205-05E1-7FDB-8694-A9E951361BA1}"/>
              </a:ext>
            </a:extLst>
          </p:cNvPr>
          <p:cNvSpPr>
            <a:spLocks noGrp="1"/>
          </p:cNvSpPr>
          <p:nvPr>
            <p:ph idx="1"/>
          </p:nvPr>
        </p:nvSpPr>
        <p:spPr/>
        <p:txBody>
          <a:bodyPr/>
          <a:lstStyle/>
          <a:p>
            <a:r>
              <a:rPr lang="en-US" dirty="0"/>
              <a:t>While not always possible, ideally, you’d like to create tables (and thus variable names) that would allow someone to get a basic idea of what you’re talking about without reading the body of the paper</a:t>
            </a:r>
          </a:p>
          <a:p>
            <a:pPr lvl="1"/>
            <a:r>
              <a:rPr lang="en-US" i="1" dirty="0"/>
              <a:t>Sometimes easier said than done…</a:t>
            </a:r>
          </a:p>
          <a:p>
            <a:r>
              <a:rPr lang="en-US" dirty="0"/>
              <a:t>Bad/ambiguous var names make this difficult</a:t>
            </a:r>
          </a:p>
        </p:txBody>
      </p:sp>
    </p:spTree>
    <p:extLst>
      <p:ext uri="{BB962C8B-B14F-4D97-AF65-F5344CB8AC3E}">
        <p14:creationId xmlns:p14="http://schemas.microsoft.com/office/powerpoint/2010/main" val="624555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BD376-20B1-C9C8-F7BF-1E00091E6CD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9FB5E8E-B911-3804-80C2-33A5CC5BEF60}"/>
              </a:ext>
            </a:extLst>
          </p:cNvPr>
          <p:cNvSpPr>
            <a:spLocks noGrp="1"/>
          </p:cNvSpPr>
          <p:nvPr>
            <p:ph idx="1"/>
          </p:nvPr>
        </p:nvSpPr>
        <p:spPr/>
        <p:txBody>
          <a:bodyPr/>
          <a:lstStyle/>
          <a:p>
            <a:r>
              <a:rPr lang="en-US" dirty="0"/>
              <a:t>Can try to make those decisions based on observable evidence (data) or based on your “gut” (i.e. your subjective best guess/intuition) </a:t>
            </a:r>
          </a:p>
          <a:p>
            <a:endParaRPr lang="en-US" dirty="0"/>
          </a:p>
          <a:p>
            <a:r>
              <a:rPr lang="en-US" dirty="0"/>
              <a:t>Being able to understand what the data are telling us will be useful in making evidence-based decisions. </a:t>
            </a:r>
          </a:p>
          <a:p>
            <a:pPr lvl="1"/>
            <a:r>
              <a:rPr lang="en-US" dirty="0"/>
              <a:t>(That’s not to say that going with your “gut” is necessarily bad! Sometimes experience can provide you with intuition on a decision.) </a:t>
            </a:r>
          </a:p>
        </p:txBody>
      </p:sp>
    </p:spTree>
    <p:extLst>
      <p:ext uri="{BB962C8B-B14F-4D97-AF65-F5344CB8AC3E}">
        <p14:creationId xmlns:p14="http://schemas.microsoft.com/office/powerpoint/2010/main" val="3077254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9761F-D73E-4882-C2C8-5079350E245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A34755A-ADBD-C6B5-09EB-C24EB2259FDB}"/>
              </a:ext>
            </a:extLst>
          </p:cNvPr>
          <p:cNvSpPr>
            <a:spLocks noGrp="1"/>
          </p:cNvSpPr>
          <p:nvPr>
            <p:ph idx="1"/>
          </p:nvPr>
        </p:nvSpPr>
        <p:spPr/>
        <p:txBody>
          <a:bodyPr/>
          <a:lstStyle/>
          <a:p>
            <a:r>
              <a:rPr lang="en-US" dirty="0"/>
              <a:t>So anyway…recoding!</a:t>
            </a:r>
          </a:p>
          <a:p>
            <a:r>
              <a:rPr lang="en-US" dirty="0"/>
              <a:t>Often you’ll want/need to transform your quantitative variables </a:t>
            </a:r>
          </a:p>
        </p:txBody>
      </p:sp>
    </p:spTree>
    <p:extLst>
      <p:ext uri="{BB962C8B-B14F-4D97-AF65-F5344CB8AC3E}">
        <p14:creationId xmlns:p14="http://schemas.microsoft.com/office/powerpoint/2010/main" val="204777872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idx="4294967295"/>
          </p:nvPr>
        </p:nvSpPr>
        <p:spPr>
          <a:xfrm>
            <a:off x="914400" y="228600"/>
            <a:ext cx="7924800" cy="990600"/>
          </a:xfrm>
        </p:spPr>
        <p:txBody>
          <a:bodyPr/>
          <a:lstStyle/>
          <a:p>
            <a:pPr eaLnBrk="1" hangingPunct="1"/>
            <a:r>
              <a:rPr lang="en-US" altLang="en-US" sz="3600"/>
              <a:t>After Collection It Is Often Helpful To Recode Some Variables</a:t>
            </a:r>
          </a:p>
        </p:txBody>
      </p:sp>
      <p:sp>
        <p:nvSpPr>
          <p:cNvPr id="43011" name="Content Placeholder 2"/>
          <p:cNvSpPr>
            <a:spLocks noGrp="1"/>
          </p:cNvSpPr>
          <p:nvPr>
            <p:ph idx="4294967295"/>
          </p:nvPr>
        </p:nvSpPr>
        <p:spPr>
          <a:xfrm>
            <a:off x="381000" y="1438275"/>
            <a:ext cx="8077200" cy="4810125"/>
          </a:xfrm>
        </p:spPr>
        <p:txBody>
          <a:bodyPr/>
          <a:lstStyle/>
          <a:p>
            <a:pPr eaLnBrk="1" hangingPunct="1"/>
            <a:r>
              <a:rPr lang="en-US" altLang="en-US" sz="2400" dirty="0"/>
              <a:t>Recoding a variable can either supplement or replace the original variable.</a:t>
            </a:r>
          </a:p>
          <a:p>
            <a:pPr eaLnBrk="1" hangingPunct="1"/>
            <a:endParaRPr lang="en-US" altLang="en-US" sz="1200" dirty="0"/>
          </a:p>
          <a:p>
            <a:pPr eaLnBrk="1" hangingPunct="1"/>
            <a:r>
              <a:rPr lang="en-US" altLang="en-US" sz="2400" dirty="0"/>
              <a:t>Recoding a categorical variable involves redefining categories.</a:t>
            </a:r>
          </a:p>
          <a:p>
            <a:pPr eaLnBrk="1" hangingPunct="1"/>
            <a:endParaRPr lang="en-US" altLang="en-US" sz="1200" dirty="0"/>
          </a:p>
          <a:p>
            <a:pPr eaLnBrk="1" hangingPunct="1"/>
            <a:r>
              <a:rPr lang="en-US" altLang="en-US" sz="2400" dirty="0"/>
              <a:t>Recoding a numerical variable involves changing this variable into a categorical variable.</a:t>
            </a:r>
          </a:p>
          <a:p>
            <a:pPr eaLnBrk="1" hangingPunct="1"/>
            <a:endParaRPr lang="en-US" altLang="en-US" sz="1400" dirty="0"/>
          </a:p>
          <a:p>
            <a:pPr eaLnBrk="1" hangingPunct="1"/>
            <a:r>
              <a:rPr lang="en-US" altLang="en-US" sz="2400" dirty="0"/>
              <a:t>When recoding be sure that the new categories are mutually exclusive (categories do not overlap) and collectively exhaustive (categories cover all possible values).</a:t>
            </a:r>
          </a:p>
        </p:txBody>
      </p:sp>
      <p:sp>
        <p:nvSpPr>
          <p:cNvPr id="43012" name="TextBox 6"/>
          <p:cNvSpPr txBox="1">
            <a:spLocks noChangeArrowheads="1"/>
          </p:cNvSpPr>
          <p:nvPr/>
        </p:nvSpPr>
        <p:spPr bwMode="auto">
          <a:xfrm>
            <a:off x="7461250" y="914400"/>
            <a:ext cx="1447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a:t>D</a:t>
            </a:r>
            <a:r>
              <a:rPr lang="en-US" altLang="en-US" u="sng">
                <a:solidFill>
                  <a:srgbClr val="A50021"/>
                </a:solidFill>
              </a:rPr>
              <a:t>C</a:t>
            </a:r>
            <a:r>
              <a:rPr lang="en-US" altLang="en-US"/>
              <a:t>OVA</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8C0E38-6CEA-0D05-0E1D-4092A7EBCFFD}"/>
              </a:ext>
            </a:extLst>
          </p:cNvPr>
          <p:cNvSpPr>
            <a:spLocks noGrp="1"/>
          </p:cNvSpPr>
          <p:nvPr>
            <p:ph type="title"/>
          </p:nvPr>
        </p:nvSpPr>
        <p:spPr/>
        <p:txBody>
          <a:bodyPr/>
          <a:lstStyle/>
          <a:p>
            <a:r>
              <a:rPr lang="en-US" dirty="0"/>
              <a:t>Recoding</a:t>
            </a:r>
          </a:p>
        </p:txBody>
      </p:sp>
      <p:sp>
        <p:nvSpPr>
          <p:cNvPr id="3" name="Content Placeholder 2">
            <a:extLst>
              <a:ext uri="{FF2B5EF4-FFF2-40B4-BE49-F238E27FC236}">
                <a16:creationId xmlns:a16="http://schemas.microsoft.com/office/drawing/2014/main" id="{F296BD59-99B2-91FB-B887-103B1701A1D2}"/>
              </a:ext>
            </a:extLst>
          </p:cNvPr>
          <p:cNvSpPr>
            <a:spLocks noGrp="1"/>
          </p:cNvSpPr>
          <p:nvPr>
            <p:ph idx="1"/>
          </p:nvPr>
        </p:nvSpPr>
        <p:spPr/>
        <p:txBody>
          <a:bodyPr/>
          <a:lstStyle/>
          <a:p>
            <a:r>
              <a:rPr lang="en-US" dirty="0"/>
              <a:t>Examples (quantitative):</a:t>
            </a:r>
          </a:p>
          <a:p>
            <a:r>
              <a:rPr lang="en-US" dirty="0"/>
              <a:t>Variable: GDP</a:t>
            </a:r>
          </a:p>
          <a:p>
            <a:pPr lvl="1"/>
            <a:r>
              <a:rPr lang="en-US" dirty="0"/>
              <a:t>New variable: GDP growth rate</a:t>
            </a:r>
          </a:p>
          <a:p>
            <a:r>
              <a:rPr lang="en-US" dirty="0"/>
              <a:t>Variable: PRICE (nominal) </a:t>
            </a:r>
          </a:p>
          <a:p>
            <a:pPr lvl="1"/>
            <a:r>
              <a:rPr lang="en-US" dirty="0"/>
              <a:t>New variable: </a:t>
            </a:r>
            <a:r>
              <a:rPr lang="en-US" dirty="0" err="1"/>
              <a:t>real_price</a:t>
            </a:r>
            <a:endParaRPr lang="en-US" dirty="0"/>
          </a:p>
          <a:p>
            <a:r>
              <a:rPr lang="en-US" dirty="0"/>
              <a:t>Variable: PRICE</a:t>
            </a:r>
          </a:p>
          <a:p>
            <a:pPr lvl="1"/>
            <a:r>
              <a:rPr lang="en-US" dirty="0"/>
              <a:t>New variable: ln(price)</a:t>
            </a:r>
          </a:p>
          <a:p>
            <a:r>
              <a:rPr lang="en-US" dirty="0"/>
              <a:t>Variable: Average temperature for a day</a:t>
            </a:r>
          </a:p>
          <a:p>
            <a:pPr lvl="1"/>
            <a:r>
              <a:rPr lang="en-US" dirty="0"/>
              <a:t>New variable: deviation from historical average </a:t>
            </a:r>
          </a:p>
          <a:p>
            <a:endParaRPr lang="en-US" dirty="0"/>
          </a:p>
        </p:txBody>
      </p:sp>
    </p:spTree>
    <p:extLst>
      <p:ext uri="{BB962C8B-B14F-4D97-AF65-F5344CB8AC3E}">
        <p14:creationId xmlns:p14="http://schemas.microsoft.com/office/powerpoint/2010/main" val="3670375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E6EE9-F236-CD5E-BBF6-2906D4A5E2CD}"/>
              </a:ext>
            </a:extLst>
          </p:cNvPr>
          <p:cNvSpPr>
            <a:spLocks noGrp="1"/>
          </p:cNvSpPr>
          <p:nvPr>
            <p:ph type="title"/>
          </p:nvPr>
        </p:nvSpPr>
        <p:spPr/>
        <p:txBody>
          <a:bodyPr/>
          <a:lstStyle/>
          <a:p>
            <a:r>
              <a:rPr lang="en-US" dirty="0"/>
              <a:t>Recoding </a:t>
            </a:r>
          </a:p>
        </p:txBody>
      </p:sp>
      <p:sp>
        <p:nvSpPr>
          <p:cNvPr id="3" name="Content Placeholder 2">
            <a:extLst>
              <a:ext uri="{FF2B5EF4-FFF2-40B4-BE49-F238E27FC236}">
                <a16:creationId xmlns:a16="http://schemas.microsoft.com/office/drawing/2014/main" id="{8184E7F8-2F7C-F557-09AC-F60DAC974918}"/>
              </a:ext>
            </a:extLst>
          </p:cNvPr>
          <p:cNvSpPr>
            <a:spLocks noGrp="1"/>
          </p:cNvSpPr>
          <p:nvPr>
            <p:ph idx="1"/>
          </p:nvPr>
        </p:nvSpPr>
        <p:spPr/>
        <p:txBody>
          <a:bodyPr/>
          <a:lstStyle/>
          <a:p>
            <a:r>
              <a:rPr lang="en-US" dirty="0"/>
              <a:t>More examples </a:t>
            </a:r>
            <a:r>
              <a:rPr lang="en-US"/>
              <a:t>(quantitative):</a:t>
            </a:r>
            <a:endParaRPr lang="en-US" dirty="0"/>
          </a:p>
          <a:p>
            <a:r>
              <a:rPr lang="en-US" dirty="0"/>
              <a:t>In some situations, it may be desirable to recode continuous variables into discrete blocks</a:t>
            </a:r>
          </a:p>
          <a:p>
            <a:r>
              <a:rPr lang="en-US" dirty="0"/>
              <a:t>Variable: income, ranging from $0 to $40,000,000</a:t>
            </a:r>
          </a:p>
          <a:p>
            <a:r>
              <a:rPr lang="en-US" dirty="0"/>
              <a:t>New variables: </a:t>
            </a:r>
          </a:p>
          <a:p>
            <a:pPr lvl="1"/>
            <a:r>
              <a:rPr lang="en-US" dirty="0"/>
              <a:t>LOW_INCOME=1 if income&lt;$20,000, 0 otherwise</a:t>
            </a:r>
          </a:p>
          <a:p>
            <a:pPr lvl="1"/>
            <a:r>
              <a:rPr lang="en-US" dirty="0"/>
              <a:t>MID_INCOME=1 if 20,000&lt;=income&lt;100,000</a:t>
            </a:r>
          </a:p>
          <a:p>
            <a:pPr lvl="1"/>
            <a:r>
              <a:rPr lang="en-US" dirty="0"/>
              <a:t>HI_INCOME=1 if 100,000&lt;=income&lt;200,000</a:t>
            </a:r>
          </a:p>
          <a:p>
            <a:pPr lvl="1"/>
            <a:r>
              <a:rPr lang="en-US" dirty="0"/>
              <a:t>VERYHI_INCOME=1 if 200,000&lt;=income</a:t>
            </a:r>
          </a:p>
        </p:txBody>
      </p:sp>
    </p:spTree>
    <p:extLst>
      <p:ext uri="{BB962C8B-B14F-4D97-AF65-F5344CB8AC3E}">
        <p14:creationId xmlns:p14="http://schemas.microsoft.com/office/powerpoint/2010/main" val="2709703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941A0-0102-D005-0EEC-3A33E06C25F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BA6E7F4-BA20-7C1D-667E-D7288B26D263}"/>
              </a:ext>
            </a:extLst>
          </p:cNvPr>
          <p:cNvSpPr>
            <a:spLocks noGrp="1"/>
          </p:cNvSpPr>
          <p:nvPr>
            <p:ph idx="1"/>
          </p:nvPr>
        </p:nvSpPr>
        <p:spPr/>
        <p:txBody>
          <a:bodyPr/>
          <a:lstStyle/>
          <a:p>
            <a:r>
              <a:rPr lang="en-US" dirty="0"/>
              <a:t>A typical source of customer data is the survey</a:t>
            </a:r>
          </a:p>
          <a:p>
            <a:r>
              <a:rPr lang="en-US" dirty="0"/>
              <a:t>What are some obvious ways surveys can go wrong, and provide you with data that is of little use?</a:t>
            </a:r>
          </a:p>
        </p:txBody>
      </p:sp>
    </p:spTree>
    <p:extLst>
      <p:ext uri="{BB962C8B-B14F-4D97-AF65-F5344CB8AC3E}">
        <p14:creationId xmlns:p14="http://schemas.microsoft.com/office/powerpoint/2010/main" val="425994963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idx="4294967295"/>
          </p:nvPr>
        </p:nvSpPr>
        <p:spPr/>
        <p:txBody>
          <a:bodyPr/>
          <a:lstStyle/>
          <a:p>
            <a:pPr eaLnBrk="1" hangingPunct="1"/>
            <a:r>
              <a:rPr lang="en-US" altLang="en-US"/>
              <a:t>Evaluating Survey Worthiness</a:t>
            </a:r>
          </a:p>
        </p:txBody>
      </p:sp>
      <p:sp>
        <p:nvSpPr>
          <p:cNvPr id="44035" name="Rectangle 3"/>
          <p:cNvSpPr>
            <a:spLocks noGrp="1" noChangeArrowheads="1"/>
          </p:cNvSpPr>
          <p:nvPr>
            <p:ph type="body" idx="4294967295"/>
          </p:nvPr>
        </p:nvSpPr>
        <p:spPr>
          <a:xfrm>
            <a:off x="481013" y="1638300"/>
            <a:ext cx="8077200" cy="4532313"/>
          </a:xfrm>
        </p:spPr>
        <p:txBody>
          <a:bodyPr/>
          <a:lstStyle/>
          <a:p>
            <a:pPr eaLnBrk="1" hangingPunct="1"/>
            <a:r>
              <a:rPr lang="en-US" altLang="en-US"/>
              <a:t>What is the purpose of the survey?</a:t>
            </a:r>
          </a:p>
          <a:p>
            <a:pPr eaLnBrk="1" hangingPunct="1"/>
            <a:endParaRPr lang="en-US" altLang="en-US" sz="1000"/>
          </a:p>
          <a:p>
            <a:pPr eaLnBrk="1" hangingPunct="1"/>
            <a:r>
              <a:rPr lang="en-US" altLang="en-US"/>
              <a:t>Is the survey based on a probability sample?</a:t>
            </a:r>
          </a:p>
          <a:p>
            <a:pPr eaLnBrk="1" hangingPunct="1"/>
            <a:endParaRPr lang="en-US" altLang="en-US" sz="1000"/>
          </a:p>
          <a:p>
            <a:pPr eaLnBrk="1" hangingPunct="1"/>
            <a:r>
              <a:rPr lang="en-US" altLang="en-US"/>
              <a:t>Coverage error – appropriate frame?</a:t>
            </a:r>
          </a:p>
          <a:p>
            <a:pPr eaLnBrk="1" hangingPunct="1"/>
            <a:endParaRPr lang="en-US" altLang="en-US" sz="1000"/>
          </a:p>
          <a:p>
            <a:pPr eaLnBrk="1" hangingPunct="1"/>
            <a:r>
              <a:rPr lang="en-US" altLang="en-US"/>
              <a:t>Nonresponse error – follow up.</a:t>
            </a:r>
          </a:p>
          <a:p>
            <a:pPr eaLnBrk="1" hangingPunct="1"/>
            <a:endParaRPr lang="en-US" altLang="en-US" sz="1000"/>
          </a:p>
          <a:p>
            <a:pPr eaLnBrk="1" hangingPunct="1"/>
            <a:r>
              <a:rPr lang="en-US" altLang="en-US"/>
              <a:t>Measurement error – good questions elicit good responses.</a:t>
            </a:r>
          </a:p>
          <a:p>
            <a:pPr eaLnBrk="1" hangingPunct="1"/>
            <a:endParaRPr lang="en-US" altLang="en-US" sz="1000"/>
          </a:p>
          <a:p>
            <a:pPr eaLnBrk="1" hangingPunct="1"/>
            <a:r>
              <a:rPr lang="en-US" altLang="en-US"/>
              <a:t>Sampling error – always exists.</a:t>
            </a:r>
          </a:p>
        </p:txBody>
      </p:sp>
      <p:sp>
        <p:nvSpPr>
          <p:cNvPr id="44036" name="Rectangle 6"/>
          <p:cNvSpPr>
            <a:spLocks noChangeArrowheads="1"/>
          </p:cNvSpPr>
          <p:nvPr/>
        </p:nvSpPr>
        <p:spPr bwMode="auto">
          <a:xfrm>
            <a:off x="7615238" y="1143000"/>
            <a:ext cx="12684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2400"/>
              <a:t>D</a:t>
            </a:r>
            <a:r>
              <a:rPr lang="en-US" altLang="en-US" sz="2400" u="sng">
                <a:solidFill>
                  <a:srgbClr val="A50021"/>
                </a:solidFill>
              </a:rPr>
              <a:t>C</a:t>
            </a:r>
            <a:r>
              <a:rPr lang="en-US" altLang="en-US" sz="2400"/>
              <a:t>OVA</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idx="4294967295"/>
          </p:nvPr>
        </p:nvSpPr>
        <p:spPr/>
        <p:txBody>
          <a:bodyPr/>
          <a:lstStyle/>
          <a:p>
            <a:pPr eaLnBrk="1" hangingPunct="1"/>
            <a:r>
              <a:rPr lang="en-US" altLang="en-US"/>
              <a:t>Types of Survey Errors</a:t>
            </a:r>
          </a:p>
        </p:txBody>
      </p:sp>
      <p:sp>
        <p:nvSpPr>
          <p:cNvPr id="45059" name="Rectangle 3"/>
          <p:cNvSpPr>
            <a:spLocks noGrp="1" noChangeArrowheads="1"/>
          </p:cNvSpPr>
          <p:nvPr>
            <p:ph type="body" idx="4294967295"/>
          </p:nvPr>
        </p:nvSpPr>
        <p:spPr>
          <a:xfrm>
            <a:off x="248444" y="1447800"/>
            <a:ext cx="8559006" cy="4953000"/>
          </a:xfrm>
        </p:spPr>
        <p:txBody>
          <a:bodyPr/>
          <a:lstStyle/>
          <a:p>
            <a:pPr eaLnBrk="1" hangingPunct="1">
              <a:lnSpc>
                <a:spcPct val="110000"/>
              </a:lnSpc>
            </a:pPr>
            <a:r>
              <a:rPr lang="en-US" altLang="en-US" dirty="0"/>
              <a:t>Coverage error or selection bias:</a:t>
            </a:r>
          </a:p>
          <a:p>
            <a:pPr lvl="1" eaLnBrk="1" hangingPunct="1">
              <a:lnSpc>
                <a:spcPct val="110000"/>
              </a:lnSpc>
            </a:pPr>
            <a:r>
              <a:rPr lang="en-US" altLang="en-US" sz="2000" dirty="0"/>
              <a:t>Exists if some groups are excluded from the frame and have no chance of being selected.</a:t>
            </a:r>
          </a:p>
          <a:p>
            <a:pPr lvl="2" eaLnBrk="1" hangingPunct="1">
              <a:lnSpc>
                <a:spcPct val="110000"/>
              </a:lnSpc>
            </a:pPr>
            <a:r>
              <a:rPr lang="en-US" altLang="en-US" sz="1600" dirty="0"/>
              <a:t>Ex: Surveying students on campus today at 9:00am</a:t>
            </a:r>
          </a:p>
          <a:p>
            <a:pPr eaLnBrk="1" hangingPunct="1">
              <a:lnSpc>
                <a:spcPct val="110000"/>
              </a:lnSpc>
            </a:pPr>
            <a:r>
              <a:rPr lang="en-US" altLang="en-US" dirty="0"/>
              <a:t>Nonresponse error or bias:</a:t>
            </a:r>
          </a:p>
          <a:p>
            <a:pPr lvl="1" eaLnBrk="1" hangingPunct="1">
              <a:lnSpc>
                <a:spcPct val="110000"/>
              </a:lnSpc>
            </a:pPr>
            <a:r>
              <a:rPr lang="en-US" altLang="en-US" sz="2000" dirty="0"/>
              <a:t>People who do not respond may be different from those who do respond.</a:t>
            </a:r>
          </a:p>
          <a:p>
            <a:pPr lvl="2" eaLnBrk="1" hangingPunct="1">
              <a:lnSpc>
                <a:spcPct val="110000"/>
              </a:lnSpc>
            </a:pPr>
            <a:r>
              <a:rPr lang="en-US" altLang="en-US" sz="1600" dirty="0"/>
              <a:t>Ex: Retired people may have more time on their hands and thus be more likely to respond to your survey. </a:t>
            </a:r>
          </a:p>
          <a:p>
            <a:pPr lvl="2" eaLnBrk="1" hangingPunct="1">
              <a:lnSpc>
                <a:spcPct val="110000"/>
              </a:lnSpc>
            </a:pPr>
            <a:r>
              <a:rPr lang="en-US" altLang="en-US" sz="1600" dirty="0"/>
              <a:t>Ex: People who really hate or really love your product may be more likely to respond</a:t>
            </a:r>
          </a:p>
          <a:p>
            <a:pPr lvl="3" eaLnBrk="1" hangingPunct="1">
              <a:lnSpc>
                <a:spcPct val="110000"/>
              </a:lnSpc>
            </a:pPr>
            <a:r>
              <a:rPr lang="en-US" altLang="en-US" sz="1400" dirty="0"/>
              <a:t>&lt;course evaluations&gt;</a:t>
            </a:r>
          </a:p>
          <a:p>
            <a:pPr eaLnBrk="1" hangingPunct="1">
              <a:lnSpc>
                <a:spcPct val="110000"/>
              </a:lnSpc>
            </a:pPr>
            <a:endParaRPr lang="en-US" altLang="en-US" sz="2000" dirty="0"/>
          </a:p>
        </p:txBody>
      </p:sp>
      <p:sp>
        <p:nvSpPr>
          <p:cNvPr id="45060" name="Rectangle 4"/>
          <p:cNvSpPr>
            <a:spLocks noChangeArrowheads="1"/>
          </p:cNvSpPr>
          <p:nvPr/>
        </p:nvSpPr>
        <p:spPr bwMode="auto">
          <a:xfrm>
            <a:off x="5867400" y="5943600"/>
            <a:ext cx="10096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endParaRPr lang="en-US" altLang="en-US" sz="2400"/>
          </a:p>
        </p:txBody>
      </p:sp>
      <p:sp>
        <p:nvSpPr>
          <p:cNvPr id="45061" name="Rectangle 7"/>
          <p:cNvSpPr>
            <a:spLocks noChangeArrowheads="1"/>
          </p:cNvSpPr>
          <p:nvPr/>
        </p:nvSpPr>
        <p:spPr bwMode="auto">
          <a:xfrm>
            <a:off x="7539038" y="914400"/>
            <a:ext cx="12684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2400"/>
              <a:t>D</a:t>
            </a:r>
            <a:r>
              <a:rPr lang="en-US" altLang="en-US" sz="2400" u="sng">
                <a:solidFill>
                  <a:srgbClr val="A50021"/>
                </a:solidFill>
              </a:rPr>
              <a:t>C</a:t>
            </a:r>
            <a:r>
              <a:rPr lang="en-US" altLang="en-US" sz="2400"/>
              <a:t>OVA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059">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5059">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5059">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5059">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505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idx="4294967295"/>
          </p:nvPr>
        </p:nvSpPr>
        <p:spPr/>
        <p:txBody>
          <a:bodyPr/>
          <a:lstStyle/>
          <a:p>
            <a:pPr eaLnBrk="1" hangingPunct="1"/>
            <a:r>
              <a:rPr lang="en-US" altLang="en-US"/>
              <a:t>Types of Survey Errors</a:t>
            </a:r>
          </a:p>
        </p:txBody>
      </p:sp>
      <p:sp>
        <p:nvSpPr>
          <p:cNvPr id="45059" name="Rectangle 3"/>
          <p:cNvSpPr>
            <a:spLocks noGrp="1" noChangeArrowheads="1"/>
          </p:cNvSpPr>
          <p:nvPr>
            <p:ph type="body" idx="4294967295"/>
          </p:nvPr>
        </p:nvSpPr>
        <p:spPr>
          <a:xfrm>
            <a:off x="248444" y="1447800"/>
            <a:ext cx="8559006" cy="4953000"/>
          </a:xfrm>
        </p:spPr>
        <p:txBody>
          <a:bodyPr/>
          <a:lstStyle/>
          <a:p>
            <a:pPr eaLnBrk="1" hangingPunct="1">
              <a:lnSpc>
                <a:spcPct val="110000"/>
              </a:lnSpc>
            </a:pPr>
            <a:r>
              <a:rPr lang="en-US" altLang="en-US" dirty="0"/>
              <a:t>Measurement error:</a:t>
            </a:r>
          </a:p>
          <a:p>
            <a:pPr lvl="1" eaLnBrk="1" hangingPunct="1">
              <a:lnSpc>
                <a:spcPct val="110000"/>
              </a:lnSpc>
            </a:pPr>
            <a:r>
              <a:rPr lang="en-US" altLang="en-US" sz="2000" dirty="0"/>
              <a:t>Due to weaknesses in question design and / or respondent error.</a:t>
            </a:r>
          </a:p>
          <a:p>
            <a:pPr lvl="2" eaLnBrk="1" hangingPunct="1">
              <a:lnSpc>
                <a:spcPct val="110000"/>
              </a:lnSpc>
            </a:pPr>
            <a:r>
              <a:rPr lang="en-US" altLang="en-US" sz="1600" dirty="0"/>
              <a:t>Ex: “Do you oppose Proposition 18, which continues the prohibition on Sunday alcohol sales?”</a:t>
            </a:r>
          </a:p>
          <a:p>
            <a:pPr lvl="2" eaLnBrk="1" hangingPunct="1">
              <a:lnSpc>
                <a:spcPct val="110000"/>
              </a:lnSpc>
            </a:pPr>
            <a:r>
              <a:rPr lang="en-US" altLang="en-US" sz="1600" dirty="0"/>
              <a:t>Ex: “Do you believe that protecting the safely of our children is important by supporting the proposed tax increase to fund the interchange improvement project at the corner of 45</a:t>
            </a:r>
            <a:r>
              <a:rPr lang="en-US" altLang="en-US" sz="1600" baseline="30000" dirty="0"/>
              <a:t>th</a:t>
            </a:r>
            <a:r>
              <a:rPr lang="en-US" altLang="en-US" sz="1600" dirty="0"/>
              <a:t> Street and Kirkman Lane?”   </a:t>
            </a:r>
          </a:p>
          <a:p>
            <a:pPr eaLnBrk="1" hangingPunct="1">
              <a:lnSpc>
                <a:spcPct val="110000"/>
              </a:lnSpc>
            </a:pPr>
            <a:r>
              <a:rPr lang="en-US" altLang="en-US" dirty="0"/>
              <a:t>Sampling error:</a:t>
            </a:r>
          </a:p>
          <a:p>
            <a:pPr lvl="1" eaLnBrk="1" hangingPunct="1">
              <a:lnSpc>
                <a:spcPct val="110000"/>
              </a:lnSpc>
            </a:pPr>
            <a:r>
              <a:rPr lang="en-US" altLang="en-US" sz="2000" dirty="0"/>
              <a:t>Variation from sample to sample will always exist.</a:t>
            </a:r>
          </a:p>
          <a:p>
            <a:pPr lvl="2" eaLnBrk="1" hangingPunct="1">
              <a:lnSpc>
                <a:spcPct val="110000"/>
              </a:lnSpc>
            </a:pPr>
            <a:r>
              <a:rPr lang="en-US" altLang="en-US" sz="1600" dirty="0"/>
              <a:t>A sample stat will (probably</a:t>
            </a:r>
            <a:r>
              <a:rPr lang="en-US" altLang="en-US" sz="1600"/>
              <a:t>) never </a:t>
            </a:r>
            <a:r>
              <a:rPr lang="en-US" altLang="en-US" sz="1600" dirty="0"/>
              <a:t>match the true population parameter and different samples will generate different sample statistics. </a:t>
            </a:r>
          </a:p>
          <a:p>
            <a:pPr eaLnBrk="1" hangingPunct="1">
              <a:lnSpc>
                <a:spcPct val="110000"/>
              </a:lnSpc>
            </a:pPr>
            <a:endParaRPr lang="en-US" altLang="en-US" sz="2400" dirty="0"/>
          </a:p>
        </p:txBody>
      </p:sp>
      <p:sp>
        <p:nvSpPr>
          <p:cNvPr id="45060" name="Rectangle 4"/>
          <p:cNvSpPr>
            <a:spLocks noChangeArrowheads="1"/>
          </p:cNvSpPr>
          <p:nvPr/>
        </p:nvSpPr>
        <p:spPr bwMode="auto">
          <a:xfrm>
            <a:off x="5867400" y="5943600"/>
            <a:ext cx="10096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endParaRPr lang="en-US" altLang="en-US" sz="2400"/>
          </a:p>
        </p:txBody>
      </p:sp>
      <p:sp>
        <p:nvSpPr>
          <p:cNvPr id="45061" name="Rectangle 7"/>
          <p:cNvSpPr>
            <a:spLocks noChangeArrowheads="1"/>
          </p:cNvSpPr>
          <p:nvPr/>
        </p:nvSpPr>
        <p:spPr bwMode="auto">
          <a:xfrm>
            <a:off x="7539038" y="914400"/>
            <a:ext cx="12684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2400"/>
              <a:t>D</a:t>
            </a:r>
            <a:r>
              <a:rPr lang="en-US" altLang="en-US" sz="2400" u="sng">
                <a:solidFill>
                  <a:srgbClr val="A50021"/>
                </a:solidFill>
              </a:rPr>
              <a:t>C</a:t>
            </a:r>
            <a:r>
              <a:rPr lang="en-US" altLang="en-US" sz="2400"/>
              <a:t>OVA</a:t>
            </a:r>
          </a:p>
        </p:txBody>
      </p:sp>
    </p:spTree>
    <p:extLst>
      <p:ext uri="{BB962C8B-B14F-4D97-AF65-F5344CB8AC3E}">
        <p14:creationId xmlns:p14="http://schemas.microsoft.com/office/powerpoint/2010/main" val="3924927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5059">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5059">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5059">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5059">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5059">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505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idx="4294967295"/>
          </p:nvPr>
        </p:nvSpPr>
        <p:spPr>
          <a:xfrm>
            <a:off x="1143000" y="0"/>
            <a:ext cx="7383463" cy="990600"/>
          </a:xfrm>
        </p:spPr>
        <p:txBody>
          <a:bodyPr/>
          <a:lstStyle/>
          <a:p>
            <a:pPr eaLnBrk="1" hangingPunct="1"/>
            <a:r>
              <a:rPr lang="en-US" altLang="en-US"/>
              <a:t>Types of Survey Errors</a:t>
            </a:r>
          </a:p>
        </p:txBody>
      </p:sp>
      <p:sp>
        <p:nvSpPr>
          <p:cNvPr id="46083" name="Rectangle 3"/>
          <p:cNvSpPr>
            <a:spLocks noGrp="1" noChangeArrowheads="1"/>
          </p:cNvSpPr>
          <p:nvPr>
            <p:ph type="body" idx="4294967295"/>
          </p:nvPr>
        </p:nvSpPr>
        <p:spPr>
          <a:xfrm>
            <a:off x="838200" y="1371600"/>
            <a:ext cx="8077200" cy="4876800"/>
          </a:xfrm>
        </p:spPr>
        <p:txBody>
          <a:bodyPr/>
          <a:lstStyle/>
          <a:p>
            <a:pPr eaLnBrk="1" hangingPunct="1">
              <a:lnSpc>
                <a:spcPct val="260000"/>
              </a:lnSpc>
            </a:pPr>
            <a:r>
              <a:rPr lang="en-US" altLang="en-US" dirty="0"/>
              <a:t>Coverage error</a:t>
            </a:r>
          </a:p>
          <a:p>
            <a:pPr eaLnBrk="1" hangingPunct="1">
              <a:lnSpc>
                <a:spcPct val="260000"/>
              </a:lnSpc>
            </a:pPr>
            <a:r>
              <a:rPr lang="en-US" altLang="en-US" dirty="0"/>
              <a:t>Nonresponse error</a:t>
            </a:r>
          </a:p>
          <a:p>
            <a:pPr eaLnBrk="1" hangingPunct="1">
              <a:lnSpc>
                <a:spcPct val="260000"/>
              </a:lnSpc>
            </a:pPr>
            <a:r>
              <a:rPr lang="en-US" altLang="en-US" dirty="0"/>
              <a:t>Sampling error </a:t>
            </a:r>
          </a:p>
          <a:p>
            <a:pPr eaLnBrk="1" hangingPunct="1">
              <a:lnSpc>
                <a:spcPct val="260000"/>
              </a:lnSpc>
            </a:pPr>
            <a:r>
              <a:rPr lang="en-US" altLang="en-US" dirty="0"/>
              <a:t>Measurement error</a:t>
            </a:r>
          </a:p>
        </p:txBody>
      </p:sp>
      <p:sp>
        <p:nvSpPr>
          <p:cNvPr id="46086" name="Rectangle 6"/>
          <p:cNvSpPr>
            <a:spLocks noChangeArrowheads="1"/>
          </p:cNvSpPr>
          <p:nvPr/>
        </p:nvSpPr>
        <p:spPr bwMode="auto">
          <a:xfrm>
            <a:off x="4654550" y="1752204"/>
            <a:ext cx="2384425" cy="831850"/>
          </a:xfrm>
          <a:prstGeom prst="rect">
            <a:avLst/>
          </a:prstGeom>
          <a:solidFill>
            <a:srgbClr val="00E200"/>
          </a:solidFill>
          <a:ln w="12700">
            <a:solidFill>
              <a:schemeClr val="tx1"/>
            </a:solidFill>
            <a:miter lim="800000"/>
            <a:headEnd/>
            <a:tailEnd/>
          </a:ln>
        </p:spPr>
        <p:txBody>
          <a:bodyPr lIns="90488" tIns="44450" rIns="90488" bIns="44450">
            <a:spAutoFit/>
          </a:bodyP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r>
              <a:rPr lang="en-US" altLang="en-US" sz="2400" b="1"/>
              <a:t>Excluded from frame</a:t>
            </a:r>
          </a:p>
        </p:txBody>
      </p:sp>
      <p:sp>
        <p:nvSpPr>
          <p:cNvPr id="46087" name="Rectangle 7"/>
          <p:cNvSpPr>
            <a:spLocks noChangeArrowheads="1"/>
          </p:cNvSpPr>
          <p:nvPr/>
        </p:nvSpPr>
        <p:spPr bwMode="auto">
          <a:xfrm>
            <a:off x="4645024" y="2964657"/>
            <a:ext cx="4041775" cy="828432"/>
          </a:xfrm>
          <a:prstGeom prst="rect">
            <a:avLst/>
          </a:prstGeom>
          <a:solidFill>
            <a:srgbClr val="FF9BAE"/>
          </a:solidFill>
          <a:ln w="12700">
            <a:solidFill>
              <a:schemeClr val="tx1"/>
            </a:solidFill>
            <a:miter lim="800000"/>
            <a:headEnd/>
            <a:tailEnd/>
          </a:ln>
        </p:spPr>
        <p:txBody>
          <a:bodyPr wrap="square" lIns="90488" tIns="44450" rIns="90488" bIns="44450">
            <a:spAutoFit/>
          </a:bodyP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r>
              <a:rPr lang="en-US" altLang="en-US" sz="2400" b="1" dirty="0"/>
              <a:t>Non-responders may be different</a:t>
            </a:r>
            <a:endParaRPr lang="en-US" altLang="en-US" b="1" dirty="0"/>
          </a:p>
        </p:txBody>
      </p:sp>
      <p:sp>
        <p:nvSpPr>
          <p:cNvPr id="46089" name="Rectangle 9"/>
          <p:cNvSpPr>
            <a:spLocks noChangeArrowheads="1"/>
          </p:cNvSpPr>
          <p:nvPr/>
        </p:nvSpPr>
        <p:spPr bwMode="auto">
          <a:xfrm>
            <a:off x="5867400" y="5791200"/>
            <a:ext cx="10096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endParaRPr lang="en-US" altLang="en-US" sz="2400"/>
          </a:p>
        </p:txBody>
      </p:sp>
      <p:sp>
        <p:nvSpPr>
          <p:cNvPr id="46090" name="Rectangle 10"/>
          <p:cNvSpPr>
            <a:spLocks noChangeArrowheads="1"/>
          </p:cNvSpPr>
          <p:nvPr/>
        </p:nvSpPr>
        <p:spPr bwMode="auto">
          <a:xfrm>
            <a:off x="4645025" y="4029075"/>
            <a:ext cx="2819400" cy="1196975"/>
          </a:xfrm>
          <a:prstGeom prst="rect">
            <a:avLst/>
          </a:prstGeom>
          <a:solidFill>
            <a:srgbClr val="FFE575"/>
          </a:solidFill>
          <a:ln w="12700">
            <a:solidFill>
              <a:schemeClr val="tx1"/>
            </a:solidFill>
            <a:miter lim="800000"/>
            <a:headEnd/>
            <a:tailEnd/>
          </a:ln>
        </p:spPr>
        <p:txBody>
          <a:bodyPr lIns="90488" tIns="44450" rIns="90488" bIns="44450">
            <a:spAutoFit/>
          </a:bodyP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r>
              <a:rPr lang="en-US" altLang="en-US" sz="2400" b="1" dirty="0"/>
              <a:t>Random differences from sample to sample</a:t>
            </a:r>
          </a:p>
        </p:txBody>
      </p:sp>
      <p:sp>
        <p:nvSpPr>
          <p:cNvPr id="46091" name="Rectangle 11"/>
          <p:cNvSpPr>
            <a:spLocks noChangeArrowheads="1"/>
          </p:cNvSpPr>
          <p:nvPr/>
        </p:nvSpPr>
        <p:spPr bwMode="auto">
          <a:xfrm>
            <a:off x="4654550" y="5416550"/>
            <a:ext cx="2819400" cy="831850"/>
          </a:xfrm>
          <a:prstGeom prst="rect">
            <a:avLst/>
          </a:prstGeom>
          <a:solidFill>
            <a:srgbClr val="FDE0BD"/>
          </a:solidFill>
          <a:ln w="12700">
            <a:solidFill>
              <a:schemeClr val="tx1"/>
            </a:solidFill>
            <a:miter lim="800000"/>
            <a:headEnd/>
            <a:tailEnd/>
          </a:ln>
        </p:spPr>
        <p:txBody>
          <a:bodyPr lIns="90488" tIns="44450" rIns="90488" bIns="44450">
            <a:spAutoFit/>
          </a:bodyP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r>
              <a:rPr lang="en-US" altLang="en-US" sz="2400" b="1"/>
              <a:t>Bad or leading question</a:t>
            </a:r>
          </a:p>
        </p:txBody>
      </p:sp>
      <p:sp>
        <p:nvSpPr>
          <p:cNvPr id="46094" name="Text Box 14"/>
          <p:cNvSpPr txBox="1">
            <a:spLocks noChangeArrowheads="1"/>
          </p:cNvSpPr>
          <p:nvPr/>
        </p:nvSpPr>
        <p:spPr bwMode="auto">
          <a:xfrm>
            <a:off x="6651625" y="415925"/>
            <a:ext cx="152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n-US" altLang="en-US" sz="2000" i="1">
                <a:solidFill>
                  <a:schemeClr val="tx2"/>
                </a:solidFill>
              </a:rPr>
              <a:t>(continued)</a:t>
            </a:r>
          </a:p>
        </p:txBody>
      </p:sp>
      <p:sp>
        <p:nvSpPr>
          <p:cNvPr id="46095" name="Rectangle 17"/>
          <p:cNvSpPr>
            <a:spLocks noChangeArrowheads="1"/>
          </p:cNvSpPr>
          <p:nvPr/>
        </p:nvSpPr>
        <p:spPr bwMode="auto">
          <a:xfrm>
            <a:off x="7543800" y="838200"/>
            <a:ext cx="12573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2400"/>
              <a:t>D</a:t>
            </a:r>
            <a:r>
              <a:rPr lang="en-US" altLang="en-US" sz="2400" u="sng">
                <a:solidFill>
                  <a:srgbClr val="FF0000"/>
                </a:solidFill>
              </a:rPr>
              <a:t>C</a:t>
            </a:r>
            <a:r>
              <a:rPr lang="en-US" altLang="en-US" sz="2400"/>
              <a:t>OVA</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6A603-DE57-114D-EA51-DDA64958601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1A4D524-C5FB-EC2A-DA7B-A99B9FDBB9F1}"/>
              </a:ext>
            </a:extLst>
          </p:cNvPr>
          <p:cNvSpPr>
            <a:spLocks noGrp="1"/>
          </p:cNvSpPr>
          <p:nvPr>
            <p:ph idx="1"/>
          </p:nvPr>
        </p:nvSpPr>
        <p:spPr/>
        <p:txBody>
          <a:bodyPr/>
          <a:lstStyle/>
          <a:p>
            <a:r>
              <a:rPr lang="en-US" dirty="0"/>
              <a:t>Note that one of those types is unavoidable: which one?</a:t>
            </a:r>
          </a:p>
          <a:p>
            <a:r>
              <a:rPr lang="en-US" dirty="0"/>
              <a:t>You will always have sampling error</a:t>
            </a:r>
          </a:p>
          <a:p>
            <a:pPr lvl="1"/>
            <a:r>
              <a:rPr lang="en-US" dirty="0"/>
              <a:t>Not our fault!</a:t>
            </a:r>
          </a:p>
          <a:p>
            <a:r>
              <a:rPr lang="en-US" dirty="0"/>
              <a:t>Example: the true mean is 12. The mean of our perfectly constructed sample is 11. </a:t>
            </a:r>
          </a:p>
          <a:p>
            <a:r>
              <a:rPr lang="en-US" dirty="0"/>
              <a:t>i.e. our guess for the mean was wrong by 1</a:t>
            </a:r>
          </a:p>
          <a:p>
            <a:r>
              <a:rPr lang="en-US" dirty="0"/>
              <a:t>A different sample may have found the mean to equal 14, off by 2</a:t>
            </a:r>
          </a:p>
          <a:p>
            <a:endParaRPr lang="en-US" dirty="0"/>
          </a:p>
          <a:p>
            <a:endParaRPr lang="en-US" dirty="0"/>
          </a:p>
          <a:p>
            <a:endParaRPr lang="en-US" dirty="0"/>
          </a:p>
        </p:txBody>
      </p:sp>
    </p:spTree>
    <p:extLst>
      <p:ext uri="{BB962C8B-B14F-4D97-AF65-F5344CB8AC3E}">
        <p14:creationId xmlns:p14="http://schemas.microsoft.com/office/powerpoint/2010/main" val="647121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Book uses the “DCOVA” approach…</a:t>
            </a:r>
          </a:p>
        </p:txBody>
      </p:sp>
      <p:sp>
        <p:nvSpPr>
          <p:cNvPr id="3" name="Content Placeholder 2"/>
          <p:cNvSpPr>
            <a:spLocks noGrp="1"/>
          </p:cNvSpPr>
          <p:nvPr>
            <p:ph idx="1"/>
          </p:nvPr>
        </p:nvSpPr>
        <p:spPr/>
        <p:txBody>
          <a:bodyPr/>
          <a:lstStyle/>
          <a:p>
            <a:pPr lvl="1" eaLnBrk="1" hangingPunct="1"/>
            <a:r>
              <a:rPr lang="en-US" altLang="en-US" sz="2800" b="1" dirty="0">
                <a:solidFill>
                  <a:srgbClr val="A50021"/>
                </a:solidFill>
              </a:rPr>
              <a:t>D</a:t>
            </a:r>
            <a:r>
              <a:rPr lang="en-US" altLang="en-US" sz="2800" b="1" dirty="0"/>
              <a:t>efine</a:t>
            </a:r>
            <a:r>
              <a:rPr lang="en-US" altLang="en-US" sz="2800" dirty="0"/>
              <a:t> the data you want to study to solve a problem or meet an objective.</a:t>
            </a:r>
          </a:p>
          <a:p>
            <a:pPr lvl="1" eaLnBrk="1" hangingPunct="1"/>
            <a:r>
              <a:rPr lang="en-US" altLang="en-US" sz="2800" b="1" dirty="0">
                <a:solidFill>
                  <a:srgbClr val="A50021"/>
                </a:solidFill>
              </a:rPr>
              <a:t>C</a:t>
            </a:r>
            <a:r>
              <a:rPr lang="en-US" altLang="en-US" sz="2800" b="1" dirty="0"/>
              <a:t>ollect</a:t>
            </a:r>
            <a:r>
              <a:rPr lang="en-US" altLang="en-US" sz="2800" dirty="0"/>
              <a:t> the data from appropriate sources.</a:t>
            </a:r>
          </a:p>
          <a:p>
            <a:pPr lvl="1" eaLnBrk="1" hangingPunct="1"/>
            <a:r>
              <a:rPr lang="en-US" altLang="en-US" sz="2800" b="1" dirty="0">
                <a:solidFill>
                  <a:srgbClr val="A50021"/>
                </a:solidFill>
              </a:rPr>
              <a:t>O</a:t>
            </a:r>
            <a:r>
              <a:rPr lang="en-US" altLang="en-US" sz="2800" b="1" dirty="0"/>
              <a:t>rganize</a:t>
            </a:r>
            <a:r>
              <a:rPr lang="en-US" altLang="en-US" sz="2800" dirty="0"/>
              <a:t> the data collected by developing tables.</a:t>
            </a:r>
          </a:p>
          <a:p>
            <a:pPr lvl="1" eaLnBrk="1" hangingPunct="1"/>
            <a:r>
              <a:rPr lang="en-US" altLang="en-US" sz="2800" b="1" dirty="0">
                <a:solidFill>
                  <a:srgbClr val="A50021"/>
                </a:solidFill>
              </a:rPr>
              <a:t>V</a:t>
            </a:r>
            <a:r>
              <a:rPr lang="en-US" altLang="en-US" sz="2800" b="1" dirty="0"/>
              <a:t>isualize</a:t>
            </a:r>
            <a:r>
              <a:rPr lang="en-US" altLang="en-US" sz="2800" dirty="0"/>
              <a:t> the data collected by developing charts.</a:t>
            </a:r>
          </a:p>
          <a:p>
            <a:pPr lvl="1" eaLnBrk="1" hangingPunct="1"/>
            <a:r>
              <a:rPr lang="en-US" altLang="en-US" sz="2800" b="1" dirty="0">
                <a:solidFill>
                  <a:srgbClr val="A50021"/>
                </a:solidFill>
              </a:rPr>
              <a:t>A</a:t>
            </a:r>
            <a:r>
              <a:rPr lang="en-US" altLang="en-US" sz="2800" b="1" dirty="0"/>
              <a:t>nalyze</a:t>
            </a:r>
            <a:r>
              <a:rPr lang="en-US" altLang="en-US" sz="2800" dirty="0"/>
              <a:t> the data collected to reach conclusions and present those results.</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idx="4294967295"/>
          </p:nvPr>
        </p:nvSpPr>
        <p:spPr/>
        <p:txBody>
          <a:bodyPr/>
          <a:lstStyle/>
          <a:p>
            <a:r>
              <a:rPr lang="en-US" altLang="en-US" dirty="0"/>
              <a:t>Ethical Issues About Surveys</a:t>
            </a:r>
          </a:p>
        </p:txBody>
      </p:sp>
      <p:sp>
        <p:nvSpPr>
          <p:cNvPr id="47107" name="Content Placeholder 2"/>
          <p:cNvSpPr>
            <a:spLocks noGrp="1"/>
          </p:cNvSpPr>
          <p:nvPr>
            <p:ph idx="4294967295"/>
          </p:nvPr>
        </p:nvSpPr>
        <p:spPr>
          <a:xfrm>
            <a:off x="609600" y="1447800"/>
            <a:ext cx="8077200" cy="4532313"/>
          </a:xfrm>
        </p:spPr>
        <p:txBody>
          <a:bodyPr/>
          <a:lstStyle/>
          <a:p>
            <a:r>
              <a:rPr lang="en-US" altLang="en-US" dirty="0"/>
              <a:t>Any of these types of errors can be used to (unethically) influence the results.</a:t>
            </a:r>
          </a:p>
          <a:p>
            <a:r>
              <a:rPr lang="en-US" altLang="en-US" dirty="0"/>
              <a:t>Coverage error: exclude or “turn a blind eye” towards a group that is underrepresented if you think it’ll help get the results you want</a:t>
            </a:r>
          </a:p>
          <a:p>
            <a:r>
              <a:rPr lang="en-US" altLang="en-US" dirty="0"/>
              <a:t>Non-response: same as above</a:t>
            </a:r>
          </a:p>
          <a:p>
            <a:r>
              <a:rPr lang="en-US" altLang="en-US" dirty="0"/>
              <a:t>Measurement: easy to craft leading questions</a:t>
            </a:r>
          </a:p>
          <a:p>
            <a:r>
              <a:rPr lang="en-US" altLang="en-US" dirty="0"/>
              <a:t>Sampling: stop collecting data if you’ve got a result you like, collect more if you don’t </a:t>
            </a:r>
          </a:p>
          <a:p>
            <a:endParaRPr lang="en-US" altLang="en-US" dirty="0"/>
          </a:p>
          <a:p>
            <a:endParaRPr lang="en-US" altLang="en-US" dirty="0"/>
          </a:p>
          <a:p>
            <a:pPr lvl="1"/>
            <a:endParaRPr lang="en-US" altLang="en-US" dirty="0"/>
          </a:p>
          <a:p>
            <a:endParaRPr lang="en-US" altLang="en-US" dirty="0"/>
          </a:p>
          <a:p>
            <a:endParaRPr lang="en-US" altLang="en-US" dirty="0"/>
          </a:p>
        </p:txBody>
      </p:sp>
      <p:sp>
        <p:nvSpPr>
          <p:cNvPr id="47108" name="Rectangle 17"/>
          <p:cNvSpPr>
            <a:spLocks noChangeArrowheads="1"/>
          </p:cNvSpPr>
          <p:nvPr/>
        </p:nvSpPr>
        <p:spPr bwMode="auto">
          <a:xfrm>
            <a:off x="7615238" y="1062038"/>
            <a:ext cx="12684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2400"/>
              <a:t>D</a:t>
            </a:r>
            <a:r>
              <a:rPr lang="en-US" altLang="en-US" sz="2400" u="sng">
                <a:solidFill>
                  <a:srgbClr val="A50021"/>
                </a:solidFill>
              </a:rPr>
              <a:t>C</a:t>
            </a:r>
            <a:r>
              <a:rPr lang="en-US" altLang="en-US" sz="2400"/>
              <a:t>OVA</a:t>
            </a:r>
          </a:p>
        </p:txBody>
      </p:sp>
    </p:spTree>
    <p:extLst>
      <p:ext uri="{BB962C8B-B14F-4D97-AF65-F5344CB8AC3E}">
        <p14:creationId xmlns:p14="http://schemas.microsoft.com/office/powerpoint/2010/main" val="3746213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10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710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710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710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3DA61-285C-4E49-99AD-C08148B86CE4}"/>
              </a:ext>
            </a:extLst>
          </p:cNvPr>
          <p:cNvSpPr txBox="1">
            <a:spLocks/>
          </p:cNvSpPr>
          <p:nvPr/>
        </p:nvSpPr>
        <p:spPr bwMode="auto">
          <a:xfrm>
            <a:off x="381000" y="381000"/>
            <a:ext cx="7383462"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5342" tIns="42672" rIns="85342" bIns="42672" numCol="1" anchor="b" anchorCtr="0" compatLnSpc="1">
            <a:prstTxWarp prst="textNoShape">
              <a:avLst/>
            </a:prstTxWarp>
          </a:bodyPr>
          <a:lstStyle>
            <a:lvl1pPr algn="l" defTabSz="852488" rtl="0" eaLnBrk="0" fontAlgn="base" hangingPunct="0">
              <a:spcBef>
                <a:spcPct val="0"/>
              </a:spcBef>
              <a:spcAft>
                <a:spcPct val="0"/>
              </a:spcAft>
              <a:defRPr sz="4000">
                <a:solidFill>
                  <a:srgbClr val="A50021"/>
                </a:solidFill>
                <a:latin typeface="+mj-lt"/>
                <a:ea typeface="+mj-ea"/>
                <a:cs typeface="+mj-cs"/>
              </a:defRPr>
            </a:lvl1pPr>
            <a:lvl2pPr algn="l" defTabSz="852488" rtl="0" eaLnBrk="0" fontAlgn="base" hangingPunct="0">
              <a:spcBef>
                <a:spcPct val="0"/>
              </a:spcBef>
              <a:spcAft>
                <a:spcPct val="0"/>
              </a:spcAft>
              <a:defRPr sz="4000">
                <a:solidFill>
                  <a:srgbClr val="A50021"/>
                </a:solidFill>
                <a:latin typeface="Arial" charset="0"/>
                <a:cs typeface="Arial" charset="0"/>
              </a:defRPr>
            </a:lvl2pPr>
            <a:lvl3pPr algn="l" defTabSz="852488" rtl="0" eaLnBrk="0" fontAlgn="base" hangingPunct="0">
              <a:spcBef>
                <a:spcPct val="0"/>
              </a:spcBef>
              <a:spcAft>
                <a:spcPct val="0"/>
              </a:spcAft>
              <a:defRPr sz="4000">
                <a:solidFill>
                  <a:srgbClr val="A50021"/>
                </a:solidFill>
                <a:latin typeface="Arial" charset="0"/>
                <a:cs typeface="Arial" charset="0"/>
              </a:defRPr>
            </a:lvl3pPr>
            <a:lvl4pPr algn="l" defTabSz="852488" rtl="0" eaLnBrk="0" fontAlgn="base" hangingPunct="0">
              <a:spcBef>
                <a:spcPct val="0"/>
              </a:spcBef>
              <a:spcAft>
                <a:spcPct val="0"/>
              </a:spcAft>
              <a:defRPr sz="4000">
                <a:solidFill>
                  <a:srgbClr val="A50021"/>
                </a:solidFill>
                <a:latin typeface="Arial" charset="0"/>
                <a:cs typeface="Arial" charset="0"/>
              </a:defRPr>
            </a:lvl4pPr>
            <a:lvl5pPr algn="l" defTabSz="852488" rtl="0" eaLnBrk="0" fontAlgn="base" hangingPunct="0">
              <a:spcBef>
                <a:spcPct val="0"/>
              </a:spcBef>
              <a:spcAft>
                <a:spcPct val="0"/>
              </a:spcAft>
              <a:defRPr sz="4000">
                <a:solidFill>
                  <a:srgbClr val="A50021"/>
                </a:solidFill>
                <a:latin typeface="Arial" charset="0"/>
                <a:cs typeface="Arial" charset="0"/>
              </a:defRPr>
            </a:lvl5pPr>
            <a:lvl6pPr marL="457200" algn="l" defTabSz="852488" rtl="0" fontAlgn="base">
              <a:spcBef>
                <a:spcPct val="0"/>
              </a:spcBef>
              <a:spcAft>
                <a:spcPct val="0"/>
              </a:spcAft>
              <a:defRPr sz="4000">
                <a:solidFill>
                  <a:srgbClr val="D00000"/>
                </a:solidFill>
                <a:latin typeface="Arial" charset="0"/>
                <a:cs typeface="Arial" charset="0"/>
              </a:defRPr>
            </a:lvl6pPr>
            <a:lvl7pPr marL="914400" algn="l" defTabSz="852488" rtl="0" fontAlgn="base">
              <a:spcBef>
                <a:spcPct val="0"/>
              </a:spcBef>
              <a:spcAft>
                <a:spcPct val="0"/>
              </a:spcAft>
              <a:defRPr sz="4000">
                <a:solidFill>
                  <a:srgbClr val="D00000"/>
                </a:solidFill>
                <a:latin typeface="Arial" charset="0"/>
                <a:cs typeface="Arial" charset="0"/>
              </a:defRPr>
            </a:lvl7pPr>
            <a:lvl8pPr marL="1371600" algn="l" defTabSz="852488" rtl="0" fontAlgn="base">
              <a:spcBef>
                <a:spcPct val="0"/>
              </a:spcBef>
              <a:spcAft>
                <a:spcPct val="0"/>
              </a:spcAft>
              <a:defRPr sz="4000">
                <a:solidFill>
                  <a:srgbClr val="D00000"/>
                </a:solidFill>
                <a:latin typeface="Arial" charset="0"/>
                <a:cs typeface="Arial" charset="0"/>
              </a:defRPr>
            </a:lvl8pPr>
            <a:lvl9pPr marL="1828800" algn="l" defTabSz="852488" rtl="0" fontAlgn="base">
              <a:spcBef>
                <a:spcPct val="0"/>
              </a:spcBef>
              <a:spcAft>
                <a:spcPct val="0"/>
              </a:spcAft>
              <a:defRPr sz="4000">
                <a:solidFill>
                  <a:srgbClr val="D00000"/>
                </a:solidFill>
                <a:latin typeface="Arial" charset="0"/>
                <a:cs typeface="Arial" charset="0"/>
              </a:defRPr>
            </a:lvl9pPr>
          </a:lstStyle>
          <a:p>
            <a:r>
              <a:rPr lang="en-US" altLang="en-US" sz="3600" kern="0" dirty="0"/>
              <a:t>Ethical Issues About Surveys:</a:t>
            </a:r>
          </a:p>
          <a:p>
            <a:r>
              <a:rPr lang="en-US" altLang="en-US" sz="3600" kern="0" dirty="0"/>
              <a:t>Supplemental slides</a:t>
            </a:r>
          </a:p>
        </p:txBody>
      </p:sp>
      <p:pic>
        <p:nvPicPr>
          <p:cNvPr id="3" name="Picture 2">
            <a:extLst>
              <a:ext uri="{FF2B5EF4-FFF2-40B4-BE49-F238E27FC236}">
                <a16:creationId xmlns:a16="http://schemas.microsoft.com/office/drawing/2014/main" id="{457912F5-7F40-4A84-9216-2B8F156D3E14}"/>
              </a:ext>
            </a:extLst>
          </p:cNvPr>
          <p:cNvPicPr>
            <a:picLocks noChangeAspect="1"/>
          </p:cNvPicPr>
          <p:nvPr/>
        </p:nvPicPr>
        <p:blipFill>
          <a:blip r:embed="rId2"/>
          <a:stretch>
            <a:fillRect/>
          </a:stretch>
        </p:blipFill>
        <p:spPr>
          <a:xfrm>
            <a:off x="1524000" y="1447800"/>
            <a:ext cx="6438900" cy="4829175"/>
          </a:xfrm>
          <a:prstGeom prst="rect">
            <a:avLst/>
          </a:prstGeom>
        </p:spPr>
      </p:pic>
    </p:spTree>
    <p:extLst>
      <p:ext uri="{BB962C8B-B14F-4D97-AF65-F5344CB8AC3E}">
        <p14:creationId xmlns:p14="http://schemas.microsoft.com/office/powerpoint/2010/main" val="18669701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hart, bar chart&#10;&#10;Description automatically generated">
            <a:extLst>
              <a:ext uri="{FF2B5EF4-FFF2-40B4-BE49-F238E27FC236}">
                <a16:creationId xmlns:a16="http://schemas.microsoft.com/office/drawing/2014/main" id="{115C3683-3F4A-491C-84EC-50F3BDE94A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759198"/>
            <a:ext cx="7484165" cy="5222940"/>
          </a:xfrm>
          <a:prstGeom prst="rect">
            <a:avLst/>
          </a:prstGeom>
        </p:spPr>
      </p:pic>
      <p:sp>
        <p:nvSpPr>
          <p:cNvPr id="6" name="Title 1">
            <a:extLst>
              <a:ext uri="{FF2B5EF4-FFF2-40B4-BE49-F238E27FC236}">
                <a16:creationId xmlns:a16="http://schemas.microsoft.com/office/drawing/2014/main" id="{8BBE09EB-462D-4B07-9BC6-1CBFAA0418CC}"/>
              </a:ext>
            </a:extLst>
          </p:cNvPr>
          <p:cNvSpPr>
            <a:spLocks noGrp="1"/>
          </p:cNvSpPr>
          <p:nvPr>
            <p:ph type="title"/>
          </p:nvPr>
        </p:nvSpPr>
        <p:spPr>
          <a:xfrm>
            <a:off x="1219200" y="113862"/>
            <a:ext cx="7772400" cy="762000"/>
          </a:xfrm>
        </p:spPr>
        <p:txBody>
          <a:bodyPr/>
          <a:lstStyle/>
          <a:p>
            <a:r>
              <a:rPr lang="en-US" dirty="0"/>
              <a:t>Spend public money…..</a:t>
            </a:r>
          </a:p>
        </p:txBody>
      </p:sp>
    </p:spTree>
    <p:extLst>
      <p:ext uri="{BB962C8B-B14F-4D97-AF65-F5344CB8AC3E}">
        <p14:creationId xmlns:p14="http://schemas.microsoft.com/office/powerpoint/2010/main" val="25256697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CA2C1-9E58-4E45-B9E0-CBFCD2B4FA64}"/>
              </a:ext>
            </a:extLst>
          </p:cNvPr>
          <p:cNvSpPr>
            <a:spLocks noGrp="1"/>
          </p:cNvSpPr>
          <p:nvPr>
            <p:ph type="title"/>
          </p:nvPr>
        </p:nvSpPr>
        <p:spPr>
          <a:xfrm>
            <a:off x="685800" y="304800"/>
            <a:ext cx="7772400" cy="685800"/>
          </a:xfrm>
        </p:spPr>
        <p:txBody>
          <a:bodyPr/>
          <a:lstStyle/>
          <a:p>
            <a:r>
              <a:rPr lang="en-US" sz="3600" dirty="0"/>
              <a:t>..borrow $$ if you need to…..</a:t>
            </a:r>
          </a:p>
        </p:txBody>
      </p:sp>
      <p:pic>
        <p:nvPicPr>
          <p:cNvPr id="5" name="Picture 4" descr="Chart, bar chart, histogram&#10;&#10;Description automatically generated">
            <a:extLst>
              <a:ext uri="{FF2B5EF4-FFF2-40B4-BE49-F238E27FC236}">
                <a16:creationId xmlns:a16="http://schemas.microsoft.com/office/drawing/2014/main" id="{9C93BD7B-E1CA-42DE-8483-E1CADEDF01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6835" y="1143000"/>
            <a:ext cx="7924800" cy="5072388"/>
          </a:xfrm>
          <a:prstGeom prst="rect">
            <a:avLst/>
          </a:prstGeom>
        </p:spPr>
      </p:pic>
    </p:spTree>
    <p:extLst>
      <p:ext uri="{BB962C8B-B14F-4D97-AF65-F5344CB8AC3E}">
        <p14:creationId xmlns:p14="http://schemas.microsoft.com/office/powerpoint/2010/main" val="422188708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CA2C1-9E58-4E45-B9E0-CBFCD2B4FA64}"/>
              </a:ext>
            </a:extLst>
          </p:cNvPr>
          <p:cNvSpPr>
            <a:spLocks noGrp="1"/>
          </p:cNvSpPr>
          <p:nvPr>
            <p:ph type="title"/>
          </p:nvPr>
        </p:nvSpPr>
        <p:spPr>
          <a:xfrm>
            <a:off x="1066800" y="0"/>
            <a:ext cx="7383462" cy="990600"/>
          </a:xfrm>
        </p:spPr>
        <p:txBody>
          <a:bodyPr/>
          <a:lstStyle/>
          <a:p>
            <a:r>
              <a:rPr lang="en-US" dirty="0"/>
              <a:t>Tax $ for about half of it….</a:t>
            </a:r>
          </a:p>
        </p:txBody>
      </p:sp>
      <p:pic>
        <p:nvPicPr>
          <p:cNvPr id="5" name="Picture 4">
            <a:extLst>
              <a:ext uri="{FF2B5EF4-FFF2-40B4-BE49-F238E27FC236}">
                <a16:creationId xmlns:a16="http://schemas.microsoft.com/office/drawing/2014/main" id="{3260144B-704A-4B42-BC71-3355E53A1C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9172" y="990600"/>
            <a:ext cx="7325656" cy="5253638"/>
          </a:xfrm>
          <a:prstGeom prst="rect">
            <a:avLst/>
          </a:prstGeom>
        </p:spPr>
      </p:pic>
    </p:spTree>
    <p:extLst>
      <p:ext uri="{BB962C8B-B14F-4D97-AF65-F5344CB8AC3E}">
        <p14:creationId xmlns:p14="http://schemas.microsoft.com/office/powerpoint/2010/main" val="90699855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CA2C1-9E58-4E45-B9E0-CBFCD2B4FA64}"/>
              </a:ext>
            </a:extLst>
          </p:cNvPr>
          <p:cNvSpPr>
            <a:spLocks noGrp="1"/>
          </p:cNvSpPr>
          <p:nvPr>
            <p:ph type="title"/>
          </p:nvPr>
        </p:nvSpPr>
        <p:spPr>
          <a:xfrm>
            <a:off x="355600" y="228600"/>
            <a:ext cx="8432800" cy="609600"/>
          </a:xfrm>
        </p:spPr>
        <p:txBody>
          <a:bodyPr/>
          <a:lstStyle/>
          <a:p>
            <a:r>
              <a:rPr lang="en-US" sz="3200" dirty="0"/>
              <a:t>…wait, now who took your survey?</a:t>
            </a:r>
          </a:p>
        </p:txBody>
      </p:sp>
      <p:pic>
        <p:nvPicPr>
          <p:cNvPr id="5" name="Content Placeholder 4" descr="Chart, bar chart&#10;&#10;Description automatically generated">
            <a:extLst>
              <a:ext uri="{FF2B5EF4-FFF2-40B4-BE49-F238E27FC236}">
                <a16:creationId xmlns:a16="http://schemas.microsoft.com/office/drawing/2014/main" id="{B2573604-BB88-4247-9123-0EBA4C09D24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3400" y="800710"/>
            <a:ext cx="8228418" cy="5676289"/>
          </a:xfrm>
        </p:spPr>
      </p:pic>
    </p:spTree>
    <p:extLst>
      <p:ext uri="{BB962C8B-B14F-4D97-AF65-F5344CB8AC3E}">
        <p14:creationId xmlns:p14="http://schemas.microsoft.com/office/powerpoint/2010/main" val="287848447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CA2C1-9E58-4E45-B9E0-CBFCD2B4FA64}"/>
              </a:ext>
            </a:extLst>
          </p:cNvPr>
          <p:cNvSpPr>
            <a:spLocks noGrp="1"/>
          </p:cNvSpPr>
          <p:nvPr>
            <p:ph type="title"/>
          </p:nvPr>
        </p:nvSpPr>
        <p:spPr>
          <a:xfrm>
            <a:off x="406399" y="228600"/>
            <a:ext cx="8553367" cy="1143000"/>
          </a:xfrm>
        </p:spPr>
        <p:txBody>
          <a:bodyPr/>
          <a:lstStyle/>
          <a:p>
            <a:r>
              <a:rPr lang="en-US" dirty="0"/>
              <a:t>Look, we surveyed.</a:t>
            </a:r>
            <a:br>
              <a:rPr lang="en-US" dirty="0"/>
            </a:br>
            <a:r>
              <a:rPr lang="en-US" dirty="0"/>
              <a:t>Hear the people!!</a:t>
            </a:r>
          </a:p>
        </p:txBody>
      </p:sp>
      <p:pic>
        <p:nvPicPr>
          <p:cNvPr id="5" name="Content Placeholder 4">
            <a:extLst>
              <a:ext uri="{FF2B5EF4-FFF2-40B4-BE49-F238E27FC236}">
                <a16:creationId xmlns:a16="http://schemas.microsoft.com/office/drawing/2014/main" id="{9A019607-76A1-431F-A29F-DD271E12091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371600"/>
            <a:ext cx="8775535" cy="2362200"/>
          </a:xfrm>
        </p:spPr>
      </p:pic>
      <p:pic>
        <p:nvPicPr>
          <p:cNvPr id="9" name="Picture 8">
            <a:extLst>
              <a:ext uri="{FF2B5EF4-FFF2-40B4-BE49-F238E27FC236}">
                <a16:creationId xmlns:a16="http://schemas.microsoft.com/office/drawing/2014/main" id="{9BE7FB20-6557-42FD-9F0D-08389B3280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2400" y="3417616"/>
            <a:ext cx="4749990" cy="2718849"/>
          </a:xfrm>
          <a:prstGeom prst="rect">
            <a:avLst/>
          </a:prstGeom>
        </p:spPr>
      </p:pic>
      <p:pic>
        <p:nvPicPr>
          <p:cNvPr id="11" name="Picture 10">
            <a:extLst>
              <a:ext uri="{FF2B5EF4-FFF2-40B4-BE49-F238E27FC236}">
                <a16:creationId xmlns:a16="http://schemas.microsoft.com/office/drawing/2014/main" id="{F9CAD203-5635-4781-9B18-A77DE5EE393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29600" y="5533611"/>
            <a:ext cx="841248" cy="876300"/>
          </a:xfrm>
          <a:prstGeom prst="rect">
            <a:avLst/>
          </a:prstGeom>
        </p:spPr>
      </p:pic>
      <p:grpSp>
        <p:nvGrpSpPr>
          <p:cNvPr id="10" name="Group 9">
            <a:extLst>
              <a:ext uri="{FF2B5EF4-FFF2-40B4-BE49-F238E27FC236}">
                <a16:creationId xmlns:a16="http://schemas.microsoft.com/office/drawing/2014/main" id="{16612670-213B-4AE2-9A38-CF22B3696090}"/>
              </a:ext>
            </a:extLst>
          </p:cNvPr>
          <p:cNvGrpSpPr/>
          <p:nvPr/>
        </p:nvGrpSpPr>
        <p:grpSpPr>
          <a:xfrm>
            <a:off x="609600" y="3733800"/>
            <a:ext cx="2743200" cy="1274074"/>
            <a:chOff x="762000" y="2921391"/>
            <a:chExt cx="2743200" cy="1274074"/>
          </a:xfrm>
        </p:grpSpPr>
        <p:cxnSp>
          <p:nvCxnSpPr>
            <p:cNvPr id="7" name="Straight Connector 6">
              <a:extLst>
                <a:ext uri="{FF2B5EF4-FFF2-40B4-BE49-F238E27FC236}">
                  <a16:creationId xmlns:a16="http://schemas.microsoft.com/office/drawing/2014/main" id="{BA9ACB1C-A1D2-49F7-8DC0-FEB9D0C6FC5E}"/>
                </a:ext>
              </a:extLst>
            </p:cNvPr>
            <p:cNvCxnSpPr/>
            <p:nvPr/>
          </p:nvCxnSpPr>
          <p:spPr bwMode="auto">
            <a:xfrm>
              <a:off x="762000" y="2921391"/>
              <a:ext cx="2743200" cy="0"/>
            </a:xfrm>
            <a:prstGeom prst="line">
              <a:avLst/>
            </a:prstGeom>
            <a:solidFill>
              <a:schemeClr val="accent1"/>
            </a:solidFill>
            <a:ln w="9207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 name="TextBox 2">
              <a:extLst>
                <a:ext uri="{FF2B5EF4-FFF2-40B4-BE49-F238E27FC236}">
                  <a16:creationId xmlns:a16="http://schemas.microsoft.com/office/drawing/2014/main" id="{D65CC475-C2A9-4CF6-AAA2-65C3EF097F2F}"/>
                </a:ext>
              </a:extLst>
            </p:cNvPr>
            <p:cNvSpPr txBox="1"/>
            <p:nvPr/>
          </p:nvSpPr>
          <p:spPr>
            <a:xfrm>
              <a:off x="914400" y="3733800"/>
              <a:ext cx="1981200" cy="461665"/>
            </a:xfrm>
            <a:prstGeom prst="rect">
              <a:avLst/>
            </a:prstGeom>
            <a:noFill/>
            <a:ln>
              <a:solidFill>
                <a:srgbClr val="FF0000"/>
              </a:solidFill>
            </a:ln>
          </p:spPr>
          <p:txBody>
            <a:bodyPr wrap="square" rtlCol="0">
              <a:spAutoFit/>
            </a:bodyPr>
            <a:lstStyle/>
            <a:p>
              <a:r>
                <a:rPr lang="en-US" dirty="0"/>
                <a:t>This is a lie.</a:t>
              </a:r>
            </a:p>
          </p:txBody>
        </p:sp>
        <p:cxnSp>
          <p:nvCxnSpPr>
            <p:cNvPr id="8" name="Straight Arrow Connector 7">
              <a:extLst>
                <a:ext uri="{FF2B5EF4-FFF2-40B4-BE49-F238E27FC236}">
                  <a16:creationId xmlns:a16="http://schemas.microsoft.com/office/drawing/2014/main" id="{8A8A91B3-E966-4502-8B69-2FFFF7C4D2CC}"/>
                </a:ext>
              </a:extLst>
            </p:cNvPr>
            <p:cNvCxnSpPr>
              <a:stCxn id="3" idx="0"/>
            </p:cNvCxnSpPr>
            <p:nvPr/>
          </p:nvCxnSpPr>
          <p:spPr>
            <a:xfrm flipV="1">
              <a:off x="1905000" y="2971800"/>
              <a:ext cx="0" cy="7620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2297048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idx="4294967295"/>
          </p:nvPr>
        </p:nvSpPr>
        <p:spPr>
          <a:xfrm>
            <a:off x="990600" y="-117844"/>
            <a:ext cx="7383462" cy="990600"/>
          </a:xfrm>
        </p:spPr>
        <p:txBody>
          <a:bodyPr/>
          <a:lstStyle/>
          <a:p>
            <a:r>
              <a:rPr lang="en-US" altLang="en-US" sz="3600" dirty="0"/>
              <a:t>Trustworthiness of Data &amp; News</a:t>
            </a:r>
          </a:p>
        </p:txBody>
      </p:sp>
      <p:sp>
        <p:nvSpPr>
          <p:cNvPr id="47107" name="Content Placeholder 2"/>
          <p:cNvSpPr>
            <a:spLocks noGrp="1"/>
          </p:cNvSpPr>
          <p:nvPr>
            <p:ph idx="4294967295"/>
          </p:nvPr>
        </p:nvSpPr>
        <p:spPr>
          <a:xfrm>
            <a:off x="152400" y="609600"/>
            <a:ext cx="8839200" cy="4532313"/>
          </a:xfrm>
        </p:spPr>
        <p:txBody>
          <a:bodyPr/>
          <a:lstStyle/>
          <a:p>
            <a:pPr lvl="1"/>
            <a:endParaRPr lang="en-US" altLang="en-US" dirty="0"/>
          </a:p>
          <a:p>
            <a:pPr lvl="1"/>
            <a:r>
              <a:rPr lang="en-US" altLang="en-US" dirty="0"/>
              <a:t>China’s Economic Data</a:t>
            </a:r>
          </a:p>
          <a:p>
            <a:pPr lvl="2"/>
            <a:r>
              <a:rPr lang="en-US" altLang="en-US" dirty="0"/>
              <a:t>CNBC (2016) </a:t>
            </a:r>
            <a:r>
              <a:rPr lang="en-US" altLang="en-US" sz="1800" dirty="0">
                <a:hlinkClick r:id="rId2"/>
              </a:rPr>
              <a:t>https://www.cnbc.com/2016/01/19/what-is-chinas-actual-gdp-experts-weigh-in.html</a:t>
            </a:r>
            <a:endParaRPr lang="en-US" altLang="en-US" sz="1800" dirty="0"/>
          </a:p>
          <a:p>
            <a:pPr lvl="2"/>
            <a:r>
              <a:rPr lang="en-US" altLang="en-US" sz="1800" dirty="0"/>
              <a:t>BBC (2106)  </a:t>
            </a:r>
            <a:r>
              <a:rPr lang="en-US" altLang="en-US" sz="1800" dirty="0">
                <a:hlinkClick r:id="rId3"/>
              </a:rPr>
              <a:t>https://www.bbc.com/news/business-35341869</a:t>
            </a:r>
            <a:endParaRPr lang="en-US" altLang="en-US" sz="1800" dirty="0"/>
          </a:p>
          <a:p>
            <a:pPr lvl="2"/>
            <a:r>
              <a:rPr lang="en-US" altLang="en-US" dirty="0"/>
              <a:t>https://www.stlouisfed.org/publications/regional-economist/second-quarter-2017/chinas-economic-data-an-accurate-reflection-or-just-smoke-and-mirrors</a:t>
            </a:r>
          </a:p>
          <a:p>
            <a:pPr lvl="1"/>
            <a:r>
              <a:rPr lang="en-US" altLang="en-US" dirty="0"/>
              <a:t>China’s Covid-19 Data</a:t>
            </a:r>
          </a:p>
          <a:p>
            <a:pPr lvl="2"/>
            <a:r>
              <a:rPr lang="en-US" altLang="en-US" dirty="0"/>
              <a:t>Washington Post (2020) – why trust </a:t>
            </a:r>
            <a:r>
              <a:rPr lang="en-US" altLang="en-US" dirty="0" err="1"/>
              <a:t>covid</a:t>
            </a:r>
            <a:r>
              <a:rPr lang="en-US" altLang="en-US" dirty="0"/>
              <a:t> numbers?</a:t>
            </a:r>
          </a:p>
          <a:p>
            <a:pPr lvl="2"/>
            <a:r>
              <a:rPr lang="en-US" altLang="en-US" sz="1400" dirty="0">
                <a:hlinkClick r:id="rId4"/>
              </a:rPr>
              <a:t>https://www.washingtonpost.com/opinions/2020/04/07/why-do-we-keep-treating-china-source-reliable-information/</a:t>
            </a:r>
            <a:endParaRPr lang="en-US" altLang="en-US" sz="1400" dirty="0"/>
          </a:p>
          <a:p>
            <a:pPr marL="425450" lvl="1" indent="0">
              <a:buNone/>
            </a:pPr>
            <a:endParaRPr lang="en-US" altLang="en-US" sz="1800" dirty="0"/>
          </a:p>
          <a:p>
            <a:pPr marL="425450" lvl="1" indent="0">
              <a:buNone/>
            </a:pPr>
            <a:r>
              <a:rPr lang="en-US" altLang="en-US" sz="1800" dirty="0"/>
              <a:t>      Consider “proxy” data:</a:t>
            </a:r>
          </a:p>
          <a:p>
            <a:pPr lvl="2"/>
            <a:r>
              <a:rPr lang="en-US" altLang="en-US" dirty="0"/>
              <a:t>News-Medical.net (2020) – covid-19 data</a:t>
            </a:r>
          </a:p>
          <a:p>
            <a:pPr lvl="2"/>
            <a:r>
              <a:rPr lang="en-US" altLang="en-US" sz="1600" dirty="0">
                <a:hlinkClick r:id="rId5"/>
              </a:rPr>
              <a:t>https://www.news-medical.net/news/20200608/Cremation-numbers-reveal-possible-suppression-of-true-COVID-19-data-in-China.aspx</a:t>
            </a:r>
            <a:endParaRPr lang="en-US" altLang="en-US" sz="1600" dirty="0"/>
          </a:p>
          <a:p>
            <a:pPr lvl="3"/>
            <a:endParaRPr lang="en-US" altLang="en-US" sz="1600" dirty="0"/>
          </a:p>
          <a:p>
            <a:pPr lvl="1"/>
            <a:endParaRPr lang="en-US" altLang="en-US" sz="1600" dirty="0"/>
          </a:p>
        </p:txBody>
      </p:sp>
      <p:sp>
        <p:nvSpPr>
          <p:cNvPr id="47108" name="Rectangle 17"/>
          <p:cNvSpPr>
            <a:spLocks noChangeArrowheads="1"/>
          </p:cNvSpPr>
          <p:nvPr/>
        </p:nvSpPr>
        <p:spPr bwMode="auto">
          <a:xfrm>
            <a:off x="7839338" y="152400"/>
            <a:ext cx="12684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2400" dirty="0"/>
              <a:t>D</a:t>
            </a:r>
            <a:r>
              <a:rPr lang="en-US" altLang="en-US" sz="2400" u="sng" dirty="0">
                <a:solidFill>
                  <a:srgbClr val="A50021"/>
                </a:solidFill>
              </a:rPr>
              <a:t>C</a:t>
            </a:r>
            <a:r>
              <a:rPr lang="en-US" altLang="en-US" sz="2400" dirty="0"/>
              <a:t>OVA</a:t>
            </a:r>
          </a:p>
        </p:txBody>
      </p:sp>
    </p:spTree>
    <p:extLst>
      <p:ext uri="{BB962C8B-B14F-4D97-AF65-F5344CB8AC3E}">
        <p14:creationId xmlns:p14="http://schemas.microsoft.com/office/powerpoint/2010/main" val="79490628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idx="4294967295"/>
          </p:nvPr>
        </p:nvSpPr>
        <p:spPr>
          <a:xfrm>
            <a:off x="1066800" y="381000"/>
            <a:ext cx="7383462" cy="990600"/>
          </a:xfrm>
        </p:spPr>
        <p:txBody>
          <a:bodyPr/>
          <a:lstStyle/>
          <a:p>
            <a:r>
              <a:rPr lang="en-US" altLang="en-US" sz="3600" dirty="0"/>
              <a:t>Evaluating Trustworthiness </a:t>
            </a:r>
            <a:br>
              <a:rPr lang="en-US" altLang="en-US" sz="3600" dirty="0"/>
            </a:br>
            <a:r>
              <a:rPr lang="en-US" altLang="en-US" sz="3600" dirty="0"/>
              <a:t>of Data &amp; News</a:t>
            </a:r>
          </a:p>
        </p:txBody>
      </p:sp>
      <p:sp>
        <p:nvSpPr>
          <p:cNvPr id="47107" name="Content Placeholder 2"/>
          <p:cNvSpPr>
            <a:spLocks noGrp="1"/>
          </p:cNvSpPr>
          <p:nvPr>
            <p:ph idx="4294967295"/>
          </p:nvPr>
        </p:nvSpPr>
        <p:spPr>
          <a:xfrm>
            <a:off x="373062" y="744823"/>
            <a:ext cx="8077200" cy="4893977"/>
          </a:xfrm>
        </p:spPr>
        <p:txBody>
          <a:bodyPr/>
          <a:lstStyle/>
          <a:p>
            <a:pPr lvl="1"/>
            <a:endParaRPr lang="en-US" altLang="en-US" sz="1600" dirty="0"/>
          </a:p>
          <a:p>
            <a:pPr lvl="1"/>
            <a:endParaRPr lang="en-US" altLang="en-US" sz="1600" dirty="0"/>
          </a:p>
          <a:p>
            <a:pPr lvl="1"/>
            <a:endParaRPr lang="en-US" altLang="en-US" sz="1600" dirty="0"/>
          </a:p>
          <a:p>
            <a:pPr lvl="1"/>
            <a:r>
              <a:rPr lang="en-US" altLang="en-US" sz="2200" dirty="0"/>
              <a:t>Is this a reliable source?</a:t>
            </a:r>
          </a:p>
          <a:p>
            <a:pPr lvl="3"/>
            <a:r>
              <a:rPr lang="en-US" altLang="en-US" sz="1600" dirty="0">
                <a:hlinkClick r:id="rId2"/>
              </a:rPr>
              <a:t>https://geopoliticalfutures.com/china-admits-its-statistics-are-wrong/</a:t>
            </a:r>
            <a:endParaRPr lang="en-US" altLang="en-US" sz="1600" dirty="0"/>
          </a:p>
          <a:p>
            <a:pPr lvl="3"/>
            <a:r>
              <a:rPr lang="en-US" altLang="en-US" sz="1600" dirty="0"/>
              <a:t>Interesting but probably junk……</a:t>
            </a:r>
          </a:p>
          <a:p>
            <a:pPr lvl="3"/>
            <a:r>
              <a:rPr lang="en-US" altLang="en-US" sz="1600" dirty="0"/>
              <a:t>Compare its presentation to that of the News-Medical.net report</a:t>
            </a:r>
          </a:p>
          <a:p>
            <a:pPr lvl="3"/>
            <a:endParaRPr lang="en-US" altLang="en-US" sz="1600" dirty="0"/>
          </a:p>
          <a:p>
            <a:pPr lvl="3"/>
            <a:endParaRPr lang="en-US" altLang="en-US" sz="1600" dirty="0"/>
          </a:p>
          <a:p>
            <a:pPr lvl="1"/>
            <a:r>
              <a:rPr lang="en-US" altLang="en-US" sz="2200" dirty="0"/>
              <a:t>Evaluation of websites for data and news</a:t>
            </a:r>
          </a:p>
          <a:p>
            <a:pPr lvl="3"/>
            <a:r>
              <a:rPr lang="en-US" altLang="en-US" sz="1600" dirty="0">
                <a:hlinkClick r:id="rId3"/>
              </a:rPr>
              <a:t>https://guides.masslibsystem.org/fakenews</a:t>
            </a:r>
            <a:endParaRPr lang="en-US" altLang="en-US" sz="1600" dirty="0"/>
          </a:p>
          <a:p>
            <a:pPr lvl="3"/>
            <a:r>
              <a:rPr lang="en-US" altLang="en-US" sz="1600" dirty="0"/>
              <a:t>https://library.bridgew.edu/c.php?g=590539&amp;p=4086409</a:t>
            </a:r>
          </a:p>
          <a:p>
            <a:pPr lvl="1"/>
            <a:endParaRPr lang="en-US" altLang="en-US" sz="1600" dirty="0"/>
          </a:p>
          <a:p>
            <a:pPr lvl="1"/>
            <a:r>
              <a:rPr lang="en-US" altLang="en-US" sz="2000" dirty="0"/>
              <a:t>Circular Reporting and Researcher Laziness</a:t>
            </a:r>
          </a:p>
          <a:p>
            <a:pPr lvl="3"/>
            <a:r>
              <a:rPr lang="en-US" altLang="en-US" sz="1400" dirty="0"/>
              <a:t>https://www.youtube.com/watch?v=cSKGa_7XJkg&amp;t=210s</a:t>
            </a:r>
          </a:p>
        </p:txBody>
      </p:sp>
      <p:sp>
        <p:nvSpPr>
          <p:cNvPr id="47108" name="Rectangle 17"/>
          <p:cNvSpPr>
            <a:spLocks noChangeArrowheads="1"/>
          </p:cNvSpPr>
          <p:nvPr/>
        </p:nvSpPr>
        <p:spPr bwMode="auto">
          <a:xfrm>
            <a:off x="7839338" y="152400"/>
            <a:ext cx="12684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99"/>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A50021"/>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8000"/>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6699"/>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A50021"/>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2400" dirty="0"/>
              <a:t>D</a:t>
            </a:r>
            <a:r>
              <a:rPr lang="en-US" altLang="en-US" sz="2400" u="sng" dirty="0">
                <a:solidFill>
                  <a:srgbClr val="A50021"/>
                </a:solidFill>
              </a:rPr>
              <a:t>C</a:t>
            </a:r>
            <a:r>
              <a:rPr lang="en-US" altLang="en-US" sz="2400" dirty="0"/>
              <a:t>OVA</a:t>
            </a:r>
          </a:p>
        </p:txBody>
      </p:sp>
    </p:spTree>
    <p:extLst>
      <p:ext uri="{BB962C8B-B14F-4D97-AF65-F5344CB8AC3E}">
        <p14:creationId xmlns:p14="http://schemas.microsoft.com/office/powerpoint/2010/main" val="365113805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For practice:</a:t>
            </a:r>
          </a:p>
          <a:p>
            <a:r>
              <a:rPr lang="en-US" dirty="0"/>
              <a:t>Pg 51, #1.8, 1.9</a:t>
            </a:r>
          </a:p>
          <a:p>
            <a:r>
              <a:rPr lang="en-US" dirty="0"/>
              <a:t>Pg 53: #1.15</a:t>
            </a:r>
          </a:p>
          <a:p>
            <a:r>
              <a:rPr lang="en-US" dirty="0"/>
              <a:t>Pg 55: 1.18, 1.20</a:t>
            </a:r>
          </a:p>
          <a:p>
            <a:r>
              <a:rPr lang="en-US" dirty="0"/>
              <a:t>Pg 59: 1.26</a:t>
            </a:r>
          </a:p>
          <a:p>
            <a:r>
              <a:rPr lang="en-US" dirty="0"/>
              <a:t>Pg 64: 1.40 (also give some examples, don’t just recite the definitions)</a:t>
            </a:r>
          </a:p>
          <a:p>
            <a:r>
              <a:rPr lang="en-US"/>
              <a:t>Pg 65: 1.52</a:t>
            </a:r>
            <a:endParaRPr lang="en-US" dirty="0"/>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few terms to get us started</a:t>
            </a:r>
          </a:p>
        </p:txBody>
      </p:sp>
      <p:sp>
        <p:nvSpPr>
          <p:cNvPr id="3" name="Content Placeholder 2"/>
          <p:cNvSpPr>
            <a:spLocks noGrp="1"/>
          </p:cNvSpPr>
          <p:nvPr>
            <p:ph idx="1"/>
          </p:nvPr>
        </p:nvSpPr>
        <p:spPr>
          <a:xfrm>
            <a:off x="533400" y="1600200"/>
            <a:ext cx="8077200" cy="4532313"/>
          </a:xfrm>
        </p:spPr>
        <p:txBody>
          <a:bodyPr/>
          <a:lstStyle/>
          <a:p>
            <a:pPr eaLnBrk="1" hangingPunct="1">
              <a:spcBef>
                <a:spcPct val="0"/>
              </a:spcBef>
              <a:buClrTx/>
              <a:buSzTx/>
              <a:buFontTx/>
              <a:buNone/>
            </a:pPr>
            <a:r>
              <a:rPr lang="en-US" altLang="en-US" sz="2000" b="1" dirty="0">
                <a:solidFill>
                  <a:srgbClr val="008000"/>
                </a:solidFill>
              </a:rPr>
              <a:t>UNIT OF OBSERVATION</a:t>
            </a:r>
          </a:p>
          <a:p>
            <a:pPr eaLnBrk="1" hangingPunct="1">
              <a:spcBef>
                <a:spcPct val="0"/>
              </a:spcBef>
              <a:buClrTx/>
              <a:buSzTx/>
              <a:buFontTx/>
              <a:buNone/>
            </a:pPr>
            <a:r>
              <a:rPr lang="en-US" altLang="en-US" sz="2000" dirty="0">
                <a:latin typeface="Times New Roman" panose="02020603050405020304" pitchFamily="18" charset="0"/>
              </a:rPr>
              <a:t>The thing that’s being observed</a:t>
            </a:r>
          </a:p>
          <a:p>
            <a:pPr eaLnBrk="1" hangingPunct="1">
              <a:spcBef>
                <a:spcPct val="0"/>
              </a:spcBef>
              <a:buClrTx/>
              <a:buSzTx/>
              <a:buFontTx/>
              <a:buNone/>
            </a:pPr>
            <a:r>
              <a:rPr lang="en-US" altLang="en-US" sz="2000" b="1" dirty="0">
                <a:solidFill>
                  <a:srgbClr val="008000"/>
                </a:solidFill>
                <a:latin typeface="Times New Roman" panose="02020603050405020304" pitchFamily="18" charset="0"/>
              </a:rPr>
              <a:t>	</a:t>
            </a:r>
            <a:r>
              <a:rPr lang="en-US" altLang="en-US" sz="2000" dirty="0">
                <a:latin typeface="Times New Roman" panose="02020603050405020304" pitchFamily="18" charset="0"/>
              </a:rPr>
              <a:t> Ex: </a:t>
            </a:r>
            <a:r>
              <a:rPr lang="en-US" altLang="en-US" sz="2000" dirty="0">
                <a:solidFill>
                  <a:srgbClr val="FF0000"/>
                </a:solidFill>
                <a:latin typeface="Times New Roman" panose="02020603050405020304" pitchFamily="18" charset="0"/>
              </a:rPr>
              <a:t>a sold house</a:t>
            </a:r>
            <a:r>
              <a:rPr lang="en-US" altLang="en-US" sz="2000" dirty="0">
                <a:latin typeface="Times New Roman" panose="02020603050405020304" pitchFamily="18" charset="0"/>
              </a:rPr>
              <a:t>, </a:t>
            </a:r>
            <a:r>
              <a:rPr lang="en-US" altLang="en-US" sz="2000" dirty="0">
                <a:solidFill>
                  <a:srgbClr val="0070C0"/>
                </a:solidFill>
                <a:latin typeface="Times New Roman" panose="02020603050405020304" pitchFamily="18" charset="0"/>
              </a:rPr>
              <a:t>a worker</a:t>
            </a:r>
            <a:r>
              <a:rPr lang="en-US" altLang="en-US" sz="2000" dirty="0">
                <a:latin typeface="Times New Roman" panose="02020603050405020304" pitchFamily="18" charset="0"/>
              </a:rPr>
              <a:t>, </a:t>
            </a:r>
            <a:r>
              <a:rPr lang="en-US" altLang="en-US" sz="2000" dirty="0">
                <a:solidFill>
                  <a:schemeClr val="accent6">
                    <a:lumMod val="75000"/>
                  </a:schemeClr>
                </a:solidFill>
                <a:latin typeface="Times New Roman" panose="02020603050405020304" pitchFamily="18" charset="0"/>
              </a:rPr>
              <a:t>a year</a:t>
            </a:r>
            <a:endParaRPr lang="en-US" altLang="en-US" sz="2000" b="1" dirty="0">
              <a:solidFill>
                <a:schemeClr val="accent6">
                  <a:lumMod val="75000"/>
                </a:schemeClr>
              </a:solidFill>
            </a:endParaRPr>
          </a:p>
          <a:p>
            <a:pPr eaLnBrk="1" hangingPunct="1">
              <a:spcBef>
                <a:spcPct val="0"/>
              </a:spcBef>
              <a:buClrTx/>
              <a:buSzTx/>
              <a:buFontTx/>
              <a:buNone/>
            </a:pPr>
            <a:endParaRPr lang="en-US" altLang="en-US" sz="2000" b="1" dirty="0">
              <a:solidFill>
                <a:srgbClr val="008000"/>
              </a:solidFill>
            </a:endParaRPr>
          </a:p>
          <a:p>
            <a:pPr eaLnBrk="1" hangingPunct="1">
              <a:spcBef>
                <a:spcPct val="0"/>
              </a:spcBef>
              <a:buClrTx/>
              <a:buSzTx/>
              <a:buFontTx/>
              <a:buNone/>
            </a:pPr>
            <a:r>
              <a:rPr lang="en-US" altLang="en-US" sz="2000" b="1" dirty="0">
                <a:solidFill>
                  <a:srgbClr val="008000"/>
                </a:solidFill>
              </a:rPr>
              <a:t>VARIABLE</a:t>
            </a:r>
          </a:p>
          <a:p>
            <a:pPr eaLnBrk="1" hangingPunct="1">
              <a:spcBef>
                <a:spcPct val="0"/>
              </a:spcBef>
              <a:buClrTx/>
              <a:buSzTx/>
              <a:buFontTx/>
              <a:buNone/>
            </a:pPr>
            <a:r>
              <a:rPr lang="en-US" altLang="en-US" sz="2000" dirty="0">
                <a:latin typeface="Times New Roman" panose="02020603050405020304" pitchFamily="18" charset="0"/>
              </a:rPr>
              <a:t>A characteristic or property of the unit of observation</a:t>
            </a:r>
          </a:p>
          <a:p>
            <a:pPr eaLnBrk="1" hangingPunct="1">
              <a:spcBef>
                <a:spcPct val="0"/>
              </a:spcBef>
              <a:buClrTx/>
              <a:buSzTx/>
              <a:buFontTx/>
              <a:buNone/>
            </a:pPr>
            <a:r>
              <a:rPr lang="en-US" altLang="en-US" sz="2000" dirty="0">
                <a:latin typeface="Times New Roman" panose="02020603050405020304" pitchFamily="18" charset="0"/>
              </a:rPr>
              <a:t>	Ex: </a:t>
            </a:r>
            <a:r>
              <a:rPr lang="en-US" altLang="en-US" sz="2000" dirty="0">
                <a:solidFill>
                  <a:srgbClr val="FF0000"/>
                </a:solidFill>
                <a:latin typeface="Times New Roman" panose="02020603050405020304" pitchFamily="18" charset="0"/>
              </a:rPr>
              <a:t>Sales price of home</a:t>
            </a:r>
            <a:r>
              <a:rPr lang="en-US" altLang="en-US" sz="2000" dirty="0">
                <a:latin typeface="Times New Roman" panose="02020603050405020304" pitchFamily="18" charset="0"/>
              </a:rPr>
              <a:t>, </a:t>
            </a:r>
            <a:r>
              <a:rPr lang="en-US" altLang="en-US" sz="2000" dirty="0">
                <a:solidFill>
                  <a:srgbClr val="0070C0"/>
                </a:solidFill>
                <a:latin typeface="Times New Roman" panose="02020603050405020304" pitchFamily="18" charset="0"/>
              </a:rPr>
              <a:t># years with the firm</a:t>
            </a:r>
            <a:r>
              <a:rPr lang="en-US" altLang="en-US" sz="2000" dirty="0">
                <a:latin typeface="Times New Roman" panose="02020603050405020304" pitchFamily="18" charset="0"/>
              </a:rPr>
              <a:t>, </a:t>
            </a:r>
            <a:r>
              <a:rPr lang="en-US" altLang="en-US" sz="2000" dirty="0">
                <a:solidFill>
                  <a:schemeClr val="accent6">
                    <a:lumMod val="75000"/>
                  </a:schemeClr>
                </a:solidFill>
                <a:latin typeface="Times New Roman" panose="02020603050405020304" pitchFamily="18" charset="0"/>
              </a:rPr>
              <a:t>inflation rate</a:t>
            </a:r>
          </a:p>
          <a:p>
            <a:pPr eaLnBrk="1" hangingPunct="1">
              <a:spcBef>
                <a:spcPct val="0"/>
              </a:spcBef>
              <a:buClrTx/>
              <a:buSzTx/>
              <a:buFontTx/>
              <a:buNone/>
            </a:pPr>
            <a:endParaRPr lang="en-US" altLang="en-US" sz="2000" dirty="0">
              <a:latin typeface="Times New Roman" panose="02020603050405020304" pitchFamily="18" charset="0"/>
            </a:endParaRPr>
          </a:p>
          <a:p>
            <a:pPr eaLnBrk="1" hangingPunct="1">
              <a:spcBef>
                <a:spcPct val="0"/>
              </a:spcBef>
              <a:buClrTx/>
              <a:buSzTx/>
              <a:buFontTx/>
              <a:buNone/>
            </a:pPr>
            <a:r>
              <a:rPr lang="en-US" altLang="en-US" sz="2000" b="1" dirty="0">
                <a:solidFill>
                  <a:srgbClr val="008000"/>
                </a:solidFill>
              </a:rPr>
              <a:t>DATA</a:t>
            </a:r>
          </a:p>
          <a:p>
            <a:pPr eaLnBrk="1" hangingPunct="1">
              <a:spcBef>
                <a:spcPct val="0"/>
              </a:spcBef>
              <a:buClrTx/>
              <a:buSzTx/>
              <a:buFontTx/>
              <a:buNone/>
            </a:pPr>
            <a:r>
              <a:rPr lang="en-US" altLang="en-US" sz="2000" dirty="0">
                <a:solidFill>
                  <a:srgbClr val="000000"/>
                </a:solidFill>
                <a:latin typeface="Times New Roman" panose="02020603050405020304" pitchFamily="18" charset="0"/>
              </a:rPr>
              <a:t>The set of values associated with one or more variables.</a:t>
            </a:r>
          </a:p>
          <a:p>
            <a:pPr eaLnBrk="1" hangingPunct="1">
              <a:spcBef>
                <a:spcPct val="0"/>
              </a:spcBef>
              <a:buClrTx/>
              <a:buSzTx/>
              <a:buFontTx/>
              <a:buNone/>
            </a:pPr>
            <a:r>
              <a:rPr lang="en-US" altLang="en-US" sz="2000" dirty="0">
                <a:solidFill>
                  <a:srgbClr val="000000"/>
                </a:solidFill>
                <a:latin typeface="Times New Roman" panose="02020603050405020304" pitchFamily="18" charset="0"/>
              </a:rPr>
              <a:t>	Ex: </a:t>
            </a:r>
            <a:r>
              <a:rPr lang="en-US" altLang="en-US" sz="2000" dirty="0">
                <a:solidFill>
                  <a:srgbClr val="FF0000"/>
                </a:solidFill>
                <a:latin typeface="Times New Roman" panose="02020603050405020304" pitchFamily="18" charset="0"/>
              </a:rPr>
              <a:t>$435,000</a:t>
            </a:r>
            <a:r>
              <a:rPr lang="en-US" altLang="en-US" sz="2000" dirty="0">
                <a:solidFill>
                  <a:srgbClr val="000000"/>
                </a:solidFill>
                <a:latin typeface="Times New Roman" panose="02020603050405020304" pitchFamily="18" charset="0"/>
              </a:rPr>
              <a:t>, </a:t>
            </a:r>
            <a:r>
              <a:rPr lang="en-US" altLang="en-US" sz="2000" dirty="0">
                <a:solidFill>
                  <a:srgbClr val="0070C0"/>
                </a:solidFill>
                <a:latin typeface="Times New Roman" panose="02020603050405020304" pitchFamily="18" charset="0"/>
              </a:rPr>
              <a:t>4 years</a:t>
            </a:r>
            <a:r>
              <a:rPr lang="en-US" altLang="en-US" sz="2000" dirty="0">
                <a:solidFill>
                  <a:srgbClr val="000000"/>
                </a:solidFill>
                <a:latin typeface="Times New Roman" panose="02020603050405020304" pitchFamily="18" charset="0"/>
              </a:rPr>
              <a:t>, </a:t>
            </a:r>
            <a:r>
              <a:rPr lang="en-US" altLang="en-US" sz="2000" dirty="0">
                <a:solidFill>
                  <a:schemeClr val="accent6">
                    <a:lumMod val="75000"/>
                  </a:schemeClr>
                </a:solidFill>
                <a:latin typeface="Times New Roman" panose="02020603050405020304" pitchFamily="18" charset="0"/>
              </a:rPr>
              <a:t>3.4% </a:t>
            </a:r>
          </a:p>
          <a:p>
            <a:pPr eaLnBrk="1" hangingPunct="1">
              <a:spcBef>
                <a:spcPct val="0"/>
              </a:spcBef>
              <a:buClrTx/>
              <a:buSzTx/>
              <a:buFontTx/>
              <a:buNone/>
            </a:pPr>
            <a:endParaRPr lang="en-US" altLang="en-US" sz="2000" dirty="0">
              <a:solidFill>
                <a:srgbClr val="000000"/>
              </a:solidFill>
              <a:latin typeface="Times New Roman" panose="02020603050405020304" pitchFamily="18" charset="0"/>
            </a:endParaRPr>
          </a:p>
          <a:p>
            <a:pPr eaLnBrk="1" hangingPunct="1">
              <a:spcBef>
                <a:spcPct val="0"/>
              </a:spcBef>
              <a:buClrTx/>
              <a:buSzTx/>
              <a:buFontTx/>
              <a:buNone/>
            </a:pPr>
            <a:r>
              <a:rPr lang="en-US" altLang="en-US" sz="2000" b="1" dirty="0">
                <a:solidFill>
                  <a:srgbClr val="008000"/>
                </a:solidFill>
              </a:rPr>
              <a:t>STATISTIC</a:t>
            </a:r>
          </a:p>
          <a:p>
            <a:pPr eaLnBrk="1" hangingPunct="1">
              <a:spcBef>
                <a:spcPct val="0"/>
              </a:spcBef>
              <a:buClrTx/>
              <a:buSzTx/>
              <a:buFontTx/>
              <a:buNone/>
            </a:pPr>
            <a:r>
              <a:rPr lang="en-US" altLang="en-US" sz="2000" dirty="0">
                <a:solidFill>
                  <a:srgbClr val="000000"/>
                </a:solidFill>
                <a:latin typeface="Times New Roman" panose="02020603050405020304" pitchFamily="18" charset="0"/>
              </a:rPr>
              <a:t>A value that summarizes the data of a particular variable in a sample.</a:t>
            </a:r>
          </a:p>
          <a:p>
            <a:pPr eaLnBrk="1" hangingPunct="1">
              <a:spcBef>
                <a:spcPct val="0"/>
              </a:spcBef>
              <a:buClrTx/>
              <a:buSzTx/>
              <a:buFontTx/>
              <a:buNone/>
            </a:pPr>
            <a:r>
              <a:rPr lang="en-US" altLang="en-US" sz="2000" dirty="0">
                <a:solidFill>
                  <a:srgbClr val="000000"/>
                </a:solidFill>
                <a:latin typeface="Times New Roman" panose="02020603050405020304" pitchFamily="18" charset="0"/>
              </a:rPr>
              <a:t>	Ex: Mean= </a:t>
            </a:r>
            <a:r>
              <a:rPr lang="en-US" altLang="en-US" sz="2000" dirty="0">
                <a:solidFill>
                  <a:srgbClr val="FF0000"/>
                </a:solidFill>
                <a:latin typeface="Times New Roman" panose="02020603050405020304" pitchFamily="18" charset="0"/>
              </a:rPr>
              <a:t>$302,549</a:t>
            </a:r>
            <a:r>
              <a:rPr lang="en-US" altLang="en-US" sz="2000" dirty="0">
                <a:solidFill>
                  <a:srgbClr val="000000"/>
                </a:solidFill>
                <a:latin typeface="Times New Roman" panose="02020603050405020304" pitchFamily="18" charset="0"/>
              </a:rPr>
              <a:t>, </a:t>
            </a:r>
            <a:r>
              <a:rPr lang="en-US" altLang="en-US" sz="2000" dirty="0">
                <a:solidFill>
                  <a:srgbClr val="0070C0"/>
                </a:solidFill>
                <a:latin typeface="Times New Roman" panose="02020603050405020304" pitchFamily="18" charset="0"/>
              </a:rPr>
              <a:t>7.4 years</a:t>
            </a:r>
            <a:r>
              <a:rPr lang="en-US" altLang="en-US" sz="2000" dirty="0">
                <a:solidFill>
                  <a:srgbClr val="000000"/>
                </a:solidFill>
                <a:latin typeface="Times New Roman" panose="02020603050405020304" pitchFamily="18" charset="0"/>
              </a:rPr>
              <a:t>, </a:t>
            </a:r>
            <a:r>
              <a:rPr lang="en-US" altLang="en-US" sz="2000" dirty="0">
                <a:solidFill>
                  <a:schemeClr val="accent6">
                    <a:lumMod val="75000"/>
                  </a:schemeClr>
                </a:solidFill>
                <a:latin typeface="Times New Roman" panose="02020603050405020304" pitchFamily="18" charset="0"/>
              </a:rPr>
              <a:t>2.4%</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animEffect transition="in" filter="blinds(horizontal)">
                                      <p:cBhvr>
                                        <p:cTn id="7" dur="500"/>
                                        <p:tgtEl>
                                          <p:spTgt spid="3">
                                            <p:txEl>
                                              <p:pRg st="8" end="8"/>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9" end="9"/>
                                            </p:txEl>
                                          </p:spTgt>
                                        </p:tgtEl>
                                        <p:attrNameLst>
                                          <p:attrName>style.visibility</p:attrName>
                                        </p:attrNameLst>
                                      </p:cBhvr>
                                      <p:to>
                                        <p:strVal val="visible"/>
                                      </p:to>
                                    </p:set>
                                    <p:animEffect transition="in" filter="blinds(horizontal)">
                                      <p:cBhvr>
                                        <p:cTn id="10" dur="500"/>
                                        <p:tgtEl>
                                          <p:spTgt spid="3">
                                            <p:txEl>
                                              <p:pRg st="9" end="9"/>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10" end="10"/>
                                            </p:txEl>
                                          </p:spTgt>
                                        </p:tgtEl>
                                        <p:attrNameLst>
                                          <p:attrName>style.visibility</p:attrName>
                                        </p:attrNameLst>
                                      </p:cBhvr>
                                      <p:to>
                                        <p:strVal val="visible"/>
                                      </p:to>
                                    </p:set>
                                    <p:animEffect transition="in" filter="blinds(horizontal)">
                                      <p:cBhvr>
                                        <p:cTn id="13" dur="500"/>
                                        <p:tgtEl>
                                          <p:spTgt spid="3">
                                            <p:txEl>
                                              <p:pRg st="10" end="1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3">
                                            <p:txEl>
                                              <p:pRg st="12" end="12"/>
                                            </p:txEl>
                                          </p:spTgt>
                                        </p:tgtEl>
                                        <p:attrNameLst>
                                          <p:attrName>style.visibility</p:attrName>
                                        </p:attrNameLst>
                                      </p:cBhvr>
                                      <p:to>
                                        <p:strVal val="visible"/>
                                      </p:to>
                                    </p:set>
                                    <p:animEffect transition="in" filter="blinds(horizontal)">
                                      <p:cBhvr>
                                        <p:cTn id="18" dur="500"/>
                                        <p:tgtEl>
                                          <p:spTgt spid="3">
                                            <p:txEl>
                                              <p:pRg st="12" end="12"/>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3">
                                            <p:txEl>
                                              <p:pRg st="13" end="13"/>
                                            </p:txEl>
                                          </p:spTgt>
                                        </p:tgtEl>
                                        <p:attrNameLst>
                                          <p:attrName>style.visibility</p:attrName>
                                        </p:attrNameLst>
                                      </p:cBhvr>
                                      <p:to>
                                        <p:strVal val="visible"/>
                                      </p:to>
                                    </p:set>
                                    <p:animEffect transition="in" filter="blinds(horizontal)">
                                      <p:cBhvr>
                                        <p:cTn id="21" dur="500"/>
                                        <p:tgtEl>
                                          <p:spTgt spid="3">
                                            <p:txEl>
                                              <p:pRg st="13" end="13"/>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3">
                                            <p:txEl>
                                              <p:pRg st="14" end="14"/>
                                            </p:txEl>
                                          </p:spTgt>
                                        </p:tgtEl>
                                        <p:attrNameLst>
                                          <p:attrName>style.visibility</p:attrName>
                                        </p:attrNameLst>
                                      </p:cBhvr>
                                      <p:to>
                                        <p:strVal val="visible"/>
                                      </p:to>
                                    </p:set>
                                    <p:animEffect transition="in" filter="blinds(horizontal)">
                                      <p:cBhvr>
                                        <p:cTn id="24" dur="500"/>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1_PrenHall1">
  <a:themeElements>
    <a:clrScheme name="1_PrenHall1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1_PrenHall1">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PrenHall1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1_PrenHall1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1_PrenHall1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1_PrenHall1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1_PrenHall1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1_PrenHall1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1_PrenHall1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6967</TotalTime>
  <Pages>20</Pages>
  <Words>5042</Words>
  <Application>Microsoft Office PowerPoint</Application>
  <PresentationFormat>On-screen Show (4:3)</PresentationFormat>
  <Paragraphs>681</Paragraphs>
  <Slides>89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89</vt:i4>
      </vt:variant>
    </vt:vector>
  </HeadingPairs>
  <TitlesOfParts>
    <vt:vector size="94" baseType="lpstr">
      <vt:lpstr>Times New Roman</vt:lpstr>
      <vt:lpstr>Arial</vt:lpstr>
      <vt:lpstr>Calibri</vt:lpstr>
      <vt:lpstr>Wingdings</vt:lpstr>
      <vt:lpstr>1_PrenHall1</vt:lpstr>
      <vt:lpstr>PowerPoint Presentation</vt:lpstr>
      <vt:lpstr>Before we begin…</vt:lpstr>
      <vt:lpstr>PowerPoint Presentation</vt:lpstr>
      <vt:lpstr>PowerPoint Presentation</vt:lpstr>
      <vt:lpstr>PowerPoint Presentation</vt:lpstr>
      <vt:lpstr>PowerPoint Presentation</vt:lpstr>
      <vt:lpstr>PowerPoint Presentation</vt:lpstr>
      <vt:lpstr>Book uses the “DCOVA” approach…</vt:lpstr>
      <vt:lpstr>A few terms to get us started</vt:lpstr>
      <vt:lpstr>PowerPoint Presentation</vt:lpstr>
      <vt:lpstr>Can statistics lie?</vt:lpstr>
      <vt:lpstr>Diving into Data…</vt:lpstr>
      <vt:lpstr>Classifying Variables By Type</vt:lpstr>
      <vt:lpstr>Examples of Types of Variables</vt:lpstr>
      <vt:lpstr>Types of Variables</vt:lpstr>
      <vt:lpstr>PowerPoint Presentation</vt:lpstr>
      <vt:lpstr>Measurement Scales</vt:lpstr>
      <vt:lpstr>Measurement Scales (con’t.)</vt:lpstr>
      <vt:lpstr>PowerPoint Presentation</vt:lpstr>
      <vt:lpstr>Measurement Scales (con’t.)</vt:lpstr>
      <vt:lpstr>Measurement Scales (con’t.)</vt:lpstr>
      <vt:lpstr>PowerPoint Presentation</vt:lpstr>
      <vt:lpstr>Interval and Ratio Scales</vt:lpstr>
      <vt:lpstr>PowerPoint Presentation</vt:lpstr>
      <vt:lpstr>Data Is Collected From Either a Population or a Sample</vt:lpstr>
      <vt:lpstr>Population vs. Sample</vt:lpstr>
      <vt:lpstr>Why rely on a sample?</vt:lpstr>
      <vt:lpstr>Parameter or Statistic?</vt:lpstr>
      <vt:lpstr>PowerPoint Presentation</vt:lpstr>
      <vt:lpstr>Sources Of Data Arise From The Following Activities</vt:lpstr>
      <vt:lpstr>In your small group:</vt:lpstr>
      <vt:lpstr>PowerPoint Presentation</vt:lpstr>
      <vt:lpstr>Where might we get our data?</vt:lpstr>
      <vt:lpstr>PowerPoint Presentation</vt:lpstr>
      <vt:lpstr>PowerPoint Presentation</vt:lpstr>
      <vt:lpstr>A Sampling Process Begins With A Sampling Frame</vt:lpstr>
      <vt:lpstr>Observational Studies &amp; Designed Experiments Have A Common Objective </vt:lpstr>
      <vt:lpstr>PowerPoint Presentation</vt:lpstr>
      <vt:lpstr>PowerPoint Presentation</vt:lpstr>
      <vt:lpstr>Samples</vt:lpstr>
      <vt:lpstr>PowerPoint Presentation</vt:lpstr>
      <vt:lpstr>Types of Samples</vt:lpstr>
      <vt:lpstr>Types of Samples: Nonprobability Sample</vt:lpstr>
      <vt:lpstr>Types of Samples: Probability Sample</vt:lpstr>
      <vt:lpstr>Probability Sample: Simple Random Sample</vt:lpstr>
      <vt:lpstr>Selecting a Simple Random Sample Using A Random Number Table</vt:lpstr>
      <vt:lpstr>Probability Sample: Systematic Sample</vt:lpstr>
      <vt:lpstr>PowerPoint Presentation</vt:lpstr>
      <vt:lpstr>Probability Sample: Stratified Sample</vt:lpstr>
      <vt:lpstr>PowerPoint Presentation</vt:lpstr>
      <vt:lpstr>PowerPoint Presentation</vt:lpstr>
      <vt:lpstr>PowerPoint Presentation</vt:lpstr>
      <vt:lpstr>PowerPoint Presentation</vt:lpstr>
      <vt:lpstr>Probability Sample Cluster Sample</vt:lpstr>
      <vt:lpstr>Probability Sample: Comparing Sampling Methods</vt:lpstr>
      <vt:lpstr>Data Cleaning Is An Important Data Preprocessing Task Prior To Analysis</vt:lpstr>
      <vt:lpstr>Data Cleaning Cannot Be A Fully Automated Process</vt:lpstr>
      <vt:lpstr>In your group, find at least 8 things that you’ll need to fix</vt:lpstr>
      <vt:lpstr>Cleaning Invalid Variable Values Can Be Semi-Automated</vt:lpstr>
      <vt:lpstr>PowerPoint Presentation</vt:lpstr>
      <vt:lpstr>Examples Of Coding Errors</vt:lpstr>
      <vt:lpstr>Data Integration Errors From Combining Two Different Computerized Data Sources </vt:lpstr>
      <vt:lpstr>Data Can Be Formatted  and / or Encoded In More Than One Way</vt:lpstr>
      <vt:lpstr>PowerPoint Presentation</vt:lpstr>
      <vt:lpstr>Recoding</vt:lpstr>
      <vt:lpstr>Recoding</vt:lpstr>
      <vt:lpstr>PowerPoint Presentation</vt:lpstr>
      <vt:lpstr>PowerPoint Presentation</vt:lpstr>
      <vt:lpstr>PowerPoint Presentation</vt:lpstr>
      <vt:lpstr>PowerPoint Presentation</vt:lpstr>
      <vt:lpstr>After Collection It Is Often Helpful To Recode Some Variables</vt:lpstr>
      <vt:lpstr>Recoding</vt:lpstr>
      <vt:lpstr>Recoding </vt:lpstr>
      <vt:lpstr>PowerPoint Presentation</vt:lpstr>
      <vt:lpstr>Evaluating Survey Worthiness</vt:lpstr>
      <vt:lpstr>Types of Survey Errors</vt:lpstr>
      <vt:lpstr>Types of Survey Errors</vt:lpstr>
      <vt:lpstr>Types of Survey Errors</vt:lpstr>
      <vt:lpstr>PowerPoint Presentation</vt:lpstr>
      <vt:lpstr>Ethical Issues About Surveys</vt:lpstr>
      <vt:lpstr>PowerPoint Presentation</vt:lpstr>
      <vt:lpstr>Spend public money…..</vt:lpstr>
      <vt:lpstr>..borrow $$ if you need to…..</vt:lpstr>
      <vt:lpstr>Tax $ for about half of it….</vt:lpstr>
      <vt:lpstr>…wait, now who took your survey?</vt:lpstr>
      <vt:lpstr>Look, we surveyed. Hear the people!!</vt:lpstr>
      <vt:lpstr>Trustworthiness of Data &amp; News</vt:lpstr>
      <vt:lpstr>Evaluating Trustworthiness  of Data &amp; News</vt:lpstr>
      <vt:lpstr>PowerPoint Presentation</vt:lpstr>
    </vt:vector>
  </TitlesOfParts>
  <Company>Copyright © 2019, 2015, 2012 Pearson Education,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Basic Business Statistics 14/e</dc:title>
  <dc:subject>Chapter 1 Defining and Collecting Data</dc:subject>
  <dc:creator>Berenson/Levine/Szabat/Stephan</dc:creator>
  <cp:lastModifiedBy>Beck Jason</cp:lastModifiedBy>
  <cp:revision>279</cp:revision>
  <cp:lastPrinted>1998-11-22T23:37:53Z</cp:lastPrinted>
  <dcterms:created xsi:type="dcterms:W3CDTF">2001-01-29T19:31:26Z</dcterms:created>
  <dcterms:modified xsi:type="dcterms:W3CDTF">2023-11-20T12:27:57Z</dcterms:modified>
</cp:coreProperties>
</file>