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3" r:id="rId1"/>
  </p:sldMasterIdLst>
  <p:notesMasterIdLst>
    <p:notesMasterId r:id="rId61"/>
  </p:notesMasterIdLst>
  <p:handoutMasterIdLst>
    <p:handoutMasterId r:id="rId62"/>
  </p:handoutMasterIdLst>
  <p:sldIdLst>
    <p:sldId id="416" r:id="rId2"/>
    <p:sldId id="418" r:id="rId3"/>
    <p:sldId id="419" r:id="rId4"/>
    <p:sldId id="494" r:id="rId5"/>
    <p:sldId id="420" r:id="rId6"/>
    <p:sldId id="421" r:id="rId7"/>
    <p:sldId id="422" r:id="rId8"/>
    <p:sldId id="423" r:id="rId9"/>
    <p:sldId id="495" r:id="rId10"/>
    <p:sldId id="424" r:id="rId11"/>
    <p:sldId id="496" r:id="rId12"/>
    <p:sldId id="425" r:id="rId13"/>
    <p:sldId id="497" r:id="rId14"/>
    <p:sldId id="426" r:id="rId15"/>
    <p:sldId id="498" r:id="rId16"/>
    <p:sldId id="427" r:id="rId17"/>
    <p:sldId id="499" r:id="rId18"/>
    <p:sldId id="428" r:id="rId19"/>
    <p:sldId id="429" r:id="rId20"/>
    <p:sldId id="430" r:id="rId21"/>
    <p:sldId id="431" r:id="rId22"/>
    <p:sldId id="432" r:id="rId23"/>
    <p:sldId id="500" r:id="rId24"/>
    <p:sldId id="433" r:id="rId25"/>
    <p:sldId id="434" r:id="rId26"/>
    <p:sldId id="435" r:id="rId27"/>
    <p:sldId id="507" r:id="rId28"/>
    <p:sldId id="436" r:id="rId29"/>
    <p:sldId id="438" r:id="rId30"/>
    <p:sldId id="439" r:id="rId31"/>
    <p:sldId id="440" r:id="rId32"/>
    <p:sldId id="441" r:id="rId33"/>
    <p:sldId id="442" r:id="rId34"/>
    <p:sldId id="443" r:id="rId35"/>
    <p:sldId id="444" r:id="rId36"/>
    <p:sldId id="447" r:id="rId37"/>
    <p:sldId id="448" r:id="rId38"/>
    <p:sldId id="449" r:id="rId39"/>
    <p:sldId id="501" r:id="rId40"/>
    <p:sldId id="502" r:id="rId41"/>
    <p:sldId id="450" r:id="rId42"/>
    <p:sldId id="451" r:id="rId43"/>
    <p:sldId id="503" r:id="rId44"/>
    <p:sldId id="504" r:id="rId45"/>
    <p:sldId id="452" r:id="rId46"/>
    <p:sldId id="453" r:id="rId47"/>
    <p:sldId id="454" r:id="rId48"/>
    <p:sldId id="486" r:id="rId49"/>
    <p:sldId id="487" r:id="rId50"/>
    <p:sldId id="455" r:id="rId51"/>
    <p:sldId id="456" r:id="rId52"/>
    <p:sldId id="505" r:id="rId53"/>
    <p:sldId id="458" r:id="rId54"/>
    <p:sldId id="506" r:id="rId55"/>
    <p:sldId id="489" r:id="rId56"/>
    <p:sldId id="490" r:id="rId57"/>
    <p:sldId id="491" r:id="rId58"/>
    <p:sldId id="470" r:id="rId59"/>
    <p:sldId id="471" r:id="rId60"/>
  </p:sldIdLst>
  <p:sldSz cx="9144000" cy="6858000" type="screen4x3"/>
  <p:notesSz cx="6858000" cy="9144000"/>
  <p:custDataLst>
    <p:tags r:id="rId63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008000"/>
    <a:srgbClr val="F983C1"/>
    <a:srgbClr val="FFCC99"/>
    <a:srgbClr val="FDE0BD"/>
    <a:srgbClr val="FFD9FF"/>
    <a:srgbClr val="FF9BAE"/>
    <a:srgbClr val="00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4647" autoAdjust="0"/>
  </p:normalViewPr>
  <p:slideViewPr>
    <p:cSldViewPr showGuides="1">
      <p:cViewPr varScale="1">
        <p:scale>
          <a:sx n="78" d="100"/>
          <a:sy n="78" d="100"/>
        </p:scale>
        <p:origin x="182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528" y="32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76200" y="8823325"/>
            <a:ext cx="6705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1438" y="55563"/>
            <a:ext cx="67151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Chapter 12		 12-</a:t>
            </a:r>
            <a:fld id="{0C25A8F9-1ADB-4EFE-BB18-EC9E2D37B4DD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66363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76600"/>
            <a:ext cx="50292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7800" y="609600"/>
            <a:ext cx="3886200" cy="2584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120775" y="3581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1120775" y="3886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120775" y="4191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120775" y="4495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120775" y="4800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120775" y="5410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120775" y="5715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1120775" y="6019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1120775" y="6324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1120775" y="6629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1120775" y="6934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1120775" y="7239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1120775" y="7543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1120775" y="7848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1120775" y="8153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1120775" y="8458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77788" y="61913"/>
            <a:ext cx="67024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Chapter 12		12-</a:t>
            </a:r>
            <a:fld id="{26D6CFAE-C2D5-4237-9685-E02318288BC0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798974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8514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19300" cy="6132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05500" cy="6132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634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752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765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55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0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6255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275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908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736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28600"/>
            <a:ext cx="73834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807720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gray">
          <a:xfrm>
            <a:off x="0" y="6409509"/>
            <a:ext cx="9144000" cy="457200"/>
          </a:xfrm>
          <a:prstGeom prst="rect">
            <a:avLst/>
          </a:prstGeom>
          <a:solidFill>
            <a:srgbClr val="1C4A5E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9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477771"/>
            <a:ext cx="10826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0"/>
          <p:cNvSpPr txBox="1">
            <a:spLocks noChangeArrowheads="1"/>
          </p:cNvSpPr>
          <p:nvPr userDrawn="1"/>
        </p:nvSpPr>
        <p:spPr bwMode="auto">
          <a:xfrm>
            <a:off x="3492500" y="6512696"/>
            <a:ext cx="3822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 b="0" dirty="0">
                <a:solidFill>
                  <a:srgbClr val="D9D9D9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2020 Pearson Education Ltd. 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352550" y="6538096"/>
            <a:ext cx="1998663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11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 userDrawn="1"/>
        </p:nvSpPr>
        <p:spPr bwMode="auto">
          <a:xfrm>
            <a:off x="7391400" y="6468291"/>
            <a:ext cx="121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6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6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dt="0"/>
  <p:txStyles>
    <p:titleStyle>
      <a:lvl1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+mj-lt"/>
          <a:ea typeface="+mj-ea"/>
          <a:cs typeface="+mj-cs"/>
        </a:defRPr>
      </a:lvl1pPr>
      <a:lvl2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2pPr>
      <a:lvl3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3pPr>
      <a:lvl4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4pPr>
      <a:lvl5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5pPr>
      <a:lvl6pPr marL="4572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6pPr>
      <a:lvl7pPr marL="9144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7pPr>
      <a:lvl8pPr marL="13716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8pPr>
      <a:lvl9pPr marL="18288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9pPr>
    </p:titleStyle>
    <p:bodyStyle>
      <a:lvl1pPr marL="320675" indent="-320675" algn="l" defTabSz="8524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68288" algn="l" defTabSz="852488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068388" indent="-215900" algn="l" defTabSz="852488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3pPr>
      <a:lvl4pPr marL="149383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55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cs typeface="+mn-cs"/>
        </a:defRPr>
      </a:lvl4pPr>
      <a:lvl5pPr marL="191928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cs typeface="+mn-cs"/>
        </a:defRPr>
      </a:lvl5pPr>
      <a:lvl6pPr marL="23764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6pPr>
      <a:lvl7pPr marL="28336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7pPr>
      <a:lvl8pPr marL="32908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8pPr>
      <a:lvl9pPr marL="37480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4572000" y="2514600"/>
            <a:ext cx="449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/>
              <a:t>Organizing and Visualizing Variables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495800" y="852488"/>
            <a:ext cx="426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A50021"/>
                </a:solidFill>
              </a:rPr>
              <a:t>Chapter 2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78" y="825330"/>
            <a:ext cx="3948840" cy="507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838200" y="304800"/>
            <a:ext cx="8305800" cy="990600"/>
          </a:xfrm>
        </p:spPr>
        <p:txBody>
          <a:bodyPr/>
          <a:lstStyle/>
          <a:p>
            <a:pPr eaLnBrk="1" hangingPunct="1"/>
            <a:r>
              <a:rPr lang="en-US" altLang="en-US"/>
              <a:t>Contingency Table Based On Percentage Of Overall Total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662850"/>
              </p:ext>
            </p:extLst>
          </p:nvPr>
        </p:nvGraphicFramePr>
        <p:xfrm>
          <a:off x="152400" y="1295400"/>
          <a:ext cx="4191000" cy="3352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  <a:p>
                      <a:pPr algn="ctr"/>
                      <a:r>
                        <a:rPr lang="en-US" dirty="0"/>
                        <a:t>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Small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Medium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Large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299" name="TextBox 5"/>
          <p:cNvSpPr txBox="1">
            <a:spLocks noChangeArrowheads="1"/>
          </p:cNvSpPr>
          <p:nvPr/>
        </p:nvSpPr>
        <p:spPr bwMode="auto">
          <a:xfrm>
            <a:off x="7634288" y="990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</a:t>
            </a:r>
            <a:r>
              <a:rPr lang="en-US" altLang="en-US"/>
              <a:t>VA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797306"/>
              </p:ext>
            </p:extLst>
          </p:nvPr>
        </p:nvGraphicFramePr>
        <p:xfrm>
          <a:off x="4724400" y="2971800"/>
          <a:ext cx="4191000" cy="3352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  <a:p>
                      <a:pPr algn="ctr"/>
                      <a:r>
                        <a:rPr lang="en-US" dirty="0"/>
                        <a:t>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Small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42.50%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5.00%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47.50%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Medium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25.00%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10.00%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35.00%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Large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17.50%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83.75%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332" name="TextBox 7"/>
          <p:cNvSpPr txBox="1">
            <a:spLocks noChangeArrowheads="1"/>
          </p:cNvSpPr>
          <p:nvPr/>
        </p:nvSpPr>
        <p:spPr bwMode="auto">
          <a:xfrm>
            <a:off x="5410200" y="1447800"/>
            <a:ext cx="2846388" cy="1196975"/>
          </a:xfrm>
          <a:prstGeom prst="rect">
            <a:avLst/>
          </a:prstGeom>
          <a:solidFill>
            <a:srgbClr val="00E2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42.50% = 170 / 400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25.00% = 100 / 400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16.25% =   65 / 400</a:t>
            </a:r>
          </a:p>
        </p:txBody>
      </p:sp>
      <p:cxnSp>
        <p:nvCxnSpPr>
          <p:cNvPr id="11333" name="Straight Arrow Connector 11"/>
          <p:cNvCxnSpPr>
            <a:cxnSpLocks noChangeShapeType="1"/>
          </p:cNvCxnSpPr>
          <p:nvPr/>
        </p:nvCxnSpPr>
        <p:spPr bwMode="auto">
          <a:xfrm>
            <a:off x="4343400" y="2133600"/>
            <a:ext cx="990600" cy="1588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34" name="Straight Arrow Connector 12"/>
          <p:cNvCxnSpPr>
            <a:cxnSpLocks noChangeShapeType="1"/>
            <a:stCxn id="11332" idx="2"/>
          </p:cNvCxnSpPr>
          <p:nvPr/>
        </p:nvCxnSpPr>
        <p:spPr bwMode="auto">
          <a:xfrm rot="5400000">
            <a:off x="6642101" y="2776537"/>
            <a:ext cx="323850" cy="60325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35" name="TextBox 19"/>
          <p:cNvSpPr txBox="1">
            <a:spLocks noChangeArrowheads="1"/>
          </p:cNvSpPr>
          <p:nvPr/>
        </p:nvSpPr>
        <p:spPr bwMode="auto">
          <a:xfrm>
            <a:off x="152400" y="4724400"/>
            <a:ext cx="4038600" cy="1562100"/>
          </a:xfrm>
          <a:prstGeom prst="rect">
            <a:avLst/>
          </a:prstGeom>
          <a:solidFill>
            <a:srgbClr val="00E2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83.75% of sampled invoices have no errors and 47.50% of sampled invoices are for small amounts.</a:t>
            </a:r>
          </a:p>
        </p:txBody>
      </p:sp>
      <p:cxnSp>
        <p:nvCxnSpPr>
          <p:cNvPr id="11336" name="Straight Arrow Connector 20"/>
          <p:cNvCxnSpPr>
            <a:cxnSpLocks noChangeShapeType="1"/>
          </p:cNvCxnSpPr>
          <p:nvPr/>
        </p:nvCxnSpPr>
        <p:spPr bwMode="auto">
          <a:xfrm rot="5400000">
            <a:off x="4152900" y="4610100"/>
            <a:ext cx="609600" cy="53340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Again, not bad but in this scenario, we are probably trying to see where the problem is, i.e. </a:t>
            </a:r>
            <a:r>
              <a:rPr lang="en-US" i="1" dirty="0"/>
              <a:t>Where are the errors occurring?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838200" y="304800"/>
            <a:ext cx="8305800" cy="990600"/>
          </a:xfrm>
        </p:spPr>
        <p:txBody>
          <a:bodyPr/>
          <a:lstStyle/>
          <a:p>
            <a:pPr eaLnBrk="1" hangingPunct="1"/>
            <a:r>
              <a:rPr lang="en-US" altLang="en-US"/>
              <a:t>Contingency Table Based On Percentage of Row Totals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570042"/>
              </p:ext>
            </p:extLst>
          </p:nvPr>
        </p:nvGraphicFramePr>
        <p:xfrm>
          <a:off x="152400" y="1295400"/>
          <a:ext cx="4191000" cy="3352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  <a:p>
                      <a:pPr algn="ctr"/>
                      <a:r>
                        <a:rPr lang="en-US" dirty="0"/>
                        <a:t>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Small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Medium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Large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323" name="TextBox 5"/>
          <p:cNvSpPr txBox="1">
            <a:spLocks noChangeArrowheads="1"/>
          </p:cNvSpPr>
          <p:nvPr/>
        </p:nvSpPr>
        <p:spPr bwMode="auto">
          <a:xfrm>
            <a:off x="7467600" y="990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</a:t>
            </a:r>
            <a:r>
              <a:rPr lang="en-US" altLang="en-US"/>
              <a:t>VA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640757"/>
              </p:ext>
            </p:extLst>
          </p:nvPr>
        </p:nvGraphicFramePr>
        <p:xfrm>
          <a:off x="4724400" y="2971800"/>
          <a:ext cx="4191000" cy="3352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  <a:p>
                      <a:pPr algn="ctr"/>
                      <a:r>
                        <a:rPr lang="en-US" dirty="0"/>
                        <a:t>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Small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89.47%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10.53%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Medium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71.43%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28.57%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Large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92.86%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7.14%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83.75%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16.25%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356" name="TextBox 7"/>
          <p:cNvSpPr txBox="1">
            <a:spLocks noChangeArrowheads="1"/>
          </p:cNvSpPr>
          <p:nvPr/>
        </p:nvSpPr>
        <p:spPr bwMode="auto">
          <a:xfrm>
            <a:off x="5410200" y="1447800"/>
            <a:ext cx="2846388" cy="1196975"/>
          </a:xfrm>
          <a:prstGeom prst="rect">
            <a:avLst/>
          </a:prstGeom>
          <a:solidFill>
            <a:srgbClr val="00E2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89.47% = 170 / 190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71.43% = 100 / 140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92.86% =   65 / 70</a:t>
            </a:r>
          </a:p>
        </p:txBody>
      </p:sp>
      <p:cxnSp>
        <p:nvCxnSpPr>
          <p:cNvPr id="12357" name="Straight Arrow Connector 11"/>
          <p:cNvCxnSpPr>
            <a:cxnSpLocks noChangeShapeType="1"/>
          </p:cNvCxnSpPr>
          <p:nvPr/>
        </p:nvCxnSpPr>
        <p:spPr bwMode="auto">
          <a:xfrm>
            <a:off x="4343400" y="2133600"/>
            <a:ext cx="990600" cy="1588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58" name="Straight Arrow Connector 12"/>
          <p:cNvCxnSpPr>
            <a:cxnSpLocks noChangeShapeType="1"/>
            <a:stCxn id="12356" idx="2"/>
          </p:cNvCxnSpPr>
          <p:nvPr/>
        </p:nvCxnSpPr>
        <p:spPr bwMode="auto">
          <a:xfrm rot="5400000">
            <a:off x="6642101" y="2776537"/>
            <a:ext cx="323850" cy="60325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59" name="TextBox 19"/>
          <p:cNvSpPr txBox="1">
            <a:spLocks noChangeArrowheads="1"/>
          </p:cNvSpPr>
          <p:nvPr/>
        </p:nvSpPr>
        <p:spPr bwMode="auto">
          <a:xfrm>
            <a:off x="152400" y="4724400"/>
            <a:ext cx="4343400" cy="1562100"/>
          </a:xfrm>
          <a:prstGeom prst="rect">
            <a:avLst/>
          </a:prstGeom>
          <a:solidFill>
            <a:srgbClr val="00E2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Medium invoices have a larger chance (28.57%) of having errors than small (10.53%) or large (7.14%) invoices.</a:t>
            </a:r>
          </a:p>
        </p:txBody>
      </p:sp>
      <p:cxnSp>
        <p:nvCxnSpPr>
          <p:cNvPr id="12360" name="Straight Arrow Connector 20"/>
          <p:cNvCxnSpPr>
            <a:cxnSpLocks noChangeShapeType="1"/>
          </p:cNvCxnSpPr>
          <p:nvPr/>
        </p:nvCxnSpPr>
        <p:spPr bwMode="auto">
          <a:xfrm rot="10800000" flipV="1">
            <a:off x="4419600" y="4572000"/>
            <a:ext cx="304800" cy="22860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getting pretty good: we can easily see that the error rate in the medium orders is 29%, much larger than in the other categories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838200" y="304800"/>
            <a:ext cx="8305800" cy="990600"/>
          </a:xfrm>
        </p:spPr>
        <p:txBody>
          <a:bodyPr/>
          <a:lstStyle/>
          <a:p>
            <a:pPr eaLnBrk="1" hangingPunct="1"/>
            <a:r>
              <a:rPr lang="en-US" altLang="en-US"/>
              <a:t>Contingency Table Based On Percentage Of Column Totals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648083"/>
              </p:ext>
            </p:extLst>
          </p:nvPr>
        </p:nvGraphicFramePr>
        <p:xfrm>
          <a:off x="152400" y="1295400"/>
          <a:ext cx="4191000" cy="3352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  <a:p>
                      <a:pPr algn="ctr"/>
                      <a:r>
                        <a:rPr lang="en-US" dirty="0"/>
                        <a:t>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Small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Medium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Large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347" name="TextBox 5"/>
          <p:cNvSpPr txBox="1">
            <a:spLocks noChangeArrowheads="1"/>
          </p:cNvSpPr>
          <p:nvPr/>
        </p:nvSpPr>
        <p:spPr bwMode="auto">
          <a:xfrm>
            <a:off x="7467600" y="990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</a:t>
            </a:r>
            <a:r>
              <a:rPr lang="en-US" altLang="en-US"/>
              <a:t>VA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217013"/>
              </p:ext>
            </p:extLst>
          </p:nvPr>
        </p:nvGraphicFramePr>
        <p:xfrm>
          <a:off x="4724400" y="2971800"/>
          <a:ext cx="4191000" cy="3352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  <a:p>
                      <a:pPr algn="ctr"/>
                      <a:r>
                        <a:rPr lang="en-US" dirty="0"/>
                        <a:t>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Small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50.75%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30.77%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47.50%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Medium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29.85%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61.54%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35.00%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Large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19.40%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7.69%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17.50%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380" name="TextBox 7"/>
          <p:cNvSpPr txBox="1">
            <a:spLocks noChangeArrowheads="1"/>
          </p:cNvSpPr>
          <p:nvPr/>
        </p:nvSpPr>
        <p:spPr bwMode="auto">
          <a:xfrm>
            <a:off x="5410200" y="1531938"/>
            <a:ext cx="2846388" cy="831850"/>
          </a:xfrm>
          <a:prstGeom prst="rect">
            <a:avLst/>
          </a:prstGeom>
          <a:solidFill>
            <a:srgbClr val="00E2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50.75% = 170 / 335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30.77% =   20 / 65</a:t>
            </a:r>
          </a:p>
        </p:txBody>
      </p:sp>
      <p:cxnSp>
        <p:nvCxnSpPr>
          <p:cNvPr id="13381" name="Straight Arrow Connector 11"/>
          <p:cNvCxnSpPr>
            <a:cxnSpLocks noChangeShapeType="1"/>
          </p:cNvCxnSpPr>
          <p:nvPr/>
        </p:nvCxnSpPr>
        <p:spPr bwMode="auto">
          <a:xfrm>
            <a:off x="4343400" y="2133600"/>
            <a:ext cx="990600" cy="1588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82" name="Straight Arrow Connector 12"/>
          <p:cNvCxnSpPr>
            <a:cxnSpLocks noChangeShapeType="1"/>
            <a:stCxn id="13380" idx="2"/>
          </p:cNvCxnSpPr>
          <p:nvPr/>
        </p:nvCxnSpPr>
        <p:spPr bwMode="auto">
          <a:xfrm rot="16200000" flipH="1">
            <a:off x="6537326" y="2660650"/>
            <a:ext cx="609600" cy="15875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83" name="TextBox 19"/>
          <p:cNvSpPr txBox="1">
            <a:spLocks noChangeArrowheads="1"/>
          </p:cNvSpPr>
          <p:nvPr/>
        </p:nvSpPr>
        <p:spPr bwMode="auto">
          <a:xfrm>
            <a:off x="152400" y="4724400"/>
            <a:ext cx="4038600" cy="1196975"/>
          </a:xfrm>
          <a:prstGeom prst="rect">
            <a:avLst/>
          </a:prstGeom>
          <a:solidFill>
            <a:srgbClr val="00E2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There is a 61.54% chance that invoices with errors are of medium size.</a:t>
            </a:r>
          </a:p>
        </p:txBody>
      </p:sp>
      <p:cxnSp>
        <p:nvCxnSpPr>
          <p:cNvPr id="13384" name="Straight Arrow Connector 20"/>
          <p:cNvCxnSpPr>
            <a:cxnSpLocks noChangeShapeType="1"/>
          </p:cNvCxnSpPr>
          <p:nvPr/>
        </p:nvCxnSpPr>
        <p:spPr bwMode="auto">
          <a:xfrm rot="5400000">
            <a:off x="4152900" y="4610100"/>
            <a:ext cx="609600" cy="53340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pretty good too: we can easily see that errors in the medium orders make up 62% of all errors. </a:t>
            </a:r>
          </a:p>
          <a:p>
            <a:r>
              <a:rPr lang="en-US" dirty="0"/>
              <a:t>Which way is best?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28600"/>
            <a:ext cx="67818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Tables Used For Organizing</a:t>
            </a:r>
            <a:br>
              <a:rPr lang="en-US" altLang="en-US"/>
            </a:br>
            <a:r>
              <a:rPr lang="en-US" altLang="en-US"/>
              <a:t> Numerical Data</a:t>
            </a: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4276725" y="2286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466725" y="1828800"/>
            <a:ext cx="8020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2754313" y="1754188"/>
            <a:ext cx="2968625" cy="528637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Numerical Data</a:t>
            </a: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1600200" y="3048000"/>
            <a:ext cx="6172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1600200" y="30480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381000" y="3657600"/>
            <a:ext cx="2359025" cy="466725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Ordered Array</a:t>
            </a:r>
          </a:p>
        </p:txBody>
      </p:sp>
      <p:sp>
        <p:nvSpPr>
          <p:cNvPr id="14345" name="Line 11"/>
          <p:cNvSpPr>
            <a:spLocks noChangeShapeType="1"/>
          </p:cNvSpPr>
          <p:nvPr/>
        </p:nvSpPr>
        <p:spPr bwMode="auto">
          <a:xfrm>
            <a:off x="4267200" y="30480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TextBox 22"/>
          <p:cNvSpPr txBox="1">
            <a:spLocks noChangeArrowheads="1"/>
          </p:cNvSpPr>
          <p:nvPr/>
        </p:nvSpPr>
        <p:spPr bwMode="auto">
          <a:xfrm>
            <a:off x="74676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</a:t>
            </a:r>
            <a:r>
              <a:rPr lang="en-US" altLang="en-US"/>
              <a:t>VA</a:t>
            </a:r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7772400" y="30480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TextBox 25"/>
          <p:cNvSpPr txBox="1">
            <a:spLocks noChangeArrowheads="1"/>
          </p:cNvSpPr>
          <p:nvPr/>
        </p:nvSpPr>
        <p:spPr bwMode="auto">
          <a:xfrm>
            <a:off x="6862763" y="3505200"/>
            <a:ext cx="2071687" cy="831850"/>
          </a:xfrm>
          <a:prstGeom prst="rect">
            <a:avLst/>
          </a:prstGeom>
          <a:solidFill>
            <a:srgbClr val="FF9B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Cumulative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Distributions</a:t>
            </a:r>
          </a:p>
        </p:txBody>
      </p:sp>
      <p:sp>
        <p:nvSpPr>
          <p:cNvPr id="14349" name="TextBox 26"/>
          <p:cNvSpPr txBox="1">
            <a:spLocks noChangeArrowheads="1"/>
          </p:cNvSpPr>
          <p:nvPr/>
        </p:nvSpPr>
        <p:spPr bwMode="auto">
          <a:xfrm>
            <a:off x="3433763" y="3505200"/>
            <a:ext cx="2071687" cy="831850"/>
          </a:xfrm>
          <a:prstGeom prst="rect">
            <a:avLst/>
          </a:prstGeom>
          <a:solidFill>
            <a:srgbClr val="FF9B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Frequency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Distributions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700"/>
              <a:t>Organizing Numerical Data: </a:t>
            </a:r>
            <a:br>
              <a:rPr lang="en-US" altLang="en-US" sz="3700"/>
            </a:br>
            <a:r>
              <a:rPr lang="en-US" altLang="en-US" sz="3700"/>
              <a:t>Ordered Array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1600200"/>
            <a:ext cx="7813675" cy="1447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An </a:t>
            </a:r>
            <a:r>
              <a:rPr lang="en-US" altLang="en-US" b="1" dirty="0">
                <a:latin typeface="Times New Roman" panose="02020603050405020304" pitchFamily="18" charset="0"/>
              </a:rPr>
              <a:t>ordered array </a:t>
            </a:r>
            <a:r>
              <a:rPr lang="en-US" altLang="en-US" dirty="0">
                <a:latin typeface="Times New Roman" panose="02020603050405020304" pitchFamily="18" charset="0"/>
              </a:rPr>
              <a:t>is a sequence of data, in rank order, from the smallest value to the largest value.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Good to show range (minimum value to maximum value).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May help identify outliers (unusual observations).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Probably not practical with a large number of data points.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</a:rPr>
              <a:t>Probably not telling us much about the “typical” observation or how spread out/clustered they are</a:t>
            </a:r>
          </a:p>
        </p:txBody>
      </p:sp>
      <p:sp>
        <p:nvSpPr>
          <p:cNvPr id="15419" name="TextBox 6"/>
          <p:cNvSpPr txBox="1">
            <a:spLocks noChangeArrowheads="1"/>
          </p:cNvSpPr>
          <p:nvPr/>
        </p:nvSpPr>
        <p:spPr bwMode="auto">
          <a:xfrm>
            <a:off x="74676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</a:t>
            </a:r>
            <a:r>
              <a:rPr lang="en-US" altLang="en-US"/>
              <a:t>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700"/>
              <a:t>Organizing Numerical Data: </a:t>
            </a:r>
            <a:br>
              <a:rPr lang="en-US" altLang="en-US" sz="3700"/>
            </a:br>
            <a:r>
              <a:rPr lang="en-US" altLang="en-US" sz="3700"/>
              <a:t>Ordered Array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38200" y="1600200"/>
            <a:ext cx="7813675" cy="3810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20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197691" name="Group 59"/>
          <p:cNvGraphicFramePr>
            <a:graphicFrameLocks noGrp="1"/>
          </p:cNvGraphicFramePr>
          <p:nvPr>
            <p:ph sz="half" idx="4294967295"/>
          </p:nvPr>
        </p:nvGraphicFramePr>
        <p:xfrm>
          <a:off x="609600" y="2286001"/>
          <a:ext cx="7462838" cy="3242336"/>
        </p:xfrm>
        <a:graphic>
          <a:graphicData uri="http://schemas.openxmlformats.org/drawingml/2006/table">
            <a:tbl>
              <a:tblPr/>
              <a:tblGrid>
                <a:gridCol w="175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6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6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0252">
                <a:tc row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Age of Surveyed College Students</a:t>
                      </a:r>
                    </a:p>
                  </a:txBody>
                  <a:tcPr marT="45707" marB="457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Day Students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2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Night Students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T="45707" marB="457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419" name="TextBox 6"/>
          <p:cNvSpPr txBox="1">
            <a:spLocks noChangeArrowheads="1"/>
          </p:cNvSpPr>
          <p:nvPr/>
        </p:nvSpPr>
        <p:spPr bwMode="auto">
          <a:xfrm>
            <a:off x="74676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</a:t>
            </a:r>
            <a:r>
              <a:rPr lang="en-US" altLang="en-US"/>
              <a:t>VA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700"/>
              <a:t>Organizing Numerical Data: </a:t>
            </a:r>
            <a:br>
              <a:rPr lang="en-US" altLang="en-US" sz="3700"/>
            </a:br>
            <a:r>
              <a:rPr lang="en-US" altLang="en-US" sz="3700"/>
              <a:t>Frequency Distribution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8077200" cy="39449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imes New Roman" panose="02020603050405020304" pitchFamily="18" charset="0"/>
              </a:rPr>
              <a:t>The </a:t>
            </a:r>
            <a:r>
              <a:rPr lang="en-US" altLang="en-US" sz="2000" b="1" dirty="0">
                <a:latin typeface="Times New Roman" panose="02020603050405020304" pitchFamily="18" charset="0"/>
              </a:rPr>
              <a:t>frequency distribution </a:t>
            </a:r>
            <a:r>
              <a:rPr lang="en-US" altLang="en-US" sz="2000" dirty="0">
                <a:latin typeface="Times New Roman" panose="02020603050405020304" pitchFamily="18" charset="0"/>
              </a:rPr>
              <a:t>is a summary table in which the data are arranged into numerically ordered classes.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imes New Roman" panose="02020603050405020304" pitchFamily="18" charset="0"/>
              </a:rPr>
              <a:t>Decide on the size of the “buckets” (text calls these “class groupings”) and decide on how many buckets you’ll use.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imes New Roman" panose="02020603050405020304" pitchFamily="18" charset="0"/>
              </a:rPr>
              <a:t>Then put all the observations into their respective buckets, and report how many observations are in each bucket.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imes New Roman" panose="02020603050405020304" pitchFamily="18" charset="0"/>
              </a:rPr>
              <a:t>The number of buckets/classes depends on the number of values in the data.  With a larger number of values, typically there are more classes.  In general, a frequency distribution should have at least 5 but no more than 15 buckets/classes.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74676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</a:t>
            </a:r>
            <a:r>
              <a:rPr lang="en-US" altLang="en-US"/>
              <a:t>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763000" cy="4419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b="1" dirty="0"/>
              <a:t>In this chapter you learn:</a:t>
            </a:r>
            <a:r>
              <a:rPr lang="en-US" altLang="en-US" dirty="0"/>
              <a:t> 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/>
              <a:t>How to organize and visualize categorical variables.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/>
              <a:t>How to organize and visualize numerical variables.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/>
              <a:t>How to summarize a mix of variables.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/>
              <a:t>How to avoid making common errors when organizing and visualizing variables.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700"/>
              <a:t>Organizing Numerical Data: </a:t>
            </a:r>
            <a:br>
              <a:rPr lang="en-US" altLang="en-US" sz="3700"/>
            </a:br>
            <a:r>
              <a:rPr lang="en-US" altLang="en-US" sz="3700"/>
              <a:t>Frequency Distribution Example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322513"/>
            <a:ext cx="8748713" cy="2413000"/>
          </a:xfrm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 dirty="0">
                <a:latin typeface="Times New Roman" panose="02020603050405020304" pitchFamily="18" charset="0"/>
              </a:rPr>
              <a:t>   Example: A manufacturer of insulation randomly selects 20 winter days and records the daily high temperature.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200" b="1" dirty="0">
                <a:latin typeface="Times New Roman" panose="02020603050405020304" pitchFamily="18" charset="0"/>
              </a:rPr>
              <a:t>24, 35, 17, 21, 24, 37, 26, 46, 58, 30, 32, 13, 12, 38, 41, 43, 44, 27, 53, 27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74676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</a:t>
            </a:r>
            <a:r>
              <a:rPr lang="en-US" altLang="en-US"/>
              <a:t>VA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700"/>
              <a:t>Organizing Numerical Data: </a:t>
            </a:r>
            <a:br>
              <a:rPr lang="en-US" altLang="en-US" sz="3700"/>
            </a:br>
            <a:r>
              <a:rPr lang="en-US" altLang="en-US" sz="3700"/>
              <a:t>Frequency Distribution Example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676400"/>
            <a:ext cx="83058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First, sort raw data in ascending order:</a:t>
            </a:r>
            <a:br>
              <a:rPr lang="en-US" altLang="en-US" sz="2400" dirty="0">
                <a:latin typeface="Times New Roman" panose="02020603050405020304" pitchFamily="18" charset="0"/>
              </a:rPr>
            </a:br>
            <a:r>
              <a:rPr lang="en-US" altLang="en-US" sz="2000" b="1" dirty="0">
                <a:latin typeface="Times New Roman" panose="02020603050405020304" pitchFamily="18" charset="0"/>
              </a:rPr>
              <a:t>12, 13, 17, 21, 24, 24, 26, 27, 27, 30, 32, 35, 37, 38, 41, 43, 44, 46, 53, 58.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Find range: </a:t>
            </a:r>
            <a:r>
              <a:rPr lang="en-US" altLang="en-US" sz="2400" b="1" dirty="0">
                <a:latin typeface="Times New Roman" panose="02020603050405020304" pitchFamily="18" charset="0"/>
              </a:rPr>
              <a:t>58 - 12 = 46.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Select number of classes: </a:t>
            </a:r>
            <a:r>
              <a:rPr lang="en-US" altLang="en-US" sz="2400" b="1" dirty="0">
                <a:latin typeface="Times New Roman" panose="02020603050405020304" pitchFamily="18" charset="0"/>
              </a:rPr>
              <a:t>5 (usually between 5 and 15).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Compute class interval (width): </a:t>
            </a:r>
            <a:r>
              <a:rPr lang="en-US" altLang="en-US" sz="2400" b="1" dirty="0">
                <a:latin typeface="Times New Roman" panose="02020603050405020304" pitchFamily="18" charset="0"/>
              </a:rPr>
              <a:t>10 (46/5 then round up).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Determine class boundaries (limits):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>
                <a:latin typeface="Times New Roman" panose="02020603050405020304" pitchFamily="18" charset="0"/>
              </a:rPr>
              <a:t>Class 1:  10 but less than 20.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>
                <a:latin typeface="Times New Roman" panose="02020603050405020304" pitchFamily="18" charset="0"/>
              </a:rPr>
              <a:t>Class 2:  20 but less than 30.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>
                <a:latin typeface="Times New Roman" panose="02020603050405020304" pitchFamily="18" charset="0"/>
              </a:rPr>
              <a:t>Class 3:  30 but less than 40.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>
                <a:latin typeface="Times New Roman" panose="02020603050405020304" pitchFamily="18" charset="0"/>
              </a:rPr>
              <a:t>Class 4:  40 but less than 50.</a:t>
            </a:r>
          </a:p>
          <a:p>
            <a:pPr lvl="2"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1800" b="1" dirty="0">
                <a:latin typeface="Times New Roman" panose="02020603050405020304" pitchFamily="18" charset="0"/>
              </a:rPr>
              <a:t>Class 5:  50 but less than 60.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Count observations &amp; assign to classes.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74676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</a:t>
            </a:r>
            <a:r>
              <a:rPr lang="en-US" altLang="en-US"/>
              <a:t>VA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28600"/>
            <a:ext cx="8077200" cy="990600"/>
          </a:xfrm>
        </p:spPr>
        <p:txBody>
          <a:bodyPr/>
          <a:lstStyle/>
          <a:p>
            <a:pPr eaLnBrk="1" hangingPunct="1"/>
            <a:r>
              <a:rPr lang="en-US" altLang="en-US" sz="3200"/>
              <a:t>Organizing Numerical Data: Frequency Distribution Example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304800" y="2590800"/>
            <a:ext cx="8534400" cy="3733800"/>
            <a:chOff x="192" y="1392"/>
            <a:chExt cx="5376" cy="2352"/>
          </a:xfrm>
        </p:grpSpPr>
        <p:sp>
          <p:nvSpPr>
            <p:cNvPr id="19462" name="Rectangle 4"/>
            <p:cNvSpPr>
              <a:spLocks noChangeArrowheads="1"/>
            </p:cNvSpPr>
            <p:nvPr/>
          </p:nvSpPr>
          <p:spPr bwMode="auto">
            <a:xfrm>
              <a:off x="192" y="1392"/>
              <a:ext cx="5376" cy="235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19463" name="Line 5"/>
            <p:cNvSpPr>
              <a:spLocks noChangeShapeType="1"/>
            </p:cNvSpPr>
            <p:nvPr/>
          </p:nvSpPr>
          <p:spPr bwMode="auto">
            <a:xfrm>
              <a:off x="426" y="2016"/>
              <a:ext cx="370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4" name="Line 6"/>
            <p:cNvSpPr>
              <a:spLocks noChangeShapeType="1"/>
            </p:cNvSpPr>
            <p:nvPr/>
          </p:nvSpPr>
          <p:spPr bwMode="auto">
            <a:xfrm>
              <a:off x="2064" y="1440"/>
              <a:ext cx="0" cy="22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5" name="Rectangle 7"/>
            <p:cNvSpPr>
              <a:spLocks noChangeArrowheads="1"/>
            </p:cNvSpPr>
            <p:nvPr/>
          </p:nvSpPr>
          <p:spPr bwMode="auto">
            <a:xfrm>
              <a:off x="336" y="1580"/>
              <a:ext cx="3958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b="1" dirty="0"/>
                <a:t>  </a:t>
              </a:r>
              <a:r>
                <a:rPr lang="en-US" altLang="en-US" sz="2000" b="1" dirty="0"/>
                <a:t>Class                           Midpoints	Frequency</a:t>
              </a:r>
            </a:p>
          </p:txBody>
        </p:sp>
        <p:sp>
          <p:nvSpPr>
            <p:cNvPr id="19466" name="Rectangle 8"/>
            <p:cNvSpPr>
              <a:spLocks noChangeArrowheads="1"/>
            </p:cNvSpPr>
            <p:nvPr/>
          </p:nvSpPr>
          <p:spPr bwMode="auto">
            <a:xfrm>
              <a:off x="236" y="2060"/>
              <a:ext cx="5254" cy="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200" b="1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10 but less than 20                   15		3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200" b="1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20 but less than 30                   25		6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200" b="1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30 but less than 40                   35		5              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200" b="1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40 but less than 50                   45		4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200" b="1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50 but less than 60                   55		2             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200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                </a:t>
              </a:r>
              <a:r>
                <a:rPr lang="en-US" altLang="en-US" sz="2200" b="1" dirty="0">
                  <a:latin typeface="Times New Roman" panose="02020603050405020304" pitchFamily="18" charset="0"/>
                </a:rPr>
                <a:t>Total</a:t>
              </a:r>
              <a:r>
                <a:rPr lang="en-US" altLang="en-US" sz="2200" b="1" dirty="0">
                  <a:solidFill>
                    <a:srgbClr val="CC0000"/>
                  </a:solidFill>
                  <a:latin typeface="Times New Roman" panose="02020603050405020304" pitchFamily="18" charset="0"/>
                </a:rPr>
                <a:t>	                       		           </a:t>
              </a:r>
              <a:r>
                <a:rPr lang="en-US" altLang="en-US" sz="2200" b="1" dirty="0">
                  <a:latin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19467" name="Line 9"/>
            <p:cNvSpPr>
              <a:spLocks noChangeShapeType="1"/>
            </p:cNvSpPr>
            <p:nvPr/>
          </p:nvSpPr>
          <p:spPr bwMode="auto">
            <a:xfrm>
              <a:off x="3024" y="1440"/>
              <a:ext cx="0" cy="22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Line 11"/>
            <p:cNvSpPr>
              <a:spLocks noChangeShapeType="1"/>
            </p:cNvSpPr>
            <p:nvPr/>
          </p:nvSpPr>
          <p:spPr bwMode="auto">
            <a:xfrm>
              <a:off x="4128" y="1440"/>
              <a:ext cx="0" cy="22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>
              <a:off x="384" y="3312"/>
              <a:ext cx="37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0" name="Rectangle 14"/>
          <p:cNvSpPr>
            <a:spLocks noChangeArrowheads="1"/>
          </p:cNvSpPr>
          <p:nvPr/>
        </p:nvSpPr>
        <p:spPr bwMode="auto">
          <a:xfrm>
            <a:off x="304800" y="1524000"/>
            <a:ext cx="85344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Data in ordered array: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tx2"/>
                </a:solidFill>
              </a:rPr>
              <a:t>12, 13, 17, 21, 24, 24, 26, 27, 27, 30, 32, 35, 37, 38, 41, 43, 44, 46, 53, 58</a:t>
            </a:r>
          </a:p>
        </p:txBody>
      </p:sp>
      <p:sp>
        <p:nvSpPr>
          <p:cNvPr id="19461" name="TextBox 16"/>
          <p:cNvSpPr txBox="1">
            <a:spLocks noChangeArrowheads="1"/>
          </p:cNvSpPr>
          <p:nvPr/>
        </p:nvSpPr>
        <p:spPr bwMode="auto">
          <a:xfrm>
            <a:off x="74676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</a:t>
            </a:r>
            <a:r>
              <a:rPr lang="en-US" altLang="en-US"/>
              <a:t>VA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Good start, but how could be make the story easier to understand?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245100" y="4367213"/>
            <a:ext cx="838200" cy="306387"/>
          </a:xfrm>
          <a:prstGeom prst="rect">
            <a:avLst/>
          </a:prstGeom>
          <a:solidFill>
            <a:srgbClr val="00E200"/>
          </a:solidFill>
          <a:ln w="25400" algn="ctr">
            <a:solidFill>
              <a:srgbClr val="00A77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66713" y="1695450"/>
            <a:ext cx="8534400" cy="3733800"/>
            <a:chOff x="192" y="1392"/>
            <a:chExt cx="5376" cy="2352"/>
          </a:xfrm>
        </p:grpSpPr>
        <p:sp>
          <p:nvSpPr>
            <p:cNvPr id="20488" name="Rectangle 4"/>
            <p:cNvSpPr>
              <a:spLocks noChangeArrowheads="1"/>
            </p:cNvSpPr>
            <p:nvPr/>
          </p:nvSpPr>
          <p:spPr bwMode="auto">
            <a:xfrm>
              <a:off x="192" y="1392"/>
              <a:ext cx="5376" cy="235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20489" name="Line 5"/>
            <p:cNvSpPr>
              <a:spLocks noChangeShapeType="1"/>
            </p:cNvSpPr>
            <p:nvPr/>
          </p:nvSpPr>
          <p:spPr bwMode="auto">
            <a:xfrm>
              <a:off x="426" y="2016"/>
              <a:ext cx="496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Line 6"/>
            <p:cNvSpPr>
              <a:spLocks noChangeShapeType="1"/>
            </p:cNvSpPr>
            <p:nvPr/>
          </p:nvSpPr>
          <p:spPr bwMode="auto">
            <a:xfrm>
              <a:off x="2064" y="1440"/>
              <a:ext cx="0" cy="22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1" name="Rectangle 7"/>
            <p:cNvSpPr>
              <a:spLocks noChangeArrowheads="1"/>
            </p:cNvSpPr>
            <p:nvPr/>
          </p:nvSpPr>
          <p:spPr bwMode="auto">
            <a:xfrm>
              <a:off x="336" y="1580"/>
              <a:ext cx="3958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b="1"/>
                <a:t>  </a:t>
              </a:r>
              <a:r>
                <a:rPr lang="en-US" altLang="en-US" sz="2000" b="1"/>
                <a:t>Class                           Frequency</a:t>
              </a:r>
            </a:p>
          </p:txBody>
        </p:sp>
        <p:sp>
          <p:nvSpPr>
            <p:cNvPr id="20492" name="Rectangle 8"/>
            <p:cNvSpPr>
              <a:spLocks noChangeArrowheads="1"/>
            </p:cNvSpPr>
            <p:nvPr/>
          </p:nvSpPr>
          <p:spPr bwMode="auto">
            <a:xfrm>
              <a:off x="236" y="2060"/>
              <a:ext cx="5254" cy="1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10 but less than 20                   3                  .15                       15%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20 but less than 30                   6                  .30                       30%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30 but less than 40                   5                  .25                       25%              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40 but less than 50                   4                  .20                       20%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50 but less than 60                   2                  .10                       10%             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2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                </a:t>
              </a:r>
              <a:r>
                <a:rPr lang="en-US" altLang="en-US" sz="2200" b="1">
                  <a:latin typeface="Times New Roman" panose="02020603050405020304" pitchFamily="18" charset="0"/>
                </a:rPr>
                <a:t>Total</a:t>
              </a:r>
              <a:r>
                <a:rPr lang="en-US" altLang="en-US" sz="22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	                       </a:t>
              </a:r>
              <a:r>
                <a:rPr lang="en-US" altLang="en-US" sz="2200" b="1">
                  <a:latin typeface="Times New Roman" panose="02020603050405020304" pitchFamily="18" charset="0"/>
                </a:rPr>
                <a:t>20                1.00                     100%</a:t>
              </a:r>
            </a:p>
          </p:txBody>
        </p:sp>
        <p:sp>
          <p:nvSpPr>
            <p:cNvPr id="20493" name="Line 9"/>
            <p:cNvSpPr>
              <a:spLocks noChangeShapeType="1"/>
            </p:cNvSpPr>
            <p:nvPr/>
          </p:nvSpPr>
          <p:spPr bwMode="auto">
            <a:xfrm>
              <a:off x="3024" y="1440"/>
              <a:ext cx="0" cy="22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Rectangle 10"/>
            <p:cNvSpPr>
              <a:spLocks noChangeArrowheads="1"/>
            </p:cNvSpPr>
            <p:nvPr/>
          </p:nvSpPr>
          <p:spPr bwMode="auto">
            <a:xfrm>
              <a:off x="3072" y="1536"/>
              <a:ext cx="96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/>
                <a:t>Relative</a:t>
              </a:r>
            </a:p>
            <a:p>
              <a:pPr algn="ctr">
                <a:lnSpc>
                  <a:spcPct val="4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/>
                <a:t>Frequency</a:t>
              </a:r>
            </a:p>
          </p:txBody>
        </p:sp>
        <p:sp>
          <p:nvSpPr>
            <p:cNvPr id="20495" name="Line 11"/>
            <p:cNvSpPr>
              <a:spLocks noChangeShapeType="1"/>
            </p:cNvSpPr>
            <p:nvPr/>
          </p:nvSpPr>
          <p:spPr bwMode="auto">
            <a:xfrm>
              <a:off x="4128" y="1440"/>
              <a:ext cx="0" cy="22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Rectangle 12"/>
            <p:cNvSpPr>
              <a:spLocks noChangeArrowheads="1"/>
            </p:cNvSpPr>
            <p:nvPr/>
          </p:nvSpPr>
          <p:spPr bwMode="auto">
            <a:xfrm>
              <a:off x="4224" y="1584"/>
              <a:ext cx="1116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b="1"/>
                <a:t> </a:t>
              </a:r>
              <a:r>
                <a:rPr lang="en-US" altLang="en-US" sz="2000" b="1"/>
                <a:t>Percentage</a:t>
              </a:r>
            </a:p>
          </p:txBody>
        </p:sp>
        <p:sp>
          <p:nvSpPr>
            <p:cNvPr id="20497" name="Line 13"/>
            <p:cNvSpPr>
              <a:spLocks noChangeShapeType="1"/>
            </p:cNvSpPr>
            <p:nvPr/>
          </p:nvSpPr>
          <p:spPr bwMode="auto">
            <a:xfrm>
              <a:off x="384" y="3312"/>
              <a:ext cx="501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28600"/>
            <a:ext cx="8077200" cy="990600"/>
          </a:xfrm>
        </p:spPr>
        <p:txBody>
          <a:bodyPr/>
          <a:lstStyle/>
          <a:p>
            <a:pPr eaLnBrk="1" hangingPunct="1"/>
            <a:r>
              <a:rPr lang="en-US" altLang="en-US" sz="3200"/>
              <a:t>Organizing Numerical Data: Relative &amp; Percent Frequency Distribution Example</a:t>
            </a:r>
          </a:p>
        </p:txBody>
      </p:sp>
      <p:sp>
        <p:nvSpPr>
          <p:cNvPr id="20485" name="TextBox 16"/>
          <p:cNvSpPr txBox="1">
            <a:spLocks noChangeArrowheads="1"/>
          </p:cNvSpPr>
          <p:nvPr/>
        </p:nvSpPr>
        <p:spPr bwMode="auto">
          <a:xfrm>
            <a:off x="74676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</a:t>
            </a:r>
            <a:r>
              <a:rPr lang="en-US" altLang="en-US"/>
              <a:t>VA</a:t>
            </a:r>
          </a:p>
        </p:txBody>
      </p:sp>
      <p:sp>
        <p:nvSpPr>
          <p:cNvPr id="20486" name="TextBox 2"/>
          <p:cNvSpPr txBox="1">
            <a:spLocks noChangeArrowheads="1"/>
          </p:cNvSpPr>
          <p:nvPr/>
        </p:nvSpPr>
        <p:spPr bwMode="auto">
          <a:xfrm>
            <a:off x="290513" y="5876925"/>
            <a:ext cx="8624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Relative Frequency = Frequency / Total,                        e.g. 0.10 = 2 / 20</a:t>
            </a:r>
          </a:p>
        </p:txBody>
      </p:sp>
      <p:cxnSp>
        <p:nvCxnSpPr>
          <p:cNvPr id="20487" name="Straight Arrow Connector 5"/>
          <p:cNvCxnSpPr>
            <a:cxnSpLocks noChangeShapeType="1"/>
          </p:cNvCxnSpPr>
          <p:nvPr/>
        </p:nvCxnSpPr>
        <p:spPr bwMode="auto">
          <a:xfrm>
            <a:off x="6083300" y="4673600"/>
            <a:ext cx="1155700" cy="1203325"/>
          </a:xfrm>
          <a:prstGeom prst="straightConnector1">
            <a:avLst/>
          </a:prstGeom>
          <a:noFill/>
          <a:ln w="38100" algn="ctr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802563" y="2971800"/>
            <a:ext cx="838200" cy="306388"/>
          </a:xfrm>
          <a:prstGeom prst="rect">
            <a:avLst/>
          </a:prstGeom>
          <a:solidFill>
            <a:srgbClr val="00E200"/>
          </a:solidFill>
          <a:ln w="25400" algn="ctr">
            <a:solidFill>
              <a:srgbClr val="00A77A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434975" y="2546350"/>
            <a:ext cx="83407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2"/>
                </a:solidFill>
              </a:rPr>
              <a:t>10 but less than 20  	   3                 15%                 3                   15%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2"/>
                </a:solidFill>
              </a:rPr>
              <a:t>20 but less than 30	   6                 30%                 9                   45%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2"/>
                </a:solidFill>
              </a:rPr>
              <a:t>30 but less than 40	   5                 25%               14                   70%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2"/>
                </a:solidFill>
              </a:rPr>
              <a:t>40 but less than 50  	   4                 20%               18                   90%</a:t>
            </a:r>
          </a:p>
          <a:p>
            <a:pPr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2"/>
                </a:solidFill>
              </a:rPr>
              <a:t>50 but less than 60	   2                 10%               20                 100%</a:t>
            </a:r>
          </a:p>
          <a:p>
            <a:pPr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CC0000"/>
                </a:solidFill>
              </a:rPr>
              <a:t>                </a:t>
            </a:r>
            <a:r>
              <a:rPr lang="en-US" altLang="en-US" sz="2000" b="1">
                <a:solidFill>
                  <a:srgbClr val="A50021"/>
                </a:solidFill>
              </a:rPr>
              <a:t>Total	              20                100%	     20		100%</a:t>
            </a:r>
            <a:r>
              <a:rPr lang="en-US" altLang="en-US" sz="2400" b="1">
                <a:solidFill>
                  <a:srgbClr val="CC0000"/>
                </a:solidFill>
              </a:rPr>
              <a:t>          </a:t>
            </a: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28600"/>
            <a:ext cx="80772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/>
              <a:t>Organizing Numerical Data: Cumulative Frequency Distribution Example</a:t>
            </a:r>
          </a:p>
        </p:txBody>
      </p:sp>
      <p:sp>
        <p:nvSpPr>
          <p:cNvPr id="21509" name="Rectangle 3"/>
          <p:cNvSpPr>
            <a:spLocks noChangeArrowheads="1"/>
          </p:cNvSpPr>
          <p:nvPr/>
        </p:nvSpPr>
        <p:spPr bwMode="auto">
          <a:xfrm>
            <a:off x="365125" y="1485900"/>
            <a:ext cx="8534400" cy="3733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1510" name="Rectangle 4"/>
          <p:cNvSpPr>
            <a:spLocks noChangeArrowheads="1"/>
          </p:cNvSpPr>
          <p:nvPr/>
        </p:nvSpPr>
        <p:spPr bwMode="auto">
          <a:xfrm>
            <a:off x="625475" y="1508125"/>
            <a:ext cx="8020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1511" name="Line 5"/>
          <p:cNvSpPr>
            <a:spLocks noChangeShapeType="1"/>
          </p:cNvSpPr>
          <p:nvPr/>
        </p:nvSpPr>
        <p:spPr bwMode="auto">
          <a:xfrm>
            <a:off x="365125" y="2476500"/>
            <a:ext cx="853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6"/>
          <p:cNvSpPr>
            <a:spLocks noChangeShapeType="1"/>
          </p:cNvSpPr>
          <p:nvPr/>
        </p:nvSpPr>
        <p:spPr bwMode="auto">
          <a:xfrm>
            <a:off x="2879725" y="1485900"/>
            <a:ext cx="0" cy="3733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Rectangle 7"/>
          <p:cNvSpPr>
            <a:spLocks noChangeArrowheads="1"/>
          </p:cNvSpPr>
          <p:nvPr/>
        </p:nvSpPr>
        <p:spPr bwMode="auto">
          <a:xfrm>
            <a:off x="822325" y="1866900"/>
            <a:ext cx="1066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A50021"/>
                </a:solidFill>
              </a:rPr>
              <a:t>Class</a:t>
            </a:r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251325" y="1485900"/>
            <a:ext cx="0" cy="3733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Rectangle 10"/>
          <p:cNvSpPr>
            <a:spLocks noChangeArrowheads="1"/>
          </p:cNvSpPr>
          <p:nvPr/>
        </p:nvSpPr>
        <p:spPr bwMode="auto">
          <a:xfrm>
            <a:off x="4175125" y="1866900"/>
            <a:ext cx="16002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A50021"/>
                </a:solidFill>
              </a:rPr>
              <a:t>Percentage</a:t>
            </a:r>
          </a:p>
        </p:txBody>
      </p:sp>
      <p:sp>
        <p:nvSpPr>
          <p:cNvPr id="21516" name="Line 11"/>
          <p:cNvSpPr>
            <a:spLocks noChangeShapeType="1"/>
          </p:cNvSpPr>
          <p:nvPr/>
        </p:nvSpPr>
        <p:spPr bwMode="auto">
          <a:xfrm>
            <a:off x="5699125" y="1485900"/>
            <a:ext cx="0" cy="3733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Rectangle 12"/>
          <p:cNvSpPr>
            <a:spLocks noChangeArrowheads="1"/>
          </p:cNvSpPr>
          <p:nvPr/>
        </p:nvSpPr>
        <p:spPr bwMode="auto">
          <a:xfrm>
            <a:off x="7299325" y="1762125"/>
            <a:ext cx="1600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</a:rPr>
              <a:t>Cumulative Percentage</a:t>
            </a:r>
          </a:p>
        </p:txBody>
      </p:sp>
      <p:sp>
        <p:nvSpPr>
          <p:cNvPr id="21518" name="Line 13"/>
          <p:cNvSpPr>
            <a:spLocks noChangeShapeType="1"/>
          </p:cNvSpPr>
          <p:nvPr/>
        </p:nvSpPr>
        <p:spPr bwMode="auto">
          <a:xfrm>
            <a:off x="365125" y="4533900"/>
            <a:ext cx="85344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Rectangle 14"/>
          <p:cNvSpPr>
            <a:spLocks noChangeArrowheads="1"/>
          </p:cNvSpPr>
          <p:nvPr/>
        </p:nvSpPr>
        <p:spPr bwMode="auto">
          <a:xfrm>
            <a:off x="76200" y="5516563"/>
            <a:ext cx="9010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Cumulative Percentage = Cumulative Frequency / Total * 100        e.g. 45% = 100*9/20</a:t>
            </a:r>
          </a:p>
        </p:txBody>
      </p:sp>
      <p:sp>
        <p:nvSpPr>
          <p:cNvPr id="21520" name="Rectangle 15"/>
          <p:cNvSpPr>
            <a:spLocks noChangeArrowheads="1"/>
          </p:cNvSpPr>
          <p:nvPr/>
        </p:nvSpPr>
        <p:spPr bwMode="auto">
          <a:xfrm>
            <a:off x="2803525" y="1866900"/>
            <a:ext cx="1524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A50021"/>
                </a:solidFill>
              </a:rPr>
              <a:t>Frequency</a:t>
            </a:r>
          </a:p>
        </p:txBody>
      </p:sp>
      <p:sp>
        <p:nvSpPr>
          <p:cNvPr id="21521" name="Rectangle 16"/>
          <p:cNvSpPr>
            <a:spLocks noChangeArrowheads="1"/>
          </p:cNvSpPr>
          <p:nvPr/>
        </p:nvSpPr>
        <p:spPr bwMode="auto">
          <a:xfrm>
            <a:off x="5622925" y="1714500"/>
            <a:ext cx="17716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</a:rPr>
              <a:t>Cumulative Frequency</a:t>
            </a:r>
          </a:p>
        </p:txBody>
      </p:sp>
      <p:sp>
        <p:nvSpPr>
          <p:cNvPr id="21522" name="Line 17"/>
          <p:cNvSpPr>
            <a:spLocks noChangeShapeType="1"/>
          </p:cNvSpPr>
          <p:nvPr/>
        </p:nvSpPr>
        <p:spPr bwMode="auto">
          <a:xfrm>
            <a:off x="7299325" y="1485900"/>
            <a:ext cx="0" cy="3733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3" name="TextBox 19"/>
          <p:cNvSpPr txBox="1">
            <a:spLocks noChangeArrowheads="1"/>
          </p:cNvSpPr>
          <p:nvPr/>
        </p:nvSpPr>
        <p:spPr bwMode="auto">
          <a:xfrm>
            <a:off x="7653338" y="939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</a:t>
            </a:r>
            <a:r>
              <a:rPr lang="en-US" altLang="en-US"/>
              <a:t>VA</a:t>
            </a:r>
          </a:p>
        </p:txBody>
      </p:sp>
      <p:cxnSp>
        <p:nvCxnSpPr>
          <p:cNvPr id="21524" name="Straight Arrow Connector 19"/>
          <p:cNvCxnSpPr>
            <a:cxnSpLocks noChangeShapeType="1"/>
          </p:cNvCxnSpPr>
          <p:nvPr/>
        </p:nvCxnSpPr>
        <p:spPr bwMode="auto">
          <a:xfrm flipH="1">
            <a:off x="7521575" y="3278188"/>
            <a:ext cx="328613" cy="2238375"/>
          </a:xfrm>
          <a:prstGeom prst="straightConnector1">
            <a:avLst/>
          </a:prstGeom>
          <a:noFill/>
          <a:ln w="38100" algn="ctr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457200"/>
            <a:ext cx="7696200" cy="685800"/>
          </a:xfrm>
        </p:spPr>
        <p:txBody>
          <a:bodyPr/>
          <a:lstStyle/>
          <a:p>
            <a:pPr defTabSz="914400" eaLnBrk="1" hangingPunct="1"/>
            <a:r>
              <a:rPr lang="en-US" altLang="en-US" sz="3600"/>
              <a:t>Why Use a Frequency Distribution?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752600"/>
            <a:ext cx="8686800" cy="4197350"/>
          </a:xfrm>
        </p:spPr>
        <p:txBody>
          <a:bodyPr/>
          <a:lstStyle/>
          <a:p>
            <a:pPr marL="342900" indent="-342900" defTabSz="914400" eaLnBrk="1" hangingPunct="1">
              <a:lnSpc>
                <a:spcPct val="105000"/>
              </a:lnSpc>
              <a:spcBef>
                <a:spcPct val="55000"/>
              </a:spcBef>
            </a:pPr>
            <a:r>
              <a:rPr lang="en-US" altLang="en-US" dirty="0"/>
              <a:t>It condenses the raw data into a more useful form.</a:t>
            </a:r>
          </a:p>
          <a:p>
            <a:pPr marL="342900" indent="-342900" defTabSz="914400" eaLnBrk="1" hangingPunct="1">
              <a:lnSpc>
                <a:spcPct val="105000"/>
              </a:lnSpc>
              <a:spcBef>
                <a:spcPct val="55000"/>
              </a:spcBef>
            </a:pPr>
            <a:r>
              <a:rPr lang="en-US" altLang="en-US" dirty="0"/>
              <a:t>It allows for a quick visual interpretation of the data.</a:t>
            </a:r>
          </a:p>
          <a:p>
            <a:pPr marL="342900" indent="-342900" defTabSz="914400" eaLnBrk="1" hangingPunct="1">
              <a:lnSpc>
                <a:spcPct val="105000"/>
              </a:lnSpc>
              <a:spcBef>
                <a:spcPct val="55000"/>
              </a:spcBef>
            </a:pPr>
            <a:r>
              <a:rPr lang="en-US" altLang="en-US" dirty="0"/>
              <a:t>It enables the determination of the major characteristics of the data set including where the data are concentrated / clustered.</a:t>
            </a: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75438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</a:t>
            </a:r>
            <a:r>
              <a:rPr lang="en-US" altLang="en-US"/>
              <a:t>VA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93BFF-DDFA-87C3-AE52-C24FDF50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A8D8E-42B1-EFED-6551-73ADF8303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ways one could get this wrong and create a misleading </a:t>
            </a:r>
            <a:r>
              <a:rPr lang="en-US" dirty="0" err="1"/>
              <a:t>freq</a:t>
            </a:r>
            <a:r>
              <a:rPr lang="en-US" dirty="0"/>
              <a:t> distribution table?</a:t>
            </a:r>
          </a:p>
          <a:p>
            <a:pPr lvl="1"/>
            <a:r>
              <a:rPr lang="en-US" dirty="0"/>
              <a:t>Classes/bins/buckets too big</a:t>
            </a:r>
          </a:p>
          <a:p>
            <a:pPr lvl="2"/>
            <a:r>
              <a:rPr lang="en-US" dirty="0"/>
              <a:t>Obscures what is going on</a:t>
            </a:r>
          </a:p>
          <a:p>
            <a:pPr lvl="1"/>
            <a:r>
              <a:rPr lang="en-US" dirty="0"/>
              <a:t>Classes/buckets too small</a:t>
            </a:r>
          </a:p>
          <a:p>
            <a:pPr lvl="2"/>
            <a:r>
              <a:rPr lang="en-US" dirty="0"/>
              <a:t>Information overload?</a:t>
            </a:r>
          </a:p>
          <a:p>
            <a:pPr lvl="1"/>
            <a:r>
              <a:rPr lang="en-US" dirty="0"/>
              <a:t>Failure to give perspective? </a:t>
            </a:r>
          </a:p>
          <a:p>
            <a:pPr lvl="2"/>
            <a:r>
              <a:rPr lang="en-US" dirty="0"/>
              <a:t>i.e. are 42 occurrences a lot or not?</a:t>
            </a:r>
          </a:p>
        </p:txBody>
      </p:sp>
    </p:spTree>
    <p:extLst>
      <p:ext uri="{BB962C8B-B14F-4D97-AF65-F5344CB8AC3E}">
        <p14:creationId xmlns:p14="http://schemas.microsoft.com/office/powerpoint/2010/main" val="148504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Frequency Distributions:</a:t>
            </a:r>
            <a:br>
              <a:rPr lang="en-US" altLang="en-US" sz="3600"/>
            </a:br>
            <a:r>
              <a:rPr lang="en-US" altLang="en-US" sz="3600"/>
              <a:t>Some Tips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Different class boundaries may provide different pictures for the same data (especially for smaller data sets).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Shifts in data concentration may show up when different class boundaries are chosen.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As the size of the data set increases, the impact of alterations in the selection of class boundaries is greatly reduced.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/>
              <a:t>When comparing two or more groups with different sample sizes, you must use either a relative frequency or a percentage distribution.</a:t>
            </a: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7467600" y="1135063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</a:t>
            </a:r>
            <a:r>
              <a:rPr lang="en-US" altLang="en-US"/>
              <a:t>VA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78" name="Shape 27"/>
          <p:cNvCxnSpPr>
            <a:cxnSpLocks noChangeShapeType="1"/>
          </p:cNvCxnSpPr>
          <p:nvPr/>
        </p:nvCxnSpPr>
        <p:spPr bwMode="auto">
          <a:xfrm>
            <a:off x="7639050" y="4038600"/>
            <a:ext cx="342900" cy="838200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79" name="Title 5"/>
          <p:cNvSpPr>
            <a:spLocks noGrp="1"/>
          </p:cNvSpPr>
          <p:nvPr>
            <p:ph type="title" idx="4294967295"/>
          </p:nvPr>
        </p:nvSpPr>
        <p:spPr>
          <a:xfrm>
            <a:off x="685800" y="3810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/>
              <a:t>Visualizing Categorical Data Through Graphical Displays</a:t>
            </a:r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4418013" y="2127250"/>
            <a:ext cx="0" cy="690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2895600" y="1524000"/>
            <a:ext cx="2968625" cy="95567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Categorical Data</a:t>
            </a:r>
          </a:p>
        </p:txBody>
      </p:sp>
      <p:sp>
        <p:nvSpPr>
          <p:cNvPr id="24582" name="Line 19"/>
          <p:cNvSpPr>
            <a:spLocks noChangeShapeType="1"/>
          </p:cNvSpPr>
          <p:nvPr/>
        </p:nvSpPr>
        <p:spPr bwMode="auto">
          <a:xfrm>
            <a:off x="1828800" y="45720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Rectangle 9"/>
          <p:cNvSpPr>
            <a:spLocks noChangeArrowheads="1"/>
          </p:cNvSpPr>
          <p:nvPr/>
        </p:nvSpPr>
        <p:spPr bwMode="auto">
          <a:xfrm>
            <a:off x="2894013" y="2817813"/>
            <a:ext cx="2970212" cy="33655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Visualizing Data</a:t>
            </a: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52400" y="4876800"/>
            <a:ext cx="1143000" cy="7620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 Bar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Chart</a:t>
            </a:r>
          </a:p>
        </p:txBody>
      </p:sp>
      <p:sp>
        <p:nvSpPr>
          <p:cNvPr id="24585" name="Rectangle 18"/>
          <p:cNvSpPr>
            <a:spLocks noChangeArrowheads="1"/>
          </p:cNvSpPr>
          <p:nvPr/>
        </p:nvSpPr>
        <p:spPr bwMode="auto">
          <a:xfrm>
            <a:off x="914400" y="3505200"/>
            <a:ext cx="1981200" cy="10668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Summary Table For One Variable</a:t>
            </a:r>
          </a:p>
        </p:txBody>
      </p:sp>
      <p:cxnSp>
        <p:nvCxnSpPr>
          <p:cNvPr id="24586" name="Shape 18"/>
          <p:cNvCxnSpPr>
            <a:cxnSpLocks noChangeShapeType="1"/>
            <a:stCxn id="24585" idx="0"/>
            <a:endCxn id="24583" idx="1"/>
          </p:cNvCxnSpPr>
          <p:nvPr/>
        </p:nvCxnSpPr>
        <p:spPr bwMode="auto">
          <a:xfrm rot="5400000" flipH="1" flipV="1">
            <a:off x="2139951" y="2751137"/>
            <a:ext cx="519112" cy="989013"/>
          </a:xfrm>
          <a:prstGeom prst="bentConnector2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7" name="Rectangle 18"/>
          <p:cNvSpPr>
            <a:spLocks noChangeArrowheads="1"/>
          </p:cNvSpPr>
          <p:nvPr/>
        </p:nvSpPr>
        <p:spPr bwMode="auto">
          <a:xfrm>
            <a:off x="5789613" y="3503613"/>
            <a:ext cx="1981200" cy="10668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Contingency Table For Two Variables</a:t>
            </a:r>
          </a:p>
        </p:txBody>
      </p:sp>
      <p:cxnSp>
        <p:nvCxnSpPr>
          <p:cNvPr id="24588" name="Shape 20"/>
          <p:cNvCxnSpPr>
            <a:cxnSpLocks noChangeShapeType="1"/>
            <a:stCxn id="24587" idx="0"/>
            <a:endCxn id="24583" idx="3"/>
          </p:cNvCxnSpPr>
          <p:nvPr/>
        </p:nvCxnSpPr>
        <p:spPr bwMode="auto">
          <a:xfrm rot="16200000" flipV="1">
            <a:off x="6063456" y="2786857"/>
            <a:ext cx="517525" cy="915988"/>
          </a:xfrm>
          <a:prstGeom prst="bentConnector2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9" name="Rectangle 18"/>
          <p:cNvSpPr>
            <a:spLocks noChangeArrowheads="1"/>
          </p:cNvSpPr>
          <p:nvPr/>
        </p:nvSpPr>
        <p:spPr bwMode="auto">
          <a:xfrm>
            <a:off x="4341813" y="4887913"/>
            <a:ext cx="2057400" cy="8382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Side By Side Bar Chart</a:t>
            </a:r>
          </a:p>
        </p:txBody>
      </p:sp>
      <p:sp>
        <p:nvSpPr>
          <p:cNvPr id="24590" name="TextBox 17"/>
          <p:cNvSpPr txBox="1">
            <a:spLocks noChangeArrowheads="1"/>
          </p:cNvSpPr>
          <p:nvPr/>
        </p:nvSpPr>
        <p:spPr bwMode="auto">
          <a:xfrm>
            <a:off x="75438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  <p:sp>
        <p:nvSpPr>
          <p:cNvPr id="24591" name="Rectangle 18"/>
          <p:cNvSpPr>
            <a:spLocks noChangeArrowheads="1"/>
          </p:cNvSpPr>
          <p:nvPr/>
        </p:nvSpPr>
        <p:spPr bwMode="auto">
          <a:xfrm>
            <a:off x="685800" y="5715000"/>
            <a:ext cx="2208213" cy="579438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 Pie or Doughnut Chart</a:t>
            </a:r>
          </a:p>
        </p:txBody>
      </p:sp>
      <p:sp>
        <p:nvSpPr>
          <p:cNvPr id="24592" name="Rectangle 18"/>
          <p:cNvSpPr>
            <a:spLocks noChangeArrowheads="1"/>
          </p:cNvSpPr>
          <p:nvPr/>
        </p:nvSpPr>
        <p:spPr bwMode="auto">
          <a:xfrm>
            <a:off x="2590800" y="4876800"/>
            <a:ext cx="1295400" cy="7620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 Pareto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/>
              <a:t>Chart</a:t>
            </a:r>
          </a:p>
        </p:txBody>
      </p:sp>
      <p:cxnSp>
        <p:nvCxnSpPr>
          <p:cNvPr id="24593" name="Shape 27"/>
          <p:cNvCxnSpPr>
            <a:cxnSpLocks noChangeShapeType="1"/>
            <a:stCxn id="24585" idx="3"/>
            <a:endCxn id="24592" idx="0"/>
          </p:cNvCxnSpPr>
          <p:nvPr/>
        </p:nvCxnSpPr>
        <p:spPr bwMode="auto">
          <a:xfrm>
            <a:off x="2895600" y="4038600"/>
            <a:ext cx="342900" cy="838200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4" name="Shape 29"/>
          <p:cNvCxnSpPr>
            <a:cxnSpLocks noChangeShapeType="1"/>
            <a:stCxn id="24585" idx="1"/>
            <a:endCxn id="24584" idx="0"/>
          </p:cNvCxnSpPr>
          <p:nvPr/>
        </p:nvCxnSpPr>
        <p:spPr bwMode="auto">
          <a:xfrm rot="10800000" flipV="1">
            <a:off x="723900" y="4038600"/>
            <a:ext cx="190500" cy="838200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5" name="Rectangle 18"/>
          <p:cNvSpPr>
            <a:spLocks noChangeArrowheads="1"/>
          </p:cNvSpPr>
          <p:nvPr/>
        </p:nvSpPr>
        <p:spPr bwMode="auto">
          <a:xfrm>
            <a:off x="6781800" y="4887913"/>
            <a:ext cx="2057400" cy="8382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Doughnut Chart</a:t>
            </a:r>
          </a:p>
        </p:txBody>
      </p:sp>
      <p:cxnSp>
        <p:nvCxnSpPr>
          <p:cNvPr id="24596" name="Shape 29"/>
          <p:cNvCxnSpPr>
            <a:cxnSpLocks noChangeShapeType="1"/>
            <a:endCxn id="24589" idx="0"/>
          </p:cNvCxnSpPr>
          <p:nvPr/>
        </p:nvCxnSpPr>
        <p:spPr bwMode="auto">
          <a:xfrm rot="5400000">
            <a:off x="5164138" y="4256088"/>
            <a:ext cx="838200" cy="42545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/>
              <a:t>Organizing Data Creates Both Tabular And Visual Summaries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Raw data can’t be easily interpreted, so we need ways to actually see/understand what they are telling us</a:t>
            </a:r>
          </a:p>
          <a:p>
            <a:r>
              <a:rPr lang="en-US" altLang="en-US" dirty="0"/>
              <a:t>This can guide further exploration and sometimes facilitate decision making.</a:t>
            </a:r>
          </a:p>
          <a:p>
            <a:r>
              <a:rPr lang="en-US" altLang="en-US" dirty="0"/>
              <a:t>Visual summaries enable rapid review of larger amounts of data &amp; show possible significant patterns.</a:t>
            </a:r>
          </a:p>
          <a:p>
            <a:endParaRPr lang="en-US" altLang="en-US" dirty="0"/>
          </a:p>
        </p:txBody>
      </p:sp>
      <p:sp>
        <p:nvSpPr>
          <p:cNvPr id="6148" name="TextBox 13"/>
          <p:cNvSpPr txBox="1">
            <a:spLocks noChangeArrowheads="1"/>
          </p:cNvSpPr>
          <p:nvPr/>
        </p:nvSpPr>
        <p:spPr bwMode="auto">
          <a:xfrm>
            <a:off x="74676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</a:t>
            </a:r>
            <a:r>
              <a:rPr lang="en-US" altLang="en-US"/>
              <a:t>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700"/>
              <a:t>Visualizing Categorical Data: </a:t>
            </a:r>
            <a:br>
              <a:rPr lang="en-US" altLang="en-US" sz="3700"/>
            </a:br>
            <a:r>
              <a:rPr lang="en-US" altLang="en-US" sz="3700"/>
              <a:t>The Bar Chart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524000"/>
            <a:ext cx="7900988" cy="1258888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imes New Roman" panose="02020603050405020304" pitchFamily="18" charset="0"/>
              </a:rPr>
              <a:t>The </a:t>
            </a:r>
            <a:r>
              <a:rPr lang="en-US" altLang="en-US" sz="2000" b="1" dirty="0">
                <a:latin typeface="Times New Roman" panose="02020603050405020304" pitchFamily="18" charset="0"/>
              </a:rPr>
              <a:t>bar chart </a:t>
            </a:r>
            <a:r>
              <a:rPr lang="en-US" altLang="en-US" sz="2000" dirty="0">
                <a:latin typeface="Times New Roman" panose="02020603050405020304" pitchFamily="18" charset="0"/>
              </a:rPr>
              <a:t>visualizes a categorical variable as a series of bars. The length of each bar represents either the frequency or percentage of values for each category.  Each bar is separated by a gap.</a:t>
            </a:r>
            <a:r>
              <a:rPr lang="en-US" altLang="en-US" sz="2000" dirty="0"/>
              <a:t> </a:t>
            </a: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7543800" y="1066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  <p:graphicFrame>
        <p:nvGraphicFramePr>
          <p:cNvPr id="7" name="Group 4"/>
          <p:cNvGraphicFramePr>
            <a:graphicFrameLocks/>
          </p:cNvGraphicFramePr>
          <p:nvPr/>
        </p:nvGraphicFramePr>
        <p:xfrm>
          <a:off x="304800" y="2959100"/>
          <a:ext cx="2743200" cy="274324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58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Devices Used to Watch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Percent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Television Set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Tablet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Smartphone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Laptop / Desktop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32%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6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2782888"/>
            <a:ext cx="5214937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700"/>
              <a:t>Visualizing Categorical Data: </a:t>
            </a:r>
            <a:br>
              <a:rPr lang="en-US" altLang="en-US" sz="3700"/>
            </a:br>
            <a:r>
              <a:rPr lang="en-US" altLang="en-US" sz="3700"/>
              <a:t>The Pie Chart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524000"/>
            <a:ext cx="7900988" cy="1258888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>
                <a:latin typeface="Times New Roman" panose="02020603050405020304" pitchFamily="18" charset="0"/>
              </a:rPr>
              <a:t>The </a:t>
            </a:r>
            <a:r>
              <a:rPr lang="en-US" altLang="en-US" sz="2000" b="1">
                <a:latin typeface="Times New Roman" panose="02020603050405020304" pitchFamily="18" charset="0"/>
              </a:rPr>
              <a:t>pie chart </a:t>
            </a:r>
            <a:r>
              <a:rPr lang="en-US" altLang="en-US" sz="2000">
                <a:latin typeface="Times New Roman" panose="02020603050405020304" pitchFamily="18" charset="0"/>
              </a:rPr>
              <a:t>is a circle broken up into slices that represent categories. The size of each slice of the pie varies according to the percentage in each category.</a:t>
            </a:r>
            <a:r>
              <a:rPr lang="en-US" altLang="en-US" sz="2000"/>
              <a:t> </a:t>
            </a:r>
          </a:p>
        </p:txBody>
      </p:sp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7543800" y="10668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  <p:graphicFrame>
        <p:nvGraphicFramePr>
          <p:cNvPr id="7" name="Group 4"/>
          <p:cNvGraphicFramePr>
            <a:graphicFrameLocks/>
          </p:cNvGraphicFramePr>
          <p:nvPr/>
        </p:nvGraphicFramePr>
        <p:xfrm>
          <a:off x="527050" y="3078163"/>
          <a:ext cx="2743200" cy="274324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58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Devices Used to Watch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Percent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Television Set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Tablet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Smartphone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Laptop / Desktop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32%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664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2835275"/>
            <a:ext cx="434340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5"/>
          <p:cNvSpPr>
            <a:spLocks noGrp="1"/>
          </p:cNvSpPr>
          <p:nvPr>
            <p:ph type="title" idx="4294967295"/>
          </p:nvPr>
        </p:nvSpPr>
        <p:spPr>
          <a:xfrm>
            <a:off x="1143000" y="176213"/>
            <a:ext cx="7383463" cy="990600"/>
          </a:xfrm>
        </p:spPr>
        <p:txBody>
          <a:bodyPr/>
          <a:lstStyle/>
          <a:p>
            <a:r>
              <a:rPr lang="en-US" altLang="en-US" sz="3600"/>
              <a:t>Visualizing Categorical Data:</a:t>
            </a:r>
            <a:br>
              <a:rPr lang="en-US" altLang="en-US" sz="3600"/>
            </a:br>
            <a:r>
              <a:rPr lang="en-US" altLang="en-US" sz="3600"/>
              <a:t>The Doughnut Chart</a:t>
            </a:r>
          </a:p>
        </p:txBody>
      </p:sp>
      <p:sp>
        <p:nvSpPr>
          <p:cNvPr id="27651" name="TextBox 7"/>
          <p:cNvSpPr txBox="1">
            <a:spLocks noChangeArrowheads="1"/>
          </p:cNvSpPr>
          <p:nvPr/>
        </p:nvSpPr>
        <p:spPr bwMode="auto">
          <a:xfrm>
            <a:off x="7543800" y="8382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  <p:sp>
        <p:nvSpPr>
          <p:cNvPr id="27652" name="Rectangle 3"/>
          <p:cNvSpPr txBox="1">
            <a:spLocks noChangeArrowheads="1"/>
          </p:cNvSpPr>
          <p:nvPr/>
        </p:nvSpPr>
        <p:spPr bwMode="auto">
          <a:xfrm>
            <a:off x="527050" y="1273175"/>
            <a:ext cx="7900988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93738" indent="-268288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8388" indent="-2159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93838" indent="-212725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19288" indent="-212725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764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336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908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48088" indent="-212725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>
                <a:latin typeface="Times New Roman" panose="02020603050405020304" pitchFamily="18" charset="0"/>
              </a:rPr>
              <a:t>The </a:t>
            </a:r>
            <a:r>
              <a:rPr lang="en-US" altLang="en-US" sz="2000" b="1">
                <a:latin typeface="Times New Roman" panose="02020603050405020304" pitchFamily="18" charset="0"/>
              </a:rPr>
              <a:t>doughnut chart </a:t>
            </a:r>
            <a:r>
              <a:rPr lang="en-US" altLang="en-US" sz="2000">
                <a:latin typeface="Times New Roman" panose="02020603050405020304" pitchFamily="18" charset="0"/>
              </a:rPr>
              <a:t>is the outer part of a circle broken up into pieces that represent categories. The size of each piece of the doughnut varies according to the percentage in each category.</a:t>
            </a:r>
            <a:r>
              <a:rPr lang="en-US" altLang="en-US" sz="2000"/>
              <a:t> </a:t>
            </a:r>
          </a:p>
        </p:txBody>
      </p:sp>
      <p:graphicFrame>
        <p:nvGraphicFramePr>
          <p:cNvPr id="10" name="Group 4"/>
          <p:cNvGraphicFramePr>
            <a:graphicFrameLocks/>
          </p:cNvGraphicFramePr>
          <p:nvPr/>
        </p:nvGraphicFramePr>
        <p:xfrm>
          <a:off x="838200" y="3048000"/>
          <a:ext cx="2743200" cy="274324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58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Devices Used to Watch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Percent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Television Set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Tablet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Smartphone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Laptop / Desktop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32%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76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2286000"/>
            <a:ext cx="407670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Visualizing Categorical Data:</a:t>
            </a:r>
            <a:br>
              <a:rPr lang="en-US" altLang="en-US" sz="3600"/>
            </a:br>
            <a:r>
              <a:rPr lang="en-US" altLang="en-US" sz="3600"/>
              <a:t>The Pareto Chart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8534400" cy="453231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dirty="0"/>
              <a:t>Used to portray categorical data (nominal scale).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dirty="0"/>
              <a:t>A vertical bar chart, where categories are shown in descending order of frequency.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dirty="0"/>
              <a:t>A cumulative polygon is shown in the same graph.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dirty="0"/>
              <a:t>Used to separate the “vital few” from the “trivial many.”</a:t>
            </a:r>
          </a:p>
        </p:txBody>
      </p:sp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75438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3600"/>
              <a:t>Visualizing Categorical Data:</a:t>
            </a:r>
            <a:br>
              <a:rPr lang="en-US" altLang="en-US" sz="3600"/>
            </a:br>
            <a:r>
              <a:rPr lang="en-US" altLang="en-US" sz="3600"/>
              <a:t>The Pareto Chart (con’t)</a:t>
            </a:r>
          </a:p>
        </p:txBody>
      </p:sp>
      <p:sp>
        <p:nvSpPr>
          <p:cNvPr id="29699" name="TextBox 6"/>
          <p:cNvSpPr txBox="1">
            <a:spLocks noChangeArrowheads="1"/>
          </p:cNvSpPr>
          <p:nvPr/>
        </p:nvSpPr>
        <p:spPr bwMode="auto">
          <a:xfrm>
            <a:off x="7543800" y="8382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28600" y="2133600"/>
            <a:ext cx="8763000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							      Cumulative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Cause 			Frequency 	Percent	Percent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Warped card jammed	         365          50.41%	  50.41%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Card unreadable 		         234          32.32%	  82.73%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ATM malfunctions			32 	     4.42%	  87.15%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ATM out of cash			28	     3.87%	  91.02%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Invalid amount requested	         	23 	     3.18%	  94.20%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Wrong keystroke	 	         	23 	     3.18%	  97.38%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Lack of funds in account	           19 	     2.62%	100.00%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Total 				         724 	 100.00%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Source: Data extracted from A. Bhalla, “Don’t Misuse the Pareto Principle,” </a:t>
            </a:r>
            <a:r>
              <a:rPr lang="en-US" altLang="en-US" sz="1200" i="1"/>
              <a:t>Six Sigma Forum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i="1"/>
              <a:t>Magazine, May 2009, pp. 15–18.</a:t>
            </a:r>
            <a:endParaRPr lang="en-US" altLang="en-US" sz="1200"/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1981200" y="1379538"/>
            <a:ext cx="54975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Ordered Summary Table For Causes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Of Incomplete ATM Transactions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3600"/>
              <a:t>Visualizing Categorical Data:</a:t>
            </a:r>
            <a:br>
              <a:rPr lang="en-US" altLang="en-US" sz="3600"/>
            </a:br>
            <a:r>
              <a:rPr lang="en-US" altLang="en-US" sz="3600"/>
              <a:t>The Pareto Chart (con’t)</a:t>
            </a:r>
          </a:p>
        </p:txBody>
      </p:sp>
      <p:pic>
        <p:nvPicPr>
          <p:cNvPr id="307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22400"/>
            <a:ext cx="8229600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Box 6"/>
          <p:cNvSpPr txBox="1">
            <a:spLocks noChangeArrowheads="1"/>
          </p:cNvSpPr>
          <p:nvPr/>
        </p:nvSpPr>
        <p:spPr bwMode="auto">
          <a:xfrm>
            <a:off x="7543800" y="762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152400" y="5562600"/>
            <a:ext cx="15033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The “Vital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Few”</a:t>
            </a:r>
          </a:p>
        </p:txBody>
      </p:sp>
      <p:sp>
        <p:nvSpPr>
          <p:cNvPr id="7" name="Left Brace 6"/>
          <p:cNvSpPr/>
          <p:nvPr/>
        </p:nvSpPr>
        <p:spPr>
          <a:xfrm rot="16200000">
            <a:off x="1756569" y="4690269"/>
            <a:ext cx="533400" cy="1744662"/>
          </a:xfrm>
          <a:prstGeom prst="leftBrace">
            <a:avLst/>
          </a:prstGeom>
          <a:ln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9" name="Straight Arrow Connector 8"/>
          <p:cNvCxnSpPr>
            <a:stCxn id="30725" idx="3"/>
            <a:endCxn id="7" idx="1"/>
          </p:cNvCxnSpPr>
          <p:nvPr/>
        </p:nvCxnSpPr>
        <p:spPr>
          <a:xfrm flipV="1">
            <a:off x="1655763" y="5829300"/>
            <a:ext cx="368300" cy="149225"/>
          </a:xfrm>
          <a:prstGeom prst="straightConnector1">
            <a:avLst/>
          </a:prstGeom>
          <a:ln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28600"/>
            <a:ext cx="67818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Visualizing Numerical Data By Using Graphical Displays</a:t>
            </a:r>
          </a:p>
        </p:txBody>
      </p:sp>
      <p:sp>
        <p:nvSpPr>
          <p:cNvPr id="33795" name="Line 3"/>
          <p:cNvSpPr>
            <a:spLocks noChangeShapeType="1"/>
          </p:cNvSpPr>
          <p:nvPr/>
        </p:nvSpPr>
        <p:spPr bwMode="auto">
          <a:xfrm>
            <a:off x="1600200" y="4114800"/>
            <a:ext cx="0" cy="952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4276725" y="2286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66725" y="1828800"/>
            <a:ext cx="8020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754313" y="1754188"/>
            <a:ext cx="2968625" cy="528637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Numerical Data</a:t>
            </a: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1600200" y="3048000"/>
            <a:ext cx="480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>
            <a:off x="1600200" y="30480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381000" y="3657600"/>
            <a:ext cx="2359025" cy="466725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Ordered Array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381000" y="5029200"/>
            <a:ext cx="2359025" cy="758825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Stem-and-Leaf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Display</a:t>
            </a:r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6400800" y="30480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6400800" y="4343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4876800" y="4800600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4876800" y="48006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3810000" y="5181600"/>
            <a:ext cx="1990725" cy="466725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Histogram</a:t>
            </a:r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6858000" y="48006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6096000" y="5181600"/>
            <a:ext cx="1446213" cy="466725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Polygon</a:t>
            </a:r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 flipH="1">
            <a:off x="8305800" y="48006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7848600" y="5181600"/>
            <a:ext cx="1063625" cy="466725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Ogive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4495800" y="3429000"/>
            <a:ext cx="3810000" cy="1196975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Frequency Distributions and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Cumulative Distributions</a:t>
            </a:r>
          </a:p>
        </p:txBody>
      </p:sp>
      <p:sp>
        <p:nvSpPr>
          <p:cNvPr id="33813" name="TextBox 22"/>
          <p:cNvSpPr txBox="1">
            <a:spLocks noChangeArrowheads="1"/>
          </p:cNvSpPr>
          <p:nvPr/>
        </p:nvSpPr>
        <p:spPr bwMode="auto">
          <a:xfrm>
            <a:off x="75438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457200"/>
            <a:ext cx="6553200" cy="762000"/>
          </a:xfrm>
        </p:spPr>
        <p:txBody>
          <a:bodyPr/>
          <a:lstStyle/>
          <a:p>
            <a:pPr defTabSz="914400" eaLnBrk="1" hangingPunct="1"/>
            <a:r>
              <a:rPr lang="en-US" altLang="en-US"/>
              <a:t>Stem-and-Leaf Display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097088"/>
            <a:ext cx="8229600" cy="3846512"/>
          </a:xfrm>
        </p:spPr>
        <p:txBody>
          <a:bodyPr/>
          <a:lstStyle/>
          <a:p>
            <a:pPr marL="342900" indent="-342900" defTabSz="914400" eaLnBrk="1" hangingPunct="1"/>
            <a:r>
              <a:rPr lang="en-US" altLang="en-US"/>
              <a:t>A simple way to see how the data are distributed and where concentrations of data exist.</a:t>
            </a:r>
          </a:p>
          <a:p>
            <a:pPr marL="342900" indent="-342900" defTabSz="914400"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marL="742950" lvl="1" indent="-285750" defTabSz="914400"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en-US" sz="2800"/>
              <a:t>METHOD: Separate the sorted data series</a:t>
            </a:r>
            <a:br>
              <a:rPr lang="en-US" altLang="en-US" sz="2800"/>
            </a:br>
            <a:r>
              <a:rPr lang="en-US" altLang="en-US" sz="2800"/>
              <a:t>                into leading digits (the </a:t>
            </a:r>
            <a:r>
              <a:rPr lang="en-US" altLang="en-US" sz="2800" b="1">
                <a:solidFill>
                  <a:srgbClr val="008000"/>
                </a:solidFill>
              </a:rPr>
              <a:t>stems</a:t>
            </a:r>
            <a:r>
              <a:rPr lang="en-US" altLang="en-US" sz="2800"/>
              <a:t>) and</a:t>
            </a:r>
            <a:br>
              <a:rPr lang="en-US" altLang="en-US" sz="2800"/>
            </a:br>
            <a:r>
              <a:rPr lang="en-US" altLang="en-US" sz="2800"/>
              <a:t>                the trailing digits (the</a:t>
            </a:r>
            <a:r>
              <a:rPr lang="en-US" altLang="en-US" sz="2800">
                <a:solidFill>
                  <a:schemeClr val="hlink"/>
                </a:solidFill>
              </a:rPr>
              <a:t> </a:t>
            </a:r>
            <a:r>
              <a:rPr lang="en-US" altLang="en-US" sz="2800" b="1">
                <a:solidFill>
                  <a:srgbClr val="008000"/>
                </a:solidFill>
              </a:rPr>
              <a:t>leaves</a:t>
            </a:r>
            <a:r>
              <a:rPr lang="en-US" altLang="en-US" sz="2800"/>
              <a:t>).</a:t>
            </a:r>
            <a:endParaRPr lang="en-US" altLang="en-US"/>
          </a:p>
        </p:txBody>
      </p:sp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7543800" y="990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700"/>
              <a:t>Organizing Numerical Data: </a:t>
            </a:r>
            <a:br>
              <a:rPr lang="en-US" altLang="en-US" sz="3700"/>
            </a:br>
            <a:r>
              <a:rPr lang="en-US" altLang="en-US" sz="3700"/>
              <a:t>Stem and Leaf Display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0" y="1600200"/>
            <a:ext cx="8077200" cy="453231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400">
                <a:latin typeface="Times New Roman" panose="02020603050405020304" pitchFamily="18" charset="0"/>
              </a:rPr>
              <a:t>A </a:t>
            </a:r>
            <a:r>
              <a:rPr lang="en-US" altLang="en-US" sz="2400" b="1">
                <a:latin typeface="Times New Roman" panose="02020603050405020304" pitchFamily="18" charset="0"/>
              </a:rPr>
              <a:t>stem-and-leaf display </a:t>
            </a:r>
            <a:r>
              <a:rPr lang="en-US" altLang="en-US" sz="2400">
                <a:latin typeface="Times New Roman" panose="02020603050405020304" pitchFamily="18" charset="0"/>
              </a:rPr>
              <a:t>organizes data into groups (called stems) so that the values within each group (the leaves) branch out to the right on each row.</a:t>
            </a:r>
            <a:r>
              <a:rPr lang="en-US" altLang="en-US" sz="2400"/>
              <a:t> </a:t>
            </a:r>
          </a:p>
        </p:txBody>
      </p:sp>
      <p:graphicFrame>
        <p:nvGraphicFramePr>
          <p:cNvPr id="198660" name="Group 4"/>
          <p:cNvGraphicFramePr>
            <a:graphicFrameLocks noGrp="1"/>
          </p:cNvGraphicFramePr>
          <p:nvPr>
            <p:ph sz="quarter" idx="4294967295"/>
          </p:nvPr>
        </p:nvGraphicFramePr>
        <p:xfrm>
          <a:off x="4191000" y="3846513"/>
          <a:ext cx="2057400" cy="2189164"/>
        </p:xfrm>
        <a:graphic>
          <a:graphicData uri="http://schemas.openxmlformats.org/drawingml/2006/table">
            <a:tbl>
              <a:tblPr/>
              <a:tblGrid>
                <a:gridCol w="84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Stem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Leaf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67788899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0012257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856" name="Text Box 30"/>
          <p:cNvSpPr txBox="1">
            <a:spLocks noChangeArrowheads="1"/>
          </p:cNvSpPr>
          <p:nvPr/>
        </p:nvSpPr>
        <p:spPr bwMode="auto">
          <a:xfrm>
            <a:off x="3352800" y="2895600"/>
            <a:ext cx="5486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                 Age of College Students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	    Day Students	             Night Students</a:t>
            </a:r>
          </a:p>
        </p:txBody>
      </p:sp>
      <p:graphicFrame>
        <p:nvGraphicFramePr>
          <p:cNvPr id="198774" name="Group 118"/>
          <p:cNvGraphicFramePr>
            <a:graphicFrameLocks noGrp="1"/>
          </p:cNvGraphicFramePr>
          <p:nvPr/>
        </p:nvGraphicFramePr>
        <p:xfrm>
          <a:off x="7162800" y="3886200"/>
          <a:ext cx="1752600" cy="2266951"/>
        </p:xfrm>
        <a:graphic>
          <a:graphicData uri="http://schemas.openxmlformats.org/drawingml/2006/table">
            <a:tbl>
              <a:tblPr/>
              <a:tblGrid>
                <a:gridCol w="717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Stem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Leaf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8899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0138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8776" name="Group 120"/>
          <p:cNvGraphicFramePr>
            <a:graphicFrameLocks noGrp="1"/>
          </p:cNvGraphicFramePr>
          <p:nvPr>
            <p:ph sz="quarter" idx="4294967295"/>
          </p:nvPr>
        </p:nvGraphicFramePr>
        <p:xfrm>
          <a:off x="304800" y="3505200"/>
          <a:ext cx="3810000" cy="2133600"/>
        </p:xfrm>
        <a:graphic>
          <a:graphicData uri="http://schemas.openxmlformats.org/drawingml/2006/table">
            <a:tbl>
              <a:tblPr/>
              <a:tblGrid>
                <a:gridCol w="896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6213">
                <a:tc row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Age of Surveyed College Students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Day Students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7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Night Students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5924" name="TextBox 9"/>
          <p:cNvSpPr txBox="1">
            <a:spLocks noChangeArrowheads="1"/>
          </p:cNvSpPr>
          <p:nvPr/>
        </p:nvSpPr>
        <p:spPr bwMode="auto">
          <a:xfrm>
            <a:off x="7543800" y="990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Do people actually use ordered array and/or stem-and-leaf charts in the real word?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Maybe worth talking about for 5 min in an Intro Stats class, but seldom used in real presentations</a:t>
            </a:r>
          </a:p>
          <a:p>
            <a:endParaRPr lang="en-US" dirty="0"/>
          </a:p>
        </p:txBody>
      </p:sp>
      <p:pic>
        <p:nvPicPr>
          <p:cNvPr id="1026" name="Picture 2" descr="C:\Users\jacen\AppData\Local\Microsoft\Windows\INetCache\IE\QHPVJ9WJ\icon-1715005_64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5146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say you have </a:t>
            </a:r>
            <a:r>
              <a:rPr lang="en-US" u="sng" dirty="0"/>
              <a:t>categorical</a:t>
            </a:r>
            <a:r>
              <a:rPr lang="en-US" dirty="0"/>
              <a:t> data: </a:t>
            </a:r>
          </a:p>
          <a:p>
            <a:r>
              <a:rPr lang="en-US" dirty="0"/>
              <a:t>How can you show an audience what it’s telling us?</a:t>
            </a:r>
          </a:p>
          <a:p>
            <a:r>
              <a:rPr lang="en-US" i="1" dirty="0"/>
              <a:t>Do you just want to report the numbers and keep it simple? </a:t>
            </a:r>
          </a:p>
          <a:p>
            <a:pPr lvl="1"/>
            <a:r>
              <a:rPr lang="en-US" dirty="0"/>
              <a:t>One variable?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Use a </a:t>
            </a:r>
            <a:r>
              <a:rPr lang="en-US" b="1" dirty="0"/>
              <a:t>summary table</a:t>
            </a:r>
          </a:p>
          <a:p>
            <a:pPr lvl="1"/>
            <a:r>
              <a:rPr lang="en-US" dirty="0"/>
              <a:t>Two vars?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Use a </a:t>
            </a:r>
            <a:r>
              <a:rPr lang="en-US" b="1" dirty="0"/>
              <a:t>contingency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Ok then</a:t>
            </a:r>
            <a:r>
              <a:rPr lang="en-US" i="1" dirty="0"/>
              <a:t>, what should you use?</a:t>
            </a:r>
          </a:p>
          <a:p>
            <a:r>
              <a:rPr lang="en-US" dirty="0"/>
              <a:t>Bar charts and </a:t>
            </a:r>
            <a:r>
              <a:rPr lang="en-US" dirty="0" err="1"/>
              <a:t>freq</a:t>
            </a:r>
            <a:r>
              <a:rPr lang="en-US" dirty="0"/>
              <a:t> distributions are great, and can’t go wrong with a good old fashioned histogram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700"/>
              <a:t>Visualizing Numerical Data: </a:t>
            </a:r>
            <a:br>
              <a:rPr lang="en-US" altLang="en-US" sz="3700"/>
            </a:br>
            <a:r>
              <a:rPr lang="en-US" altLang="en-US" sz="3700"/>
              <a:t>The Histogram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imes New Roman" panose="02020603050405020304" pitchFamily="18" charset="0"/>
              </a:rPr>
              <a:t>A vertical bar chart of the data in a frequency distribution is called a </a:t>
            </a:r>
            <a:r>
              <a:rPr lang="en-US" altLang="en-US" sz="2000" b="1" dirty="0">
                <a:latin typeface="Times New Roman" panose="02020603050405020304" pitchFamily="18" charset="0"/>
              </a:rPr>
              <a:t>histogram.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endParaRPr lang="en-US" altLang="en-US" sz="20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imes New Roman" panose="02020603050405020304" pitchFamily="18" charset="0"/>
              </a:rPr>
              <a:t>In a histogram there are no gaps between adjacent bars (</a:t>
            </a:r>
            <a:r>
              <a:rPr lang="en-US" altLang="en-US" sz="2000" dirty="0">
                <a:latin typeface="Times New Roman" panose="02020603050405020304" pitchFamily="18" charset="0"/>
                <a:sym typeface="Wingdings" panose="05000000000000000000" pitchFamily="2" charset="2"/>
              </a:rPr>
              <a:t>technically true, but people, including me, will usually call any bar chart displaying frequency distributions a histogram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imes New Roman" panose="02020603050405020304" pitchFamily="18" charset="0"/>
              </a:rPr>
              <a:t>The </a:t>
            </a:r>
            <a:r>
              <a:rPr lang="en-US" altLang="en-US" sz="2000" b="1" dirty="0">
                <a:latin typeface="Times New Roman" panose="02020603050405020304" pitchFamily="18" charset="0"/>
              </a:rPr>
              <a:t>class boundaries</a:t>
            </a:r>
            <a:r>
              <a:rPr lang="en-US" altLang="en-US" sz="2000" dirty="0">
                <a:latin typeface="Times New Roman" panose="02020603050405020304" pitchFamily="18" charset="0"/>
              </a:rPr>
              <a:t> (or </a:t>
            </a:r>
            <a:r>
              <a:rPr lang="en-US" altLang="en-US" sz="2000" b="1" dirty="0">
                <a:latin typeface="Times New Roman" panose="02020603050405020304" pitchFamily="18" charset="0"/>
              </a:rPr>
              <a:t>class midpoints</a:t>
            </a:r>
            <a:r>
              <a:rPr lang="en-US" altLang="en-US" sz="2000" dirty="0">
                <a:latin typeface="Times New Roman" panose="02020603050405020304" pitchFamily="18" charset="0"/>
              </a:rPr>
              <a:t>) are shown on the horizontal axis.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None/>
            </a:pPr>
            <a:endParaRPr lang="en-US" altLang="en-US" sz="20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imes New Roman" panose="02020603050405020304" pitchFamily="18" charset="0"/>
              </a:rPr>
              <a:t>The vertical axis is either </a:t>
            </a:r>
            <a:r>
              <a:rPr lang="en-US" altLang="en-US" sz="2000" b="1" dirty="0">
                <a:latin typeface="Times New Roman" panose="02020603050405020304" pitchFamily="18" charset="0"/>
              </a:rPr>
              <a:t>frequency, relative frequency, </a:t>
            </a:r>
            <a:r>
              <a:rPr lang="en-US" altLang="en-US" sz="2000" dirty="0">
                <a:latin typeface="Times New Roman" panose="02020603050405020304" pitchFamily="18" charset="0"/>
              </a:rPr>
              <a:t>or</a:t>
            </a:r>
            <a:r>
              <a:rPr lang="en-US" altLang="en-US" sz="2000" b="1" dirty="0">
                <a:latin typeface="Times New Roman" panose="02020603050405020304" pitchFamily="18" charset="0"/>
              </a:rPr>
              <a:t> percentage</a:t>
            </a:r>
            <a:r>
              <a:rPr lang="en-US" altLang="en-US" sz="2000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endParaRPr lang="en-US" altLang="en-US" sz="20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Times New Roman" panose="02020603050405020304" pitchFamily="18" charset="0"/>
              </a:rPr>
              <a:t>The height of the bars represent the frequency, relative frequency, or percentage. </a:t>
            </a:r>
          </a:p>
        </p:txBody>
      </p:sp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7543800" y="990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700"/>
              <a:t>Visualizing Numerical Data: </a:t>
            </a:r>
            <a:br>
              <a:rPr lang="en-US" altLang="en-US" sz="3700"/>
            </a:br>
            <a:r>
              <a:rPr lang="en-US" altLang="en-US" sz="3700"/>
              <a:t>The Histogram</a:t>
            </a:r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228600" y="1676400"/>
            <a:ext cx="4114800" cy="1981200"/>
            <a:chOff x="192" y="1392"/>
            <a:chExt cx="2592" cy="1248"/>
          </a:xfrm>
        </p:grpSpPr>
        <p:sp>
          <p:nvSpPr>
            <p:cNvPr id="37897" name="Rectangle 4"/>
            <p:cNvSpPr>
              <a:spLocks noChangeArrowheads="1"/>
            </p:cNvSpPr>
            <p:nvPr/>
          </p:nvSpPr>
          <p:spPr bwMode="auto">
            <a:xfrm>
              <a:off x="192" y="1392"/>
              <a:ext cx="2592" cy="124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7898" name="Line 5"/>
            <p:cNvSpPr>
              <a:spLocks noChangeShapeType="1"/>
            </p:cNvSpPr>
            <p:nvPr/>
          </p:nvSpPr>
          <p:spPr bwMode="auto">
            <a:xfrm>
              <a:off x="305" y="1723"/>
              <a:ext cx="23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Line 6"/>
            <p:cNvSpPr>
              <a:spLocks noChangeShapeType="1"/>
            </p:cNvSpPr>
            <p:nvPr/>
          </p:nvSpPr>
          <p:spPr bwMode="auto">
            <a:xfrm>
              <a:off x="1095" y="1417"/>
              <a:ext cx="0" cy="1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Rectangle 7"/>
            <p:cNvSpPr>
              <a:spLocks noChangeArrowheads="1"/>
            </p:cNvSpPr>
            <p:nvPr/>
          </p:nvSpPr>
          <p:spPr bwMode="auto">
            <a:xfrm>
              <a:off x="261" y="1491"/>
              <a:ext cx="1909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/>
                <a:t>  </a:t>
              </a:r>
              <a:r>
                <a:rPr lang="en-US" altLang="en-US" sz="1000" b="1"/>
                <a:t>Class                        Frequency</a:t>
              </a:r>
            </a:p>
          </p:txBody>
        </p:sp>
        <p:sp>
          <p:nvSpPr>
            <p:cNvPr id="37901" name="Rectangle 8"/>
            <p:cNvSpPr>
              <a:spLocks noChangeArrowheads="1"/>
            </p:cNvSpPr>
            <p:nvPr/>
          </p:nvSpPr>
          <p:spPr bwMode="auto">
            <a:xfrm>
              <a:off x="213" y="1746"/>
              <a:ext cx="2534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1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10 but less than 20                   3                  .15                       15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1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20 but less than 30                   6                  .30                       30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1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30 but less than 40                   5                  .25                       25              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1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40 but less than 50                   4                  .20                       20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1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50 but less than 60                   2                  .10                       10             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1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                </a:t>
              </a:r>
              <a:r>
                <a:rPr lang="en-US" altLang="en-US" sz="1100" b="1">
                  <a:latin typeface="Times New Roman" panose="02020603050405020304" pitchFamily="18" charset="0"/>
                </a:rPr>
                <a:t>Total</a:t>
              </a:r>
              <a:r>
                <a:rPr lang="en-US" altLang="en-US" sz="1100" b="1">
                  <a:solidFill>
                    <a:srgbClr val="CC0000"/>
                  </a:solidFill>
                  <a:latin typeface="Times New Roman" panose="02020603050405020304" pitchFamily="18" charset="0"/>
                </a:rPr>
                <a:t>	                       </a:t>
              </a:r>
              <a:r>
                <a:rPr lang="en-US" altLang="en-US" sz="1100" b="1">
                  <a:latin typeface="Times New Roman" panose="02020603050405020304" pitchFamily="18" charset="0"/>
                </a:rPr>
                <a:t>20                1.00                     100</a:t>
              </a:r>
            </a:p>
          </p:txBody>
        </p:sp>
        <p:sp>
          <p:nvSpPr>
            <p:cNvPr id="37902" name="Line 9"/>
            <p:cNvSpPr>
              <a:spLocks noChangeShapeType="1"/>
            </p:cNvSpPr>
            <p:nvPr/>
          </p:nvSpPr>
          <p:spPr bwMode="auto">
            <a:xfrm>
              <a:off x="1557" y="1417"/>
              <a:ext cx="0" cy="1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Rectangle 10"/>
            <p:cNvSpPr>
              <a:spLocks noChangeArrowheads="1"/>
            </p:cNvSpPr>
            <p:nvPr/>
          </p:nvSpPr>
          <p:spPr bwMode="auto">
            <a:xfrm>
              <a:off x="1581" y="1468"/>
              <a:ext cx="531" cy="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000" b="1"/>
                <a:t>Relative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000" b="1"/>
                <a:t>Frequency</a:t>
              </a:r>
            </a:p>
          </p:txBody>
        </p:sp>
        <p:sp>
          <p:nvSpPr>
            <p:cNvPr id="37904" name="Line 11"/>
            <p:cNvSpPr>
              <a:spLocks noChangeShapeType="1"/>
            </p:cNvSpPr>
            <p:nvPr/>
          </p:nvSpPr>
          <p:spPr bwMode="auto">
            <a:xfrm>
              <a:off x="2090" y="1417"/>
              <a:ext cx="0" cy="1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Rectangle 12"/>
            <p:cNvSpPr>
              <a:spLocks noChangeArrowheads="1"/>
            </p:cNvSpPr>
            <p:nvPr/>
          </p:nvSpPr>
          <p:spPr bwMode="auto">
            <a:xfrm>
              <a:off x="2112" y="1488"/>
              <a:ext cx="624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400" b="1"/>
                <a:t> </a:t>
              </a:r>
              <a:r>
                <a:rPr lang="en-US" altLang="en-US" sz="1100" b="1"/>
                <a:t>Percentage</a:t>
              </a:r>
            </a:p>
          </p:txBody>
        </p:sp>
        <p:sp>
          <p:nvSpPr>
            <p:cNvPr id="37906" name="Line 13"/>
            <p:cNvSpPr>
              <a:spLocks noChangeShapeType="1"/>
            </p:cNvSpPr>
            <p:nvPr/>
          </p:nvSpPr>
          <p:spPr bwMode="auto">
            <a:xfrm>
              <a:off x="288" y="2352"/>
              <a:ext cx="241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7892" name="Object 3">
            <a:hlinkClick r:id="" action="ppaction://ole?verb=0"/>
          </p:cNvPr>
          <p:cNvGraphicFramePr>
            <a:graphicFrameLocks noGrp="1"/>
          </p:cNvGraphicFramePr>
          <p:nvPr>
            <p:ph idx="4294967295"/>
          </p:nvPr>
        </p:nvGraphicFramePr>
        <p:xfrm>
          <a:off x="4114800" y="2738438"/>
          <a:ext cx="4800600" cy="327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543226" imgH="1733664" progId="Excel.Sheet.8">
                  <p:embed/>
                </p:oleObj>
              </mc:Choice>
              <mc:Fallback>
                <p:oleObj name="Worksheet" r:id="rId2" imgW="2543226" imgH="1733664" progId="Excel.Sheet.8">
                  <p:embed/>
                  <p:pic>
                    <p:nvPicPr>
                      <p:cNvPr id="37892" name="Object 3">
                        <a:hlinkClick r:id="" action="ppaction://ole?verb=0"/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738438"/>
                        <a:ext cx="4800600" cy="327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AutoShape 15"/>
          <p:cNvSpPr>
            <a:spLocks noChangeArrowheads="1"/>
          </p:cNvSpPr>
          <p:nvPr/>
        </p:nvSpPr>
        <p:spPr bwMode="auto">
          <a:xfrm rot="5400000">
            <a:off x="2905125" y="4086225"/>
            <a:ext cx="1371600" cy="12954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16"/>
          <p:cNvSpPr>
            <a:spLocks noChangeArrowheads="1"/>
          </p:cNvSpPr>
          <p:nvPr/>
        </p:nvSpPr>
        <p:spPr bwMode="auto">
          <a:xfrm>
            <a:off x="533400" y="4267200"/>
            <a:ext cx="1981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b="1"/>
              <a:t>(In a percentage histogram  the vertical axis would be defined to show the percentage of observations per class).</a:t>
            </a:r>
          </a:p>
        </p:txBody>
      </p:sp>
      <p:sp>
        <p:nvSpPr>
          <p:cNvPr id="37895" name="TextBox 18"/>
          <p:cNvSpPr txBox="1">
            <a:spLocks noChangeArrowheads="1"/>
          </p:cNvSpPr>
          <p:nvPr/>
        </p:nvSpPr>
        <p:spPr bwMode="auto">
          <a:xfrm>
            <a:off x="7543800" y="990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  <p:sp>
        <p:nvSpPr>
          <p:cNvPr id="37896" name="TextBox 1"/>
          <p:cNvSpPr txBox="1">
            <a:spLocks noChangeArrowheads="1"/>
          </p:cNvSpPr>
          <p:nvPr/>
        </p:nvSpPr>
        <p:spPr bwMode="auto">
          <a:xfrm>
            <a:off x="5300663" y="3000375"/>
            <a:ext cx="3309937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/>
              <a:t>Histogram: Temperature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1311" y="1828800"/>
            <a:ext cx="6793778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 to ask:</a:t>
            </a:r>
          </a:p>
          <a:p>
            <a:r>
              <a:rPr lang="en-US" i="1" dirty="0"/>
              <a:t>What is the range?</a:t>
            </a:r>
          </a:p>
          <a:p>
            <a:r>
              <a:rPr lang="en-US" i="1" dirty="0"/>
              <a:t>What should the class/bucket/bin sizes be?</a:t>
            </a:r>
          </a:p>
          <a:p>
            <a:r>
              <a:rPr lang="en-US" i="1" dirty="0"/>
              <a:t>What should go on the y-axis (frequency or relative frequency?)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700"/>
              <a:t>Visualizing Numerical Data: </a:t>
            </a:r>
            <a:br>
              <a:rPr lang="en-US" altLang="en-US" sz="3700"/>
            </a:br>
            <a:r>
              <a:rPr lang="en-US" altLang="en-US" sz="3700"/>
              <a:t>The Percentage Polygon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8077200" cy="3692525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A </a:t>
            </a:r>
            <a:r>
              <a:rPr lang="en-US" altLang="en-US" sz="2400" b="1" dirty="0">
                <a:latin typeface="Times New Roman" panose="02020603050405020304" pitchFamily="18" charset="0"/>
              </a:rPr>
              <a:t>percentage polygon </a:t>
            </a:r>
            <a:r>
              <a:rPr lang="en-US" altLang="en-US" sz="2400" dirty="0">
                <a:latin typeface="Times New Roman" panose="02020603050405020304" pitchFamily="18" charset="0"/>
              </a:rPr>
              <a:t>is formed by having the midpoint of each class represent the data in that class and then connecting the sequence of midpoints at their respective class percentages. 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The </a:t>
            </a:r>
            <a:r>
              <a:rPr lang="en-US" altLang="en-US" sz="2400" b="1" dirty="0">
                <a:latin typeface="Times New Roman" panose="02020603050405020304" pitchFamily="18" charset="0"/>
              </a:rPr>
              <a:t>cumulative percentage polygon, </a:t>
            </a:r>
            <a:r>
              <a:rPr lang="en-US" altLang="en-US" sz="2400" dirty="0">
                <a:latin typeface="Times New Roman" panose="02020603050405020304" pitchFamily="18" charset="0"/>
              </a:rPr>
              <a:t>or </a:t>
            </a:r>
            <a:r>
              <a:rPr lang="en-US" altLang="en-US" sz="2400" b="1" dirty="0">
                <a:latin typeface="Times New Roman" panose="02020603050405020304" pitchFamily="18" charset="0"/>
              </a:rPr>
              <a:t>ogive, </a:t>
            </a:r>
            <a:r>
              <a:rPr lang="en-US" altLang="en-US" sz="2400" dirty="0">
                <a:latin typeface="Times New Roman" panose="02020603050405020304" pitchFamily="18" charset="0"/>
              </a:rPr>
              <a:t>displays the variable of interest along the </a:t>
            </a:r>
            <a:r>
              <a:rPr lang="en-US" altLang="en-US" sz="2400" i="1" dirty="0">
                <a:latin typeface="Times New Roman" panose="02020603050405020304" pitchFamily="18" charset="0"/>
              </a:rPr>
              <a:t>X </a:t>
            </a:r>
            <a:r>
              <a:rPr lang="en-US" altLang="en-US" sz="2400" dirty="0">
                <a:latin typeface="Times New Roman" panose="02020603050405020304" pitchFamily="18" charset="0"/>
              </a:rPr>
              <a:t>axis, and the cumulative percentages along the </a:t>
            </a:r>
            <a:r>
              <a:rPr lang="en-US" altLang="en-US" sz="2400" i="1" dirty="0">
                <a:latin typeface="Times New Roman" panose="02020603050405020304" pitchFamily="18" charset="0"/>
              </a:rPr>
              <a:t>Y </a:t>
            </a:r>
            <a:r>
              <a:rPr lang="en-US" altLang="en-US" sz="2400" dirty="0">
                <a:latin typeface="Times New Roman" panose="02020603050405020304" pitchFamily="18" charset="0"/>
              </a:rPr>
              <a:t>axis.</a:t>
            </a: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Useful when there are two or more groups to compare.</a:t>
            </a:r>
          </a:p>
        </p:txBody>
      </p:sp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7543800" y="990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81000"/>
            <a:ext cx="7383463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Visualizing Numerical Data: </a:t>
            </a:r>
            <a:br>
              <a:rPr lang="en-US" altLang="en-US"/>
            </a:br>
            <a:r>
              <a:rPr lang="en-US" altLang="en-US"/>
              <a:t>The Frequency Polygon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4794250" y="2667000"/>
            <a:ext cx="398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9940" name="TextBox 18"/>
          <p:cNvSpPr txBox="1">
            <a:spLocks noChangeArrowheads="1"/>
          </p:cNvSpPr>
          <p:nvPr/>
        </p:nvSpPr>
        <p:spPr bwMode="auto">
          <a:xfrm>
            <a:off x="7543800" y="990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  <p:sp>
        <p:nvSpPr>
          <p:cNvPr id="39941" name="TextBox 17"/>
          <p:cNvSpPr txBox="1">
            <a:spLocks noChangeArrowheads="1"/>
          </p:cNvSpPr>
          <p:nvPr/>
        </p:nvSpPr>
        <p:spPr bwMode="auto">
          <a:xfrm>
            <a:off x="1219200" y="1600200"/>
            <a:ext cx="6824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Useful When Comparing Two or More Groups</a:t>
            </a:r>
          </a:p>
        </p:txBody>
      </p:sp>
      <p:pic>
        <p:nvPicPr>
          <p:cNvPr id="399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52650"/>
            <a:ext cx="63246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/>
              <a:t>Visualizing Numerical Data: </a:t>
            </a:r>
            <a:br>
              <a:rPr lang="en-US" altLang="en-US" sz="3600"/>
            </a:br>
            <a:r>
              <a:rPr lang="en-US" altLang="en-US" sz="3600"/>
              <a:t>The Percentage Polygon</a:t>
            </a:r>
          </a:p>
        </p:txBody>
      </p:sp>
      <p:sp>
        <p:nvSpPr>
          <p:cNvPr id="40963" name="TextBox 17"/>
          <p:cNvSpPr txBox="1">
            <a:spLocks noChangeArrowheads="1"/>
          </p:cNvSpPr>
          <p:nvPr/>
        </p:nvSpPr>
        <p:spPr bwMode="auto">
          <a:xfrm>
            <a:off x="7543800" y="12192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  <p:pic>
        <p:nvPicPr>
          <p:cNvPr id="4096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7993063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050" y="209550"/>
            <a:ext cx="8297863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Visualizing Numerical Data: </a:t>
            </a:r>
            <a:br>
              <a:rPr lang="en-US" altLang="en-US" sz="3200" dirty="0"/>
            </a:br>
            <a:r>
              <a:rPr lang="en-US" altLang="en-US" sz="3200" dirty="0"/>
              <a:t>The Cumulative Percentage Polygon (Ogive)</a:t>
            </a: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4794250" y="2667000"/>
            <a:ext cx="3981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1988" name="TextBox 18"/>
          <p:cNvSpPr txBox="1">
            <a:spLocks noChangeArrowheads="1"/>
          </p:cNvSpPr>
          <p:nvPr/>
        </p:nvSpPr>
        <p:spPr bwMode="auto">
          <a:xfrm>
            <a:off x="7593013" y="1116013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  <p:sp>
        <p:nvSpPr>
          <p:cNvPr id="41989" name="TextBox 17"/>
          <p:cNvSpPr txBox="1">
            <a:spLocks noChangeArrowheads="1"/>
          </p:cNvSpPr>
          <p:nvPr/>
        </p:nvSpPr>
        <p:spPr bwMode="auto">
          <a:xfrm>
            <a:off x="1219200" y="1600200"/>
            <a:ext cx="6824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Useful When Comparing Two or More Groups</a:t>
            </a:r>
          </a:p>
        </p:txBody>
      </p:sp>
      <p:pic>
        <p:nvPicPr>
          <p:cNvPr id="419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2133600"/>
            <a:ext cx="6303963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7"/>
          <p:cNvSpPr txBox="1">
            <a:spLocks noChangeArrowheads="1"/>
          </p:cNvSpPr>
          <p:nvPr/>
        </p:nvSpPr>
        <p:spPr bwMode="auto">
          <a:xfrm>
            <a:off x="7543800" y="12192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84150"/>
            <a:ext cx="82978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 anchor="b"/>
          <a:lstStyle>
            <a:lvl1pPr algn="l" defTabSz="852488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  <a:lvl2pPr algn="l" defTabSz="852488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cs typeface="Arial" charset="0"/>
              </a:defRPr>
            </a:lvl2pPr>
            <a:lvl3pPr algn="l" defTabSz="852488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cs typeface="Arial" charset="0"/>
              </a:defRPr>
            </a:lvl3pPr>
            <a:lvl4pPr algn="l" defTabSz="852488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cs typeface="Arial" charset="0"/>
              </a:defRPr>
            </a:lvl4pPr>
            <a:lvl5pPr algn="l" defTabSz="852488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A50021"/>
                </a:solidFill>
                <a:latin typeface="Arial" charset="0"/>
                <a:cs typeface="Arial" charset="0"/>
              </a:defRPr>
            </a:lvl5pPr>
            <a:lvl6pPr marL="457200" algn="l" defTabSz="852488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D00000"/>
                </a:solidFill>
                <a:latin typeface="Arial" charset="0"/>
                <a:cs typeface="Arial" charset="0"/>
              </a:defRPr>
            </a:lvl6pPr>
            <a:lvl7pPr marL="914400" algn="l" defTabSz="852488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D00000"/>
                </a:solidFill>
                <a:latin typeface="Arial" charset="0"/>
                <a:cs typeface="Arial" charset="0"/>
              </a:defRPr>
            </a:lvl7pPr>
            <a:lvl8pPr marL="1371600" algn="l" defTabSz="852488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D00000"/>
                </a:solidFill>
                <a:latin typeface="Arial" charset="0"/>
                <a:cs typeface="Arial" charset="0"/>
              </a:defRPr>
            </a:lvl8pPr>
            <a:lvl9pPr marL="1828800" algn="l" defTabSz="852488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D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kern="0" dirty="0"/>
              <a:t>Visualizing Numerical Data: </a:t>
            </a:r>
            <a:br>
              <a:rPr lang="en-US" altLang="en-US" sz="3200" kern="0" dirty="0"/>
            </a:br>
            <a:r>
              <a:rPr lang="en-US" altLang="en-US" sz="3200" kern="0" dirty="0"/>
              <a:t>The Cumulative Percentage Polygon (Ogive)</a:t>
            </a:r>
          </a:p>
        </p:txBody>
      </p:sp>
      <p:pic>
        <p:nvPicPr>
          <p:cNvPr id="430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811338"/>
            <a:ext cx="7848600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5"/>
          <p:cNvSpPr>
            <a:spLocks noGrp="1"/>
          </p:cNvSpPr>
          <p:nvPr>
            <p:ph type="title" idx="4294967295"/>
          </p:nvPr>
        </p:nvSpPr>
        <p:spPr>
          <a:xfrm>
            <a:off x="685800" y="3810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/>
              <a:t>Categorical Data Are Organized By Utilizing Tables</a:t>
            </a:r>
          </a:p>
        </p:txBody>
      </p:sp>
      <p:sp>
        <p:nvSpPr>
          <p:cNvPr id="7171" name="Line 5"/>
          <p:cNvSpPr>
            <a:spLocks noChangeShapeType="1"/>
          </p:cNvSpPr>
          <p:nvPr/>
        </p:nvSpPr>
        <p:spPr bwMode="auto">
          <a:xfrm>
            <a:off x="4419600" y="2357438"/>
            <a:ext cx="0" cy="6905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2897188" y="1754188"/>
            <a:ext cx="2968625" cy="95567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Categorical Data</a:t>
            </a:r>
          </a:p>
        </p:txBody>
      </p:sp>
      <p:sp>
        <p:nvSpPr>
          <p:cNvPr id="7173" name="Line 19"/>
          <p:cNvSpPr>
            <a:spLocks noChangeShapeType="1"/>
          </p:cNvSpPr>
          <p:nvPr/>
        </p:nvSpPr>
        <p:spPr bwMode="auto">
          <a:xfrm>
            <a:off x="1752600" y="45720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2895600" y="3048000"/>
            <a:ext cx="2970213" cy="3937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Tallying Data</a:t>
            </a:r>
          </a:p>
        </p:txBody>
      </p:sp>
      <p:sp>
        <p:nvSpPr>
          <p:cNvPr id="7175" name="Rectangle 18"/>
          <p:cNvSpPr>
            <a:spLocks noChangeArrowheads="1"/>
          </p:cNvSpPr>
          <p:nvPr/>
        </p:nvSpPr>
        <p:spPr bwMode="auto">
          <a:xfrm>
            <a:off x="838200" y="5181600"/>
            <a:ext cx="1828800" cy="8382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/>
              <a:t> </a:t>
            </a:r>
            <a:r>
              <a:rPr lang="en-US" altLang="en-US" sz="2400" b="1"/>
              <a:t>Summary Table</a:t>
            </a:r>
          </a:p>
        </p:txBody>
      </p:sp>
      <p:sp>
        <p:nvSpPr>
          <p:cNvPr id="7176" name="TextBox 13"/>
          <p:cNvSpPr txBox="1">
            <a:spLocks noChangeArrowheads="1"/>
          </p:cNvSpPr>
          <p:nvPr/>
        </p:nvSpPr>
        <p:spPr bwMode="auto">
          <a:xfrm>
            <a:off x="74676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</a:t>
            </a:r>
            <a:r>
              <a:rPr lang="en-US" altLang="en-US"/>
              <a:t>VA</a:t>
            </a:r>
          </a:p>
        </p:txBody>
      </p:sp>
      <p:sp>
        <p:nvSpPr>
          <p:cNvPr id="7177" name="Rectangle 18"/>
          <p:cNvSpPr>
            <a:spLocks noChangeArrowheads="1"/>
          </p:cNvSpPr>
          <p:nvPr/>
        </p:nvSpPr>
        <p:spPr bwMode="auto">
          <a:xfrm>
            <a:off x="762000" y="3733800"/>
            <a:ext cx="1981200" cy="10668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/>
              <a:t> </a:t>
            </a:r>
            <a:r>
              <a:rPr lang="en-US" altLang="en-US" sz="2400" b="1"/>
              <a:t>One Categorical Variable</a:t>
            </a:r>
          </a:p>
        </p:txBody>
      </p:sp>
      <p:cxnSp>
        <p:nvCxnSpPr>
          <p:cNvPr id="7178" name="Shape 18"/>
          <p:cNvCxnSpPr>
            <a:cxnSpLocks noChangeShapeType="1"/>
            <a:stCxn id="7177" idx="0"/>
            <a:endCxn id="7174" idx="1"/>
          </p:cNvCxnSpPr>
          <p:nvPr/>
        </p:nvCxnSpPr>
        <p:spPr bwMode="auto">
          <a:xfrm rot="5400000" flipH="1" flipV="1">
            <a:off x="2079625" y="2917825"/>
            <a:ext cx="488950" cy="1143000"/>
          </a:xfrm>
          <a:prstGeom prst="bentConnector2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9" name="Line 19"/>
          <p:cNvSpPr>
            <a:spLocks noChangeShapeType="1"/>
          </p:cNvSpPr>
          <p:nvPr/>
        </p:nvSpPr>
        <p:spPr bwMode="auto">
          <a:xfrm>
            <a:off x="6781800" y="45720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Rectangle 18"/>
          <p:cNvSpPr>
            <a:spLocks noChangeArrowheads="1"/>
          </p:cNvSpPr>
          <p:nvPr/>
        </p:nvSpPr>
        <p:spPr bwMode="auto">
          <a:xfrm>
            <a:off x="5791200" y="3733800"/>
            <a:ext cx="1981200" cy="10668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/>
              <a:t> </a:t>
            </a:r>
            <a:r>
              <a:rPr lang="en-US" altLang="en-US" sz="2400" b="1"/>
              <a:t>Two Categorical Variables</a:t>
            </a:r>
          </a:p>
        </p:txBody>
      </p:sp>
      <p:cxnSp>
        <p:nvCxnSpPr>
          <p:cNvPr id="7181" name="Shape 20"/>
          <p:cNvCxnSpPr>
            <a:cxnSpLocks noChangeShapeType="1"/>
            <a:stCxn id="7180" idx="0"/>
            <a:endCxn id="7174" idx="3"/>
          </p:cNvCxnSpPr>
          <p:nvPr/>
        </p:nvCxnSpPr>
        <p:spPr bwMode="auto">
          <a:xfrm rot="16200000" flipV="1">
            <a:off x="6079332" y="3031331"/>
            <a:ext cx="488950" cy="915987"/>
          </a:xfrm>
          <a:prstGeom prst="bentConnector2">
            <a:avLst/>
          </a:prstGeom>
          <a:noFill/>
          <a:ln w="158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2" name="Rectangle 18"/>
          <p:cNvSpPr>
            <a:spLocks noChangeArrowheads="1"/>
          </p:cNvSpPr>
          <p:nvPr/>
        </p:nvSpPr>
        <p:spPr bwMode="auto">
          <a:xfrm>
            <a:off x="5791200" y="5181600"/>
            <a:ext cx="2057400" cy="8382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Contingency Table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Line 11"/>
          <p:cNvSpPr>
            <a:spLocks noChangeShapeType="1"/>
          </p:cNvSpPr>
          <p:nvPr/>
        </p:nvSpPr>
        <p:spPr bwMode="auto">
          <a:xfrm>
            <a:off x="4267200" y="32766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28600"/>
            <a:ext cx="7848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600"/>
              <a:t>Visualizing Two Numerical Variables By Using Graphical Displays</a:t>
            </a: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466725" y="1828800"/>
            <a:ext cx="8020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2754313" y="2363788"/>
            <a:ext cx="2968625" cy="9509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000066"/>
                </a:solidFill>
              </a:rPr>
              <a:t>Two Numerical Variables</a:t>
            </a:r>
          </a:p>
        </p:txBody>
      </p:sp>
      <p:sp>
        <p:nvSpPr>
          <p:cNvPr id="44038" name="Line 13"/>
          <p:cNvSpPr>
            <a:spLocks noChangeShapeType="1"/>
          </p:cNvSpPr>
          <p:nvPr/>
        </p:nvSpPr>
        <p:spPr bwMode="auto">
          <a:xfrm>
            <a:off x="2667000" y="3733800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Line 14"/>
          <p:cNvSpPr>
            <a:spLocks noChangeShapeType="1"/>
          </p:cNvSpPr>
          <p:nvPr/>
        </p:nvSpPr>
        <p:spPr bwMode="auto">
          <a:xfrm>
            <a:off x="2667000" y="37338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Rectangle 15"/>
          <p:cNvSpPr>
            <a:spLocks noChangeArrowheads="1"/>
          </p:cNvSpPr>
          <p:nvPr/>
        </p:nvSpPr>
        <p:spPr bwMode="auto">
          <a:xfrm>
            <a:off x="1828800" y="4114800"/>
            <a:ext cx="1676400" cy="828675"/>
          </a:xfrm>
          <a:prstGeom prst="rect">
            <a:avLst/>
          </a:prstGeom>
          <a:solidFill>
            <a:srgbClr val="CBDDF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Scatter Plot</a:t>
            </a:r>
          </a:p>
        </p:txBody>
      </p:sp>
      <p:sp>
        <p:nvSpPr>
          <p:cNvPr id="44041" name="Line 18"/>
          <p:cNvSpPr>
            <a:spLocks noChangeShapeType="1"/>
          </p:cNvSpPr>
          <p:nvPr/>
        </p:nvSpPr>
        <p:spPr bwMode="auto">
          <a:xfrm flipH="1">
            <a:off x="6096000" y="37338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Rectangle 19"/>
          <p:cNvSpPr>
            <a:spLocks noChangeArrowheads="1"/>
          </p:cNvSpPr>
          <p:nvPr/>
        </p:nvSpPr>
        <p:spPr bwMode="auto">
          <a:xfrm>
            <a:off x="5638800" y="4114800"/>
            <a:ext cx="1219200" cy="1196975"/>
          </a:xfrm>
          <a:prstGeom prst="rect">
            <a:avLst/>
          </a:prstGeom>
          <a:solidFill>
            <a:srgbClr val="CBDDF7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Time-Series Plot</a:t>
            </a:r>
          </a:p>
        </p:txBody>
      </p:sp>
      <p:sp>
        <p:nvSpPr>
          <p:cNvPr id="44043" name="TextBox 22"/>
          <p:cNvSpPr txBox="1">
            <a:spLocks noChangeArrowheads="1"/>
          </p:cNvSpPr>
          <p:nvPr/>
        </p:nvSpPr>
        <p:spPr bwMode="auto">
          <a:xfrm>
            <a:off x="75438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381000"/>
            <a:ext cx="7383463" cy="990600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C00000"/>
                </a:solidFill>
              </a:rPr>
              <a:t>Visualizing Two Numerical Variables:  The Scatter Plot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8077200" cy="310515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b="1" dirty="0">
                <a:latin typeface="Times New Roman" panose="02020603050405020304" pitchFamily="18" charset="0"/>
              </a:rPr>
              <a:t>Scatter plots</a:t>
            </a:r>
            <a:r>
              <a:rPr lang="en-US" altLang="en-US" sz="2400" dirty="0">
                <a:latin typeface="Times New Roman" panose="02020603050405020304" pitchFamily="18" charset="0"/>
              </a:rPr>
              <a:t> are used for numerical data consisting of paired observations taken from two numerical variables.</a:t>
            </a:r>
          </a:p>
          <a:p>
            <a:pPr lvl="1"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endParaRPr lang="en-US" altLang="en-US" sz="2300" dirty="0"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One variable’s values are displayed on the horizontal or X axis and the other variable’s values are displayed on the vertical  or Y axis.</a:t>
            </a:r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buClr>
                <a:schemeClr val="tx1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Times New Roman" panose="02020603050405020304" pitchFamily="18" charset="0"/>
              </a:rPr>
              <a:t>Scatter plots are used to examine possible relationships between two numerical variables.</a:t>
            </a:r>
          </a:p>
        </p:txBody>
      </p:sp>
      <p:sp>
        <p:nvSpPr>
          <p:cNvPr id="45060" name="TextBox 5"/>
          <p:cNvSpPr txBox="1">
            <a:spLocks noChangeArrowheads="1"/>
          </p:cNvSpPr>
          <p:nvPr/>
        </p:nvSpPr>
        <p:spPr bwMode="auto">
          <a:xfrm>
            <a:off x="75438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C00000"/>
                </a:solidFill>
              </a:rPr>
              <a:t>Scatter Plot Example</a:t>
            </a:r>
          </a:p>
        </p:txBody>
      </p:sp>
      <p:graphicFrame>
        <p:nvGraphicFramePr>
          <p:cNvPr id="219139" name="Group 3"/>
          <p:cNvGraphicFramePr>
            <a:graphicFrameLocks noGrp="1"/>
          </p:cNvGraphicFramePr>
          <p:nvPr>
            <p:ph sz="half" idx="4294967295"/>
          </p:nvPr>
        </p:nvGraphicFramePr>
        <p:xfrm>
          <a:off x="381000" y="1981200"/>
          <a:ext cx="2209800" cy="4114802"/>
        </p:xfrm>
        <a:graphic>
          <a:graphicData uri="http://schemas.openxmlformats.org/drawingml/2006/table">
            <a:tbl>
              <a:tblPr/>
              <a:tblGrid>
                <a:gridCol w="1090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Volume per day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Cost per day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6110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628900" y="1981200"/>
          <a:ext cx="6057900" cy="414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410179" imgH="2390683" progId="Excel.Sheet.8">
                  <p:embed/>
                </p:oleObj>
              </mc:Choice>
              <mc:Fallback>
                <p:oleObj name="Chart" r:id="rId2" imgW="4410179" imgH="2390683" progId="Excel.Sheet.8">
                  <p:embed/>
                  <p:pic>
                    <p:nvPicPr>
                      <p:cNvPr id="4611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1981200"/>
                        <a:ext cx="6057900" cy="414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11" name="TextBox 6"/>
          <p:cNvSpPr txBox="1">
            <a:spLocks noChangeArrowheads="1"/>
          </p:cNvSpPr>
          <p:nvPr/>
        </p:nvSpPr>
        <p:spPr bwMode="auto">
          <a:xfrm>
            <a:off x="7543800" y="9906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828800"/>
            <a:ext cx="7239000" cy="4419600"/>
          </a:xfrm>
        </p:spPr>
        <p:txBody>
          <a:bodyPr/>
          <a:lstStyle/>
          <a:p>
            <a:pPr eaLnBrk="1" hangingPunct="1"/>
            <a:r>
              <a:rPr lang="en-US" altLang="en-US" sz="3200"/>
              <a:t>A</a:t>
            </a:r>
            <a:r>
              <a:rPr lang="en-US" altLang="en-US" sz="3200">
                <a:solidFill>
                  <a:schemeClr val="folHlink"/>
                </a:solidFill>
              </a:rPr>
              <a:t> </a:t>
            </a:r>
            <a:r>
              <a:rPr lang="en-US" altLang="en-US" sz="3200">
                <a:solidFill>
                  <a:srgbClr val="008000"/>
                </a:solidFill>
              </a:rPr>
              <a:t>Time-Series Plot</a:t>
            </a:r>
            <a:r>
              <a:rPr lang="en-US" altLang="en-US" sz="3200">
                <a:solidFill>
                  <a:schemeClr val="folHlink"/>
                </a:solidFill>
              </a:rPr>
              <a:t> </a:t>
            </a:r>
            <a:r>
              <a:rPr lang="en-US" altLang="en-US" sz="3200"/>
              <a:t>is used to study patterns in the values of a numeric variable over time.</a:t>
            </a:r>
          </a:p>
          <a:p>
            <a:pPr eaLnBrk="1" hangingPunct="1"/>
            <a:endParaRPr lang="en-US" altLang="en-US" sz="3200"/>
          </a:p>
          <a:p>
            <a:pPr eaLnBrk="1" hangingPunct="1"/>
            <a:r>
              <a:rPr lang="en-US" altLang="en-US" sz="3200"/>
              <a:t>The Time-Series Plot:</a:t>
            </a:r>
          </a:p>
          <a:p>
            <a:pPr lvl="1" eaLnBrk="1" hangingPunct="1"/>
            <a:r>
              <a:rPr lang="en-US" altLang="en-US" sz="2800"/>
              <a:t>Numeric variable’s values are on the vertical axis and the time period is on the horizontal axis.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609600" y="381000"/>
            <a:ext cx="792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 anchor="b"/>
          <a:lstStyle>
            <a:lvl1pPr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C00000"/>
                </a:solidFill>
              </a:rPr>
              <a:t>Visualizing Two Numerical Variables:  The Time Series Plot</a:t>
            </a:r>
          </a:p>
        </p:txBody>
      </p:sp>
      <p:sp>
        <p:nvSpPr>
          <p:cNvPr id="47108" name="TextBox 5"/>
          <p:cNvSpPr txBox="1">
            <a:spLocks noChangeArrowheads="1"/>
          </p:cNvSpPr>
          <p:nvPr/>
        </p:nvSpPr>
        <p:spPr bwMode="auto">
          <a:xfrm>
            <a:off x="7543800" y="1295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0"/>
            <a:ext cx="7793038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Time Series Plot Example</a:t>
            </a:r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3462338" y="3048000"/>
          <a:ext cx="5321300" cy="328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496076" imgH="3286155" progId="Excel.Sheet.8">
                  <p:embed/>
                </p:oleObj>
              </mc:Choice>
              <mc:Fallback>
                <p:oleObj name="Worksheet" r:id="rId2" imgW="5496076" imgH="3286155" progId="Excel.Sheet.8">
                  <p:embed/>
                  <p:pic>
                    <p:nvPicPr>
                      <p:cNvPr id="481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8" y="3048000"/>
                        <a:ext cx="5321300" cy="328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50" name="Group 34"/>
          <p:cNvGraphicFramePr>
            <a:graphicFrameLocks noGrp="1"/>
          </p:cNvGraphicFramePr>
          <p:nvPr/>
        </p:nvGraphicFramePr>
        <p:xfrm>
          <a:off x="304800" y="1127125"/>
          <a:ext cx="2362200" cy="3597273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2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Year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Number of Franchises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3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2009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43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3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2010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54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3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2011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60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3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2012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73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3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2013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82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3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2014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95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3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107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3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99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33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2017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95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8159" name="TextBox 6"/>
          <p:cNvSpPr txBox="1">
            <a:spLocks noChangeArrowheads="1"/>
          </p:cNvSpPr>
          <p:nvPr/>
        </p:nvSpPr>
        <p:spPr bwMode="auto">
          <a:xfrm>
            <a:off x="7689850" y="500063"/>
            <a:ext cx="1447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DCO</a:t>
            </a:r>
            <a:r>
              <a:rPr lang="en-US" altLang="en-US" u="sng">
                <a:solidFill>
                  <a:srgbClr val="A50021"/>
                </a:solidFill>
              </a:rPr>
              <a:t>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990600"/>
          </a:xfrm>
        </p:spPr>
        <p:txBody>
          <a:bodyPr/>
          <a:lstStyle/>
          <a:p>
            <a:r>
              <a:rPr lang="en-US" altLang="en-US" sz="3200"/>
              <a:t>Colored Scatter Plots Visualize Both Numerical Variables &amp; Categorical Variable(s)</a:t>
            </a:r>
          </a:p>
        </p:txBody>
      </p:sp>
      <p:sp>
        <p:nvSpPr>
          <p:cNvPr id="55299" name="TextBox 9"/>
          <p:cNvSpPr txBox="1">
            <a:spLocks noChangeArrowheads="1"/>
          </p:cNvSpPr>
          <p:nvPr/>
        </p:nvSpPr>
        <p:spPr bwMode="auto">
          <a:xfrm>
            <a:off x="7543800" y="12192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  <p:sp>
        <p:nvSpPr>
          <p:cNvPr id="55300" name="TextBox 6"/>
          <p:cNvSpPr txBox="1">
            <a:spLocks noChangeArrowheads="1"/>
          </p:cNvSpPr>
          <p:nvPr/>
        </p:nvSpPr>
        <p:spPr bwMode="auto">
          <a:xfrm>
            <a:off x="381000" y="1128866"/>
            <a:ext cx="8382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 b="1" dirty="0"/>
              <a:t>Observations:</a:t>
            </a:r>
          </a:p>
          <a:p>
            <a:r>
              <a:rPr lang="en-US" altLang="en-US" sz="1800" dirty="0"/>
              <a:t>	</a:t>
            </a:r>
            <a:r>
              <a:rPr lang="en-US" altLang="en-US" sz="1800" u="sng" dirty="0"/>
              <a:t>Large Market Capitalization Funds (red dots)</a:t>
            </a:r>
          </a:p>
          <a:p>
            <a:r>
              <a:rPr lang="en-US" altLang="en-US" sz="1800" dirty="0"/>
              <a:t>	1. Relatively have best returns and lowest expense ratios.</a:t>
            </a:r>
          </a:p>
          <a:p>
            <a:r>
              <a:rPr lang="en-US" altLang="en-US" sz="1800" dirty="0"/>
              <a:t>	2. Some have either low returns or high expense ratios or both.</a:t>
            </a:r>
          </a:p>
        </p:txBody>
      </p:sp>
      <p:sp>
        <p:nvSpPr>
          <p:cNvPr id="8" name="Oval 7"/>
          <p:cNvSpPr/>
          <p:nvPr/>
        </p:nvSpPr>
        <p:spPr>
          <a:xfrm>
            <a:off x="1082674" y="1488447"/>
            <a:ext cx="187325" cy="1905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302" name="TextBox 8"/>
          <p:cNvSpPr txBox="1">
            <a:spLocks noChangeArrowheads="1"/>
          </p:cNvSpPr>
          <p:nvPr/>
        </p:nvSpPr>
        <p:spPr bwMode="auto">
          <a:xfrm>
            <a:off x="419100" y="4033838"/>
            <a:ext cx="1514475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/>
              <a:t>JMP Colored</a:t>
            </a:r>
          </a:p>
          <a:p>
            <a:r>
              <a:rPr lang="en-US" altLang="en-US" sz="1800"/>
              <a:t>Scatter Plot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609600" y="3829050"/>
            <a:ext cx="1448753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80" y="2285999"/>
            <a:ext cx="5455920" cy="411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53400" cy="990600"/>
          </a:xfrm>
        </p:spPr>
        <p:txBody>
          <a:bodyPr/>
          <a:lstStyle/>
          <a:p>
            <a:r>
              <a:rPr lang="en-US" altLang="en-US"/>
              <a:t>Bubble Charts Extend Scatter Plots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Use the size of points (called bubbles) to represent the value of an additional variable.</a:t>
            </a:r>
          </a:p>
          <a:p>
            <a:endParaRPr lang="en-US" altLang="en-US" dirty="0"/>
          </a:p>
        </p:txBody>
      </p:sp>
      <p:sp>
        <p:nvSpPr>
          <p:cNvPr id="56324" name="TextBox 9"/>
          <p:cNvSpPr txBox="1">
            <a:spLocks noChangeArrowheads="1"/>
          </p:cNvSpPr>
          <p:nvPr/>
        </p:nvSpPr>
        <p:spPr bwMode="auto">
          <a:xfrm>
            <a:off x="7543800" y="12192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990600"/>
          </a:xfrm>
        </p:spPr>
        <p:txBody>
          <a:bodyPr/>
          <a:lstStyle/>
          <a:p>
            <a:r>
              <a:rPr lang="en-US" altLang="en-US" sz="3600"/>
              <a:t>Treemaps Are Graphical Displays Of Contingency Tables</a:t>
            </a:r>
          </a:p>
        </p:txBody>
      </p:sp>
      <p:sp>
        <p:nvSpPr>
          <p:cNvPr id="58371" name="TextBox 9"/>
          <p:cNvSpPr txBox="1">
            <a:spLocks noChangeArrowheads="1"/>
          </p:cNvSpPr>
          <p:nvPr/>
        </p:nvSpPr>
        <p:spPr bwMode="auto">
          <a:xfrm>
            <a:off x="7680325" y="9144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  <p:sp>
        <p:nvSpPr>
          <p:cNvPr id="58372" name="TextBox 6"/>
          <p:cNvSpPr txBox="1">
            <a:spLocks noChangeArrowheads="1"/>
          </p:cNvSpPr>
          <p:nvPr/>
        </p:nvSpPr>
        <p:spPr bwMode="auto">
          <a:xfrm>
            <a:off x="242888" y="1644650"/>
            <a:ext cx="34671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u="sng"/>
              <a:t>Excel Treemap:</a:t>
            </a:r>
          </a:p>
          <a:p>
            <a:r>
              <a:rPr lang="en-US" altLang="en-US" sz="2000" b="1"/>
              <a:t>Size of tiles correspond to the frequency in a cell.</a:t>
            </a:r>
          </a:p>
        </p:txBody>
      </p:sp>
      <p:sp>
        <p:nvSpPr>
          <p:cNvPr id="58373" name="TextBox 7"/>
          <p:cNvSpPr txBox="1">
            <a:spLocks noChangeArrowheads="1"/>
          </p:cNvSpPr>
          <p:nvPr/>
        </p:nvSpPr>
        <p:spPr bwMode="auto">
          <a:xfrm>
            <a:off x="4175125" y="1738313"/>
            <a:ext cx="45878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u="sng"/>
              <a:t>JMP Treemap:</a:t>
            </a:r>
          </a:p>
          <a:p>
            <a:r>
              <a:rPr lang="en-US" altLang="en-US" sz="2000" b="1"/>
              <a:t>Size of tiles correspond to the value of the numeric variable Market Cap.</a:t>
            </a:r>
          </a:p>
        </p:txBody>
      </p:sp>
      <p:pic>
        <p:nvPicPr>
          <p:cNvPr id="5837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54337"/>
            <a:ext cx="23812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2895600"/>
            <a:ext cx="45005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9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4" y="1676415"/>
            <a:ext cx="5709523" cy="411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extBox 9"/>
          <p:cNvSpPr txBox="1">
            <a:spLocks noChangeArrowheads="1"/>
          </p:cNvSpPr>
          <p:nvPr/>
        </p:nvSpPr>
        <p:spPr bwMode="auto">
          <a:xfrm>
            <a:off x="7680325" y="1076325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  <p:sp>
        <p:nvSpPr>
          <p:cNvPr id="59395" name="Title 1"/>
          <p:cNvSpPr>
            <a:spLocks noGrp="1"/>
          </p:cNvSpPr>
          <p:nvPr>
            <p:ph type="title" idx="4294967295"/>
          </p:nvPr>
        </p:nvSpPr>
        <p:spPr>
          <a:xfrm>
            <a:off x="228600" y="381000"/>
            <a:ext cx="8305800" cy="838200"/>
          </a:xfrm>
        </p:spPr>
        <p:txBody>
          <a:bodyPr/>
          <a:lstStyle/>
          <a:p>
            <a:r>
              <a:rPr lang="en-US" altLang="en-US" sz="3600"/>
              <a:t>Sparklines Are Compact Time-Series Visualizations Of Numerical Variables</a:t>
            </a:r>
          </a:p>
        </p:txBody>
      </p:sp>
      <p:sp>
        <p:nvSpPr>
          <p:cNvPr id="59396" name="TextBox 7"/>
          <p:cNvSpPr txBox="1">
            <a:spLocks noChangeArrowheads="1"/>
          </p:cNvSpPr>
          <p:nvPr/>
        </p:nvSpPr>
        <p:spPr bwMode="auto">
          <a:xfrm>
            <a:off x="5902325" y="3372800"/>
            <a:ext cx="14065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dirty="0"/>
              <a:t>Movie revenues by week per month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164931" y="4034788"/>
            <a:ext cx="59213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985000" y="4034787"/>
            <a:ext cx="59213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400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1609725"/>
            <a:ext cx="1439863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2"/>
          <p:cNvSpPr>
            <a:spLocks noGrp="1"/>
          </p:cNvSpPr>
          <p:nvPr>
            <p:ph type="title" idx="4294967295"/>
          </p:nvPr>
        </p:nvSpPr>
        <p:spPr>
          <a:xfrm>
            <a:off x="762000" y="2209800"/>
            <a:ext cx="7383463" cy="990600"/>
          </a:xfrm>
        </p:spPr>
        <p:txBody>
          <a:bodyPr/>
          <a:lstStyle/>
          <a:p>
            <a:r>
              <a:rPr lang="en-US" altLang="en-US" dirty="0"/>
              <a:t>To part 2 PPT for Chapter 2</a:t>
            </a:r>
          </a:p>
        </p:txBody>
      </p:sp>
      <p:sp>
        <p:nvSpPr>
          <p:cNvPr id="65540" name="TextBox 9"/>
          <p:cNvSpPr txBox="1">
            <a:spLocks noChangeArrowheads="1"/>
          </p:cNvSpPr>
          <p:nvPr/>
        </p:nvSpPr>
        <p:spPr bwMode="auto">
          <a:xfrm>
            <a:off x="7559675" y="930275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OV</a:t>
            </a:r>
            <a:r>
              <a:rPr lang="en-US" altLang="en-US"/>
              <a:t>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700"/>
              <a:t>Organizing Categorical Data: Summary Table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1447800"/>
            <a:ext cx="8077200" cy="7620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latin typeface="Times New Roman" panose="02020603050405020304" pitchFamily="18" charset="0"/>
              </a:rPr>
              <a:t>A </a:t>
            </a:r>
            <a:r>
              <a:rPr lang="en-US" altLang="en-US" sz="2000" b="1">
                <a:latin typeface="Times New Roman" panose="02020603050405020304" pitchFamily="18" charset="0"/>
              </a:rPr>
              <a:t>summary table </a:t>
            </a:r>
            <a:r>
              <a:rPr lang="en-US" altLang="en-US" sz="2000">
                <a:latin typeface="Times New Roman" panose="02020603050405020304" pitchFamily="18" charset="0"/>
              </a:rPr>
              <a:t>tallies the frequencies or percentages of items in a set of categories so that you can see differences between categories.</a:t>
            </a:r>
            <a:r>
              <a:rPr lang="en-US" altLang="en-US" sz="2400"/>
              <a:t> </a:t>
            </a:r>
          </a:p>
        </p:txBody>
      </p:sp>
      <p:graphicFrame>
        <p:nvGraphicFramePr>
          <p:cNvPr id="193540" name="Group 4"/>
          <p:cNvGraphicFramePr>
            <a:graphicFrameLocks noGrp="1"/>
          </p:cNvGraphicFramePr>
          <p:nvPr>
            <p:ph sz="half" idx="4294967295"/>
          </p:nvPr>
        </p:nvGraphicFramePr>
        <p:xfrm>
          <a:off x="1295400" y="3124200"/>
          <a:ext cx="7010400" cy="1860551"/>
        </p:xfrm>
        <a:graphic>
          <a:graphicData uri="http://schemas.openxmlformats.org/drawingml/2006/table">
            <a:tbl>
              <a:tblPr/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Devices Used To Watch Movies or TV Shows</a:t>
                      </a: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Percent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Television Set</a:t>
                      </a: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Tablet</a:t>
                      </a: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Smartphone</a:t>
                      </a: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Laptop / Desktop</a:t>
                      </a:r>
                    </a:p>
                  </a:txBody>
                  <a:tcPr marT="45742" marB="4574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32%</a:t>
                      </a:r>
                    </a:p>
                  </a:txBody>
                  <a:tcPr marT="45742" marB="457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216" name="TextBox 7"/>
          <p:cNvSpPr txBox="1">
            <a:spLocks noChangeArrowheads="1"/>
          </p:cNvSpPr>
          <p:nvPr/>
        </p:nvSpPr>
        <p:spPr bwMode="auto">
          <a:xfrm>
            <a:off x="7467600" y="762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</a:t>
            </a:r>
            <a:r>
              <a:rPr lang="en-US" altLang="en-US"/>
              <a:t>VA</a:t>
            </a:r>
          </a:p>
        </p:txBody>
      </p:sp>
      <p:sp>
        <p:nvSpPr>
          <p:cNvPr id="8217" name="TextBox 8"/>
          <p:cNvSpPr txBox="1">
            <a:spLocks noChangeArrowheads="1"/>
          </p:cNvSpPr>
          <p:nvPr/>
        </p:nvSpPr>
        <p:spPr bwMode="auto">
          <a:xfrm>
            <a:off x="992188" y="2427288"/>
            <a:ext cx="761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sng"/>
              <a:t>Devices Millennials Use to Watch Movies or Television Shows</a:t>
            </a:r>
          </a:p>
        </p:txBody>
      </p:sp>
      <p:sp>
        <p:nvSpPr>
          <p:cNvPr id="8218" name="Rectangle 6"/>
          <p:cNvSpPr>
            <a:spLocks noChangeArrowheads="1"/>
          </p:cNvSpPr>
          <p:nvPr/>
        </p:nvSpPr>
        <p:spPr bwMode="auto">
          <a:xfrm>
            <a:off x="1524000" y="5424488"/>
            <a:ext cx="624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/>
              <a:t>Source: Data extracted and adapted from A. Sharma, “Big Media Needs to Embrace Digital Shift Not Fight It,” Wall Street Journal, June 22, 2016, p. 1-2.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A Contingency Table Helps Organize Two or More Categorical Variables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609600" y="1676400"/>
            <a:ext cx="8077200" cy="4532313"/>
          </a:xfrm>
        </p:spPr>
        <p:txBody>
          <a:bodyPr/>
          <a:lstStyle/>
          <a:p>
            <a:pPr eaLnBrk="1" hangingPunct="1"/>
            <a:r>
              <a:rPr lang="en-US" altLang="en-US" dirty="0"/>
              <a:t>Helps us to see connections between two or more categorical </a:t>
            </a:r>
            <a:r>
              <a:rPr lang="en-US" altLang="en-US" dirty="0" err="1"/>
              <a:t>vars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Cross tabulates jointly the responses of the categorical variables.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74676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</a:t>
            </a:r>
            <a:r>
              <a:rPr lang="en-US" altLang="en-US"/>
              <a:t>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Contingency Table - Example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752600"/>
            <a:ext cx="4495800" cy="4532313"/>
          </a:xfrm>
        </p:spPr>
        <p:txBody>
          <a:bodyPr/>
          <a:lstStyle/>
          <a:p>
            <a:pPr eaLnBrk="1" hangingPunct="1"/>
            <a:r>
              <a:rPr lang="en-US" altLang="en-US" sz="2400"/>
              <a:t>A random sample of 400 invoices is drawn.</a:t>
            </a:r>
          </a:p>
          <a:p>
            <a:pPr eaLnBrk="1" hangingPunct="1"/>
            <a:r>
              <a:rPr lang="en-US" altLang="en-US" sz="2400"/>
              <a:t>Each invoice is categorized as a small, medium, or large amount.</a:t>
            </a:r>
          </a:p>
          <a:p>
            <a:pPr eaLnBrk="1" hangingPunct="1"/>
            <a:r>
              <a:rPr lang="en-US" altLang="en-US" sz="2400"/>
              <a:t>Each invoice is also examined to identify if there are any errors.</a:t>
            </a:r>
          </a:p>
          <a:p>
            <a:pPr eaLnBrk="1" hangingPunct="1"/>
            <a:r>
              <a:rPr lang="en-US" altLang="en-US" sz="2400"/>
              <a:t>This data are then organized in the contingency table to the right.</a:t>
            </a:r>
          </a:p>
        </p:txBody>
      </p:sp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7467600" y="1143000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DC</a:t>
            </a:r>
            <a:r>
              <a:rPr lang="en-US" altLang="en-US" u="sng">
                <a:solidFill>
                  <a:srgbClr val="A50021"/>
                </a:solidFill>
              </a:rPr>
              <a:t>O</a:t>
            </a:r>
            <a:r>
              <a:rPr lang="en-US" altLang="en-US"/>
              <a:t>VA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933064"/>
              </p:ext>
            </p:extLst>
          </p:nvPr>
        </p:nvGraphicFramePr>
        <p:xfrm>
          <a:off x="4648200" y="2971800"/>
          <a:ext cx="4191000" cy="3352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47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  <a:p>
                      <a:pPr algn="ctr"/>
                      <a:r>
                        <a:rPr lang="en-US" dirty="0"/>
                        <a:t>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Errors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Small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Medium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Large</a:t>
                      </a:r>
                    </a:p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77" name="TextBox 10"/>
          <p:cNvSpPr txBox="1">
            <a:spLocks noChangeArrowheads="1"/>
          </p:cNvSpPr>
          <p:nvPr/>
        </p:nvSpPr>
        <p:spPr bwMode="auto">
          <a:xfrm>
            <a:off x="4419600" y="1981200"/>
            <a:ext cx="45577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Contingency Table Showing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Frequency of Invoices Categorized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/>
              <a:t>By Size and The Presence Of Errors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terrible but could be improved upon…how?</a:t>
            </a:r>
          </a:p>
          <a:p>
            <a:r>
              <a:rPr lang="en-US" dirty="0"/>
              <a:t>Always ask: </a:t>
            </a:r>
            <a:r>
              <a:rPr lang="en-US" i="1" dirty="0"/>
              <a:t>What’s the story that I’m trying to tell and how can I tell that in the clearest way?</a:t>
            </a:r>
          </a:p>
          <a:p>
            <a:pPr marL="0" indent="0">
              <a:buNone/>
            </a:pPr>
            <a:endParaRPr lang="en-US" i="1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PrenHall1">
  <a:themeElements>
    <a:clrScheme name="1_PrenHall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PrenHall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nHall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nHall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nHall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15395</TotalTime>
  <Pages>20</Pages>
  <Words>3244</Words>
  <Application>Microsoft Office PowerPoint</Application>
  <PresentationFormat>On-screen Show (4:3)</PresentationFormat>
  <Paragraphs>678</Paragraphs>
  <Slides>59</Slides>
  <Notes>0</Notes>
  <HiddenSlides>2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Wingdings</vt:lpstr>
      <vt:lpstr>Times New Roman</vt:lpstr>
      <vt:lpstr>Arial</vt:lpstr>
      <vt:lpstr>1_PrenHall1</vt:lpstr>
      <vt:lpstr>Worksheet</vt:lpstr>
      <vt:lpstr>Chart</vt:lpstr>
      <vt:lpstr>PowerPoint Presentation</vt:lpstr>
      <vt:lpstr>Objectives</vt:lpstr>
      <vt:lpstr>Organizing Data Creates Both Tabular And Visual Summaries</vt:lpstr>
      <vt:lpstr>PowerPoint Presentation</vt:lpstr>
      <vt:lpstr>Categorical Data Are Organized By Utilizing Tables</vt:lpstr>
      <vt:lpstr>Organizing Categorical Data: Summary Table</vt:lpstr>
      <vt:lpstr>A Contingency Table Helps Organize Two or More Categorical Variables</vt:lpstr>
      <vt:lpstr>Contingency Table - Example</vt:lpstr>
      <vt:lpstr>PowerPoint Presentation</vt:lpstr>
      <vt:lpstr>Contingency Table Based On Percentage Of Overall Total</vt:lpstr>
      <vt:lpstr>PowerPoint Presentation</vt:lpstr>
      <vt:lpstr>Contingency Table Based On Percentage of Row Totals</vt:lpstr>
      <vt:lpstr>PowerPoint Presentation</vt:lpstr>
      <vt:lpstr>Contingency Table Based On Percentage Of Column Totals</vt:lpstr>
      <vt:lpstr>PowerPoint Presentation</vt:lpstr>
      <vt:lpstr>Tables Used For Organizing  Numerical Data</vt:lpstr>
      <vt:lpstr>Organizing Numerical Data:  Ordered Array</vt:lpstr>
      <vt:lpstr>Organizing Numerical Data:  Ordered Array</vt:lpstr>
      <vt:lpstr>Organizing Numerical Data:  Frequency Distribution</vt:lpstr>
      <vt:lpstr>Organizing Numerical Data:  Frequency Distribution Example</vt:lpstr>
      <vt:lpstr>Organizing Numerical Data:  Frequency Distribution Example</vt:lpstr>
      <vt:lpstr>Organizing Numerical Data: Frequency Distribution Example</vt:lpstr>
      <vt:lpstr>PowerPoint Presentation</vt:lpstr>
      <vt:lpstr>Organizing Numerical Data: Relative &amp; Percent Frequency Distribution Example</vt:lpstr>
      <vt:lpstr>Organizing Numerical Data: Cumulative Frequency Distribution Example</vt:lpstr>
      <vt:lpstr>Why Use a Frequency Distribution?</vt:lpstr>
      <vt:lpstr>PowerPoint Presentation</vt:lpstr>
      <vt:lpstr>Frequency Distributions: Some Tips</vt:lpstr>
      <vt:lpstr>Visualizing Categorical Data Through Graphical Displays</vt:lpstr>
      <vt:lpstr>Visualizing Categorical Data:  The Bar Chart</vt:lpstr>
      <vt:lpstr>Visualizing Categorical Data:  The Pie Chart</vt:lpstr>
      <vt:lpstr>Visualizing Categorical Data: The Doughnut Chart</vt:lpstr>
      <vt:lpstr>Visualizing Categorical Data: The Pareto Chart</vt:lpstr>
      <vt:lpstr>Visualizing Categorical Data: The Pareto Chart (con’t)</vt:lpstr>
      <vt:lpstr>Visualizing Categorical Data: The Pareto Chart (con’t)</vt:lpstr>
      <vt:lpstr>Visualizing Numerical Data By Using Graphical Displays</vt:lpstr>
      <vt:lpstr>Stem-and-Leaf Display</vt:lpstr>
      <vt:lpstr>Organizing Numerical Data:  Stem and Leaf Display</vt:lpstr>
      <vt:lpstr>PowerPoint Presentation</vt:lpstr>
      <vt:lpstr>PowerPoint Presentation</vt:lpstr>
      <vt:lpstr>Visualizing Numerical Data:  The Histogram</vt:lpstr>
      <vt:lpstr>Visualizing Numerical Data:  The Histogram</vt:lpstr>
      <vt:lpstr>PowerPoint Presentation</vt:lpstr>
      <vt:lpstr>PowerPoint Presentation</vt:lpstr>
      <vt:lpstr>Visualizing Numerical Data:  The Percentage Polygon</vt:lpstr>
      <vt:lpstr>Visualizing Numerical Data:  The Frequency Polygon</vt:lpstr>
      <vt:lpstr>Visualizing Numerical Data:  The Percentage Polygon</vt:lpstr>
      <vt:lpstr>Visualizing Numerical Data:  The Cumulative Percentage Polygon (Ogive)</vt:lpstr>
      <vt:lpstr>PowerPoint Presentation</vt:lpstr>
      <vt:lpstr>Visualizing Two Numerical Variables By Using Graphical Displays</vt:lpstr>
      <vt:lpstr>Visualizing Two Numerical Variables:  The Scatter Plot</vt:lpstr>
      <vt:lpstr>Scatter Plot Example</vt:lpstr>
      <vt:lpstr>PowerPoint Presentation</vt:lpstr>
      <vt:lpstr>Time Series Plot Example</vt:lpstr>
      <vt:lpstr>Colored Scatter Plots Visualize Both Numerical Variables &amp; Categorical Variable(s)</vt:lpstr>
      <vt:lpstr>Bubble Charts Extend Scatter Plots</vt:lpstr>
      <vt:lpstr>Treemaps Are Graphical Displays Of Contingency Tables</vt:lpstr>
      <vt:lpstr>Sparklines Are Compact Time-Series Visualizations Of Numerical Variables</vt:lpstr>
      <vt:lpstr>To part 2 PPT for Chapter 2</vt:lpstr>
    </vt:vector>
  </TitlesOfParts>
  <Company>Copyright © 2019, 2015, 2012 Pearson Education,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Business Statistics 14/e</dc:title>
  <dc:subject>Chapter 2  Organizing and Visualizing Variables</dc:subject>
  <dc:creator>Berenson/Levine/Szabat/Stephan</dc:creator>
  <cp:lastModifiedBy>Jason Beck</cp:lastModifiedBy>
  <cp:revision>299</cp:revision>
  <cp:lastPrinted>1998-11-22T23:37:53Z</cp:lastPrinted>
  <dcterms:created xsi:type="dcterms:W3CDTF">2001-01-29T19:31:26Z</dcterms:created>
  <dcterms:modified xsi:type="dcterms:W3CDTF">2023-11-21T09:39:49Z</dcterms:modified>
</cp:coreProperties>
</file>