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416" r:id="rId2"/>
    <p:sldId id="418" r:id="rId3"/>
    <p:sldId id="511" r:id="rId4"/>
    <p:sldId id="506" r:id="rId5"/>
    <p:sldId id="507" r:id="rId6"/>
    <p:sldId id="509" r:id="rId7"/>
    <p:sldId id="510" r:id="rId8"/>
    <p:sldId id="508" r:id="rId9"/>
    <p:sldId id="471" r:id="rId10"/>
    <p:sldId id="505" r:id="rId11"/>
    <p:sldId id="491" r:id="rId12"/>
    <p:sldId id="499" r:id="rId13"/>
    <p:sldId id="489" r:id="rId14"/>
    <p:sldId id="501" r:id="rId15"/>
    <p:sldId id="473" r:id="rId16"/>
    <p:sldId id="474" r:id="rId17"/>
    <p:sldId id="475" r:id="rId18"/>
    <p:sldId id="476" r:id="rId19"/>
    <p:sldId id="492" r:id="rId20"/>
    <p:sldId id="477" r:id="rId21"/>
    <p:sldId id="493" r:id="rId22"/>
    <p:sldId id="478" r:id="rId23"/>
    <p:sldId id="496" r:id="rId24"/>
    <p:sldId id="497" r:id="rId25"/>
    <p:sldId id="498" r:id="rId26"/>
    <p:sldId id="513" r:id="rId27"/>
    <p:sldId id="484" r:id="rId28"/>
    <p:sldId id="512" r:id="rId29"/>
  </p:sldIdLst>
  <p:sldSz cx="9144000" cy="6858000" type="screen4x3"/>
  <p:notesSz cx="7010400" cy="9296400"/>
  <p:custDataLst>
    <p:tags r:id="rId32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008000"/>
    <a:srgbClr val="F983C1"/>
    <a:srgbClr val="FFCC99"/>
    <a:srgbClr val="FDE0BD"/>
    <a:srgbClr val="FFD9FF"/>
    <a:srgbClr val="FF9BAE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4647" autoAdjust="0"/>
  </p:normalViewPr>
  <p:slideViewPr>
    <p:cSldViewPr showGuides="1">
      <p:cViewPr varScale="1">
        <p:scale>
          <a:sx n="78" d="100"/>
          <a:sy n="78" d="100"/>
        </p:scale>
        <p:origin x="180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528" y="32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7894" y="8970381"/>
            <a:ext cx="6854613" cy="27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3026" y="56489"/>
            <a:ext cx="6864350" cy="275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207" tIns="45295" rIns="92207" bIns="45295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 12-</a:t>
            </a:r>
            <a:fld id="{0C25A8F9-1ADB-4EFE-BB18-EC9E2D37B4DD}" type="slidenum">
              <a:rPr lang="en-US" altLang="en-US" sz="120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66363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3331210"/>
            <a:ext cx="5140960" cy="5267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07" tIns="45295" rIns="92207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2913" y="619125"/>
            <a:ext cx="3506787" cy="2628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45682" y="364109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45682" y="395097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45682" y="426085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45682" y="457073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45682" y="488061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45682" y="519049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45682" y="519049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45682" y="550037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45682" y="581025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45682" y="612013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45682" y="643001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45682" y="673989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45682" y="704977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45682" y="735965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45682" y="766953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45682" y="797941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45682" y="828929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45682" y="8599170"/>
            <a:ext cx="476123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9517" y="62945"/>
            <a:ext cx="6851368" cy="275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207" tIns="45295" rIns="92207" bIns="45295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12-</a:t>
            </a:r>
            <a:fld id="{26D6CFAE-C2D5-4237-9685-E02318288BC0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9897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851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63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52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65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5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0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25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75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08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36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0" y="6409509"/>
            <a:ext cx="9144000" cy="457200"/>
          </a:xfrm>
          <a:prstGeom prst="rect">
            <a:avLst/>
          </a:prstGeom>
          <a:solidFill>
            <a:srgbClr val="1C4A5E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477771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"/>
          <p:cNvSpPr txBox="1">
            <a:spLocks noChangeArrowheads="1"/>
          </p:cNvSpPr>
          <p:nvPr userDrawn="1"/>
        </p:nvSpPr>
        <p:spPr bwMode="auto">
          <a:xfrm>
            <a:off x="3492500" y="6512696"/>
            <a:ext cx="382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0" dirty="0">
                <a:solidFill>
                  <a:srgbClr val="D9D9D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2020 Pearson Education Ltd.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52550" y="6538096"/>
            <a:ext cx="19986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11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7391400" y="6468291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6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6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5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572000" y="2514600"/>
            <a:ext cx="4495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/>
              <a:t>Organizing and Visualizing Variables: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/>
              <a:t>Part 2. Visualization Problems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95800" y="852488"/>
            <a:ext cx="426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A50021"/>
                </a:solidFill>
              </a:rPr>
              <a:t>Chapter 2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78" y="825330"/>
            <a:ext cx="3948840" cy="50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3"/>
          <p:cNvSpPr>
            <a:spLocks noGrp="1"/>
          </p:cNvSpPr>
          <p:nvPr>
            <p:ph type="title" idx="4294967295"/>
          </p:nvPr>
        </p:nvSpPr>
        <p:spPr>
          <a:xfrm>
            <a:off x="1144588" y="533400"/>
            <a:ext cx="7383462" cy="533400"/>
          </a:xfrm>
        </p:spPr>
        <p:txBody>
          <a:bodyPr/>
          <a:lstStyle/>
          <a:p>
            <a:r>
              <a:rPr lang="en-US" altLang="en-US" sz="3200"/>
              <a:t>An Example Of Obscuring Data, Information Overload</a:t>
            </a:r>
          </a:p>
        </p:txBody>
      </p:sp>
      <p:sp>
        <p:nvSpPr>
          <p:cNvPr id="66563" name="TextBox 9"/>
          <p:cNvSpPr txBox="1">
            <a:spLocks noChangeArrowheads="1"/>
          </p:cNvSpPr>
          <p:nvPr/>
        </p:nvSpPr>
        <p:spPr bwMode="auto">
          <a:xfrm>
            <a:off x="7559675" y="93027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pic>
        <p:nvPicPr>
          <p:cNvPr id="665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89038"/>
            <a:ext cx="437197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8DB5F-E610-46BF-2FE0-6BC66A7ADF68}"/>
              </a:ext>
            </a:extLst>
          </p:cNvPr>
          <p:cNvSpPr txBox="1"/>
          <p:nvPr/>
        </p:nvSpPr>
        <p:spPr>
          <a:xfrm>
            <a:off x="1905000" y="2133600"/>
            <a:ext cx="548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highlight>
                  <a:srgbClr val="FFFF00"/>
                </a:highlight>
              </a:rPr>
              <a:t>Too Much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990600"/>
          </a:xfrm>
        </p:spPr>
        <p:txBody>
          <a:bodyPr/>
          <a:lstStyle/>
          <a:p>
            <a:r>
              <a:rPr lang="en-US" altLang="en-US" sz="3600"/>
              <a:t>Treemaps Are Graphical Displays Of Contingency Tables</a:t>
            </a:r>
          </a:p>
        </p:txBody>
      </p:sp>
      <p:sp>
        <p:nvSpPr>
          <p:cNvPr id="58371" name="TextBox 9"/>
          <p:cNvSpPr txBox="1">
            <a:spLocks noChangeArrowheads="1"/>
          </p:cNvSpPr>
          <p:nvPr/>
        </p:nvSpPr>
        <p:spPr bwMode="auto">
          <a:xfrm>
            <a:off x="7680325" y="914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242888" y="1644650"/>
            <a:ext cx="34671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 dirty="0"/>
              <a:t>Excel </a:t>
            </a:r>
            <a:r>
              <a:rPr lang="en-US" altLang="en-US" sz="2000" b="1" u="sng" dirty="0" err="1"/>
              <a:t>Treemap</a:t>
            </a:r>
            <a:r>
              <a:rPr lang="en-US" altLang="en-US" sz="2000" b="1" u="sng" dirty="0"/>
              <a:t>:</a:t>
            </a:r>
          </a:p>
          <a:p>
            <a:r>
              <a:rPr lang="en-US" altLang="en-US" sz="2000" b="1" dirty="0"/>
              <a:t>Size of tiles correspond to the frequency in a cell.</a:t>
            </a:r>
          </a:p>
        </p:txBody>
      </p:sp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4175125" y="1738313"/>
            <a:ext cx="45878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 dirty="0"/>
              <a:t>JMP </a:t>
            </a:r>
            <a:r>
              <a:rPr lang="en-US" altLang="en-US" sz="2000" b="1" u="sng" dirty="0" err="1"/>
              <a:t>Treemap</a:t>
            </a:r>
            <a:r>
              <a:rPr lang="en-US" altLang="en-US" sz="2000" b="1" u="sng" dirty="0"/>
              <a:t>:</a:t>
            </a:r>
          </a:p>
          <a:p>
            <a:r>
              <a:rPr lang="en-US" altLang="en-US" sz="2000" b="1" dirty="0"/>
              <a:t>Size of tiles correspond to the value of the numeric variable Market Cap.</a:t>
            </a:r>
          </a:p>
        </p:txBody>
      </p:sp>
      <p:pic>
        <p:nvPicPr>
          <p:cNvPr id="583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4337"/>
            <a:ext cx="23812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895600"/>
            <a:ext cx="45005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990600"/>
          </a:xfrm>
        </p:spPr>
        <p:txBody>
          <a:bodyPr/>
          <a:lstStyle/>
          <a:p>
            <a:r>
              <a:rPr lang="en-US" altLang="en-US" sz="3600" dirty="0" err="1"/>
              <a:t>Treemaps</a:t>
            </a:r>
            <a:r>
              <a:rPr lang="en-US" altLang="en-US" sz="3600" dirty="0"/>
              <a:t> Are Graphical Displays Of Contingency Tables</a:t>
            </a:r>
          </a:p>
        </p:txBody>
      </p:sp>
      <p:sp>
        <p:nvSpPr>
          <p:cNvPr id="58371" name="TextBox 9"/>
          <p:cNvSpPr txBox="1">
            <a:spLocks noChangeArrowheads="1"/>
          </p:cNvSpPr>
          <p:nvPr/>
        </p:nvSpPr>
        <p:spPr bwMode="auto">
          <a:xfrm>
            <a:off x="7680325" y="914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242888" y="1644650"/>
            <a:ext cx="34671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/>
              <a:t>Excel Treemap:</a:t>
            </a:r>
          </a:p>
          <a:p>
            <a:r>
              <a:rPr lang="en-US" altLang="en-US" sz="2000" b="1"/>
              <a:t>Size of tiles correspond to the frequency in a cell.</a:t>
            </a:r>
          </a:p>
        </p:txBody>
      </p:sp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4175125" y="1738313"/>
            <a:ext cx="45878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/>
              <a:t>JMP Treemap:</a:t>
            </a:r>
          </a:p>
          <a:p>
            <a:r>
              <a:rPr lang="en-US" altLang="en-US" sz="2000" b="1"/>
              <a:t>Size of tiles correspond to the value of the numeric variable Market Cap.</a:t>
            </a:r>
          </a:p>
        </p:txBody>
      </p:sp>
      <p:pic>
        <p:nvPicPr>
          <p:cNvPr id="583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4337"/>
            <a:ext cx="23812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895600"/>
            <a:ext cx="45005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1075BF-E734-447D-B378-325B3001D898}"/>
              </a:ext>
            </a:extLst>
          </p:cNvPr>
          <p:cNvSpPr txBox="1"/>
          <p:nvPr/>
        </p:nvSpPr>
        <p:spPr>
          <a:xfrm>
            <a:off x="2095500" y="1833771"/>
            <a:ext cx="495300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Not easy to interpret.</a:t>
            </a:r>
          </a:p>
        </p:txBody>
      </p:sp>
    </p:spTree>
    <p:extLst>
      <p:ext uri="{BB962C8B-B14F-4D97-AF65-F5344CB8AC3E}">
        <p14:creationId xmlns:p14="http://schemas.microsoft.com/office/powerpoint/2010/main" val="3272969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990600"/>
          </a:xfrm>
        </p:spPr>
        <p:txBody>
          <a:bodyPr/>
          <a:lstStyle/>
          <a:p>
            <a:r>
              <a:rPr lang="en-US" altLang="en-US" sz="3200" dirty="0"/>
              <a:t>Colored Scatter Plots Visualize Both Numerical Variables &amp; Categorical Variable(s)</a:t>
            </a:r>
          </a:p>
        </p:txBody>
      </p:sp>
      <p:sp>
        <p:nvSpPr>
          <p:cNvPr id="55299" name="TextBox 9"/>
          <p:cNvSpPr txBox="1">
            <a:spLocks noChangeArrowheads="1"/>
          </p:cNvSpPr>
          <p:nvPr/>
        </p:nvSpPr>
        <p:spPr bwMode="auto">
          <a:xfrm>
            <a:off x="7543800" y="1219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342900" y="1295400"/>
            <a:ext cx="838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Observations:</a:t>
            </a:r>
          </a:p>
          <a:p>
            <a:r>
              <a:rPr lang="en-US" altLang="en-US" sz="1800"/>
              <a:t>	</a:t>
            </a:r>
            <a:r>
              <a:rPr lang="en-US" altLang="en-US" sz="1800" u="sng"/>
              <a:t>Large Market Capitalization Funds (red dots)</a:t>
            </a:r>
          </a:p>
          <a:p>
            <a:r>
              <a:rPr lang="en-US" altLang="en-US" sz="1800"/>
              <a:t>	1. Relatively have best returns and lowest expense ratios.</a:t>
            </a:r>
          </a:p>
          <a:p>
            <a:endParaRPr lang="en-US" altLang="en-US" sz="1800"/>
          </a:p>
          <a:p>
            <a:r>
              <a:rPr lang="en-US" altLang="en-US" sz="1800"/>
              <a:t>	2. Some have either low returns or high expense ratios or both.</a:t>
            </a:r>
          </a:p>
        </p:txBody>
      </p:sp>
      <p:sp>
        <p:nvSpPr>
          <p:cNvPr id="8" name="Oval 7"/>
          <p:cNvSpPr/>
          <p:nvPr/>
        </p:nvSpPr>
        <p:spPr>
          <a:xfrm>
            <a:off x="1082675" y="1676400"/>
            <a:ext cx="187325" cy="19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419100" y="4033838"/>
            <a:ext cx="13773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dirty="0"/>
              <a:t>Colored</a:t>
            </a:r>
          </a:p>
          <a:p>
            <a:r>
              <a:rPr lang="en-US" altLang="en-US" sz="1800" dirty="0"/>
              <a:t>Scatter Plot</a:t>
            </a:r>
          </a:p>
        </p:txBody>
      </p:sp>
      <p:cxnSp>
        <p:nvCxnSpPr>
          <p:cNvPr id="11" name="Straight Arrow Connector 10"/>
          <p:cNvCxnSpPr>
            <a:stCxn id="55302" idx="3"/>
          </p:cNvCxnSpPr>
          <p:nvPr/>
        </p:nvCxnSpPr>
        <p:spPr>
          <a:xfrm>
            <a:off x="1796400" y="4357004"/>
            <a:ext cx="1480200" cy="32294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97" y="2895600"/>
            <a:ext cx="4268804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990600"/>
          </a:xfrm>
        </p:spPr>
        <p:txBody>
          <a:bodyPr/>
          <a:lstStyle/>
          <a:p>
            <a:r>
              <a:rPr lang="en-US" altLang="en-US" sz="3200"/>
              <a:t>Colored Scatter Plots Visualize Both Numerical Variables &amp; Categorical Variable(s)</a:t>
            </a:r>
          </a:p>
        </p:txBody>
      </p:sp>
      <p:sp>
        <p:nvSpPr>
          <p:cNvPr id="55299" name="TextBox 9"/>
          <p:cNvSpPr txBox="1">
            <a:spLocks noChangeArrowheads="1"/>
          </p:cNvSpPr>
          <p:nvPr/>
        </p:nvSpPr>
        <p:spPr bwMode="auto">
          <a:xfrm>
            <a:off x="7543800" y="1219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342900" y="1295400"/>
            <a:ext cx="838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Observations:</a:t>
            </a:r>
          </a:p>
          <a:p>
            <a:r>
              <a:rPr lang="en-US" altLang="en-US" sz="1800"/>
              <a:t>	</a:t>
            </a:r>
            <a:r>
              <a:rPr lang="en-US" altLang="en-US" sz="1800" u="sng"/>
              <a:t>Large Market Capitalization Funds (red dots)</a:t>
            </a:r>
          </a:p>
          <a:p>
            <a:r>
              <a:rPr lang="en-US" altLang="en-US" sz="1800"/>
              <a:t>	1. Relatively have best returns and lowest expense ratios.</a:t>
            </a:r>
          </a:p>
          <a:p>
            <a:endParaRPr lang="en-US" altLang="en-US" sz="1800"/>
          </a:p>
          <a:p>
            <a:r>
              <a:rPr lang="en-US" altLang="en-US" sz="1800"/>
              <a:t>	2. Some have either low returns or high expense ratios or both.</a:t>
            </a:r>
          </a:p>
        </p:txBody>
      </p:sp>
      <p:sp>
        <p:nvSpPr>
          <p:cNvPr id="8" name="Oval 7"/>
          <p:cNvSpPr/>
          <p:nvPr/>
        </p:nvSpPr>
        <p:spPr>
          <a:xfrm>
            <a:off x="1082675" y="1676400"/>
            <a:ext cx="187325" cy="19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419100" y="4033838"/>
            <a:ext cx="13773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dirty="0"/>
              <a:t>Colored</a:t>
            </a:r>
          </a:p>
          <a:p>
            <a:r>
              <a:rPr lang="en-US" altLang="en-US" sz="1800" dirty="0"/>
              <a:t>Scatter Plot</a:t>
            </a:r>
          </a:p>
        </p:txBody>
      </p:sp>
      <p:cxnSp>
        <p:nvCxnSpPr>
          <p:cNvPr id="11" name="Straight Arrow Connector 10"/>
          <p:cNvCxnSpPr>
            <a:stCxn id="55302" idx="3"/>
          </p:cNvCxnSpPr>
          <p:nvPr/>
        </p:nvCxnSpPr>
        <p:spPr>
          <a:xfrm>
            <a:off x="1796400" y="4357004"/>
            <a:ext cx="1480200" cy="32294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3167063"/>
            <a:ext cx="40100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7592F8-59AF-4991-AC00-160B601F1077}"/>
              </a:ext>
            </a:extLst>
          </p:cNvPr>
          <p:cNvSpPr txBox="1"/>
          <p:nvPr/>
        </p:nvSpPr>
        <p:spPr>
          <a:xfrm>
            <a:off x="739775" y="665162"/>
            <a:ext cx="4953000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What can you see?</a:t>
            </a:r>
          </a:p>
        </p:txBody>
      </p:sp>
    </p:spTree>
    <p:extLst>
      <p:ext uri="{BB962C8B-B14F-4D97-AF65-F5344CB8AC3E}">
        <p14:creationId xmlns:p14="http://schemas.microsoft.com/office/powerpoint/2010/main" val="810958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1219200" y="609600"/>
            <a:ext cx="7383463" cy="990600"/>
          </a:xfrm>
        </p:spPr>
        <p:txBody>
          <a:bodyPr/>
          <a:lstStyle/>
          <a:p>
            <a:r>
              <a:rPr lang="en-US" altLang="en-US" dirty="0"/>
              <a:t>False Impressions caused by Data Manipulation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Selective summarization:</a:t>
            </a:r>
          </a:p>
          <a:p>
            <a:pPr lvl="1"/>
            <a:r>
              <a:rPr lang="en-US" altLang="en-US" dirty="0"/>
              <a:t>Presenting only part of the data collected.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Improperly constructed charts:</a:t>
            </a:r>
          </a:p>
          <a:p>
            <a:pPr lvl="1"/>
            <a:r>
              <a:rPr lang="en-US" altLang="en-US" dirty="0"/>
              <a:t>Potential pie chart issues.</a:t>
            </a:r>
          </a:p>
          <a:p>
            <a:pPr lvl="1"/>
            <a:r>
              <a:rPr lang="en-US" altLang="en-US" dirty="0"/>
              <a:t>Improperly scaled axes.</a:t>
            </a:r>
          </a:p>
          <a:p>
            <a:pPr lvl="1"/>
            <a:r>
              <a:rPr lang="en-US" altLang="en-US" dirty="0"/>
              <a:t>A Y axis that does not begin at the origin or is a broken axis missing intermediate values.</a:t>
            </a:r>
          </a:p>
          <a:p>
            <a:pPr lvl="1"/>
            <a:endParaRPr lang="en-US" altLang="en-US" dirty="0"/>
          </a:p>
          <a:p>
            <a:r>
              <a:rPr lang="en-US" altLang="en-US" dirty="0" err="1"/>
              <a:t>Chartjunk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  <p:sp>
        <p:nvSpPr>
          <p:cNvPr id="67588" name="TextBox 9"/>
          <p:cNvSpPr txBox="1">
            <a:spLocks noChangeArrowheads="1"/>
          </p:cNvSpPr>
          <p:nvPr/>
        </p:nvSpPr>
        <p:spPr bwMode="auto">
          <a:xfrm>
            <a:off x="7559675" y="93027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374063" cy="990600"/>
          </a:xfrm>
        </p:spPr>
        <p:txBody>
          <a:bodyPr/>
          <a:lstStyle/>
          <a:p>
            <a:r>
              <a:rPr lang="en-US" altLang="en-US" sz="2800"/>
              <a:t>An Example of Selective Summarization, These Two Summarizations Tell Totally Different Stories</a:t>
            </a:r>
          </a:p>
        </p:txBody>
      </p:sp>
      <p:sp>
        <p:nvSpPr>
          <p:cNvPr id="68611" name="TextBox 9"/>
          <p:cNvSpPr txBox="1">
            <a:spLocks noChangeArrowheads="1"/>
          </p:cNvSpPr>
          <p:nvPr/>
        </p:nvSpPr>
        <p:spPr bwMode="auto">
          <a:xfrm>
            <a:off x="7710488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63675" y="2667000"/>
          <a:ext cx="6096000" cy="354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48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Company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Change from Prior Year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Company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Year 1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Year 2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Year 3</a:t>
                      </a:r>
                    </a:p>
                  </a:txBody>
                  <a:tcPr marT="45710" marB="4571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+7.2%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-22.6%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-33.2%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+7.2%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+24.4%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-4.5%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-41.9%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+24.4%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+24.9%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-18.5%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-31.5%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+24.9%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+24.8%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-29.4%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-48.1%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+24.8%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+12.5%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-1.9%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-25.3%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+12.5%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+35.1%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-1.6%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-37.8%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+35.1%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+29.7%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+7.4%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-13.6%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+29.7%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3486150" y="1866900"/>
            <a:ext cx="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14600" y="1143000"/>
            <a:ext cx="76200" cy="129540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0800" y="1143000"/>
            <a:ext cx="2667000" cy="144780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>
          <a:xfrm>
            <a:off x="762000" y="228600"/>
            <a:ext cx="7383463" cy="990600"/>
          </a:xfrm>
        </p:spPr>
        <p:txBody>
          <a:bodyPr/>
          <a:lstStyle/>
          <a:p>
            <a:r>
              <a:rPr lang="en-US" altLang="en-US" sz="3200"/>
              <a:t>How Obvious Is It That Both Pie Charts Summarize The Same Data?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526381"/>
            <a:ext cx="76708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9"/>
          <p:cNvSpPr txBox="1">
            <a:spLocks noChangeArrowheads="1"/>
          </p:cNvSpPr>
          <p:nvPr/>
        </p:nvSpPr>
        <p:spPr bwMode="auto">
          <a:xfrm>
            <a:off x="7391400" y="8905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69637" name="TextBox 3"/>
          <p:cNvSpPr txBox="1">
            <a:spLocks noChangeArrowheads="1"/>
          </p:cNvSpPr>
          <p:nvPr/>
        </p:nvSpPr>
        <p:spPr bwMode="auto">
          <a:xfrm>
            <a:off x="901700" y="5562600"/>
            <a:ext cx="752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Why is it hard to tell?  What would you do to improve?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Graphical Errors: 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968500" y="2578100"/>
            <a:ext cx="23844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A’s received by students.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004887" y="1878013"/>
            <a:ext cx="40608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Bad Presentation</a:t>
            </a:r>
          </a:p>
        </p:txBody>
      </p:sp>
      <p:sp>
        <p:nvSpPr>
          <p:cNvPr id="70662" name="Freeform 6"/>
          <p:cNvSpPr>
            <a:spLocks/>
          </p:cNvSpPr>
          <p:nvPr/>
        </p:nvSpPr>
        <p:spPr bwMode="auto">
          <a:xfrm>
            <a:off x="1671638" y="3716338"/>
            <a:ext cx="469900" cy="1312862"/>
          </a:xfrm>
          <a:custGeom>
            <a:avLst/>
            <a:gdLst>
              <a:gd name="T0" fmla="*/ 0 w 296"/>
              <a:gd name="T1" fmla="*/ 0 h 804"/>
              <a:gd name="T2" fmla="*/ 2147483646 w 296"/>
              <a:gd name="T3" fmla="*/ 0 h 804"/>
              <a:gd name="T4" fmla="*/ 2147483646 w 296"/>
              <a:gd name="T5" fmla="*/ 2147483646 h 804"/>
              <a:gd name="T6" fmla="*/ 0 w 296"/>
              <a:gd name="T7" fmla="*/ 2147483646 h 804"/>
              <a:gd name="T8" fmla="*/ 0 w 296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804"/>
              <a:gd name="T17" fmla="*/ 296 w 296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804">
                <a:moveTo>
                  <a:pt x="0" y="0"/>
                </a:moveTo>
                <a:lnTo>
                  <a:pt x="295" y="0"/>
                </a:lnTo>
                <a:lnTo>
                  <a:pt x="295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Freeform 7"/>
          <p:cNvSpPr>
            <a:spLocks/>
          </p:cNvSpPr>
          <p:nvPr/>
        </p:nvSpPr>
        <p:spPr bwMode="auto">
          <a:xfrm>
            <a:off x="2373313" y="4229100"/>
            <a:ext cx="468312" cy="800100"/>
          </a:xfrm>
          <a:custGeom>
            <a:avLst/>
            <a:gdLst>
              <a:gd name="T0" fmla="*/ 0 w 295"/>
              <a:gd name="T1" fmla="*/ 0 h 481"/>
              <a:gd name="T2" fmla="*/ 2147483646 w 295"/>
              <a:gd name="T3" fmla="*/ 0 h 481"/>
              <a:gd name="T4" fmla="*/ 2147483646 w 295"/>
              <a:gd name="T5" fmla="*/ 2147483646 h 481"/>
              <a:gd name="T6" fmla="*/ 0 w 295"/>
              <a:gd name="T7" fmla="*/ 2147483646 h 481"/>
              <a:gd name="T8" fmla="*/ 0 w 295"/>
              <a:gd name="T9" fmla="*/ 0 h 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481"/>
              <a:gd name="T17" fmla="*/ 295 w 295"/>
              <a:gd name="T18" fmla="*/ 481 h 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481">
                <a:moveTo>
                  <a:pt x="0" y="0"/>
                </a:moveTo>
                <a:lnTo>
                  <a:pt x="294" y="0"/>
                </a:lnTo>
                <a:lnTo>
                  <a:pt x="294" y="480"/>
                </a:lnTo>
                <a:lnTo>
                  <a:pt x="0" y="48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Freeform 8"/>
          <p:cNvSpPr>
            <a:spLocks/>
          </p:cNvSpPr>
          <p:nvPr/>
        </p:nvSpPr>
        <p:spPr bwMode="auto">
          <a:xfrm>
            <a:off x="3074988" y="4073525"/>
            <a:ext cx="468312" cy="955675"/>
          </a:xfrm>
          <a:custGeom>
            <a:avLst/>
            <a:gdLst>
              <a:gd name="T0" fmla="*/ 0 w 295"/>
              <a:gd name="T1" fmla="*/ 0 h 579"/>
              <a:gd name="T2" fmla="*/ 2147483646 w 295"/>
              <a:gd name="T3" fmla="*/ 0 h 579"/>
              <a:gd name="T4" fmla="*/ 2147483646 w 295"/>
              <a:gd name="T5" fmla="*/ 2147483646 h 579"/>
              <a:gd name="T6" fmla="*/ 0 w 295"/>
              <a:gd name="T7" fmla="*/ 2147483646 h 579"/>
              <a:gd name="T8" fmla="*/ 0 w 295"/>
              <a:gd name="T9" fmla="*/ 0 h 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79"/>
              <a:gd name="T17" fmla="*/ 295 w 295"/>
              <a:gd name="T18" fmla="*/ 579 h 5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79">
                <a:moveTo>
                  <a:pt x="0" y="0"/>
                </a:moveTo>
                <a:lnTo>
                  <a:pt x="294" y="0"/>
                </a:lnTo>
                <a:lnTo>
                  <a:pt x="294" y="578"/>
                </a:lnTo>
                <a:lnTo>
                  <a:pt x="0" y="578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auto">
          <a:xfrm>
            <a:off x="3775075" y="3970338"/>
            <a:ext cx="469900" cy="1058862"/>
          </a:xfrm>
          <a:custGeom>
            <a:avLst/>
            <a:gdLst>
              <a:gd name="T0" fmla="*/ 0 w 296"/>
              <a:gd name="T1" fmla="*/ 0 h 644"/>
              <a:gd name="T2" fmla="*/ 2147483646 w 296"/>
              <a:gd name="T3" fmla="*/ 0 h 644"/>
              <a:gd name="T4" fmla="*/ 2147483646 w 296"/>
              <a:gd name="T5" fmla="*/ 2147483646 h 644"/>
              <a:gd name="T6" fmla="*/ 0 w 296"/>
              <a:gd name="T7" fmla="*/ 2147483646 h 644"/>
              <a:gd name="T8" fmla="*/ 0 w 296"/>
              <a:gd name="T9" fmla="*/ 0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644"/>
              <a:gd name="T17" fmla="*/ 296 w 296"/>
              <a:gd name="T18" fmla="*/ 644 h 6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644">
                <a:moveTo>
                  <a:pt x="0" y="0"/>
                </a:moveTo>
                <a:lnTo>
                  <a:pt x="295" y="0"/>
                </a:lnTo>
                <a:lnTo>
                  <a:pt x="295" y="643"/>
                </a:lnTo>
                <a:lnTo>
                  <a:pt x="0" y="643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1528763" y="3733800"/>
            <a:ext cx="0" cy="1295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1528763" y="5029200"/>
            <a:ext cx="2819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071563" y="47275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825500" y="3813175"/>
            <a:ext cx="841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200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825500" y="3355975"/>
            <a:ext cx="787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300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1587500" y="5060950"/>
            <a:ext cx="485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FR</a:t>
            </a: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2273300" y="5060950"/>
            <a:ext cx="511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SO</a:t>
            </a: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3035300" y="5060950"/>
            <a:ext cx="4730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JR</a:t>
            </a: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3721100" y="5060950"/>
            <a:ext cx="498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SR</a:t>
            </a: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690563" y="2895600"/>
            <a:ext cx="739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Freq.</a:t>
            </a:r>
          </a:p>
        </p:txBody>
      </p:sp>
      <p:sp>
        <p:nvSpPr>
          <p:cNvPr id="70688" name="Freeform 32"/>
          <p:cNvSpPr>
            <a:spLocks/>
          </p:cNvSpPr>
          <p:nvPr/>
        </p:nvSpPr>
        <p:spPr bwMode="auto">
          <a:xfrm>
            <a:off x="609600" y="1981200"/>
            <a:ext cx="769938" cy="685800"/>
          </a:xfrm>
          <a:custGeom>
            <a:avLst/>
            <a:gdLst>
              <a:gd name="T0" fmla="*/ 2147483646 w 485"/>
              <a:gd name="T1" fmla="*/ 2147483646 h 432"/>
              <a:gd name="T2" fmla="*/ 2147483646 w 485"/>
              <a:gd name="T3" fmla="*/ 2147483646 h 432"/>
              <a:gd name="T4" fmla="*/ 2147483646 w 485"/>
              <a:gd name="T5" fmla="*/ 2147483646 h 432"/>
              <a:gd name="T6" fmla="*/ 2147483646 w 485"/>
              <a:gd name="T7" fmla="*/ 2147483646 h 432"/>
              <a:gd name="T8" fmla="*/ 2147483646 w 485"/>
              <a:gd name="T9" fmla="*/ 2147483646 h 432"/>
              <a:gd name="T10" fmla="*/ 2147483646 w 485"/>
              <a:gd name="T11" fmla="*/ 2147483646 h 432"/>
              <a:gd name="T12" fmla="*/ 2147483646 w 485"/>
              <a:gd name="T13" fmla="*/ 2147483646 h 432"/>
              <a:gd name="T14" fmla="*/ 2147483646 w 485"/>
              <a:gd name="T15" fmla="*/ 2147483646 h 432"/>
              <a:gd name="T16" fmla="*/ 2147483646 w 485"/>
              <a:gd name="T17" fmla="*/ 2147483646 h 432"/>
              <a:gd name="T18" fmla="*/ 2147483646 w 485"/>
              <a:gd name="T19" fmla="*/ 2147483646 h 432"/>
              <a:gd name="T20" fmla="*/ 0 w 485"/>
              <a:gd name="T21" fmla="*/ 2147483646 h 432"/>
              <a:gd name="T22" fmla="*/ 2147483646 w 485"/>
              <a:gd name="T23" fmla="*/ 2147483646 h 432"/>
              <a:gd name="T24" fmla="*/ 2147483646 w 485"/>
              <a:gd name="T25" fmla="*/ 2147483646 h 432"/>
              <a:gd name="T26" fmla="*/ 2147483646 w 485"/>
              <a:gd name="T27" fmla="*/ 2147483646 h 432"/>
              <a:gd name="T28" fmla="*/ 2147483646 w 485"/>
              <a:gd name="T29" fmla="*/ 2147483646 h 432"/>
              <a:gd name="T30" fmla="*/ 2147483646 w 485"/>
              <a:gd name="T31" fmla="*/ 0 h 432"/>
              <a:gd name="T32" fmla="*/ 2147483646 w 485"/>
              <a:gd name="T33" fmla="*/ 2147483646 h 432"/>
              <a:gd name="T34" fmla="*/ 2147483646 w 485"/>
              <a:gd name="T35" fmla="*/ 2147483646 h 432"/>
              <a:gd name="T36" fmla="*/ 2147483646 w 485"/>
              <a:gd name="T37" fmla="*/ 2147483646 h 432"/>
              <a:gd name="T38" fmla="*/ 2147483646 w 485"/>
              <a:gd name="T39" fmla="*/ 2147483646 h 432"/>
              <a:gd name="T40" fmla="*/ 2147483646 w 485"/>
              <a:gd name="T41" fmla="*/ 2147483646 h 432"/>
              <a:gd name="T42" fmla="*/ 2147483646 w 485"/>
              <a:gd name="T43" fmla="*/ 2147483646 h 432"/>
              <a:gd name="T44" fmla="*/ 2147483646 w 485"/>
              <a:gd name="T45" fmla="*/ 2147483646 h 432"/>
              <a:gd name="T46" fmla="*/ 2147483646 w 485"/>
              <a:gd name="T47" fmla="*/ 2147483646 h 432"/>
              <a:gd name="T48" fmla="*/ 2147483646 w 485"/>
              <a:gd name="T49" fmla="*/ 2147483646 h 432"/>
              <a:gd name="T50" fmla="*/ 2147483646 w 485"/>
              <a:gd name="T51" fmla="*/ 2147483646 h 432"/>
              <a:gd name="T52" fmla="*/ 2147483646 w 485"/>
              <a:gd name="T53" fmla="*/ 2147483646 h 432"/>
              <a:gd name="T54" fmla="*/ 2147483646 w 485"/>
              <a:gd name="T55" fmla="*/ 2147483646 h 432"/>
              <a:gd name="T56" fmla="*/ 2147483646 w 485"/>
              <a:gd name="T57" fmla="*/ 2147483646 h 432"/>
              <a:gd name="T58" fmla="*/ 2147483646 w 485"/>
              <a:gd name="T59" fmla="*/ 2147483646 h 432"/>
              <a:gd name="T60" fmla="*/ 2147483646 w 485"/>
              <a:gd name="T61" fmla="*/ 2147483646 h 432"/>
              <a:gd name="T62" fmla="*/ 2147483646 w 485"/>
              <a:gd name="T63" fmla="*/ 2147483646 h 432"/>
              <a:gd name="T64" fmla="*/ 2147483646 w 485"/>
              <a:gd name="T65" fmla="*/ 2147483646 h 432"/>
              <a:gd name="T66" fmla="*/ 2147483646 w 485"/>
              <a:gd name="T67" fmla="*/ 2147483646 h 432"/>
              <a:gd name="T68" fmla="*/ 2147483646 w 485"/>
              <a:gd name="T69" fmla="*/ 2147483646 h 432"/>
              <a:gd name="T70" fmla="*/ 2147483646 w 485"/>
              <a:gd name="T71" fmla="*/ 2147483646 h 432"/>
              <a:gd name="T72" fmla="*/ 2147483646 w 485"/>
              <a:gd name="T73" fmla="*/ 2147483646 h 432"/>
              <a:gd name="T74" fmla="*/ 2147483646 w 485"/>
              <a:gd name="T75" fmla="*/ 2147483646 h 432"/>
              <a:gd name="T76" fmla="*/ 2147483646 w 485"/>
              <a:gd name="T77" fmla="*/ 2147483646 h 432"/>
              <a:gd name="T78" fmla="*/ 2147483646 w 485"/>
              <a:gd name="T79" fmla="*/ 2147483646 h 432"/>
              <a:gd name="T80" fmla="*/ 2147483646 w 485"/>
              <a:gd name="T81" fmla="*/ 2147483646 h 432"/>
              <a:gd name="T82" fmla="*/ 2147483646 w 485"/>
              <a:gd name="T83" fmla="*/ 2147483646 h 432"/>
              <a:gd name="T84" fmla="*/ 2147483646 w 485"/>
              <a:gd name="T85" fmla="*/ 2147483646 h 432"/>
              <a:gd name="T86" fmla="*/ 2147483646 w 485"/>
              <a:gd name="T87" fmla="*/ 2147483646 h 4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85"/>
              <a:gd name="T133" fmla="*/ 0 h 432"/>
              <a:gd name="T134" fmla="*/ 485 w 485"/>
              <a:gd name="T135" fmla="*/ 432 h 4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85" h="432">
                <a:moveTo>
                  <a:pt x="484" y="221"/>
                </a:moveTo>
                <a:lnTo>
                  <a:pt x="482" y="238"/>
                </a:lnTo>
                <a:lnTo>
                  <a:pt x="479" y="259"/>
                </a:lnTo>
                <a:lnTo>
                  <a:pt x="473" y="280"/>
                </a:lnTo>
                <a:lnTo>
                  <a:pt x="464" y="300"/>
                </a:lnTo>
                <a:lnTo>
                  <a:pt x="454" y="318"/>
                </a:lnTo>
                <a:lnTo>
                  <a:pt x="442" y="336"/>
                </a:lnTo>
                <a:lnTo>
                  <a:pt x="428" y="353"/>
                </a:lnTo>
                <a:lnTo>
                  <a:pt x="413" y="369"/>
                </a:lnTo>
                <a:lnTo>
                  <a:pt x="395" y="382"/>
                </a:lnTo>
                <a:lnTo>
                  <a:pt x="376" y="395"/>
                </a:lnTo>
                <a:lnTo>
                  <a:pt x="357" y="405"/>
                </a:lnTo>
                <a:lnTo>
                  <a:pt x="336" y="415"/>
                </a:lnTo>
                <a:lnTo>
                  <a:pt x="314" y="422"/>
                </a:lnTo>
                <a:lnTo>
                  <a:pt x="291" y="427"/>
                </a:lnTo>
                <a:lnTo>
                  <a:pt x="267" y="430"/>
                </a:lnTo>
                <a:lnTo>
                  <a:pt x="242" y="431"/>
                </a:lnTo>
                <a:lnTo>
                  <a:pt x="217" y="430"/>
                </a:lnTo>
                <a:lnTo>
                  <a:pt x="193" y="427"/>
                </a:lnTo>
                <a:lnTo>
                  <a:pt x="171" y="422"/>
                </a:lnTo>
                <a:lnTo>
                  <a:pt x="148" y="415"/>
                </a:lnTo>
                <a:lnTo>
                  <a:pt x="128" y="405"/>
                </a:lnTo>
                <a:lnTo>
                  <a:pt x="107" y="395"/>
                </a:lnTo>
                <a:lnTo>
                  <a:pt x="89" y="382"/>
                </a:lnTo>
                <a:lnTo>
                  <a:pt x="72" y="369"/>
                </a:lnTo>
                <a:lnTo>
                  <a:pt x="56" y="353"/>
                </a:lnTo>
                <a:lnTo>
                  <a:pt x="41" y="336"/>
                </a:lnTo>
                <a:lnTo>
                  <a:pt x="29" y="318"/>
                </a:lnTo>
                <a:lnTo>
                  <a:pt x="19" y="300"/>
                </a:lnTo>
                <a:lnTo>
                  <a:pt x="11" y="280"/>
                </a:lnTo>
                <a:lnTo>
                  <a:pt x="5" y="259"/>
                </a:lnTo>
                <a:lnTo>
                  <a:pt x="2" y="238"/>
                </a:lnTo>
                <a:lnTo>
                  <a:pt x="0" y="216"/>
                </a:lnTo>
                <a:lnTo>
                  <a:pt x="2" y="194"/>
                </a:lnTo>
                <a:lnTo>
                  <a:pt x="11" y="152"/>
                </a:lnTo>
                <a:lnTo>
                  <a:pt x="19" y="132"/>
                </a:lnTo>
                <a:lnTo>
                  <a:pt x="29" y="114"/>
                </a:lnTo>
                <a:lnTo>
                  <a:pt x="41" y="96"/>
                </a:lnTo>
                <a:lnTo>
                  <a:pt x="56" y="79"/>
                </a:lnTo>
                <a:lnTo>
                  <a:pt x="72" y="63"/>
                </a:lnTo>
                <a:lnTo>
                  <a:pt x="89" y="50"/>
                </a:lnTo>
                <a:lnTo>
                  <a:pt x="107" y="37"/>
                </a:lnTo>
                <a:lnTo>
                  <a:pt x="128" y="26"/>
                </a:lnTo>
                <a:lnTo>
                  <a:pt x="148" y="17"/>
                </a:lnTo>
                <a:lnTo>
                  <a:pt x="171" y="10"/>
                </a:lnTo>
                <a:lnTo>
                  <a:pt x="193" y="5"/>
                </a:lnTo>
                <a:lnTo>
                  <a:pt x="217" y="1"/>
                </a:lnTo>
                <a:lnTo>
                  <a:pt x="242" y="0"/>
                </a:lnTo>
                <a:lnTo>
                  <a:pt x="267" y="1"/>
                </a:lnTo>
                <a:lnTo>
                  <a:pt x="291" y="5"/>
                </a:lnTo>
                <a:lnTo>
                  <a:pt x="314" y="10"/>
                </a:lnTo>
                <a:lnTo>
                  <a:pt x="336" y="17"/>
                </a:lnTo>
                <a:lnTo>
                  <a:pt x="357" y="26"/>
                </a:lnTo>
                <a:lnTo>
                  <a:pt x="376" y="37"/>
                </a:lnTo>
                <a:lnTo>
                  <a:pt x="395" y="50"/>
                </a:lnTo>
                <a:lnTo>
                  <a:pt x="413" y="63"/>
                </a:lnTo>
                <a:lnTo>
                  <a:pt x="428" y="79"/>
                </a:lnTo>
                <a:lnTo>
                  <a:pt x="442" y="96"/>
                </a:lnTo>
                <a:lnTo>
                  <a:pt x="454" y="114"/>
                </a:lnTo>
                <a:lnTo>
                  <a:pt x="464" y="132"/>
                </a:lnTo>
                <a:lnTo>
                  <a:pt x="473" y="152"/>
                </a:lnTo>
                <a:lnTo>
                  <a:pt x="479" y="173"/>
                </a:lnTo>
                <a:lnTo>
                  <a:pt x="484" y="216"/>
                </a:lnTo>
                <a:lnTo>
                  <a:pt x="438" y="216"/>
                </a:lnTo>
                <a:lnTo>
                  <a:pt x="437" y="198"/>
                </a:lnTo>
                <a:lnTo>
                  <a:pt x="434" y="181"/>
                </a:lnTo>
                <a:lnTo>
                  <a:pt x="429" y="164"/>
                </a:lnTo>
                <a:lnTo>
                  <a:pt x="422" y="148"/>
                </a:lnTo>
                <a:lnTo>
                  <a:pt x="414" y="133"/>
                </a:lnTo>
                <a:lnTo>
                  <a:pt x="404" y="119"/>
                </a:lnTo>
                <a:lnTo>
                  <a:pt x="393" y="105"/>
                </a:lnTo>
                <a:lnTo>
                  <a:pt x="381" y="93"/>
                </a:lnTo>
                <a:lnTo>
                  <a:pt x="366" y="81"/>
                </a:lnTo>
                <a:lnTo>
                  <a:pt x="351" y="71"/>
                </a:lnTo>
                <a:lnTo>
                  <a:pt x="335" y="62"/>
                </a:lnTo>
                <a:lnTo>
                  <a:pt x="318" y="55"/>
                </a:lnTo>
                <a:lnTo>
                  <a:pt x="300" y="49"/>
                </a:lnTo>
                <a:lnTo>
                  <a:pt x="282" y="44"/>
                </a:lnTo>
                <a:lnTo>
                  <a:pt x="262" y="42"/>
                </a:lnTo>
                <a:lnTo>
                  <a:pt x="242" y="41"/>
                </a:lnTo>
                <a:lnTo>
                  <a:pt x="223" y="42"/>
                </a:lnTo>
                <a:lnTo>
                  <a:pt x="203" y="44"/>
                </a:lnTo>
                <a:lnTo>
                  <a:pt x="185" y="49"/>
                </a:lnTo>
                <a:lnTo>
                  <a:pt x="167" y="55"/>
                </a:lnTo>
                <a:lnTo>
                  <a:pt x="149" y="62"/>
                </a:lnTo>
                <a:lnTo>
                  <a:pt x="133" y="71"/>
                </a:lnTo>
                <a:lnTo>
                  <a:pt x="118" y="81"/>
                </a:lnTo>
                <a:lnTo>
                  <a:pt x="404" y="313"/>
                </a:lnTo>
                <a:lnTo>
                  <a:pt x="393" y="326"/>
                </a:lnTo>
                <a:lnTo>
                  <a:pt x="380" y="339"/>
                </a:lnTo>
                <a:lnTo>
                  <a:pt x="366" y="350"/>
                </a:lnTo>
                <a:lnTo>
                  <a:pt x="80" y="119"/>
                </a:lnTo>
                <a:lnTo>
                  <a:pt x="71" y="133"/>
                </a:lnTo>
                <a:lnTo>
                  <a:pt x="62" y="148"/>
                </a:lnTo>
                <a:lnTo>
                  <a:pt x="55" y="164"/>
                </a:lnTo>
                <a:lnTo>
                  <a:pt x="51" y="181"/>
                </a:lnTo>
                <a:lnTo>
                  <a:pt x="47" y="198"/>
                </a:lnTo>
                <a:lnTo>
                  <a:pt x="47" y="216"/>
                </a:lnTo>
                <a:lnTo>
                  <a:pt x="47" y="233"/>
                </a:lnTo>
                <a:lnTo>
                  <a:pt x="51" y="251"/>
                </a:lnTo>
                <a:lnTo>
                  <a:pt x="55" y="268"/>
                </a:lnTo>
                <a:lnTo>
                  <a:pt x="62" y="284"/>
                </a:lnTo>
                <a:lnTo>
                  <a:pt x="71" y="299"/>
                </a:lnTo>
                <a:lnTo>
                  <a:pt x="80" y="313"/>
                </a:lnTo>
                <a:lnTo>
                  <a:pt x="91" y="326"/>
                </a:lnTo>
                <a:lnTo>
                  <a:pt x="104" y="339"/>
                </a:lnTo>
                <a:lnTo>
                  <a:pt x="118" y="351"/>
                </a:lnTo>
                <a:lnTo>
                  <a:pt x="133" y="361"/>
                </a:lnTo>
                <a:lnTo>
                  <a:pt x="149" y="369"/>
                </a:lnTo>
                <a:lnTo>
                  <a:pt x="167" y="377"/>
                </a:lnTo>
                <a:lnTo>
                  <a:pt x="185" y="383"/>
                </a:lnTo>
                <a:lnTo>
                  <a:pt x="203" y="387"/>
                </a:lnTo>
                <a:lnTo>
                  <a:pt x="223" y="390"/>
                </a:lnTo>
                <a:lnTo>
                  <a:pt x="242" y="391"/>
                </a:lnTo>
                <a:lnTo>
                  <a:pt x="262" y="390"/>
                </a:lnTo>
                <a:lnTo>
                  <a:pt x="282" y="387"/>
                </a:lnTo>
                <a:lnTo>
                  <a:pt x="300" y="383"/>
                </a:lnTo>
                <a:lnTo>
                  <a:pt x="318" y="377"/>
                </a:lnTo>
                <a:lnTo>
                  <a:pt x="335" y="369"/>
                </a:lnTo>
                <a:lnTo>
                  <a:pt x="351" y="361"/>
                </a:lnTo>
                <a:lnTo>
                  <a:pt x="366" y="350"/>
                </a:lnTo>
                <a:lnTo>
                  <a:pt x="380" y="339"/>
                </a:lnTo>
                <a:lnTo>
                  <a:pt x="393" y="326"/>
                </a:lnTo>
                <a:lnTo>
                  <a:pt x="404" y="313"/>
                </a:lnTo>
                <a:lnTo>
                  <a:pt x="414" y="299"/>
                </a:lnTo>
                <a:lnTo>
                  <a:pt x="422" y="284"/>
                </a:lnTo>
                <a:lnTo>
                  <a:pt x="429" y="268"/>
                </a:lnTo>
                <a:lnTo>
                  <a:pt x="434" y="251"/>
                </a:lnTo>
                <a:lnTo>
                  <a:pt x="437" y="233"/>
                </a:lnTo>
                <a:lnTo>
                  <a:pt x="438" y="216"/>
                </a:lnTo>
                <a:lnTo>
                  <a:pt x="484" y="216"/>
                </a:lnTo>
                <a:lnTo>
                  <a:pt x="484" y="221"/>
                </a:lnTo>
              </a:path>
            </a:pathLst>
          </a:custGeom>
          <a:solidFill>
            <a:srgbClr val="C00000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995363" y="5791200"/>
            <a:ext cx="7769225" cy="406400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FR = Freshmen,  SO = Sophomore,  JR = Junior,  SR = Senior</a:t>
            </a:r>
          </a:p>
        </p:txBody>
      </p:sp>
      <p:sp>
        <p:nvSpPr>
          <p:cNvPr id="70691" name="Rectangle 35"/>
          <p:cNvSpPr>
            <a:spLocks noChangeArrowheads="1"/>
          </p:cNvSpPr>
          <p:nvPr/>
        </p:nvSpPr>
        <p:spPr bwMode="auto">
          <a:xfrm>
            <a:off x="839788" y="4270375"/>
            <a:ext cx="841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100</a:t>
            </a:r>
          </a:p>
        </p:txBody>
      </p:sp>
      <p:sp>
        <p:nvSpPr>
          <p:cNvPr id="70696" name="TextBox 9"/>
          <p:cNvSpPr txBox="1">
            <a:spLocks noChangeArrowheads="1"/>
          </p:cNvSpPr>
          <p:nvPr/>
        </p:nvSpPr>
        <p:spPr bwMode="auto">
          <a:xfrm>
            <a:off x="7546975" y="6191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Graphical Errors: </a:t>
            </a:r>
            <a:br>
              <a:rPr lang="en-US" altLang="en-US"/>
            </a:br>
            <a:r>
              <a:rPr lang="en-US" altLang="en-US"/>
              <a:t>No Relative Basis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968500" y="2578100"/>
            <a:ext cx="23844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A’s received by students.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930900" y="2578100"/>
            <a:ext cx="22336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A’s received by students.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071563" y="2057400"/>
            <a:ext cx="40608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Bad Presentation</a:t>
            </a:r>
          </a:p>
        </p:txBody>
      </p:sp>
      <p:sp>
        <p:nvSpPr>
          <p:cNvPr id="70662" name="Freeform 6"/>
          <p:cNvSpPr>
            <a:spLocks/>
          </p:cNvSpPr>
          <p:nvPr/>
        </p:nvSpPr>
        <p:spPr bwMode="auto">
          <a:xfrm>
            <a:off x="1671638" y="3716338"/>
            <a:ext cx="469900" cy="1312862"/>
          </a:xfrm>
          <a:custGeom>
            <a:avLst/>
            <a:gdLst>
              <a:gd name="T0" fmla="*/ 0 w 296"/>
              <a:gd name="T1" fmla="*/ 0 h 804"/>
              <a:gd name="T2" fmla="*/ 2147483646 w 296"/>
              <a:gd name="T3" fmla="*/ 0 h 804"/>
              <a:gd name="T4" fmla="*/ 2147483646 w 296"/>
              <a:gd name="T5" fmla="*/ 2147483646 h 804"/>
              <a:gd name="T6" fmla="*/ 0 w 296"/>
              <a:gd name="T7" fmla="*/ 2147483646 h 804"/>
              <a:gd name="T8" fmla="*/ 0 w 296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804"/>
              <a:gd name="T17" fmla="*/ 296 w 296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804">
                <a:moveTo>
                  <a:pt x="0" y="0"/>
                </a:moveTo>
                <a:lnTo>
                  <a:pt x="295" y="0"/>
                </a:lnTo>
                <a:lnTo>
                  <a:pt x="295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Freeform 7"/>
          <p:cNvSpPr>
            <a:spLocks/>
          </p:cNvSpPr>
          <p:nvPr/>
        </p:nvSpPr>
        <p:spPr bwMode="auto">
          <a:xfrm>
            <a:off x="2373313" y="4229100"/>
            <a:ext cx="468312" cy="800100"/>
          </a:xfrm>
          <a:custGeom>
            <a:avLst/>
            <a:gdLst>
              <a:gd name="T0" fmla="*/ 0 w 295"/>
              <a:gd name="T1" fmla="*/ 0 h 481"/>
              <a:gd name="T2" fmla="*/ 2147483646 w 295"/>
              <a:gd name="T3" fmla="*/ 0 h 481"/>
              <a:gd name="T4" fmla="*/ 2147483646 w 295"/>
              <a:gd name="T5" fmla="*/ 2147483646 h 481"/>
              <a:gd name="T6" fmla="*/ 0 w 295"/>
              <a:gd name="T7" fmla="*/ 2147483646 h 481"/>
              <a:gd name="T8" fmla="*/ 0 w 295"/>
              <a:gd name="T9" fmla="*/ 0 h 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481"/>
              <a:gd name="T17" fmla="*/ 295 w 295"/>
              <a:gd name="T18" fmla="*/ 481 h 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481">
                <a:moveTo>
                  <a:pt x="0" y="0"/>
                </a:moveTo>
                <a:lnTo>
                  <a:pt x="294" y="0"/>
                </a:lnTo>
                <a:lnTo>
                  <a:pt x="294" y="480"/>
                </a:lnTo>
                <a:lnTo>
                  <a:pt x="0" y="48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Freeform 8"/>
          <p:cNvSpPr>
            <a:spLocks/>
          </p:cNvSpPr>
          <p:nvPr/>
        </p:nvSpPr>
        <p:spPr bwMode="auto">
          <a:xfrm>
            <a:off x="3074988" y="4073525"/>
            <a:ext cx="468312" cy="955675"/>
          </a:xfrm>
          <a:custGeom>
            <a:avLst/>
            <a:gdLst>
              <a:gd name="T0" fmla="*/ 0 w 295"/>
              <a:gd name="T1" fmla="*/ 0 h 579"/>
              <a:gd name="T2" fmla="*/ 2147483646 w 295"/>
              <a:gd name="T3" fmla="*/ 0 h 579"/>
              <a:gd name="T4" fmla="*/ 2147483646 w 295"/>
              <a:gd name="T5" fmla="*/ 2147483646 h 579"/>
              <a:gd name="T6" fmla="*/ 0 w 295"/>
              <a:gd name="T7" fmla="*/ 2147483646 h 579"/>
              <a:gd name="T8" fmla="*/ 0 w 295"/>
              <a:gd name="T9" fmla="*/ 0 h 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79"/>
              <a:gd name="T17" fmla="*/ 295 w 295"/>
              <a:gd name="T18" fmla="*/ 579 h 5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79">
                <a:moveTo>
                  <a:pt x="0" y="0"/>
                </a:moveTo>
                <a:lnTo>
                  <a:pt x="294" y="0"/>
                </a:lnTo>
                <a:lnTo>
                  <a:pt x="294" y="578"/>
                </a:lnTo>
                <a:lnTo>
                  <a:pt x="0" y="578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auto">
          <a:xfrm>
            <a:off x="3775075" y="3970338"/>
            <a:ext cx="469900" cy="1058862"/>
          </a:xfrm>
          <a:custGeom>
            <a:avLst/>
            <a:gdLst>
              <a:gd name="T0" fmla="*/ 0 w 296"/>
              <a:gd name="T1" fmla="*/ 0 h 644"/>
              <a:gd name="T2" fmla="*/ 2147483646 w 296"/>
              <a:gd name="T3" fmla="*/ 0 h 644"/>
              <a:gd name="T4" fmla="*/ 2147483646 w 296"/>
              <a:gd name="T5" fmla="*/ 2147483646 h 644"/>
              <a:gd name="T6" fmla="*/ 0 w 296"/>
              <a:gd name="T7" fmla="*/ 2147483646 h 644"/>
              <a:gd name="T8" fmla="*/ 0 w 296"/>
              <a:gd name="T9" fmla="*/ 0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644"/>
              <a:gd name="T17" fmla="*/ 296 w 296"/>
              <a:gd name="T18" fmla="*/ 644 h 6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644">
                <a:moveTo>
                  <a:pt x="0" y="0"/>
                </a:moveTo>
                <a:lnTo>
                  <a:pt x="295" y="0"/>
                </a:lnTo>
                <a:lnTo>
                  <a:pt x="295" y="643"/>
                </a:lnTo>
                <a:lnTo>
                  <a:pt x="0" y="643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1528763" y="3733800"/>
            <a:ext cx="0" cy="1295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1528763" y="5029200"/>
            <a:ext cx="2819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071563" y="47275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825500" y="3813175"/>
            <a:ext cx="841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200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825500" y="3355975"/>
            <a:ext cx="787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300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1587500" y="5060950"/>
            <a:ext cx="485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FR</a:t>
            </a: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2273300" y="5060950"/>
            <a:ext cx="511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SO</a:t>
            </a: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3035300" y="5060950"/>
            <a:ext cx="4730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JR</a:t>
            </a: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3721100" y="5060950"/>
            <a:ext cx="498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SR</a:t>
            </a: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690563" y="2895600"/>
            <a:ext cx="739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Freq.</a:t>
            </a:r>
          </a:p>
        </p:txBody>
      </p:sp>
      <p:sp>
        <p:nvSpPr>
          <p:cNvPr id="70676" name="Freeform 20"/>
          <p:cNvSpPr>
            <a:spLocks/>
          </p:cNvSpPr>
          <p:nvPr/>
        </p:nvSpPr>
        <p:spPr bwMode="auto">
          <a:xfrm>
            <a:off x="5780088" y="3736975"/>
            <a:ext cx="452437" cy="1292225"/>
          </a:xfrm>
          <a:custGeom>
            <a:avLst/>
            <a:gdLst>
              <a:gd name="T0" fmla="*/ 0 w 285"/>
              <a:gd name="T1" fmla="*/ 0 h 804"/>
              <a:gd name="T2" fmla="*/ 2147483646 w 285"/>
              <a:gd name="T3" fmla="*/ 0 h 804"/>
              <a:gd name="T4" fmla="*/ 2147483646 w 285"/>
              <a:gd name="T5" fmla="*/ 2147483646 h 804"/>
              <a:gd name="T6" fmla="*/ 0 w 285"/>
              <a:gd name="T7" fmla="*/ 2147483646 h 804"/>
              <a:gd name="T8" fmla="*/ 0 w 285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804"/>
              <a:gd name="T17" fmla="*/ 285 w 285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804">
                <a:moveTo>
                  <a:pt x="0" y="0"/>
                </a:moveTo>
                <a:lnTo>
                  <a:pt x="284" y="0"/>
                </a:lnTo>
                <a:lnTo>
                  <a:pt x="284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7" name="Freeform 21"/>
          <p:cNvSpPr>
            <a:spLocks/>
          </p:cNvSpPr>
          <p:nvPr/>
        </p:nvSpPr>
        <p:spPr bwMode="auto">
          <a:xfrm>
            <a:off x="6456363" y="4267200"/>
            <a:ext cx="455612" cy="762000"/>
          </a:xfrm>
          <a:custGeom>
            <a:avLst/>
            <a:gdLst>
              <a:gd name="T0" fmla="*/ 0 w 287"/>
              <a:gd name="T1" fmla="*/ 0 h 804"/>
              <a:gd name="T2" fmla="*/ 2147483646 w 287"/>
              <a:gd name="T3" fmla="*/ 0 h 804"/>
              <a:gd name="T4" fmla="*/ 2147483646 w 287"/>
              <a:gd name="T5" fmla="*/ 2147483646 h 804"/>
              <a:gd name="T6" fmla="*/ 0 w 287"/>
              <a:gd name="T7" fmla="*/ 2147483646 h 804"/>
              <a:gd name="T8" fmla="*/ 0 w 287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804"/>
              <a:gd name="T17" fmla="*/ 287 w 287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804">
                <a:moveTo>
                  <a:pt x="0" y="0"/>
                </a:moveTo>
                <a:lnTo>
                  <a:pt x="286" y="0"/>
                </a:lnTo>
                <a:lnTo>
                  <a:pt x="286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8" name="Freeform 22"/>
          <p:cNvSpPr>
            <a:spLocks/>
          </p:cNvSpPr>
          <p:nvPr/>
        </p:nvSpPr>
        <p:spPr bwMode="auto">
          <a:xfrm>
            <a:off x="7135813" y="3886200"/>
            <a:ext cx="452437" cy="1143000"/>
          </a:xfrm>
          <a:custGeom>
            <a:avLst/>
            <a:gdLst>
              <a:gd name="T0" fmla="*/ 0 w 285"/>
              <a:gd name="T1" fmla="*/ 0 h 804"/>
              <a:gd name="T2" fmla="*/ 2147483646 w 285"/>
              <a:gd name="T3" fmla="*/ 0 h 804"/>
              <a:gd name="T4" fmla="*/ 2147483646 w 285"/>
              <a:gd name="T5" fmla="*/ 2147483646 h 804"/>
              <a:gd name="T6" fmla="*/ 0 w 285"/>
              <a:gd name="T7" fmla="*/ 2147483646 h 804"/>
              <a:gd name="T8" fmla="*/ 0 w 285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804"/>
              <a:gd name="T17" fmla="*/ 285 w 285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804">
                <a:moveTo>
                  <a:pt x="0" y="0"/>
                </a:moveTo>
                <a:lnTo>
                  <a:pt x="284" y="0"/>
                </a:lnTo>
                <a:lnTo>
                  <a:pt x="284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9" name="Freeform 23"/>
          <p:cNvSpPr>
            <a:spLocks/>
          </p:cNvSpPr>
          <p:nvPr/>
        </p:nvSpPr>
        <p:spPr bwMode="auto">
          <a:xfrm>
            <a:off x="7812088" y="3810000"/>
            <a:ext cx="452437" cy="1219200"/>
          </a:xfrm>
          <a:custGeom>
            <a:avLst/>
            <a:gdLst>
              <a:gd name="T0" fmla="*/ 0 w 285"/>
              <a:gd name="T1" fmla="*/ 0 h 804"/>
              <a:gd name="T2" fmla="*/ 2147483646 w 285"/>
              <a:gd name="T3" fmla="*/ 0 h 804"/>
              <a:gd name="T4" fmla="*/ 2147483646 w 285"/>
              <a:gd name="T5" fmla="*/ 2147483646 h 804"/>
              <a:gd name="T6" fmla="*/ 0 w 285"/>
              <a:gd name="T7" fmla="*/ 2147483646 h 804"/>
              <a:gd name="T8" fmla="*/ 0 w 285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804"/>
              <a:gd name="T17" fmla="*/ 285 w 285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804">
                <a:moveTo>
                  <a:pt x="0" y="0"/>
                </a:moveTo>
                <a:lnTo>
                  <a:pt x="284" y="0"/>
                </a:lnTo>
                <a:lnTo>
                  <a:pt x="284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0" name="Line 24"/>
          <p:cNvSpPr>
            <a:spLocks noChangeShapeType="1"/>
          </p:cNvSpPr>
          <p:nvPr/>
        </p:nvSpPr>
        <p:spPr bwMode="auto">
          <a:xfrm>
            <a:off x="5643563" y="3733800"/>
            <a:ext cx="0" cy="1295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>
            <a:off x="5643563" y="5029200"/>
            <a:ext cx="26289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4791075" y="4251325"/>
            <a:ext cx="638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10%</a:t>
            </a: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4791075" y="3230563"/>
            <a:ext cx="6381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30%</a:t>
            </a: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5718175" y="5029200"/>
            <a:ext cx="485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FR</a:t>
            </a:r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6378575" y="5029200"/>
            <a:ext cx="511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SO</a:t>
            </a:r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7083425" y="5029200"/>
            <a:ext cx="4730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JR</a:t>
            </a:r>
          </a:p>
        </p:txBody>
      </p:sp>
      <p:sp>
        <p:nvSpPr>
          <p:cNvPr id="70687" name="Rectangle 31"/>
          <p:cNvSpPr>
            <a:spLocks noChangeArrowheads="1"/>
          </p:cNvSpPr>
          <p:nvPr/>
        </p:nvSpPr>
        <p:spPr bwMode="auto">
          <a:xfrm>
            <a:off x="7742238" y="5029200"/>
            <a:ext cx="498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SR</a:t>
            </a:r>
          </a:p>
        </p:txBody>
      </p:sp>
      <p:sp>
        <p:nvSpPr>
          <p:cNvPr id="70688" name="Freeform 32"/>
          <p:cNvSpPr>
            <a:spLocks/>
          </p:cNvSpPr>
          <p:nvPr/>
        </p:nvSpPr>
        <p:spPr bwMode="auto">
          <a:xfrm>
            <a:off x="609600" y="1981200"/>
            <a:ext cx="769938" cy="685800"/>
          </a:xfrm>
          <a:custGeom>
            <a:avLst/>
            <a:gdLst>
              <a:gd name="T0" fmla="*/ 2147483646 w 485"/>
              <a:gd name="T1" fmla="*/ 2147483646 h 432"/>
              <a:gd name="T2" fmla="*/ 2147483646 w 485"/>
              <a:gd name="T3" fmla="*/ 2147483646 h 432"/>
              <a:gd name="T4" fmla="*/ 2147483646 w 485"/>
              <a:gd name="T5" fmla="*/ 2147483646 h 432"/>
              <a:gd name="T6" fmla="*/ 2147483646 w 485"/>
              <a:gd name="T7" fmla="*/ 2147483646 h 432"/>
              <a:gd name="T8" fmla="*/ 2147483646 w 485"/>
              <a:gd name="T9" fmla="*/ 2147483646 h 432"/>
              <a:gd name="T10" fmla="*/ 2147483646 w 485"/>
              <a:gd name="T11" fmla="*/ 2147483646 h 432"/>
              <a:gd name="T12" fmla="*/ 2147483646 w 485"/>
              <a:gd name="T13" fmla="*/ 2147483646 h 432"/>
              <a:gd name="T14" fmla="*/ 2147483646 w 485"/>
              <a:gd name="T15" fmla="*/ 2147483646 h 432"/>
              <a:gd name="T16" fmla="*/ 2147483646 w 485"/>
              <a:gd name="T17" fmla="*/ 2147483646 h 432"/>
              <a:gd name="T18" fmla="*/ 2147483646 w 485"/>
              <a:gd name="T19" fmla="*/ 2147483646 h 432"/>
              <a:gd name="T20" fmla="*/ 0 w 485"/>
              <a:gd name="T21" fmla="*/ 2147483646 h 432"/>
              <a:gd name="T22" fmla="*/ 2147483646 w 485"/>
              <a:gd name="T23" fmla="*/ 2147483646 h 432"/>
              <a:gd name="T24" fmla="*/ 2147483646 w 485"/>
              <a:gd name="T25" fmla="*/ 2147483646 h 432"/>
              <a:gd name="T26" fmla="*/ 2147483646 w 485"/>
              <a:gd name="T27" fmla="*/ 2147483646 h 432"/>
              <a:gd name="T28" fmla="*/ 2147483646 w 485"/>
              <a:gd name="T29" fmla="*/ 2147483646 h 432"/>
              <a:gd name="T30" fmla="*/ 2147483646 w 485"/>
              <a:gd name="T31" fmla="*/ 0 h 432"/>
              <a:gd name="T32" fmla="*/ 2147483646 w 485"/>
              <a:gd name="T33" fmla="*/ 2147483646 h 432"/>
              <a:gd name="T34" fmla="*/ 2147483646 w 485"/>
              <a:gd name="T35" fmla="*/ 2147483646 h 432"/>
              <a:gd name="T36" fmla="*/ 2147483646 w 485"/>
              <a:gd name="T37" fmla="*/ 2147483646 h 432"/>
              <a:gd name="T38" fmla="*/ 2147483646 w 485"/>
              <a:gd name="T39" fmla="*/ 2147483646 h 432"/>
              <a:gd name="T40" fmla="*/ 2147483646 w 485"/>
              <a:gd name="T41" fmla="*/ 2147483646 h 432"/>
              <a:gd name="T42" fmla="*/ 2147483646 w 485"/>
              <a:gd name="T43" fmla="*/ 2147483646 h 432"/>
              <a:gd name="T44" fmla="*/ 2147483646 w 485"/>
              <a:gd name="T45" fmla="*/ 2147483646 h 432"/>
              <a:gd name="T46" fmla="*/ 2147483646 w 485"/>
              <a:gd name="T47" fmla="*/ 2147483646 h 432"/>
              <a:gd name="T48" fmla="*/ 2147483646 w 485"/>
              <a:gd name="T49" fmla="*/ 2147483646 h 432"/>
              <a:gd name="T50" fmla="*/ 2147483646 w 485"/>
              <a:gd name="T51" fmla="*/ 2147483646 h 432"/>
              <a:gd name="T52" fmla="*/ 2147483646 w 485"/>
              <a:gd name="T53" fmla="*/ 2147483646 h 432"/>
              <a:gd name="T54" fmla="*/ 2147483646 w 485"/>
              <a:gd name="T55" fmla="*/ 2147483646 h 432"/>
              <a:gd name="T56" fmla="*/ 2147483646 w 485"/>
              <a:gd name="T57" fmla="*/ 2147483646 h 432"/>
              <a:gd name="T58" fmla="*/ 2147483646 w 485"/>
              <a:gd name="T59" fmla="*/ 2147483646 h 432"/>
              <a:gd name="T60" fmla="*/ 2147483646 w 485"/>
              <a:gd name="T61" fmla="*/ 2147483646 h 432"/>
              <a:gd name="T62" fmla="*/ 2147483646 w 485"/>
              <a:gd name="T63" fmla="*/ 2147483646 h 432"/>
              <a:gd name="T64" fmla="*/ 2147483646 w 485"/>
              <a:gd name="T65" fmla="*/ 2147483646 h 432"/>
              <a:gd name="T66" fmla="*/ 2147483646 w 485"/>
              <a:gd name="T67" fmla="*/ 2147483646 h 432"/>
              <a:gd name="T68" fmla="*/ 2147483646 w 485"/>
              <a:gd name="T69" fmla="*/ 2147483646 h 432"/>
              <a:gd name="T70" fmla="*/ 2147483646 w 485"/>
              <a:gd name="T71" fmla="*/ 2147483646 h 432"/>
              <a:gd name="T72" fmla="*/ 2147483646 w 485"/>
              <a:gd name="T73" fmla="*/ 2147483646 h 432"/>
              <a:gd name="T74" fmla="*/ 2147483646 w 485"/>
              <a:gd name="T75" fmla="*/ 2147483646 h 432"/>
              <a:gd name="T76" fmla="*/ 2147483646 w 485"/>
              <a:gd name="T77" fmla="*/ 2147483646 h 432"/>
              <a:gd name="T78" fmla="*/ 2147483646 w 485"/>
              <a:gd name="T79" fmla="*/ 2147483646 h 432"/>
              <a:gd name="T80" fmla="*/ 2147483646 w 485"/>
              <a:gd name="T81" fmla="*/ 2147483646 h 432"/>
              <a:gd name="T82" fmla="*/ 2147483646 w 485"/>
              <a:gd name="T83" fmla="*/ 2147483646 h 432"/>
              <a:gd name="T84" fmla="*/ 2147483646 w 485"/>
              <a:gd name="T85" fmla="*/ 2147483646 h 432"/>
              <a:gd name="T86" fmla="*/ 2147483646 w 485"/>
              <a:gd name="T87" fmla="*/ 2147483646 h 4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85"/>
              <a:gd name="T133" fmla="*/ 0 h 432"/>
              <a:gd name="T134" fmla="*/ 485 w 485"/>
              <a:gd name="T135" fmla="*/ 432 h 4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85" h="432">
                <a:moveTo>
                  <a:pt x="484" y="221"/>
                </a:moveTo>
                <a:lnTo>
                  <a:pt x="482" y="238"/>
                </a:lnTo>
                <a:lnTo>
                  <a:pt x="479" y="259"/>
                </a:lnTo>
                <a:lnTo>
                  <a:pt x="473" y="280"/>
                </a:lnTo>
                <a:lnTo>
                  <a:pt x="464" y="300"/>
                </a:lnTo>
                <a:lnTo>
                  <a:pt x="454" y="318"/>
                </a:lnTo>
                <a:lnTo>
                  <a:pt x="442" y="336"/>
                </a:lnTo>
                <a:lnTo>
                  <a:pt x="428" y="353"/>
                </a:lnTo>
                <a:lnTo>
                  <a:pt x="413" y="369"/>
                </a:lnTo>
                <a:lnTo>
                  <a:pt x="395" y="382"/>
                </a:lnTo>
                <a:lnTo>
                  <a:pt x="376" y="395"/>
                </a:lnTo>
                <a:lnTo>
                  <a:pt x="357" y="405"/>
                </a:lnTo>
                <a:lnTo>
                  <a:pt x="336" y="415"/>
                </a:lnTo>
                <a:lnTo>
                  <a:pt x="314" y="422"/>
                </a:lnTo>
                <a:lnTo>
                  <a:pt x="291" y="427"/>
                </a:lnTo>
                <a:lnTo>
                  <a:pt x="267" y="430"/>
                </a:lnTo>
                <a:lnTo>
                  <a:pt x="242" y="431"/>
                </a:lnTo>
                <a:lnTo>
                  <a:pt x="217" y="430"/>
                </a:lnTo>
                <a:lnTo>
                  <a:pt x="193" y="427"/>
                </a:lnTo>
                <a:lnTo>
                  <a:pt x="171" y="422"/>
                </a:lnTo>
                <a:lnTo>
                  <a:pt x="148" y="415"/>
                </a:lnTo>
                <a:lnTo>
                  <a:pt x="128" y="405"/>
                </a:lnTo>
                <a:lnTo>
                  <a:pt x="107" y="395"/>
                </a:lnTo>
                <a:lnTo>
                  <a:pt x="89" y="382"/>
                </a:lnTo>
                <a:lnTo>
                  <a:pt x="72" y="369"/>
                </a:lnTo>
                <a:lnTo>
                  <a:pt x="56" y="353"/>
                </a:lnTo>
                <a:lnTo>
                  <a:pt x="41" y="336"/>
                </a:lnTo>
                <a:lnTo>
                  <a:pt x="29" y="318"/>
                </a:lnTo>
                <a:lnTo>
                  <a:pt x="19" y="300"/>
                </a:lnTo>
                <a:lnTo>
                  <a:pt x="11" y="280"/>
                </a:lnTo>
                <a:lnTo>
                  <a:pt x="5" y="259"/>
                </a:lnTo>
                <a:lnTo>
                  <a:pt x="2" y="238"/>
                </a:lnTo>
                <a:lnTo>
                  <a:pt x="0" y="216"/>
                </a:lnTo>
                <a:lnTo>
                  <a:pt x="2" y="194"/>
                </a:lnTo>
                <a:lnTo>
                  <a:pt x="11" y="152"/>
                </a:lnTo>
                <a:lnTo>
                  <a:pt x="19" y="132"/>
                </a:lnTo>
                <a:lnTo>
                  <a:pt x="29" y="114"/>
                </a:lnTo>
                <a:lnTo>
                  <a:pt x="41" y="96"/>
                </a:lnTo>
                <a:lnTo>
                  <a:pt x="56" y="79"/>
                </a:lnTo>
                <a:lnTo>
                  <a:pt x="72" y="63"/>
                </a:lnTo>
                <a:lnTo>
                  <a:pt x="89" y="50"/>
                </a:lnTo>
                <a:lnTo>
                  <a:pt x="107" y="37"/>
                </a:lnTo>
                <a:lnTo>
                  <a:pt x="128" y="26"/>
                </a:lnTo>
                <a:lnTo>
                  <a:pt x="148" y="17"/>
                </a:lnTo>
                <a:lnTo>
                  <a:pt x="171" y="10"/>
                </a:lnTo>
                <a:lnTo>
                  <a:pt x="193" y="5"/>
                </a:lnTo>
                <a:lnTo>
                  <a:pt x="217" y="1"/>
                </a:lnTo>
                <a:lnTo>
                  <a:pt x="242" y="0"/>
                </a:lnTo>
                <a:lnTo>
                  <a:pt x="267" y="1"/>
                </a:lnTo>
                <a:lnTo>
                  <a:pt x="291" y="5"/>
                </a:lnTo>
                <a:lnTo>
                  <a:pt x="314" y="10"/>
                </a:lnTo>
                <a:lnTo>
                  <a:pt x="336" y="17"/>
                </a:lnTo>
                <a:lnTo>
                  <a:pt x="357" y="26"/>
                </a:lnTo>
                <a:lnTo>
                  <a:pt x="376" y="37"/>
                </a:lnTo>
                <a:lnTo>
                  <a:pt x="395" y="50"/>
                </a:lnTo>
                <a:lnTo>
                  <a:pt x="413" y="63"/>
                </a:lnTo>
                <a:lnTo>
                  <a:pt x="428" y="79"/>
                </a:lnTo>
                <a:lnTo>
                  <a:pt x="442" y="96"/>
                </a:lnTo>
                <a:lnTo>
                  <a:pt x="454" y="114"/>
                </a:lnTo>
                <a:lnTo>
                  <a:pt x="464" y="132"/>
                </a:lnTo>
                <a:lnTo>
                  <a:pt x="473" y="152"/>
                </a:lnTo>
                <a:lnTo>
                  <a:pt x="479" y="173"/>
                </a:lnTo>
                <a:lnTo>
                  <a:pt x="484" y="216"/>
                </a:lnTo>
                <a:lnTo>
                  <a:pt x="438" y="216"/>
                </a:lnTo>
                <a:lnTo>
                  <a:pt x="437" y="198"/>
                </a:lnTo>
                <a:lnTo>
                  <a:pt x="434" y="181"/>
                </a:lnTo>
                <a:lnTo>
                  <a:pt x="429" y="164"/>
                </a:lnTo>
                <a:lnTo>
                  <a:pt x="422" y="148"/>
                </a:lnTo>
                <a:lnTo>
                  <a:pt x="414" y="133"/>
                </a:lnTo>
                <a:lnTo>
                  <a:pt x="404" y="119"/>
                </a:lnTo>
                <a:lnTo>
                  <a:pt x="393" y="105"/>
                </a:lnTo>
                <a:lnTo>
                  <a:pt x="381" y="93"/>
                </a:lnTo>
                <a:lnTo>
                  <a:pt x="366" y="81"/>
                </a:lnTo>
                <a:lnTo>
                  <a:pt x="351" y="71"/>
                </a:lnTo>
                <a:lnTo>
                  <a:pt x="335" y="62"/>
                </a:lnTo>
                <a:lnTo>
                  <a:pt x="318" y="55"/>
                </a:lnTo>
                <a:lnTo>
                  <a:pt x="300" y="49"/>
                </a:lnTo>
                <a:lnTo>
                  <a:pt x="282" y="44"/>
                </a:lnTo>
                <a:lnTo>
                  <a:pt x="262" y="42"/>
                </a:lnTo>
                <a:lnTo>
                  <a:pt x="242" y="41"/>
                </a:lnTo>
                <a:lnTo>
                  <a:pt x="223" y="42"/>
                </a:lnTo>
                <a:lnTo>
                  <a:pt x="203" y="44"/>
                </a:lnTo>
                <a:lnTo>
                  <a:pt x="185" y="49"/>
                </a:lnTo>
                <a:lnTo>
                  <a:pt x="167" y="55"/>
                </a:lnTo>
                <a:lnTo>
                  <a:pt x="149" y="62"/>
                </a:lnTo>
                <a:lnTo>
                  <a:pt x="133" y="71"/>
                </a:lnTo>
                <a:lnTo>
                  <a:pt x="118" y="81"/>
                </a:lnTo>
                <a:lnTo>
                  <a:pt x="404" y="313"/>
                </a:lnTo>
                <a:lnTo>
                  <a:pt x="393" y="326"/>
                </a:lnTo>
                <a:lnTo>
                  <a:pt x="380" y="339"/>
                </a:lnTo>
                <a:lnTo>
                  <a:pt x="366" y="350"/>
                </a:lnTo>
                <a:lnTo>
                  <a:pt x="80" y="119"/>
                </a:lnTo>
                <a:lnTo>
                  <a:pt x="71" y="133"/>
                </a:lnTo>
                <a:lnTo>
                  <a:pt x="62" y="148"/>
                </a:lnTo>
                <a:lnTo>
                  <a:pt x="55" y="164"/>
                </a:lnTo>
                <a:lnTo>
                  <a:pt x="51" y="181"/>
                </a:lnTo>
                <a:lnTo>
                  <a:pt x="47" y="198"/>
                </a:lnTo>
                <a:lnTo>
                  <a:pt x="47" y="216"/>
                </a:lnTo>
                <a:lnTo>
                  <a:pt x="47" y="233"/>
                </a:lnTo>
                <a:lnTo>
                  <a:pt x="51" y="251"/>
                </a:lnTo>
                <a:lnTo>
                  <a:pt x="55" y="268"/>
                </a:lnTo>
                <a:lnTo>
                  <a:pt x="62" y="284"/>
                </a:lnTo>
                <a:lnTo>
                  <a:pt x="71" y="299"/>
                </a:lnTo>
                <a:lnTo>
                  <a:pt x="80" y="313"/>
                </a:lnTo>
                <a:lnTo>
                  <a:pt x="91" y="326"/>
                </a:lnTo>
                <a:lnTo>
                  <a:pt x="104" y="339"/>
                </a:lnTo>
                <a:lnTo>
                  <a:pt x="118" y="351"/>
                </a:lnTo>
                <a:lnTo>
                  <a:pt x="133" y="361"/>
                </a:lnTo>
                <a:lnTo>
                  <a:pt x="149" y="369"/>
                </a:lnTo>
                <a:lnTo>
                  <a:pt x="167" y="377"/>
                </a:lnTo>
                <a:lnTo>
                  <a:pt x="185" y="383"/>
                </a:lnTo>
                <a:lnTo>
                  <a:pt x="203" y="387"/>
                </a:lnTo>
                <a:lnTo>
                  <a:pt x="223" y="390"/>
                </a:lnTo>
                <a:lnTo>
                  <a:pt x="242" y="391"/>
                </a:lnTo>
                <a:lnTo>
                  <a:pt x="262" y="390"/>
                </a:lnTo>
                <a:lnTo>
                  <a:pt x="282" y="387"/>
                </a:lnTo>
                <a:lnTo>
                  <a:pt x="300" y="383"/>
                </a:lnTo>
                <a:lnTo>
                  <a:pt x="318" y="377"/>
                </a:lnTo>
                <a:lnTo>
                  <a:pt x="335" y="369"/>
                </a:lnTo>
                <a:lnTo>
                  <a:pt x="351" y="361"/>
                </a:lnTo>
                <a:lnTo>
                  <a:pt x="366" y="350"/>
                </a:lnTo>
                <a:lnTo>
                  <a:pt x="380" y="339"/>
                </a:lnTo>
                <a:lnTo>
                  <a:pt x="393" y="326"/>
                </a:lnTo>
                <a:lnTo>
                  <a:pt x="404" y="313"/>
                </a:lnTo>
                <a:lnTo>
                  <a:pt x="414" y="299"/>
                </a:lnTo>
                <a:lnTo>
                  <a:pt x="422" y="284"/>
                </a:lnTo>
                <a:lnTo>
                  <a:pt x="429" y="268"/>
                </a:lnTo>
                <a:lnTo>
                  <a:pt x="434" y="251"/>
                </a:lnTo>
                <a:lnTo>
                  <a:pt x="437" y="233"/>
                </a:lnTo>
                <a:lnTo>
                  <a:pt x="438" y="216"/>
                </a:lnTo>
                <a:lnTo>
                  <a:pt x="484" y="216"/>
                </a:lnTo>
                <a:lnTo>
                  <a:pt x="484" y="221"/>
                </a:lnTo>
              </a:path>
            </a:pathLst>
          </a:custGeom>
          <a:solidFill>
            <a:srgbClr val="C00000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995363" y="5791200"/>
            <a:ext cx="7769225" cy="406400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FR = Freshmen,  SO = Sophomore,  JR = Junior,  SR = Senior</a:t>
            </a:r>
          </a:p>
        </p:txBody>
      </p:sp>
      <p:sp>
        <p:nvSpPr>
          <p:cNvPr id="70690" name="Rectangle 34"/>
          <p:cNvSpPr>
            <a:spLocks noChangeArrowheads="1"/>
          </p:cNvSpPr>
          <p:nvPr/>
        </p:nvSpPr>
        <p:spPr bwMode="auto">
          <a:xfrm>
            <a:off x="5110163" y="1981200"/>
            <a:ext cx="8350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Wingdings" panose="05000000000000000000" pitchFamily="2" charset="2"/>
              </a:rPr>
              <a:t></a:t>
            </a:r>
          </a:p>
        </p:txBody>
      </p:sp>
      <p:sp>
        <p:nvSpPr>
          <p:cNvPr id="70691" name="Rectangle 35"/>
          <p:cNvSpPr>
            <a:spLocks noChangeArrowheads="1"/>
          </p:cNvSpPr>
          <p:nvPr/>
        </p:nvSpPr>
        <p:spPr bwMode="auto">
          <a:xfrm>
            <a:off x="839788" y="4270375"/>
            <a:ext cx="841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100</a:t>
            </a:r>
          </a:p>
        </p:txBody>
      </p:sp>
      <p:sp>
        <p:nvSpPr>
          <p:cNvPr id="70692" name="Rectangle 36"/>
          <p:cNvSpPr>
            <a:spLocks noChangeArrowheads="1"/>
          </p:cNvSpPr>
          <p:nvPr/>
        </p:nvSpPr>
        <p:spPr bwMode="auto">
          <a:xfrm>
            <a:off x="4805363" y="3733800"/>
            <a:ext cx="638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20%</a:t>
            </a:r>
          </a:p>
        </p:txBody>
      </p:sp>
      <p:sp>
        <p:nvSpPr>
          <p:cNvPr id="70693" name="Rectangle 37"/>
          <p:cNvSpPr>
            <a:spLocks noChangeArrowheads="1"/>
          </p:cNvSpPr>
          <p:nvPr/>
        </p:nvSpPr>
        <p:spPr bwMode="auto">
          <a:xfrm>
            <a:off x="4805363" y="4727575"/>
            <a:ext cx="574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0%</a:t>
            </a:r>
          </a:p>
        </p:txBody>
      </p:sp>
      <p:sp>
        <p:nvSpPr>
          <p:cNvPr id="70694" name="Rectangle 38"/>
          <p:cNvSpPr>
            <a:spLocks noChangeArrowheads="1"/>
          </p:cNvSpPr>
          <p:nvPr/>
        </p:nvSpPr>
        <p:spPr bwMode="auto">
          <a:xfrm>
            <a:off x="4652963" y="2819400"/>
            <a:ext cx="615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  </a:t>
            </a:r>
            <a:r>
              <a:rPr lang="en-US" altLang="en-US" sz="1800" b="1"/>
              <a:t> %</a:t>
            </a:r>
          </a:p>
        </p:txBody>
      </p:sp>
      <p:sp>
        <p:nvSpPr>
          <p:cNvPr id="70695" name="Rectangle 39"/>
          <p:cNvSpPr>
            <a:spLocks noChangeArrowheads="1"/>
          </p:cNvSpPr>
          <p:nvPr/>
        </p:nvSpPr>
        <p:spPr bwMode="auto">
          <a:xfrm>
            <a:off x="5181600" y="2057400"/>
            <a:ext cx="41100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Good Presentation</a:t>
            </a:r>
          </a:p>
        </p:txBody>
      </p:sp>
      <p:sp>
        <p:nvSpPr>
          <p:cNvPr id="70696" name="TextBox 9"/>
          <p:cNvSpPr txBox="1">
            <a:spLocks noChangeArrowheads="1"/>
          </p:cNvSpPr>
          <p:nvPr/>
        </p:nvSpPr>
        <p:spPr bwMode="auto">
          <a:xfrm>
            <a:off x="7546975" y="6191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0847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458200" cy="4419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b="1" dirty="0"/>
              <a:t>In this chapter you learn:</a:t>
            </a:r>
            <a:r>
              <a:rPr lang="en-US" altLang="en-US" dirty="0"/>
              <a:t> 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How to organize and visualize categorical variables.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How to organize and visualize numerical variables.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How to summarize a mix of variables.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How to </a:t>
            </a:r>
            <a:r>
              <a:rPr lang="en-US" altLang="en-US" dirty="0">
                <a:highlight>
                  <a:srgbClr val="FFFF00"/>
                </a:highlight>
              </a:rPr>
              <a:t>avoid making common errors </a:t>
            </a:r>
            <a:r>
              <a:rPr lang="en-US" altLang="en-US" dirty="0"/>
              <a:t>when organizing and visualizing variables.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Graphical Errors: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511300" y="2730500"/>
            <a:ext cx="2540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Quarterly Sales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598488" y="2046288"/>
            <a:ext cx="40608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/>
              <a:t>Bad Presentation</a:t>
            </a:r>
          </a:p>
        </p:txBody>
      </p:sp>
      <p:sp>
        <p:nvSpPr>
          <p:cNvPr id="71701" name="Freeform 21"/>
          <p:cNvSpPr>
            <a:spLocks/>
          </p:cNvSpPr>
          <p:nvPr/>
        </p:nvSpPr>
        <p:spPr bwMode="auto">
          <a:xfrm>
            <a:off x="1385888" y="4867275"/>
            <a:ext cx="461962" cy="161925"/>
          </a:xfrm>
          <a:custGeom>
            <a:avLst/>
            <a:gdLst>
              <a:gd name="T0" fmla="*/ 0 w 291"/>
              <a:gd name="T1" fmla="*/ 0 h 96"/>
              <a:gd name="T2" fmla="*/ 2147483646 w 291"/>
              <a:gd name="T3" fmla="*/ 0 h 96"/>
              <a:gd name="T4" fmla="*/ 2147483646 w 291"/>
              <a:gd name="T5" fmla="*/ 2147483646 h 96"/>
              <a:gd name="T6" fmla="*/ 0 w 291"/>
              <a:gd name="T7" fmla="*/ 2147483646 h 96"/>
              <a:gd name="T8" fmla="*/ 0 w 291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96"/>
              <a:gd name="T17" fmla="*/ 291 w 291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96">
                <a:moveTo>
                  <a:pt x="0" y="0"/>
                </a:moveTo>
                <a:lnTo>
                  <a:pt x="290" y="0"/>
                </a:lnTo>
                <a:lnTo>
                  <a:pt x="290" y="95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2" name="Freeform 22"/>
          <p:cNvSpPr>
            <a:spLocks/>
          </p:cNvSpPr>
          <p:nvPr/>
        </p:nvSpPr>
        <p:spPr bwMode="auto">
          <a:xfrm>
            <a:off x="2073275" y="4813300"/>
            <a:ext cx="461963" cy="215900"/>
          </a:xfrm>
          <a:custGeom>
            <a:avLst/>
            <a:gdLst>
              <a:gd name="T0" fmla="*/ 0 w 291"/>
              <a:gd name="T1" fmla="*/ 0 h 130"/>
              <a:gd name="T2" fmla="*/ 2147483646 w 291"/>
              <a:gd name="T3" fmla="*/ 0 h 130"/>
              <a:gd name="T4" fmla="*/ 2147483646 w 291"/>
              <a:gd name="T5" fmla="*/ 2147483646 h 130"/>
              <a:gd name="T6" fmla="*/ 0 w 291"/>
              <a:gd name="T7" fmla="*/ 2147483646 h 130"/>
              <a:gd name="T8" fmla="*/ 0 w 291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30"/>
              <a:gd name="T17" fmla="*/ 291 w 291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30">
                <a:moveTo>
                  <a:pt x="0" y="0"/>
                </a:moveTo>
                <a:lnTo>
                  <a:pt x="290" y="0"/>
                </a:lnTo>
                <a:lnTo>
                  <a:pt x="290" y="129"/>
                </a:lnTo>
                <a:lnTo>
                  <a:pt x="0" y="129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3" name="Freeform 23"/>
          <p:cNvSpPr>
            <a:spLocks/>
          </p:cNvSpPr>
          <p:nvPr/>
        </p:nvSpPr>
        <p:spPr bwMode="auto">
          <a:xfrm>
            <a:off x="2762250" y="4678363"/>
            <a:ext cx="461963" cy="350837"/>
          </a:xfrm>
          <a:custGeom>
            <a:avLst/>
            <a:gdLst>
              <a:gd name="T0" fmla="*/ 0 w 291"/>
              <a:gd name="T1" fmla="*/ 0 h 215"/>
              <a:gd name="T2" fmla="*/ 2147483646 w 291"/>
              <a:gd name="T3" fmla="*/ 0 h 215"/>
              <a:gd name="T4" fmla="*/ 2147483646 w 291"/>
              <a:gd name="T5" fmla="*/ 2147483646 h 215"/>
              <a:gd name="T6" fmla="*/ 0 w 291"/>
              <a:gd name="T7" fmla="*/ 2147483646 h 215"/>
              <a:gd name="T8" fmla="*/ 0 w 291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215"/>
              <a:gd name="T17" fmla="*/ 291 w 291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215">
                <a:moveTo>
                  <a:pt x="0" y="0"/>
                </a:moveTo>
                <a:lnTo>
                  <a:pt x="290" y="0"/>
                </a:lnTo>
                <a:lnTo>
                  <a:pt x="290" y="214"/>
                </a:lnTo>
                <a:lnTo>
                  <a:pt x="0" y="214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4" name="Freeform 24"/>
          <p:cNvSpPr>
            <a:spLocks/>
          </p:cNvSpPr>
          <p:nvPr/>
        </p:nvSpPr>
        <p:spPr bwMode="auto">
          <a:xfrm>
            <a:off x="3449638" y="4867275"/>
            <a:ext cx="461962" cy="161925"/>
          </a:xfrm>
          <a:custGeom>
            <a:avLst/>
            <a:gdLst>
              <a:gd name="T0" fmla="*/ 0 w 291"/>
              <a:gd name="T1" fmla="*/ 0 h 96"/>
              <a:gd name="T2" fmla="*/ 2147483646 w 291"/>
              <a:gd name="T3" fmla="*/ 0 h 96"/>
              <a:gd name="T4" fmla="*/ 2147483646 w 291"/>
              <a:gd name="T5" fmla="*/ 2147483646 h 96"/>
              <a:gd name="T6" fmla="*/ 0 w 291"/>
              <a:gd name="T7" fmla="*/ 2147483646 h 96"/>
              <a:gd name="T8" fmla="*/ 0 w 291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96"/>
              <a:gd name="T17" fmla="*/ 291 w 291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96">
                <a:moveTo>
                  <a:pt x="0" y="0"/>
                </a:moveTo>
                <a:lnTo>
                  <a:pt x="290" y="0"/>
                </a:lnTo>
                <a:lnTo>
                  <a:pt x="290" y="95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>
            <a:off x="1295400" y="3743325"/>
            <a:ext cx="0" cy="128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Line 26"/>
          <p:cNvSpPr>
            <a:spLocks noChangeShapeType="1"/>
          </p:cNvSpPr>
          <p:nvPr/>
        </p:nvSpPr>
        <p:spPr bwMode="auto">
          <a:xfrm>
            <a:off x="1295400" y="50292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685800" y="480060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</a:t>
            </a: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442913" y="4032250"/>
            <a:ext cx="561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100</a:t>
            </a: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442913" y="3276600"/>
            <a:ext cx="561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200</a:t>
            </a: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1319213" y="52339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Q1</a:t>
            </a: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2006600" y="52339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Q2</a:t>
            </a: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2730500" y="5245100"/>
            <a:ext cx="485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Q3</a:t>
            </a: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3382963" y="52339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Q4</a:t>
            </a:r>
          </a:p>
        </p:txBody>
      </p:sp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1130300" y="30353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$</a:t>
            </a:r>
          </a:p>
        </p:txBody>
      </p:sp>
      <p:sp>
        <p:nvSpPr>
          <p:cNvPr id="71715" name="Freeform 35"/>
          <p:cNvSpPr>
            <a:spLocks/>
          </p:cNvSpPr>
          <p:nvPr/>
        </p:nvSpPr>
        <p:spPr bwMode="auto">
          <a:xfrm>
            <a:off x="304800" y="1981200"/>
            <a:ext cx="685800" cy="696913"/>
          </a:xfrm>
          <a:custGeom>
            <a:avLst/>
            <a:gdLst>
              <a:gd name="T0" fmla="*/ 2147483646 w 562"/>
              <a:gd name="T1" fmla="*/ 2147483646 h 565"/>
              <a:gd name="T2" fmla="*/ 2147483646 w 562"/>
              <a:gd name="T3" fmla="*/ 2147483646 h 565"/>
              <a:gd name="T4" fmla="*/ 2147483646 w 562"/>
              <a:gd name="T5" fmla="*/ 2147483646 h 565"/>
              <a:gd name="T6" fmla="*/ 2147483646 w 562"/>
              <a:gd name="T7" fmla="*/ 2147483646 h 565"/>
              <a:gd name="T8" fmla="*/ 2147483646 w 562"/>
              <a:gd name="T9" fmla="*/ 2147483646 h 565"/>
              <a:gd name="T10" fmla="*/ 2147483646 w 562"/>
              <a:gd name="T11" fmla="*/ 2147483646 h 565"/>
              <a:gd name="T12" fmla="*/ 2147483646 w 562"/>
              <a:gd name="T13" fmla="*/ 2147483646 h 565"/>
              <a:gd name="T14" fmla="*/ 2147483646 w 562"/>
              <a:gd name="T15" fmla="*/ 2147483646 h 565"/>
              <a:gd name="T16" fmla="*/ 2147483646 w 562"/>
              <a:gd name="T17" fmla="*/ 2147483646 h 565"/>
              <a:gd name="T18" fmla="*/ 2147483646 w 562"/>
              <a:gd name="T19" fmla="*/ 2147483646 h 565"/>
              <a:gd name="T20" fmla="*/ 0 w 562"/>
              <a:gd name="T21" fmla="*/ 2147483646 h 565"/>
              <a:gd name="T22" fmla="*/ 2147483646 w 562"/>
              <a:gd name="T23" fmla="*/ 2147483646 h 565"/>
              <a:gd name="T24" fmla="*/ 2147483646 w 562"/>
              <a:gd name="T25" fmla="*/ 2147483646 h 565"/>
              <a:gd name="T26" fmla="*/ 2147483646 w 562"/>
              <a:gd name="T27" fmla="*/ 2147483646 h 565"/>
              <a:gd name="T28" fmla="*/ 2147483646 w 562"/>
              <a:gd name="T29" fmla="*/ 2147483646 h 565"/>
              <a:gd name="T30" fmla="*/ 2147483646 w 562"/>
              <a:gd name="T31" fmla="*/ 0 h 565"/>
              <a:gd name="T32" fmla="*/ 2147483646 w 562"/>
              <a:gd name="T33" fmla="*/ 2147483646 h 565"/>
              <a:gd name="T34" fmla="*/ 2147483646 w 562"/>
              <a:gd name="T35" fmla="*/ 2147483646 h 565"/>
              <a:gd name="T36" fmla="*/ 2147483646 w 562"/>
              <a:gd name="T37" fmla="*/ 2147483646 h 565"/>
              <a:gd name="T38" fmla="*/ 2147483646 w 562"/>
              <a:gd name="T39" fmla="*/ 2147483646 h 565"/>
              <a:gd name="T40" fmla="*/ 2147483646 w 562"/>
              <a:gd name="T41" fmla="*/ 2147483646 h 565"/>
              <a:gd name="T42" fmla="*/ 2147483646 w 562"/>
              <a:gd name="T43" fmla="*/ 2147483646 h 565"/>
              <a:gd name="T44" fmla="*/ 2147483646 w 562"/>
              <a:gd name="T45" fmla="*/ 2147483646 h 565"/>
              <a:gd name="T46" fmla="*/ 2147483646 w 562"/>
              <a:gd name="T47" fmla="*/ 2147483646 h 565"/>
              <a:gd name="T48" fmla="*/ 2147483646 w 562"/>
              <a:gd name="T49" fmla="*/ 2147483646 h 565"/>
              <a:gd name="T50" fmla="*/ 2147483646 w 562"/>
              <a:gd name="T51" fmla="*/ 2147483646 h 565"/>
              <a:gd name="T52" fmla="*/ 2147483646 w 562"/>
              <a:gd name="T53" fmla="*/ 2147483646 h 565"/>
              <a:gd name="T54" fmla="*/ 2147483646 w 562"/>
              <a:gd name="T55" fmla="*/ 2147483646 h 565"/>
              <a:gd name="T56" fmla="*/ 2147483646 w 562"/>
              <a:gd name="T57" fmla="*/ 2147483646 h 565"/>
              <a:gd name="T58" fmla="*/ 2147483646 w 562"/>
              <a:gd name="T59" fmla="*/ 2147483646 h 565"/>
              <a:gd name="T60" fmla="*/ 2147483646 w 562"/>
              <a:gd name="T61" fmla="*/ 2147483646 h 565"/>
              <a:gd name="T62" fmla="*/ 2147483646 w 562"/>
              <a:gd name="T63" fmla="*/ 2147483646 h 565"/>
              <a:gd name="T64" fmla="*/ 2147483646 w 562"/>
              <a:gd name="T65" fmla="*/ 2147483646 h 565"/>
              <a:gd name="T66" fmla="*/ 2147483646 w 562"/>
              <a:gd name="T67" fmla="*/ 2147483646 h 565"/>
              <a:gd name="T68" fmla="*/ 2147483646 w 562"/>
              <a:gd name="T69" fmla="*/ 2147483646 h 565"/>
              <a:gd name="T70" fmla="*/ 2147483646 w 562"/>
              <a:gd name="T71" fmla="*/ 2147483646 h 565"/>
              <a:gd name="T72" fmla="*/ 2147483646 w 562"/>
              <a:gd name="T73" fmla="*/ 2147483646 h 565"/>
              <a:gd name="T74" fmla="*/ 2147483646 w 562"/>
              <a:gd name="T75" fmla="*/ 2147483646 h 565"/>
              <a:gd name="T76" fmla="*/ 2147483646 w 562"/>
              <a:gd name="T77" fmla="*/ 2147483646 h 565"/>
              <a:gd name="T78" fmla="*/ 2147483646 w 562"/>
              <a:gd name="T79" fmla="*/ 2147483646 h 565"/>
              <a:gd name="T80" fmla="*/ 2147483646 w 562"/>
              <a:gd name="T81" fmla="*/ 2147483646 h 565"/>
              <a:gd name="T82" fmla="*/ 2147483646 w 562"/>
              <a:gd name="T83" fmla="*/ 2147483646 h 565"/>
              <a:gd name="T84" fmla="*/ 2147483646 w 562"/>
              <a:gd name="T85" fmla="*/ 2147483646 h 565"/>
              <a:gd name="T86" fmla="*/ 2147483646 w 562"/>
              <a:gd name="T87" fmla="*/ 2147483646 h 5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2"/>
              <a:gd name="T133" fmla="*/ 0 h 565"/>
              <a:gd name="T134" fmla="*/ 562 w 562"/>
              <a:gd name="T135" fmla="*/ 565 h 5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2" h="565">
                <a:moveTo>
                  <a:pt x="561" y="289"/>
                </a:moveTo>
                <a:lnTo>
                  <a:pt x="559" y="311"/>
                </a:lnTo>
                <a:lnTo>
                  <a:pt x="555" y="339"/>
                </a:lnTo>
                <a:lnTo>
                  <a:pt x="548" y="366"/>
                </a:lnTo>
                <a:lnTo>
                  <a:pt x="538" y="392"/>
                </a:lnTo>
                <a:lnTo>
                  <a:pt x="526" y="416"/>
                </a:lnTo>
                <a:lnTo>
                  <a:pt x="512" y="440"/>
                </a:lnTo>
                <a:lnTo>
                  <a:pt x="496" y="462"/>
                </a:lnTo>
                <a:lnTo>
                  <a:pt x="478" y="482"/>
                </a:lnTo>
                <a:lnTo>
                  <a:pt x="458" y="500"/>
                </a:lnTo>
                <a:lnTo>
                  <a:pt x="436" y="516"/>
                </a:lnTo>
                <a:lnTo>
                  <a:pt x="414" y="530"/>
                </a:lnTo>
                <a:lnTo>
                  <a:pt x="389" y="543"/>
                </a:lnTo>
                <a:lnTo>
                  <a:pt x="364" y="552"/>
                </a:lnTo>
                <a:lnTo>
                  <a:pt x="337" y="559"/>
                </a:lnTo>
                <a:lnTo>
                  <a:pt x="309" y="563"/>
                </a:lnTo>
                <a:lnTo>
                  <a:pt x="280" y="564"/>
                </a:lnTo>
                <a:lnTo>
                  <a:pt x="252" y="563"/>
                </a:lnTo>
                <a:lnTo>
                  <a:pt x="224" y="559"/>
                </a:lnTo>
                <a:lnTo>
                  <a:pt x="198" y="552"/>
                </a:lnTo>
                <a:lnTo>
                  <a:pt x="172" y="543"/>
                </a:lnTo>
                <a:lnTo>
                  <a:pt x="148" y="530"/>
                </a:lnTo>
                <a:lnTo>
                  <a:pt x="124" y="516"/>
                </a:lnTo>
                <a:lnTo>
                  <a:pt x="103" y="500"/>
                </a:lnTo>
                <a:lnTo>
                  <a:pt x="83" y="482"/>
                </a:lnTo>
                <a:lnTo>
                  <a:pt x="65" y="462"/>
                </a:lnTo>
                <a:lnTo>
                  <a:pt x="48" y="440"/>
                </a:lnTo>
                <a:lnTo>
                  <a:pt x="34" y="416"/>
                </a:lnTo>
                <a:lnTo>
                  <a:pt x="22" y="392"/>
                </a:lnTo>
                <a:lnTo>
                  <a:pt x="13" y="366"/>
                </a:lnTo>
                <a:lnTo>
                  <a:pt x="6" y="339"/>
                </a:lnTo>
                <a:lnTo>
                  <a:pt x="2" y="311"/>
                </a:lnTo>
                <a:lnTo>
                  <a:pt x="0" y="282"/>
                </a:lnTo>
                <a:lnTo>
                  <a:pt x="2" y="254"/>
                </a:lnTo>
                <a:lnTo>
                  <a:pt x="13" y="199"/>
                </a:lnTo>
                <a:lnTo>
                  <a:pt x="22" y="173"/>
                </a:lnTo>
                <a:lnTo>
                  <a:pt x="34" y="149"/>
                </a:lnTo>
                <a:lnTo>
                  <a:pt x="48" y="125"/>
                </a:lnTo>
                <a:lnTo>
                  <a:pt x="65" y="103"/>
                </a:lnTo>
                <a:lnTo>
                  <a:pt x="83" y="83"/>
                </a:lnTo>
                <a:lnTo>
                  <a:pt x="103" y="65"/>
                </a:lnTo>
                <a:lnTo>
                  <a:pt x="124" y="49"/>
                </a:lnTo>
                <a:lnTo>
                  <a:pt x="148" y="34"/>
                </a:lnTo>
                <a:lnTo>
                  <a:pt x="172" y="22"/>
                </a:lnTo>
                <a:lnTo>
                  <a:pt x="198" y="13"/>
                </a:lnTo>
                <a:lnTo>
                  <a:pt x="224" y="6"/>
                </a:lnTo>
                <a:lnTo>
                  <a:pt x="252" y="1"/>
                </a:lnTo>
                <a:lnTo>
                  <a:pt x="280" y="0"/>
                </a:lnTo>
                <a:lnTo>
                  <a:pt x="309" y="1"/>
                </a:lnTo>
                <a:lnTo>
                  <a:pt x="337" y="6"/>
                </a:lnTo>
                <a:lnTo>
                  <a:pt x="364" y="13"/>
                </a:lnTo>
                <a:lnTo>
                  <a:pt x="389" y="22"/>
                </a:lnTo>
                <a:lnTo>
                  <a:pt x="414" y="34"/>
                </a:lnTo>
                <a:lnTo>
                  <a:pt x="436" y="49"/>
                </a:lnTo>
                <a:lnTo>
                  <a:pt x="458" y="65"/>
                </a:lnTo>
                <a:lnTo>
                  <a:pt x="478" y="83"/>
                </a:lnTo>
                <a:lnTo>
                  <a:pt x="496" y="103"/>
                </a:lnTo>
                <a:lnTo>
                  <a:pt x="512" y="125"/>
                </a:lnTo>
                <a:lnTo>
                  <a:pt x="526" y="149"/>
                </a:lnTo>
                <a:lnTo>
                  <a:pt x="538" y="173"/>
                </a:lnTo>
                <a:lnTo>
                  <a:pt x="548" y="199"/>
                </a:lnTo>
                <a:lnTo>
                  <a:pt x="555" y="226"/>
                </a:lnTo>
                <a:lnTo>
                  <a:pt x="561" y="282"/>
                </a:lnTo>
                <a:lnTo>
                  <a:pt x="508" y="282"/>
                </a:lnTo>
                <a:lnTo>
                  <a:pt x="506" y="259"/>
                </a:lnTo>
                <a:lnTo>
                  <a:pt x="503" y="237"/>
                </a:lnTo>
                <a:lnTo>
                  <a:pt x="497" y="215"/>
                </a:lnTo>
                <a:lnTo>
                  <a:pt x="489" y="194"/>
                </a:lnTo>
                <a:lnTo>
                  <a:pt x="480" y="174"/>
                </a:lnTo>
                <a:lnTo>
                  <a:pt x="468" y="155"/>
                </a:lnTo>
                <a:lnTo>
                  <a:pt x="455" y="137"/>
                </a:lnTo>
                <a:lnTo>
                  <a:pt x="441" y="121"/>
                </a:lnTo>
                <a:lnTo>
                  <a:pt x="424" y="106"/>
                </a:lnTo>
                <a:lnTo>
                  <a:pt x="407" y="93"/>
                </a:lnTo>
                <a:lnTo>
                  <a:pt x="388" y="81"/>
                </a:lnTo>
                <a:lnTo>
                  <a:pt x="369" y="72"/>
                </a:lnTo>
                <a:lnTo>
                  <a:pt x="348" y="64"/>
                </a:lnTo>
                <a:lnTo>
                  <a:pt x="327" y="58"/>
                </a:lnTo>
                <a:lnTo>
                  <a:pt x="304" y="55"/>
                </a:lnTo>
                <a:lnTo>
                  <a:pt x="281" y="53"/>
                </a:lnTo>
                <a:lnTo>
                  <a:pt x="258" y="55"/>
                </a:lnTo>
                <a:lnTo>
                  <a:pt x="235" y="58"/>
                </a:lnTo>
                <a:lnTo>
                  <a:pt x="214" y="64"/>
                </a:lnTo>
                <a:lnTo>
                  <a:pt x="193" y="72"/>
                </a:lnTo>
                <a:lnTo>
                  <a:pt x="173" y="81"/>
                </a:lnTo>
                <a:lnTo>
                  <a:pt x="154" y="93"/>
                </a:lnTo>
                <a:lnTo>
                  <a:pt x="137" y="106"/>
                </a:lnTo>
                <a:lnTo>
                  <a:pt x="468" y="410"/>
                </a:lnTo>
                <a:lnTo>
                  <a:pt x="455" y="427"/>
                </a:lnTo>
                <a:lnTo>
                  <a:pt x="440" y="444"/>
                </a:lnTo>
                <a:lnTo>
                  <a:pt x="424" y="458"/>
                </a:lnTo>
                <a:lnTo>
                  <a:pt x="93" y="155"/>
                </a:lnTo>
                <a:lnTo>
                  <a:pt x="82" y="174"/>
                </a:lnTo>
                <a:lnTo>
                  <a:pt x="72" y="194"/>
                </a:lnTo>
                <a:lnTo>
                  <a:pt x="64" y="215"/>
                </a:lnTo>
                <a:lnTo>
                  <a:pt x="59" y="237"/>
                </a:lnTo>
                <a:lnTo>
                  <a:pt x="55" y="259"/>
                </a:lnTo>
                <a:lnTo>
                  <a:pt x="54" y="282"/>
                </a:lnTo>
                <a:lnTo>
                  <a:pt x="55" y="305"/>
                </a:lnTo>
                <a:lnTo>
                  <a:pt x="59" y="328"/>
                </a:lnTo>
                <a:lnTo>
                  <a:pt x="64" y="350"/>
                </a:lnTo>
                <a:lnTo>
                  <a:pt x="72" y="371"/>
                </a:lnTo>
                <a:lnTo>
                  <a:pt x="82" y="391"/>
                </a:lnTo>
                <a:lnTo>
                  <a:pt x="93" y="410"/>
                </a:lnTo>
                <a:lnTo>
                  <a:pt x="106" y="427"/>
                </a:lnTo>
                <a:lnTo>
                  <a:pt x="121" y="444"/>
                </a:lnTo>
                <a:lnTo>
                  <a:pt x="137" y="459"/>
                </a:lnTo>
                <a:lnTo>
                  <a:pt x="154" y="472"/>
                </a:lnTo>
                <a:lnTo>
                  <a:pt x="173" y="483"/>
                </a:lnTo>
                <a:lnTo>
                  <a:pt x="193" y="493"/>
                </a:lnTo>
                <a:lnTo>
                  <a:pt x="214" y="501"/>
                </a:lnTo>
                <a:lnTo>
                  <a:pt x="235" y="506"/>
                </a:lnTo>
                <a:lnTo>
                  <a:pt x="258" y="510"/>
                </a:lnTo>
                <a:lnTo>
                  <a:pt x="281" y="511"/>
                </a:lnTo>
                <a:lnTo>
                  <a:pt x="304" y="510"/>
                </a:lnTo>
                <a:lnTo>
                  <a:pt x="327" y="506"/>
                </a:lnTo>
                <a:lnTo>
                  <a:pt x="348" y="501"/>
                </a:lnTo>
                <a:lnTo>
                  <a:pt x="369" y="493"/>
                </a:lnTo>
                <a:lnTo>
                  <a:pt x="388" y="483"/>
                </a:lnTo>
                <a:lnTo>
                  <a:pt x="407" y="472"/>
                </a:lnTo>
                <a:lnTo>
                  <a:pt x="424" y="458"/>
                </a:lnTo>
                <a:lnTo>
                  <a:pt x="440" y="444"/>
                </a:lnTo>
                <a:lnTo>
                  <a:pt x="455" y="427"/>
                </a:lnTo>
                <a:lnTo>
                  <a:pt x="468" y="410"/>
                </a:lnTo>
                <a:lnTo>
                  <a:pt x="480" y="391"/>
                </a:lnTo>
                <a:lnTo>
                  <a:pt x="489" y="371"/>
                </a:lnTo>
                <a:lnTo>
                  <a:pt x="497" y="350"/>
                </a:lnTo>
                <a:lnTo>
                  <a:pt x="503" y="328"/>
                </a:lnTo>
                <a:lnTo>
                  <a:pt x="506" y="305"/>
                </a:lnTo>
                <a:lnTo>
                  <a:pt x="508" y="282"/>
                </a:lnTo>
                <a:lnTo>
                  <a:pt x="561" y="282"/>
                </a:lnTo>
                <a:lnTo>
                  <a:pt x="561" y="289"/>
                </a:lnTo>
              </a:path>
            </a:pathLst>
          </a:custGeom>
          <a:solidFill>
            <a:srgbClr val="C00000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7" name="TextBox 9"/>
          <p:cNvSpPr txBox="1">
            <a:spLocks noChangeArrowheads="1"/>
          </p:cNvSpPr>
          <p:nvPr/>
        </p:nvSpPr>
        <p:spPr bwMode="auto">
          <a:xfrm>
            <a:off x="7710488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Graphical Errors: </a:t>
            </a:r>
            <a:br>
              <a:rPr lang="en-US" altLang="en-US"/>
            </a:br>
            <a:r>
              <a:rPr lang="en-US" altLang="en-US"/>
              <a:t>Compressing the Vertical Axis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4876800" y="2057400"/>
            <a:ext cx="41148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/>
              <a:t>Good Presentation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511300" y="2730500"/>
            <a:ext cx="2540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Quarterly Sales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551488" y="2732088"/>
            <a:ext cx="25384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Quarterly Sales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598488" y="2046288"/>
            <a:ext cx="40608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/>
              <a:t>Bad Presentation</a:t>
            </a:r>
          </a:p>
        </p:txBody>
      </p:sp>
      <p:sp>
        <p:nvSpPr>
          <p:cNvPr id="71687" name="Freeform 7"/>
          <p:cNvSpPr>
            <a:spLocks/>
          </p:cNvSpPr>
          <p:nvPr/>
        </p:nvSpPr>
        <p:spPr bwMode="auto">
          <a:xfrm>
            <a:off x="5419725" y="4400550"/>
            <a:ext cx="488950" cy="628650"/>
          </a:xfrm>
          <a:custGeom>
            <a:avLst/>
            <a:gdLst>
              <a:gd name="T0" fmla="*/ 0 w 308"/>
              <a:gd name="T1" fmla="*/ 0 h 396"/>
              <a:gd name="T2" fmla="*/ 2147483646 w 308"/>
              <a:gd name="T3" fmla="*/ 0 h 396"/>
              <a:gd name="T4" fmla="*/ 2147483646 w 308"/>
              <a:gd name="T5" fmla="*/ 2147483646 h 396"/>
              <a:gd name="T6" fmla="*/ 0 w 308"/>
              <a:gd name="T7" fmla="*/ 2147483646 h 396"/>
              <a:gd name="T8" fmla="*/ 0 w 308"/>
              <a:gd name="T9" fmla="*/ 0 h 3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396"/>
              <a:gd name="T17" fmla="*/ 308 w 308"/>
              <a:gd name="T18" fmla="*/ 396 h 3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396">
                <a:moveTo>
                  <a:pt x="0" y="0"/>
                </a:moveTo>
                <a:lnTo>
                  <a:pt x="307" y="0"/>
                </a:lnTo>
                <a:lnTo>
                  <a:pt x="307" y="395"/>
                </a:lnTo>
                <a:lnTo>
                  <a:pt x="0" y="395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8" name="Freeform 8"/>
          <p:cNvSpPr>
            <a:spLocks/>
          </p:cNvSpPr>
          <p:nvPr/>
        </p:nvSpPr>
        <p:spPr bwMode="auto">
          <a:xfrm>
            <a:off x="6148388" y="4187825"/>
            <a:ext cx="495300" cy="841375"/>
          </a:xfrm>
          <a:custGeom>
            <a:avLst/>
            <a:gdLst>
              <a:gd name="T0" fmla="*/ 0 w 312"/>
              <a:gd name="T1" fmla="*/ 0 h 530"/>
              <a:gd name="T2" fmla="*/ 2147483646 w 312"/>
              <a:gd name="T3" fmla="*/ 0 h 530"/>
              <a:gd name="T4" fmla="*/ 2147483646 w 312"/>
              <a:gd name="T5" fmla="*/ 2147483646 h 530"/>
              <a:gd name="T6" fmla="*/ 0 w 312"/>
              <a:gd name="T7" fmla="*/ 2147483646 h 530"/>
              <a:gd name="T8" fmla="*/ 0 w 312"/>
              <a:gd name="T9" fmla="*/ 0 h 5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2"/>
              <a:gd name="T16" fmla="*/ 0 h 530"/>
              <a:gd name="T17" fmla="*/ 312 w 312"/>
              <a:gd name="T18" fmla="*/ 530 h 5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2" h="530">
                <a:moveTo>
                  <a:pt x="0" y="0"/>
                </a:moveTo>
                <a:lnTo>
                  <a:pt x="311" y="0"/>
                </a:lnTo>
                <a:lnTo>
                  <a:pt x="311" y="529"/>
                </a:lnTo>
                <a:lnTo>
                  <a:pt x="0" y="529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9" name="Freeform 9"/>
          <p:cNvSpPr>
            <a:spLocks/>
          </p:cNvSpPr>
          <p:nvPr/>
        </p:nvSpPr>
        <p:spPr bwMode="auto">
          <a:xfrm>
            <a:off x="6883400" y="3648075"/>
            <a:ext cx="488950" cy="1381125"/>
          </a:xfrm>
          <a:custGeom>
            <a:avLst/>
            <a:gdLst>
              <a:gd name="T0" fmla="*/ 0 w 308"/>
              <a:gd name="T1" fmla="*/ 0 h 870"/>
              <a:gd name="T2" fmla="*/ 2147483646 w 308"/>
              <a:gd name="T3" fmla="*/ 0 h 870"/>
              <a:gd name="T4" fmla="*/ 2147483646 w 308"/>
              <a:gd name="T5" fmla="*/ 2147483646 h 870"/>
              <a:gd name="T6" fmla="*/ 0 w 308"/>
              <a:gd name="T7" fmla="*/ 2147483646 h 870"/>
              <a:gd name="T8" fmla="*/ 0 w 308"/>
              <a:gd name="T9" fmla="*/ 0 h 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870"/>
              <a:gd name="T17" fmla="*/ 308 w 308"/>
              <a:gd name="T18" fmla="*/ 870 h 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870">
                <a:moveTo>
                  <a:pt x="0" y="0"/>
                </a:moveTo>
                <a:lnTo>
                  <a:pt x="307" y="0"/>
                </a:lnTo>
                <a:lnTo>
                  <a:pt x="307" y="869"/>
                </a:lnTo>
                <a:lnTo>
                  <a:pt x="0" y="869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0" name="Freeform 10"/>
          <p:cNvSpPr>
            <a:spLocks/>
          </p:cNvSpPr>
          <p:nvPr/>
        </p:nvSpPr>
        <p:spPr bwMode="auto">
          <a:xfrm>
            <a:off x="7612063" y="4400550"/>
            <a:ext cx="490537" cy="628650"/>
          </a:xfrm>
          <a:custGeom>
            <a:avLst/>
            <a:gdLst>
              <a:gd name="T0" fmla="*/ 0 w 309"/>
              <a:gd name="T1" fmla="*/ 0 h 396"/>
              <a:gd name="T2" fmla="*/ 2147483646 w 309"/>
              <a:gd name="T3" fmla="*/ 0 h 396"/>
              <a:gd name="T4" fmla="*/ 2147483646 w 309"/>
              <a:gd name="T5" fmla="*/ 2147483646 h 396"/>
              <a:gd name="T6" fmla="*/ 0 w 309"/>
              <a:gd name="T7" fmla="*/ 2147483646 h 396"/>
              <a:gd name="T8" fmla="*/ 0 w 309"/>
              <a:gd name="T9" fmla="*/ 0 h 3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"/>
              <a:gd name="T16" fmla="*/ 0 h 396"/>
              <a:gd name="T17" fmla="*/ 309 w 309"/>
              <a:gd name="T18" fmla="*/ 396 h 3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" h="396">
                <a:moveTo>
                  <a:pt x="0" y="0"/>
                </a:moveTo>
                <a:lnTo>
                  <a:pt x="308" y="0"/>
                </a:lnTo>
                <a:lnTo>
                  <a:pt x="308" y="395"/>
                </a:lnTo>
                <a:lnTo>
                  <a:pt x="0" y="395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5334000" y="3743325"/>
            <a:ext cx="0" cy="128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5334000" y="5029200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4800600" y="480060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632325" y="4025900"/>
            <a:ext cx="434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25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4632325" y="3259138"/>
            <a:ext cx="434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50</a:t>
            </a: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5365750" y="52466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Q1</a:t>
            </a: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6094413" y="52466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Q2</a:t>
            </a: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6824663" y="52466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Q3</a:t>
            </a: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7531100" y="5245100"/>
            <a:ext cx="485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Q4</a:t>
            </a: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5119688" y="3013075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$</a:t>
            </a:r>
          </a:p>
        </p:txBody>
      </p:sp>
      <p:sp>
        <p:nvSpPr>
          <p:cNvPr id="71701" name="Freeform 21"/>
          <p:cNvSpPr>
            <a:spLocks/>
          </p:cNvSpPr>
          <p:nvPr/>
        </p:nvSpPr>
        <p:spPr bwMode="auto">
          <a:xfrm>
            <a:off x="1385888" y="4867275"/>
            <a:ext cx="461962" cy="161925"/>
          </a:xfrm>
          <a:custGeom>
            <a:avLst/>
            <a:gdLst>
              <a:gd name="T0" fmla="*/ 0 w 291"/>
              <a:gd name="T1" fmla="*/ 0 h 96"/>
              <a:gd name="T2" fmla="*/ 2147483646 w 291"/>
              <a:gd name="T3" fmla="*/ 0 h 96"/>
              <a:gd name="T4" fmla="*/ 2147483646 w 291"/>
              <a:gd name="T5" fmla="*/ 2147483646 h 96"/>
              <a:gd name="T6" fmla="*/ 0 w 291"/>
              <a:gd name="T7" fmla="*/ 2147483646 h 96"/>
              <a:gd name="T8" fmla="*/ 0 w 291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96"/>
              <a:gd name="T17" fmla="*/ 291 w 291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96">
                <a:moveTo>
                  <a:pt x="0" y="0"/>
                </a:moveTo>
                <a:lnTo>
                  <a:pt x="290" y="0"/>
                </a:lnTo>
                <a:lnTo>
                  <a:pt x="290" y="95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2" name="Freeform 22"/>
          <p:cNvSpPr>
            <a:spLocks/>
          </p:cNvSpPr>
          <p:nvPr/>
        </p:nvSpPr>
        <p:spPr bwMode="auto">
          <a:xfrm>
            <a:off x="2073275" y="4813300"/>
            <a:ext cx="461963" cy="215900"/>
          </a:xfrm>
          <a:custGeom>
            <a:avLst/>
            <a:gdLst>
              <a:gd name="T0" fmla="*/ 0 w 291"/>
              <a:gd name="T1" fmla="*/ 0 h 130"/>
              <a:gd name="T2" fmla="*/ 2147483646 w 291"/>
              <a:gd name="T3" fmla="*/ 0 h 130"/>
              <a:gd name="T4" fmla="*/ 2147483646 w 291"/>
              <a:gd name="T5" fmla="*/ 2147483646 h 130"/>
              <a:gd name="T6" fmla="*/ 0 w 291"/>
              <a:gd name="T7" fmla="*/ 2147483646 h 130"/>
              <a:gd name="T8" fmla="*/ 0 w 291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30"/>
              <a:gd name="T17" fmla="*/ 291 w 291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30">
                <a:moveTo>
                  <a:pt x="0" y="0"/>
                </a:moveTo>
                <a:lnTo>
                  <a:pt x="290" y="0"/>
                </a:lnTo>
                <a:lnTo>
                  <a:pt x="290" y="129"/>
                </a:lnTo>
                <a:lnTo>
                  <a:pt x="0" y="129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3" name="Freeform 23"/>
          <p:cNvSpPr>
            <a:spLocks/>
          </p:cNvSpPr>
          <p:nvPr/>
        </p:nvSpPr>
        <p:spPr bwMode="auto">
          <a:xfrm>
            <a:off x="2762250" y="4678363"/>
            <a:ext cx="461963" cy="350837"/>
          </a:xfrm>
          <a:custGeom>
            <a:avLst/>
            <a:gdLst>
              <a:gd name="T0" fmla="*/ 0 w 291"/>
              <a:gd name="T1" fmla="*/ 0 h 215"/>
              <a:gd name="T2" fmla="*/ 2147483646 w 291"/>
              <a:gd name="T3" fmla="*/ 0 h 215"/>
              <a:gd name="T4" fmla="*/ 2147483646 w 291"/>
              <a:gd name="T5" fmla="*/ 2147483646 h 215"/>
              <a:gd name="T6" fmla="*/ 0 w 291"/>
              <a:gd name="T7" fmla="*/ 2147483646 h 215"/>
              <a:gd name="T8" fmla="*/ 0 w 291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215"/>
              <a:gd name="T17" fmla="*/ 291 w 291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215">
                <a:moveTo>
                  <a:pt x="0" y="0"/>
                </a:moveTo>
                <a:lnTo>
                  <a:pt x="290" y="0"/>
                </a:lnTo>
                <a:lnTo>
                  <a:pt x="290" y="214"/>
                </a:lnTo>
                <a:lnTo>
                  <a:pt x="0" y="214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4" name="Freeform 24"/>
          <p:cNvSpPr>
            <a:spLocks/>
          </p:cNvSpPr>
          <p:nvPr/>
        </p:nvSpPr>
        <p:spPr bwMode="auto">
          <a:xfrm>
            <a:off x="3449638" y="4867275"/>
            <a:ext cx="461962" cy="161925"/>
          </a:xfrm>
          <a:custGeom>
            <a:avLst/>
            <a:gdLst>
              <a:gd name="T0" fmla="*/ 0 w 291"/>
              <a:gd name="T1" fmla="*/ 0 h 96"/>
              <a:gd name="T2" fmla="*/ 2147483646 w 291"/>
              <a:gd name="T3" fmla="*/ 0 h 96"/>
              <a:gd name="T4" fmla="*/ 2147483646 w 291"/>
              <a:gd name="T5" fmla="*/ 2147483646 h 96"/>
              <a:gd name="T6" fmla="*/ 0 w 291"/>
              <a:gd name="T7" fmla="*/ 2147483646 h 96"/>
              <a:gd name="T8" fmla="*/ 0 w 291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96"/>
              <a:gd name="T17" fmla="*/ 291 w 291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96">
                <a:moveTo>
                  <a:pt x="0" y="0"/>
                </a:moveTo>
                <a:lnTo>
                  <a:pt x="290" y="0"/>
                </a:lnTo>
                <a:lnTo>
                  <a:pt x="290" y="95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>
            <a:off x="1295400" y="3743325"/>
            <a:ext cx="0" cy="128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Line 26"/>
          <p:cNvSpPr>
            <a:spLocks noChangeShapeType="1"/>
          </p:cNvSpPr>
          <p:nvPr/>
        </p:nvSpPr>
        <p:spPr bwMode="auto">
          <a:xfrm>
            <a:off x="1295400" y="50292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685800" y="480060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</a:t>
            </a: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442913" y="4032250"/>
            <a:ext cx="561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100</a:t>
            </a: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442913" y="3276600"/>
            <a:ext cx="561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200</a:t>
            </a: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1319213" y="52339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Q1</a:t>
            </a: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2006600" y="52339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Q2</a:t>
            </a: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2730500" y="5245100"/>
            <a:ext cx="485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Q3</a:t>
            </a: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3382963" y="52339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Q4</a:t>
            </a:r>
          </a:p>
        </p:txBody>
      </p:sp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1130300" y="30353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$</a:t>
            </a:r>
          </a:p>
        </p:txBody>
      </p:sp>
      <p:sp>
        <p:nvSpPr>
          <p:cNvPr id="71715" name="Freeform 35"/>
          <p:cNvSpPr>
            <a:spLocks/>
          </p:cNvSpPr>
          <p:nvPr/>
        </p:nvSpPr>
        <p:spPr bwMode="auto">
          <a:xfrm>
            <a:off x="304800" y="1981200"/>
            <a:ext cx="685800" cy="696913"/>
          </a:xfrm>
          <a:custGeom>
            <a:avLst/>
            <a:gdLst>
              <a:gd name="T0" fmla="*/ 2147483646 w 562"/>
              <a:gd name="T1" fmla="*/ 2147483646 h 565"/>
              <a:gd name="T2" fmla="*/ 2147483646 w 562"/>
              <a:gd name="T3" fmla="*/ 2147483646 h 565"/>
              <a:gd name="T4" fmla="*/ 2147483646 w 562"/>
              <a:gd name="T5" fmla="*/ 2147483646 h 565"/>
              <a:gd name="T6" fmla="*/ 2147483646 w 562"/>
              <a:gd name="T7" fmla="*/ 2147483646 h 565"/>
              <a:gd name="T8" fmla="*/ 2147483646 w 562"/>
              <a:gd name="T9" fmla="*/ 2147483646 h 565"/>
              <a:gd name="T10" fmla="*/ 2147483646 w 562"/>
              <a:gd name="T11" fmla="*/ 2147483646 h 565"/>
              <a:gd name="T12" fmla="*/ 2147483646 w 562"/>
              <a:gd name="T13" fmla="*/ 2147483646 h 565"/>
              <a:gd name="T14" fmla="*/ 2147483646 w 562"/>
              <a:gd name="T15" fmla="*/ 2147483646 h 565"/>
              <a:gd name="T16" fmla="*/ 2147483646 w 562"/>
              <a:gd name="T17" fmla="*/ 2147483646 h 565"/>
              <a:gd name="T18" fmla="*/ 2147483646 w 562"/>
              <a:gd name="T19" fmla="*/ 2147483646 h 565"/>
              <a:gd name="T20" fmla="*/ 0 w 562"/>
              <a:gd name="T21" fmla="*/ 2147483646 h 565"/>
              <a:gd name="T22" fmla="*/ 2147483646 w 562"/>
              <a:gd name="T23" fmla="*/ 2147483646 h 565"/>
              <a:gd name="T24" fmla="*/ 2147483646 w 562"/>
              <a:gd name="T25" fmla="*/ 2147483646 h 565"/>
              <a:gd name="T26" fmla="*/ 2147483646 w 562"/>
              <a:gd name="T27" fmla="*/ 2147483646 h 565"/>
              <a:gd name="T28" fmla="*/ 2147483646 w 562"/>
              <a:gd name="T29" fmla="*/ 2147483646 h 565"/>
              <a:gd name="T30" fmla="*/ 2147483646 w 562"/>
              <a:gd name="T31" fmla="*/ 0 h 565"/>
              <a:gd name="T32" fmla="*/ 2147483646 w 562"/>
              <a:gd name="T33" fmla="*/ 2147483646 h 565"/>
              <a:gd name="T34" fmla="*/ 2147483646 w 562"/>
              <a:gd name="T35" fmla="*/ 2147483646 h 565"/>
              <a:gd name="T36" fmla="*/ 2147483646 w 562"/>
              <a:gd name="T37" fmla="*/ 2147483646 h 565"/>
              <a:gd name="T38" fmla="*/ 2147483646 w 562"/>
              <a:gd name="T39" fmla="*/ 2147483646 h 565"/>
              <a:gd name="T40" fmla="*/ 2147483646 w 562"/>
              <a:gd name="T41" fmla="*/ 2147483646 h 565"/>
              <a:gd name="T42" fmla="*/ 2147483646 w 562"/>
              <a:gd name="T43" fmla="*/ 2147483646 h 565"/>
              <a:gd name="T44" fmla="*/ 2147483646 w 562"/>
              <a:gd name="T45" fmla="*/ 2147483646 h 565"/>
              <a:gd name="T46" fmla="*/ 2147483646 w 562"/>
              <a:gd name="T47" fmla="*/ 2147483646 h 565"/>
              <a:gd name="T48" fmla="*/ 2147483646 w 562"/>
              <a:gd name="T49" fmla="*/ 2147483646 h 565"/>
              <a:gd name="T50" fmla="*/ 2147483646 w 562"/>
              <a:gd name="T51" fmla="*/ 2147483646 h 565"/>
              <a:gd name="T52" fmla="*/ 2147483646 w 562"/>
              <a:gd name="T53" fmla="*/ 2147483646 h 565"/>
              <a:gd name="T54" fmla="*/ 2147483646 w 562"/>
              <a:gd name="T55" fmla="*/ 2147483646 h 565"/>
              <a:gd name="T56" fmla="*/ 2147483646 w 562"/>
              <a:gd name="T57" fmla="*/ 2147483646 h 565"/>
              <a:gd name="T58" fmla="*/ 2147483646 w 562"/>
              <a:gd name="T59" fmla="*/ 2147483646 h 565"/>
              <a:gd name="T60" fmla="*/ 2147483646 w 562"/>
              <a:gd name="T61" fmla="*/ 2147483646 h 565"/>
              <a:gd name="T62" fmla="*/ 2147483646 w 562"/>
              <a:gd name="T63" fmla="*/ 2147483646 h 565"/>
              <a:gd name="T64" fmla="*/ 2147483646 w 562"/>
              <a:gd name="T65" fmla="*/ 2147483646 h 565"/>
              <a:gd name="T66" fmla="*/ 2147483646 w 562"/>
              <a:gd name="T67" fmla="*/ 2147483646 h 565"/>
              <a:gd name="T68" fmla="*/ 2147483646 w 562"/>
              <a:gd name="T69" fmla="*/ 2147483646 h 565"/>
              <a:gd name="T70" fmla="*/ 2147483646 w 562"/>
              <a:gd name="T71" fmla="*/ 2147483646 h 565"/>
              <a:gd name="T72" fmla="*/ 2147483646 w 562"/>
              <a:gd name="T73" fmla="*/ 2147483646 h 565"/>
              <a:gd name="T74" fmla="*/ 2147483646 w 562"/>
              <a:gd name="T75" fmla="*/ 2147483646 h 565"/>
              <a:gd name="T76" fmla="*/ 2147483646 w 562"/>
              <a:gd name="T77" fmla="*/ 2147483646 h 565"/>
              <a:gd name="T78" fmla="*/ 2147483646 w 562"/>
              <a:gd name="T79" fmla="*/ 2147483646 h 565"/>
              <a:gd name="T80" fmla="*/ 2147483646 w 562"/>
              <a:gd name="T81" fmla="*/ 2147483646 h 565"/>
              <a:gd name="T82" fmla="*/ 2147483646 w 562"/>
              <a:gd name="T83" fmla="*/ 2147483646 h 565"/>
              <a:gd name="T84" fmla="*/ 2147483646 w 562"/>
              <a:gd name="T85" fmla="*/ 2147483646 h 565"/>
              <a:gd name="T86" fmla="*/ 2147483646 w 562"/>
              <a:gd name="T87" fmla="*/ 2147483646 h 5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2"/>
              <a:gd name="T133" fmla="*/ 0 h 565"/>
              <a:gd name="T134" fmla="*/ 562 w 562"/>
              <a:gd name="T135" fmla="*/ 565 h 5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2" h="565">
                <a:moveTo>
                  <a:pt x="561" y="289"/>
                </a:moveTo>
                <a:lnTo>
                  <a:pt x="559" y="311"/>
                </a:lnTo>
                <a:lnTo>
                  <a:pt x="555" y="339"/>
                </a:lnTo>
                <a:lnTo>
                  <a:pt x="548" y="366"/>
                </a:lnTo>
                <a:lnTo>
                  <a:pt x="538" y="392"/>
                </a:lnTo>
                <a:lnTo>
                  <a:pt x="526" y="416"/>
                </a:lnTo>
                <a:lnTo>
                  <a:pt x="512" y="440"/>
                </a:lnTo>
                <a:lnTo>
                  <a:pt x="496" y="462"/>
                </a:lnTo>
                <a:lnTo>
                  <a:pt x="478" y="482"/>
                </a:lnTo>
                <a:lnTo>
                  <a:pt x="458" y="500"/>
                </a:lnTo>
                <a:lnTo>
                  <a:pt x="436" y="516"/>
                </a:lnTo>
                <a:lnTo>
                  <a:pt x="414" y="530"/>
                </a:lnTo>
                <a:lnTo>
                  <a:pt x="389" y="543"/>
                </a:lnTo>
                <a:lnTo>
                  <a:pt x="364" y="552"/>
                </a:lnTo>
                <a:lnTo>
                  <a:pt x="337" y="559"/>
                </a:lnTo>
                <a:lnTo>
                  <a:pt x="309" y="563"/>
                </a:lnTo>
                <a:lnTo>
                  <a:pt x="280" y="564"/>
                </a:lnTo>
                <a:lnTo>
                  <a:pt x="252" y="563"/>
                </a:lnTo>
                <a:lnTo>
                  <a:pt x="224" y="559"/>
                </a:lnTo>
                <a:lnTo>
                  <a:pt x="198" y="552"/>
                </a:lnTo>
                <a:lnTo>
                  <a:pt x="172" y="543"/>
                </a:lnTo>
                <a:lnTo>
                  <a:pt x="148" y="530"/>
                </a:lnTo>
                <a:lnTo>
                  <a:pt x="124" y="516"/>
                </a:lnTo>
                <a:lnTo>
                  <a:pt x="103" y="500"/>
                </a:lnTo>
                <a:lnTo>
                  <a:pt x="83" y="482"/>
                </a:lnTo>
                <a:lnTo>
                  <a:pt x="65" y="462"/>
                </a:lnTo>
                <a:lnTo>
                  <a:pt x="48" y="440"/>
                </a:lnTo>
                <a:lnTo>
                  <a:pt x="34" y="416"/>
                </a:lnTo>
                <a:lnTo>
                  <a:pt x="22" y="392"/>
                </a:lnTo>
                <a:lnTo>
                  <a:pt x="13" y="366"/>
                </a:lnTo>
                <a:lnTo>
                  <a:pt x="6" y="339"/>
                </a:lnTo>
                <a:lnTo>
                  <a:pt x="2" y="311"/>
                </a:lnTo>
                <a:lnTo>
                  <a:pt x="0" y="282"/>
                </a:lnTo>
                <a:lnTo>
                  <a:pt x="2" y="254"/>
                </a:lnTo>
                <a:lnTo>
                  <a:pt x="13" y="199"/>
                </a:lnTo>
                <a:lnTo>
                  <a:pt x="22" y="173"/>
                </a:lnTo>
                <a:lnTo>
                  <a:pt x="34" y="149"/>
                </a:lnTo>
                <a:lnTo>
                  <a:pt x="48" y="125"/>
                </a:lnTo>
                <a:lnTo>
                  <a:pt x="65" y="103"/>
                </a:lnTo>
                <a:lnTo>
                  <a:pt x="83" y="83"/>
                </a:lnTo>
                <a:lnTo>
                  <a:pt x="103" y="65"/>
                </a:lnTo>
                <a:lnTo>
                  <a:pt x="124" y="49"/>
                </a:lnTo>
                <a:lnTo>
                  <a:pt x="148" y="34"/>
                </a:lnTo>
                <a:lnTo>
                  <a:pt x="172" y="22"/>
                </a:lnTo>
                <a:lnTo>
                  <a:pt x="198" y="13"/>
                </a:lnTo>
                <a:lnTo>
                  <a:pt x="224" y="6"/>
                </a:lnTo>
                <a:lnTo>
                  <a:pt x="252" y="1"/>
                </a:lnTo>
                <a:lnTo>
                  <a:pt x="280" y="0"/>
                </a:lnTo>
                <a:lnTo>
                  <a:pt x="309" y="1"/>
                </a:lnTo>
                <a:lnTo>
                  <a:pt x="337" y="6"/>
                </a:lnTo>
                <a:lnTo>
                  <a:pt x="364" y="13"/>
                </a:lnTo>
                <a:lnTo>
                  <a:pt x="389" y="22"/>
                </a:lnTo>
                <a:lnTo>
                  <a:pt x="414" y="34"/>
                </a:lnTo>
                <a:lnTo>
                  <a:pt x="436" y="49"/>
                </a:lnTo>
                <a:lnTo>
                  <a:pt x="458" y="65"/>
                </a:lnTo>
                <a:lnTo>
                  <a:pt x="478" y="83"/>
                </a:lnTo>
                <a:lnTo>
                  <a:pt x="496" y="103"/>
                </a:lnTo>
                <a:lnTo>
                  <a:pt x="512" y="125"/>
                </a:lnTo>
                <a:lnTo>
                  <a:pt x="526" y="149"/>
                </a:lnTo>
                <a:lnTo>
                  <a:pt x="538" y="173"/>
                </a:lnTo>
                <a:lnTo>
                  <a:pt x="548" y="199"/>
                </a:lnTo>
                <a:lnTo>
                  <a:pt x="555" y="226"/>
                </a:lnTo>
                <a:lnTo>
                  <a:pt x="561" y="282"/>
                </a:lnTo>
                <a:lnTo>
                  <a:pt x="508" y="282"/>
                </a:lnTo>
                <a:lnTo>
                  <a:pt x="506" y="259"/>
                </a:lnTo>
                <a:lnTo>
                  <a:pt x="503" y="237"/>
                </a:lnTo>
                <a:lnTo>
                  <a:pt x="497" y="215"/>
                </a:lnTo>
                <a:lnTo>
                  <a:pt x="489" y="194"/>
                </a:lnTo>
                <a:lnTo>
                  <a:pt x="480" y="174"/>
                </a:lnTo>
                <a:lnTo>
                  <a:pt x="468" y="155"/>
                </a:lnTo>
                <a:lnTo>
                  <a:pt x="455" y="137"/>
                </a:lnTo>
                <a:lnTo>
                  <a:pt x="441" y="121"/>
                </a:lnTo>
                <a:lnTo>
                  <a:pt x="424" y="106"/>
                </a:lnTo>
                <a:lnTo>
                  <a:pt x="407" y="93"/>
                </a:lnTo>
                <a:lnTo>
                  <a:pt x="388" y="81"/>
                </a:lnTo>
                <a:lnTo>
                  <a:pt x="369" y="72"/>
                </a:lnTo>
                <a:lnTo>
                  <a:pt x="348" y="64"/>
                </a:lnTo>
                <a:lnTo>
                  <a:pt x="327" y="58"/>
                </a:lnTo>
                <a:lnTo>
                  <a:pt x="304" y="55"/>
                </a:lnTo>
                <a:lnTo>
                  <a:pt x="281" y="53"/>
                </a:lnTo>
                <a:lnTo>
                  <a:pt x="258" y="55"/>
                </a:lnTo>
                <a:lnTo>
                  <a:pt x="235" y="58"/>
                </a:lnTo>
                <a:lnTo>
                  <a:pt x="214" y="64"/>
                </a:lnTo>
                <a:lnTo>
                  <a:pt x="193" y="72"/>
                </a:lnTo>
                <a:lnTo>
                  <a:pt x="173" y="81"/>
                </a:lnTo>
                <a:lnTo>
                  <a:pt x="154" y="93"/>
                </a:lnTo>
                <a:lnTo>
                  <a:pt x="137" y="106"/>
                </a:lnTo>
                <a:lnTo>
                  <a:pt x="468" y="410"/>
                </a:lnTo>
                <a:lnTo>
                  <a:pt x="455" y="427"/>
                </a:lnTo>
                <a:lnTo>
                  <a:pt x="440" y="444"/>
                </a:lnTo>
                <a:lnTo>
                  <a:pt x="424" y="458"/>
                </a:lnTo>
                <a:lnTo>
                  <a:pt x="93" y="155"/>
                </a:lnTo>
                <a:lnTo>
                  <a:pt x="82" y="174"/>
                </a:lnTo>
                <a:lnTo>
                  <a:pt x="72" y="194"/>
                </a:lnTo>
                <a:lnTo>
                  <a:pt x="64" y="215"/>
                </a:lnTo>
                <a:lnTo>
                  <a:pt x="59" y="237"/>
                </a:lnTo>
                <a:lnTo>
                  <a:pt x="55" y="259"/>
                </a:lnTo>
                <a:lnTo>
                  <a:pt x="54" y="282"/>
                </a:lnTo>
                <a:lnTo>
                  <a:pt x="55" y="305"/>
                </a:lnTo>
                <a:lnTo>
                  <a:pt x="59" y="328"/>
                </a:lnTo>
                <a:lnTo>
                  <a:pt x="64" y="350"/>
                </a:lnTo>
                <a:lnTo>
                  <a:pt x="72" y="371"/>
                </a:lnTo>
                <a:lnTo>
                  <a:pt x="82" y="391"/>
                </a:lnTo>
                <a:lnTo>
                  <a:pt x="93" y="410"/>
                </a:lnTo>
                <a:lnTo>
                  <a:pt x="106" y="427"/>
                </a:lnTo>
                <a:lnTo>
                  <a:pt x="121" y="444"/>
                </a:lnTo>
                <a:lnTo>
                  <a:pt x="137" y="459"/>
                </a:lnTo>
                <a:lnTo>
                  <a:pt x="154" y="472"/>
                </a:lnTo>
                <a:lnTo>
                  <a:pt x="173" y="483"/>
                </a:lnTo>
                <a:lnTo>
                  <a:pt x="193" y="493"/>
                </a:lnTo>
                <a:lnTo>
                  <a:pt x="214" y="501"/>
                </a:lnTo>
                <a:lnTo>
                  <a:pt x="235" y="506"/>
                </a:lnTo>
                <a:lnTo>
                  <a:pt x="258" y="510"/>
                </a:lnTo>
                <a:lnTo>
                  <a:pt x="281" y="511"/>
                </a:lnTo>
                <a:lnTo>
                  <a:pt x="304" y="510"/>
                </a:lnTo>
                <a:lnTo>
                  <a:pt x="327" y="506"/>
                </a:lnTo>
                <a:lnTo>
                  <a:pt x="348" y="501"/>
                </a:lnTo>
                <a:lnTo>
                  <a:pt x="369" y="493"/>
                </a:lnTo>
                <a:lnTo>
                  <a:pt x="388" y="483"/>
                </a:lnTo>
                <a:lnTo>
                  <a:pt x="407" y="472"/>
                </a:lnTo>
                <a:lnTo>
                  <a:pt x="424" y="458"/>
                </a:lnTo>
                <a:lnTo>
                  <a:pt x="440" y="444"/>
                </a:lnTo>
                <a:lnTo>
                  <a:pt x="455" y="427"/>
                </a:lnTo>
                <a:lnTo>
                  <a:pt x="468" y="410"/>
                </a:lnTo>
                <a:lnTo>
                  <a:pt x="480" y="391"/>
                </a:lnTo>
                <a:lnTo>
                  <a:pt x="489" y="371"/>
                </a:lnTo>
                <a:lnTo>
                  <a:pt x="497" y="350"/>
                </a:lnTo>
                <a:lnTo>
                  <a:pt x="503" y="328"/>
                </a:lnTo>
                <a:lnTo>
                  <a:pt x="506" y="305"/>
                </a:lnTo>
                <a:lnTo>
                  <a:pt x="508" y="282"/>
                </a:lnTo>
                <a:lnTo>
                  <a:pt x="561" y="282"/>
                </a:lnTo>
                <a:lnTo>
                  <a:pt x="561" y="289"/>
                </a:lnTo>
              </a:path>
            </a:pathLst>
          </a:custGeom>
          <a:solidFill>
            <a:srgbClr val="C00000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6" name="Rectangle 36"/>
          <p:cNvSpPr>
            <a:spLocks noChangeArrowheads="1"/>
          </p:cNvSpPr>
          <p:nvPr/>
        </p:nvSpPr>
        <p:spPr bwMode="auto">
          <a:xfrm>
            <a:off x="4649788" y="1906588"/>
            <a:ext cx="8350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Wingdings" panose="05000000000000000000" pitchFamily="2" charset="2"/>
              </a:rPr>
              <a:t></a:t>
            </a:r>
          </a:p>
        </p:txBody>
      </p:sp>
      <p:sp>
        <p:nvSpPr>
          <p:cNvPr id="71717" name="TextBox 9"/>
          <p:cNvSpPr txBox="1">
            <a:spLocks noChangeArrowheads="1"/>
          </p:cNvSpPr>
          <p:nvPr/>
        </p:nvSpPr>
        <p:spPr bwMode="auto">
          <a:xfrm>
            <a:off x="7710488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94522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Graphical Errors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736725" y="2800350"/>
            <a:ext cx="22050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Monthly Sales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 flipH="1">
            <a:off x="1452563" y="3500438"/>
            <a:ext cx="0" cy="14001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1452563" y="4900613"/>
            <a:ext cx="255111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1479550" y="3667125"/>
            <a:ext cx="2547938" cy="1060450"/>
            <a:chOff x="932" y="2310"/>
            <a:chExt cx="1605" cy="668"/>
          </a:xfrm>
          <a:solidFill>
            <a:srgbClr val="C00000"/>
          </a:solidFill>
        </p:grpSpPr>
        <p:sp>
          <p:nvSpPr>
            <p:cNvPr id="72761" name="Freeform 7"/>
            <p:cNvSpPr>
              <a:spLocks/>
            </p:cNvSpPr>
            <p:nvPr/>
          </p:nvSpPr>
          <p:spPr bwMode="auto">
            <a:xfrm>
              <a:off x="932" y="2312"/>
              <a:ext cx="147" cy="190"/>
            </a:xfrm>
            <a:custGeom>
              <a:avLst/>
              <a:gdLst>
                <a:gd name="T0" fmla="*/ 0 w 158"/>
                <a:gd name="T1" fmla="*/ 47 h 207"/>
                <a:gd name="T2" fmla="*/ 7 w 158"/>
                <a:gd name="T3" fmla="*/ 42 h 207"/>
                <a:gd name="T4" fmla="*/ 12 w 158"/>
                <a:gd name="T5" fmla="*/ 34 h 207"/>
                <a:gd name="T6" fmla="*/ 18 w 158"/>
                <a:gd name="T7" fmla="*/ 27 h 207"/>
                <a:gd name="T8" fmla="*/ 23 w 158"/>
                <a:gd name="T9" fmla="*/ 20 h 207"/>
                <a:gd name="T10" fmla="*/ 29 w 158"/>
                <a:gd name="T11" fmla="*/ 14 h 207"/>
                <a:gd name="T12" fmla="*/ 33 w 158"/>
                <a:gd name="T13" fmla="*/ 7 h 207"/>
                <a:gd name="T14" fmla="*/ 41 w 158"/>
                <a:gd name="T15" fmla="*/ 6 h 207"/>
                <a:gd name="T16" fmla="*/ 43 w 158"/>
                <a:gd name="T17" fmla="*/ 6 h 207"/>
                <a:gd name="T18" fmla="*/ 46 w 158"/>
                <a:gd name="T19" fmla="*/ 0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207"/>
                <a:gd name="T32" fmla="*/ 158 w 158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207">
                  <a:moveTo>
                    <a:pt x="0" y="206"/>
                  </a:moveTo>
                  <a:lnTo>
                    <a:pt x="19" y="179"/>
                  </a:lnTo>
                  <a:lnTo>
                    <a:pt x="38" y="147"/>
                  </a:lnTo>
                  <a:lnTo>
                    <a:pt x="59" y="115"/>
                  </a:lnTo>
                  <a:lnTo>
                    <a:pt x="78" y="83"/>
                  </a:lnTo>
                  <a:lnTo>
                    <a:pt x="97" y="54"/>
                  </a:lnTo>
                  <a:lnTo>
                    <a:pt x="116" y="30"/>
                  </a:lnTo>
                  <a:lnTo>
                    <a:pt x="138" y="11"/>
                  </a:lnTo>
                  <a:lnTo>
                    <a:pt x="147" y="6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2" name="Freeform 8"/>
            <p:cNvSpPr>
              <a:spLocks/>
            </p:cNvSpPr>
            <p:nvPr/>
          </p:nvSpPr>
          <p:spPr bwMode="auto">
            <a:xfrm>
              <a:off x="1078" y="2310"/>
              <a:ext cx="146" cy="98"/>
            </a:xfrm>
            <a:custGeom>
              <a:avLst/>
              <a:gdLst>
                <a:gd name="T0" fmla="*/ 0 w 157"/>
                <a:gd name="T1" fmla="*/ 2 h 107"/>
                <a:gd name="T2" fmla="*/ 7 w 157"/>
                <a:gd name="T3" fmla="*/ 0 h 107"/>
                <a:gd name="T4" fmla="*/ 7 w 157"/>
                <a:gd name="T5" fmla="*/ 0 h 107"/>
                <a:gd name="T6" fmla="*/ 12 w 157"/>
                <a:gd name="T7" fmla="*/ 5 h 107"/>
                <a:gd name="T8" fmla="*/ 18 w 157"/>
                <a:gd name="T9" fmla="*/ 5 h 107"/>
                <a:gd name="T10" fmla="*/ 23 w 157"/>
                <a:gd name="T11" fmla="*/ 7 h 107"/>
                <a:gd name="T12" fmla="*/ 29 w 157"/>
                <a:gd name="T13" fmla="*/ 13 h 107"/>
                <a:gd name="T14" fmla="*/ 33 w 157"/>
                <a:gd name="T15" fmla="*/ 16 h 107"/>
                <a:gd name="T16" fmla="*/ 40 w 157"/>
                <a:gd name="T17" fmla="*/ 21 h 107"/>
                <a:gd name="T18" fmla="*/ 45 w 157"/>
                <a:gd name="T19" fmla="*/ 25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07"/>
                <a:gd name="T32" fmla="*/ 157 w 157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07">
                  <a:moveTo>
                    <a:pt x="0" y="2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38" y="8"/>
                  </a:lnTo>
                  <a:lnTo>
                    <a:pt x="59" y="18"/>
                  </a:lnTo>
                  <a:lnTo>
                    <a:pt x="78" y="34"/>
                  </a:lnTo>
                  <a:lnTo>
                    <a:pt x="97" y="53"/>
                  </a:lnTo>
                  <a:lnTo>
                    <a:pt x="116" y="74"/>
                  </a:lnTo>
                  <a:lnTo>
                    <a:pt x="137" y="90"/>
                  </a:lnTo>
                  <a:lnTo>
                    <a:pt x="156" y="106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3" name="Freeform 9"/>
            <p:cNvSpPr>
              <a:spLocks/>
            </p:cNvSpPr>
            <p:nvPr/>
          </p:nvSpPr>
          <p:spPr bwMode="auto">
            <a:xfrm>
              <a:off x="1223" y="2407"/>
              <a:ext cx="147" cy="95"/>
            </a:xfrm>
            <a:custGeom>
              <a:avLst/>
              <a:gdLst>
                <a:gd name="T0" fmla="*/ 0 w 158"/>
                <a:gd name="T1" fmla="*/ 0 h 103"/>
                <a:gd name="T2" fmla="*/ 7 w 158"/>
                <a:gd name="T3" fmla="*/ 6 h 103"/>
                <a:gd name="T4" fmla="*/ 12 w 158"/>
                <a:gd name="T5" fmla="*/ 6 h 103"/>
                <a:gd name="T6" fmla="*/ 23 w 158"/>
                <a:gd name="T7" fmla="*/ 10 h 103"/>
                <a:gd name="T8" fmla="*/ 29 w 158"/>
                <a:gd name="T9" fmla="*/ 13 h 103"/>
                <a:gd name="T10" fmla="*/ 33 w 158"/>
                <a:gd name="T11" fmla="*/ 16 h 103"/>
                <a:gd name="T12" fmla="*/ 41 w 158"/>
                <a:gd name="T13" fmla="*/ 20 h 103"/>
                <a:gd name="T14" fmla="*/ 46 w 158"/>
                <a:gd name="T15" fmla="*/ 26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3"/>
                <a:gd name="T26" fmla="*/ 158 w 158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3">
                  <a:moveTo>
                    <a:pt x="0" y="0"/>
                  </a:moveTo>
                  <a:lnTo>
                    <a:pt x="19" y="11"/>
                  </a:lnTo>
                  <a:lnTo>
                    <a:pt x="38" y="22"/>
                  </a:lnTo>
                  <a:lnTo>
                    <a:pt x="79" y="38"/>
                  </a:lnTo>
                  <a:lnTo>
                    <a:pt x="98" y="48"/>
                  </a:lnTo>
                  <a:lnTo>
                    <a:pt x="117" y="62"/>
                  </a:lnTo>
                  <a:lnTo>
                    <a:pt x="138" y="78"/>
                  </a:lnTo>
                  <a:lnTo>
                    <a:pt x="157" y="102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4" name="Freeform 10"/>
            <p:cNvSpPr>
              <a:spLocks/>
            </p:cNvSpPr>
            <p:nvPr/>
          </p:nvSpPr>
          <p:spPr bwMode="auto">
            <a:xfrm>
              <a:off x="1369" y="2501"/>
              <a:ext cx="147" cy="288"/>
            </a:xfrm>
            <a:custGeom>
              <a:avLst/>
              <a:gdLst>
                <a:gd name="T0" fmla="*/ 0 w 158"/>
                <a:gd name="T1" fmla="*/ 0 h 313"/>
                <a:gd name="T2" fmla="*/ 7 w 158"/>
                <a:gd name="T3" fmla="*/ 6 h 313"/>
                <a:gd name="T4" fmla="*/ 7 w 158"/>
                <a:gd name="T5" fmla="*/ 6 h 313"/>
                <a:gd name="T6" fmla="*/ 12 w 158"/>
                <a:gd name="T7" fmla="*/ 16 h 313"/>
                <a:gd name="T8" fmla="*/ 18 w 158"/>
                <a:gd name="T9" fmla="*/ 27 h 313"/>
                <a:gd name="T10" fmla="*/ 23 w 158"/>
                <a:gd name="T11" fmla="*/ 37 h 313"/>
                <a:gd name="T12" fmla="*/ 29 w 158"/>
                <a:gd name="T13" fmla="*/ 48 h 313"/>
                <a:gd name="T14" fmla="*/ 33 w 158"/>
                <a:gd name="T15" fmla="*/ 59 h 313"/>
                <a:gd name="T16" fmla="*/ 41 w 158"/>
                <a:gd name="T17" fmla="*/ 67 h 313"/>
                <a:gd name="T18" fmla="*/ 44 w 158"/>
                <a:gd name="T19" fmla="*/ 73 h 313"/>
                <a:gd name="T20" fmla="*/ 46 w 158"/>
                <a:gd name="T21" fmla="*/ 76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8"/>
                <a:gd name="T34" fmla="*/ 0 h 313"/>
                <a:gd name="T35" fmla="*/ 158 w 158"/>
                <a:gd name="T36" fmla="*/ 313 h 3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8" h="313">
                  <a:moveTo>
                    <a:pt x="0" y="0"/>
                  </a:moveTo>
                  <a:lnTo>
                    <a:pt x="10" y="13"/>
                  </a:lnTo>
                  <a:lnTo>
                    <a:pt x="19" y="29"/>
                  </a:lnTo>
                  <a:lnTo>
                    <a:pt x="38" y="69"/>
                  </a:lnTo>
                  <a:lnTo>
                    <a:pt x="60" y="112"/>
                  </a:lnTo>
                  <a:lnTo>
                    <a:pt x="79" y="155"/>
                  </a:lnTo>
                  <a:lnTo>
                    <a:pt x="98" y="200"/>
                  </a:lnTo>
                  <a:lnTo>
                    <a:pt x="117" y="243"/>
                  </a:lnTo>
                  <a:lnTo>
                    <a:pt x="138" y="283"/>
                  </a:lnTo>
                  <a:lnTo>
                    <a:pt x="148" y="299"/>
                  </a:lnTo>
                  <a:lnTo>
                    <a:pt x="157" y="312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5" name="Freeform 11"/>
            <p:cNvSpPr>
              <a:spLocks/>
            </p:cNvSpPr>
            <p:nvPr/>
          </p:nvSpPr>
          <p:spPr bwMode="auto">
            <a:xfrm>
              <a:off x="1515" y="2788"/>
              <a:ext cx="147" cy="94"/>
            </a:xfrm>
            <a:custGeom>
              <a:avLst/>
              <a:gdLst>
                <a:gd name="T0" fmla="*/ 0 w 158"/>
                <a:gd name="T1" fmla="*/ 0 h 103"/>
                <a:gd name="T2" fmla="*/ 7 w 158"/>
                <a:gd name="T3" fmla="*/ 5 h 103"/>
                <a:gd name="T4" fmla="*/ 12 w 158"/>
                <a:gd name="T5" fmla="*/ 9 h 103"/>
                <a:gd name="T6" fmla="*/ 18 w 158"/>
                <a:gd name="T7" fmla="*/ 12 h 103"/>
                <a:gd name="T8" fmla="*/ 23 w 158"/>
                <a:gd name="T9" fmla="*/ 14 h 103"/>
                <a:gd name="T10" fmla="*/ 33 w 158"/>
                <a:gd name="T11" fmla="*/ 17 h 103"/>
                <a:gd name="T12" fmla="*/ 41 w 158"/>
                <a:gd name="T13" fmla="*/ 19 h 103"/>
                <a:gd name="T14" fmla="*/ 46 w 158"/>
                <a:gd name="T15" fmla="*/ 22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3"/>
                <a:gd name="T26" fmla="*/ 158 w 158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3">
                  <a:moveTo>
                    <a:pt x="0" y="0"/>
                  </a:moveTo>
                  <a:lnTo>
                    <a:pt x="19" y="24"/>
                  </a:lnTo>
                  <a:lnTo>
                    <a:pt x="38" y="40"/>
                  </a:lnTo>
                  <a:lnTo>
                    <a:pt x="59" y="54"/>
                  </a:lnTo>
                  <a:lnTo>
                    <a:pt x="78" y="64"/>
                  </a:lnTo>
                  <a:lnTo>
                    <a:pt x="116" y="80"/>
                  </a:lnTo>
                  <a:lnTo>
                    <a:pt x="138" y="91"/>
                  </a:lnTo>
                  <a:lnTo>
                    <a:pt x="157" y="102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6" name="Freeform 12"/>
            <p:cNvSpPr>
              <a:spLocks/>
            </p:cNvSpPr>
            <p:nvPr/>
          </p:nvSpPr>
          <p:spPr bwMode="auto">
            <a:xfrm>
              <a:off x="1661" y="2882"/>
              <a:ext cx="147" cy="96"/>
            </a:xfrm>
            <a:custGeom>
              <a:avLst/>
              <a:gdLst>
                <a:gd name="T0" fmla="*/ 0 w 158"/>
                <a:gd name="T1" fmla="*/ 0 h 105"/>
                <a:gd name="T2" fmla="*/ 7 w 158"/>
                <a:gd name="T3" fmla="*/ 5 h 105"/>
                <a:gd name="T4" fmla="*/ 12 w 158"/>
                <a:gd name="T5" fmla="*/ 6 h 105"/>
                <a:gd name="T6" fmla="*/ 23 w 158"/>
                <a:gd name="T7" fmla="*/ 14 h 105"/>
                <a:gd name="T8" fmla="*/ 29 w 158"/>
                <a:gd name="T9" fmla="*/ 17 h 105"/>
                <a:gd name="T10" fmla="*/ 33 w 158"/>
                <a:gd name="T11" fmla="*/ 20 h 105"/>
                <a:gd name="T12" fmla="*/ 41 w 158"/>
                <a:gd name="T13" fmla="*/ 22 h 105"/>
                <a:gd name="T14" fmla="*/ 46 w 158"/>
                <a:gd name="T15" fmla="*/ 23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5"/>
                <a:gd name="T26" fmla="*/ 158 w 158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5">
                  <a:moveTo>
                    <a:pt x="0" y="0"/>
                  </a:moveTo>
                  <a:lnTo>
                    <a:pt x="19" y="13"/>
                  </a:lnTo>
                  <a:lnTo>
                    <a:pt x="38" y="29"/>
                  </a:lnTo>
                  <a:lnTo>
                    <a:pt x="78" y="64"/>
                  </a:lnTo>
                  <a:lnTo>
                    <a:pt x="97" y="80"/>
                  </a:lnTo>
                  <a:lnTo>
                    <a:pt x="116" y="93"/>
                  </a:lnTo>
                  <a:lnTo>
                    <a:pt x="138" y="101"/>
                  </a:lnTo>
                  <a:lnTo>
                    <a:pt x="157" y="104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7" name="Freeform 13"/>
            <p:cNvSpPr>
              <a:spLocks/>
            </p:cNvSpPr>
            <p:nvPr/>
          </p:nvSpPr>
          <p:spPr bwMode="auto">
            <a:xfrm>
              <a:off x="1807" y="2882"/>
              <a:ext cx="147" cy="96"/>
            </a:xfrm>
            <a:custGeom>
              <a:avLst/>
              <a:gdLst>
                <a:gd name="T0" fmla="*/ 0 w 158"/>
                <a:gd name="T1" fmla="*/ 23 h 105"/>
                <a:gd name="T2" fmla="*/ 7 w 158"/>
                <a:gd name="T3" fmla="*/ 22 h 105"/>
                <a:gd name="T4" fmla="*/ 12 w 158"/>
                <a:gd name="T5" fmla="*/ 21 h 105"/>
                <a:gd name="T6" fmla="*/ 18 w 158"/>
                <a:gd name="T7" fmla="*/ 18 h 105"/>
                <a:gd name="T8" fmla="*/ 23 w 158"/>
                <a:gd name="T9" fmla="*/ 16 h 105"/>
                <a:gd name="T10" fmla="*/ 29 w 158"/>
                <a:gd name="T11" fmla="*/ 13 h 105"/>
                <a:gd name="T12" fmla="*/ 33 w 158"/>
                <a:gd name="T13" fmla="*/ 8 h 105"/>
                <a:gd name="T14" fmla="*/ 46 w 158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5"/>
                <a:gd name="T26" fmla="*/ 158 w 158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5">
                  <a:moveTo>
                    <a:pt x="0" y="104"/>
                  </a:moveTo>
                  <a:lnTo>
                    <a:pt x="19" y="101"/>
                  </a:lnTo>
                  <a:lnTo>
                    <a:pt x="38" y="96"/>
                  </a:lnTo>
                  <a:lnTo>
                    <a:pt x="59" y="85"/>
                  </a:lnTo>
                  <a:lnTo>
                    <a:pt x="78" y="72"/>
                  </a:lnTo>
                  <a:lnTo>
                    <a:pt x="97" y="56"/>
                  </a:lnTo>
                  <a:lnTo>
                    <a:pt x="116" y="37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8" name="Freeform 14"/>
            <p:cNvSpPr>
              <a:spLocks/>
            </p:cNvSpPr>
            <p:nvPr/>
          </p:nvSpPr>
          <p:spPr bwMode="auto">
            <a:xfrm>
              <a:off x="1953" y="2692"/>
              <a:ext cx="146" cy="190"/>
            </a:xfrm>
            <a:custGeom>
              <a:avLst/>
              <a:gdLst>
                <a:gd name="T0" fmla="*/ 0 w 157"/>
                <a:gd name="T1" fmla="*/ 47 h 207"/>
                <a:gd name="T2" fmla="*/ 7 w 157"/>
                <a:gd name="T3" fmla="*/ 42 h 207"/>
                <a:gd name="T4" fmla="*/ 12 w 157"/>
                <a:gd name="T5" fmla="*/ 37 h 207"/>
                <a:gd name="T6" fmla="*/ 18 w 157"/>
                <a:gd name="T7" fmla="*/ 30 h 207"/>
                <a:gd name="T8" fmla="*/ 23 w 157"/>
                <a:gd name="T9" fmla="*/ 24 h 207"/>
                <a:gd name="T10" fmla="*/ 29 w 157"/>
                <a:gd name="T11" fmla="*/ 17 h 207"/>
                <a:gd name="T12" fmla="*/ 33 w 157"/>
                <a:gd name="T13" fmla="*/ 12 h 207"/>
                <a:gd name="T14" fmla="*/ 40 w 157"/>
                <a:gd name="T15" fmla="*/ 6 h 207"/>
                <a:gd name="T16" fmla="*/ 45 w 157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207"/>
                <a:gd name="T29" fmla="*/ 157 w 157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207">
                  <a:moveTo>
                    <a:pt x="0" y="206"/>
                  </a:moveTo>
                  <a:lnTo>
                    <a:pt x="19" y="184"/>
                  </a:lnTo>
                  <a:lnTo>
                    <a:pt x="38" y="160"/>
                  </a:lnTo>
                  <a:lnTo>
                    <a:pt x="59" y="131"/>
                  </a:lnTo>
                  <a:lnTo>
                    <a:pt x="78" y="102"/>
                  </a:lnTo>
                  <a:lnTo>
                    <a:pt x="97" y="75"/>
                  </a:lnTo>
                  <a:lnTo>
                    <a:pt x="116" y="46"/>
                  </a:lnTo>
                  <a:lnTo>
                    <a:pt x="137" y="22"/>
                  </a:lnTo>
                  <a:lnTo>
                    <a:pt x="156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9" name="Freeform 15"/>
            <p:cNvSpPr>
              <a:spLocks/>
            </p:cNvSpPr>
            <p:nvPr/>
          </p:nvSpPr>
          <p:spPr bwMode="auto">
            <a:xfrm>
              <a:off x="2098" y="2597"/>
              <a:ext cx="147" cy="96"/>
            </a:xfrm>
            <a:custGeom>
              <a:avLst/>
              <a:gdLst>
                <a:gd name="T0" fmla="*/ 0 w 158"/>
                <a:gd name="T1" fmla="*/ 23 h 105"/>
                <a:gd name="T2" fmla="*/ 7 w 158"/>
                <a:gd name="T3" fmla="*/ 18 h 105"/>
                <a:gd name="T4" fmla="*/ 12 w 158"/>
                <a:gd name="T5" fmla="*/ 16 h 105"/>
                <a:gd name="T6" fmla="*/ 23 w 158"/>
                <a:gd name="T7" fmla="*/ 10 h 105"/>
                <a:gd name="T8" fmla="*/ 33 w 158"/>
                <a:gd name="T9" fmla="*/ 5 h 105"/>
                <a:gd name="T10" fmla="*/ 46 w 15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05"/>
                <a:gd name="T20" fmla="*/ 158 w 15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05">
                  <a:moveTo>
                    <a:pt x="0" y="104"/>
                  </a:moveTo>
                  <a:lnTo>
                    <a:pt x="19" y="85"/>
                  </a:lnTo>
                  <a:lnTo>
                    <a:pt x="38" y="72"/>
                  </a:lnTo>
                  <a:lnTo>
                    <a:pt x="79" y="45"/>
                  </a:lnTo>
                  <a:lnTo>
                    <a:pt x="117" y="24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0" name="Freeform 16"/>
            <p:cNvSpPr>
              <a:spLocks/>
            </p:cNvSpPr>
            <p:nvPr/>
          </p:nvSpPr>
          <p:spPr bwMode="auto">
            <a:xfrm>
              <a:off x="2244" y="2501"/>
              <a:ext cx="147" cy="97"/>
            </a:xfrm>
            <a:custGeom>
              <a:avLst/>
              <a:gdLst>
                <a:gd name="T0" fmla="*/ 0 w 158"/>
                <a:gd name="T1" fmla="*/ 27 h 105"/>
                <a:gd name="T2" fmla="*/ 12 w 158"/>
                <a:gd name="T3" fmla="*/ 20 h 105"/>
                <a:gd name="T4" fmla="*/ 23 w 158"/>
                <a:gd name="T5" fmla="*/ 16 h 105"/>
                <a:gd name="T6" fmla="*/ 33 w 158"/>
                <a:gd name="T7" fmla="*/ 8 h 105"/>
                <a:gd name="T8" fmla="*/ 41 w 158"/>
                <a:gd name="T9" fmla="*/ 6 h 105"/>
                <a:gd name="T10" fmla="*/ 46 w 15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05"/>
                <a:gd name="T20" fmla="*/ 158 w 15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05">
                  <a:moveTo>
                    <a:pt x="0" y="104"/>
                  </a:moveTo>
                  <a:lnTo>
                    <a:pt x="38" y="80"/>
                  </a:lnTo>
                  <a:lnTo>
                    <a:pt x="79" y="59"/>
                  </a:lnTo>
                  <a:lnTo>
                    <a:pt x="117" y="32"/>
                  </a:lnTo>
                  <a:lnTo>
                    <a:pt x="138" y="19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1" name="Freeform 17"/>
            <p:cNvSpPr>
              <a:spLocks/>
            </p:cNvSpPr>
            <p:nvPr/>
          </p:nvSpPr>
          <p:spPr bwMode="auto">
            <a:xfrm>
              <a:off x="2390" y="2312"/>
              <a:ext cx="147" cy="190"/>
            </a:xfrm>
            <a:custGeom>
              <a:avLst/>
              <a:gdLst>
                <a:gd name="T0" fmla="*/ 0 w 158"/>
                <a:gd name="T1" fmla="*/ 47 h 207"/>
                <a:gd name="T2" fmla="*/ 7 w 158"/>
                <a:gd name="T3" fmla="*/ 42 h 207"/>
                <a:gd name="T4" fmla="*/ 12 w 158"/>
                <a:gd name="T5" fmla="*/ 37 h 207"/>
                <a:gd name="T6" fmla="*/ 23 w 158"/>
                <a:gd name="T7" fmla="*/ 26 h 207"/>
                <a:gd name="T8" fmla="*/ 33 w 158"/>
                <a:gd name="T9" fmla="*/ 14 h 207"/>
                <a:gd name="T10" fmla="*/ 46 w 158"/>
                <a:gd name="T11" fmla="*/ 0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207"/>
                <a:gd name="T20" fmla="*/ 158 w 158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207">
                  <a:moveTo>
                    <a:pt x="0" y="206"/>
                  </a:moveTo>
                  <a:lnTo>
                    <a:pt x="19" y="184"/>
                  </a:lnTo>
                  <a:lnTo>
                    <a:pt x="38" y="160"/>
                  </a:lnTo>
                  <a:lnTo>
                    <a:pt x="78" y="110"/>
                  </a:lnTo>
                  <a:lnTo>
                    <a:pt x="116" y="54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1" name="Rectangle 18"/>
          <p:cNvSpPr>
            <a:spLocks noChangeArrowheads="1"/>
          </p:cNvSpPr>
          <p:nvPr/>
        </p:nvSpPr>
        <p:spPr bwMode="auto">
          <a:xfrm>
            <a:off x="887413" y="4664075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36</a:t>
            </a:r>
          </a:p>
        </p:txBody>
      </p:sp>
      <p:sp>
        <p:nvSpPr>
          <p:cNvPr id="72712" name="Rectangle 19"/>
          <p:cNvSpPr>
            <a:spLocks noChangeArrowheads="1"/>
          </p:cNvSpPr>
          <p:nvPr/>
        </p:nvSpPr>
        <p:spPr bwMode="auto">
          <a:xfrm>
            <a:off x="887413" y="4211638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39</a:t>
            </a:r>
          </a:p>
        </p:txBody>
      </p:sp>
      <p:sp>
        <p:nvSpPr>
          <p:cNvPr id="72713" name="Rectangle 20"/>
          <p:cNvSpPr>
            <a:spLocks noChangeArrowheads="1"/>
          </p:cNvSpPr>
          <p:nvPr/>
        </p:nvSpPr>
        <p:spPr bwMode="auto">
          <a:xfrm>
            <a:off x="887413" y="3756025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42</a:t>
            </a:r>
          </a:p>
        </p:txBody>
      </p:sp>
      <p:sp>
        <p:nvSpPr>
          <p:cNvPr id="72714" name="Rectangle 21"/>
          <p:cNvSpPr>
            <a:spLocks noChangeArrowheads="1"/>
          </p:cNvSpPr>
          <p:nvPr/>
        </p:nvSpPr>
        <p:spPr bwMode="auto">
          <a:xfrm>
            <a:off x="887413" y="3303588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45</a:t>
            </a:r>
          </a:p>
        </p:txBody>
      </p:sp>
      <p:sp>
        <p:nvSpPr>
          <p:cNvPr id="72715" name="Rectangle 22"/>
          <p:cNvSpPr>
            <a:spLocks noChangeArrowheads="1"/>
          </p:cNvSpPr>
          <p:nvPr/>
        </p:nvSpPr>
        <p:spPr bwMode="auto">
          <a:xfrm>
            <a:off x="1316038" y="4905375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J</a:t>
            </a:r>
          </a:p>
        </p:txBody>
      </p:sp>
      <p:sp>
        <p:nvSpPr>
          <p:cNvPr id="72716" name="Rectangle 23"/>
          <p:cNvSpPr>
            <a:spLocks noChangeArrowheads="1"/>
          </p:cNvSpPr>
          <p:nvPr/>
        </p:nvSpPr>
        <p:spPr bwMode="auto">
          <a:xfrm>
            <a:off x="1743075" y="4905375"/>
            <a:ext cx="336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F</a:t>
            </a:r>
          </a:p>
        </p:txBody>
      </p:sp>
      <p:sp>
        <p:nvSpPr>
          <p:cNvPr id="72717" name="Rectangle 24"/>
          <p:cNvSpPr>
            <a:spLocks noChangeArrowheads="1"/>
          </p:cNvSpPr>
          <p:nvPr/>
        </p:nvSpPr>
        <p:spPr bwMode="auto">
          <a:xfrm>
            <a:off x="2205038" y="4905375"/>
            <a:ext cx="392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M</a:t>
            </a:r>
          </a:p>
        </p:txBody>
      </p:sp>
      <p:sp>
        <p:nvSpPr>
          <p:cNvPr id="72718" name="Rectangle 25"/>
          <p:cNvSpPr>
            <a:spLocks noChangeArrowheads="1"/>
          </p:cNvSpPr>
          <p:nvPr/>
        </p:nvSpPr>
        <p:spPr bwMode="auto">
          <a:xfrm>
            <a:off x="2705100" y="4905375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A</a:t>
            </a:r>
          </a:p>
        </p:txBody>
      </p:sp>
      <p:sp>
        <p:nvSpPr>
          <p:cNvPr id="72719" name="Rectangle 26"/>
          <p:cNvSpPr>
            <a:spLocks noChangeArrowheads="1"/>
          </p:cNvSpPr>
          <p:nvPr/>
        </p:nvSpPr>
        <p:spPr bwMode="auto">
          <a:xfrm>
            <a:off x="3152775" y="4905375"/>
            <a:ext cx="392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M</a:t>
            </a:r>
          </a:p>
        </p:txBody>
      </p:sp>
      <p:sp>
        <p:nvSpPr>
          <p:cNvPr id="72720" name="Rectangle 27"/>
          <p:cNvSpPr>
            <a:spLocks noChangeArrowheads="1"/>
          </p:cNvSpPr>
          <p:nvPr/>
        </p:nvSpPr>
        <p:spPr bwMode="auto">
          <a:xfrm>
            <a:off x="3609975" y="4905375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J</a:t>
            </a:r>
          </a:p>
        </p:txBody>
      </p:sp>
      <p:sp>
        <p:nvSpPr>
          <p:cNvPr id="72721" name="Rectangle 28"/>
          <p:cNvSpPr>
            <a:spLocks noChangeArrowheads="1"/>
          </p:cNvSpPr>
          <p:nvPr/>
        </p:nvSpPr>
        <p:spPr bwMode="auto">
          <a:xfrm>
            <a:off x="1219200" y="29718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$</a:t>
            </a:r>
          </a:p>
        </p:txBody>
      </p:sp>
      <p:sp>
        <p:nvSpPr>
          <p:cNvPr id="72722" name="Freeform 29"/>
          <p:cNvSpPr>
            <a:spLocks/>
          </p:cNvSpPr>
          <p:nvPr/>
        </p:nvSpPr>
        <p:spPr bwMode="auto">
          <a:xfrm>
            <a:off x="746125" y="1981200"/>
            <a:ext cx="828675" cy="823913"/>
          </a:xfrm>
          <a:custGeom>
            <a:avLst/>
            <a:gdLst>
              <a:gd name="T0" fmla="*/ 2147483646 w 562"/>
              <a:gd name="T1" fmla="*/ 2147483646 h 565"/>
              <a:gd name="T2" fmla="*/ 2147483646 w 562"/>
              <a:gd name="T3" fmla="*/ 2147483646 h 565"/>
              <a:gd name="T4" fmla="*/ 2147483646 w 562"/>
              <a:gd name="T5" fmla="*/ 2147483646 h 565"/>
              <a:gd name="T6" fmla="*/ 2147483646 w 562"/>
              <a:gd name="T7" fmla="*/ 2147483646 h 565"/>
              <a:gd name="T8" fmla="*/ 2147483646 w 562"/>
              <a:gd name="T9" fmla="*/ 2147483646 h 565"/>
              <a:gd name="T10" fmla="*/ 2147483646 w 562"/>
              <a:gd name="T11" fmla="*/ 2147483646 h 565"/>
              <a:gd name="T12" fmla="*/ 2147483646 w 562"/>
              <a:gd name="T13" fmla="*/ 2147483646 h 565"/>
              <a:gd name="T14" fmla="*/ 2147483646 w 562"/>
              <a:gd name="T15" fmla="*/ 2147483646 h 565"/>
              <a:gd name="T16" fmla="*/ 2147483646 w 562"/>
              <a:gd name="T17" fmla="*/ 2147483646 h 565"/>
              <a:gd name="T18" fmla="*/ 2147483646 w 562"/>
              <a:gd name="T19" fmla="*/ 2147483646 h 565"/>
              <a:gd name="T20" fmla="*/ 0 w 562"/>
              <a:gd name="T21" fmla="*/ 2147483646 h 565"/>
              <a:gd name="T22" fmla="*/ 2147483646 w 562"/>
              <a:gd name="T23" fmla="*/ 2147483646 h 565"/>
              <a:gd name="T24" fmla="*/ 2147483646 w 562"/>
              <a:gd name="T25" fmla="*/ 2147483646 h 565"/>
              <a:gd name="T26" fmla="*/ 2147483646 w 562"/>
              <a:gd name="T27" fmla="*/ 2147483646 h 565"/>
              <a:gd name="T28" fmla="*/ 2147483646 w 562"/>
              <a:gd name="T29" fmla="*/ 2147483646 h 565"/>
              <a:gd name="T30" fmla="*/ 2147483646 w 562"/>
              <a:gd name="T31" fmla="*/ 0 h 565"/>
              <a:gd name="T32" fmla="*/ 2147483646 w 562"/>
              <a:gd name="T33" fmla="*/ 2147483646 h 565"/>
              <a:gd name="T34" fmla="*/ 2147483646 w 562"/>
              <a:gd name="T35" fmla="*/ 2147483646 h 565"/>
              <a:gd name="T36" fmla="*/ 2147483646 w 562"/>
              <a:gd name="T37" fmla="*/ 2147483646 h 565"/>
              <a:gd name="T38" fmla="*/ 2147483646 w 562"/>
              <a:gd name="T39" fmla="*/ 2147483646 h 565"/>
              <a:gd name="T40" fmla="*/ 2147483646 w 562"/>
              <a:gd name="T41" fmla="*/ 2147483646 h 565"/>
              <a:gd name="T42" fmla="*/ 2147483646 w 562"/>
              <a:gd name="T43" fmla="*/ 2147483646 h 565"/>
              <a:gd name="T44" fmla="*/ 2147483646 w 562"/>
              <a:gd name="T45" fmla="*/ 2147483646 h 565"/>
              <a:gd name="T46" fmla="*/ 2147483646 w 562"/>
              <a:gd name="T47" fmla="*/ 2147483646 h 565"/>
              <a:gd name="T48" fmla="*/ 2147483646 w 562"/>
              <a:gd name="T49" fmla="*/ 2147483646 h 565"/>
              <a:gd name="T50" fmla="*/ 2147483646 w 562"/>
              <a:gd name="T51" fmla="*/ 2147483646 h 565"/>
              <a:gd name="T52" fmla="*/ 2147483646 w 562"/>
              <a:gd name="T53" fmla="*/ 2147483646 h 565"/>
              <a:gd name="T54" fmla="*/ 2147483646 w 562"/>
              <a:gd name="T55" fmla="*/ 2147483646 h 565"/>
              <a:gd name="T56" fmla="*/ 2147483646 w 562"/>
              <a:gd name="T57" fmla="*/ 2147483646 h 565"/>
              <a:gd name="T58" fmla="*/ 2147483646 w 562"/>
              <a:gd name="T59" fmla="*/ 2147483646 h 565"/>
              <a:gd name="T60" fmla="*/ 2147483646 w 562"/>
              <a:gd name="T61" fmla="*/ 2147483646 h 565"/>
              <a:gd name="T62" fmla="*/ 2147483646 w 562"/>
              <a:gd name="T63" fmla="*/ 2147483646 h 565"/>
              <a:gd name="T64" fmla="*/ 2147483646 w 562"/>
              <a:gd name="T65" fmla="*/ 2147483646 h 565"/>
              <a:gd name="T66" fmla="*/ 2147483646 w 562"/>
              <a:gd name="T67" fmla="*/ 2147483646 h 565"/>
              <a:gd name="T68" fmla="*/ 2147483646 w 562"/>
              <a:gd name="T69" fmla="*/ 2147483646 h 565"/>
              <a:gd name="T70" fmla="*/ 2147483646 w 562"/>
              <a:gd name="T71" fmla="*/ 2147483646 h 565"/>
              <a:gd name="T72" fmla="*/ 2147483646 w 562"/>
              <a:gd name="T73" fmla="*/ 2147483646 h 565"/>
              <a:gd name="T74" fmla="*/ 2147483646 w 562"/>
              <a:gd name="T75" fmla="*/ 2147483646 h 565"/>
              <a:gd name="T76" fmla="*/ 2147483646 w 562"/>
              <a:gd name="T77" fmla="*/ 2147483646 h 565"/>
              <a:gd name="T78" fmla="*/ 2147483646 w 562"/>
              <a:gd name="T79" fmla="*/ 2147483646 h 565"/>
              <a:gd name="T80" fmla="*/ 2147483646 w 562"/>
              <a:gd name="T81" fmla="*/ 2147483646 h 565"/>
              <a:gd name="T82" fmla="*/ 2147483646 w 562"/>
              <a:gd name="T83" fmla="*/ 2147483646 h 565"/>
              <a:gd name="T84" fmla="*/ 2147483646 w 562"/>
              <a:gd name="T85" fmla="*/ 2147483646 h 565"/>
              <a:gd name="T86" fmla="*/ 2147483646 w 562"/>
              <a:gd name="T87" fmla="*/ 2147483646 h 5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2"/>
              <a:gd name="T133" fmla="*/ 0 h 565"/>
              <a:gd name="T134" fmla="*/ 562 w 562"/>
              <a:gd name="T135" fmla="*/ 565 h 5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2" h="565">
                <a:moveTo>
                  <a:pt x="561" y="289"/>
                </a:moveTo>
                <a:lnTo>
                  <a:pt x="559" y="311"/>
                </a:lnTo>
                <a:lnTo>
                  <a:pt x="555" y="339"/>
                </a:lnTo>
                <a:lnTo>
                  <a:pt x="548" y="366"/>
                </a:lnTo>
                <a:lnTo>
                  <a:pt x="538" y="392"/>
                </a:lnTo>
                <a:lnTo>
                  <a:pt x="526" y="416"/>
                </a:lnTo>
                <a:lnTo>
                  <a:pt x="512" y="440"/>
                </a:lnTo>
                <a:lnTo>
                  <a:pt x="496" y="462"/>
                </a:lnTo>
                <a:lnTo>
                  <a:pt x="478" y="482"/>
                </a:lnTo>
                <a:lnTo>
                  <a:pt x="458" y="500"/>
                </a:lnTo>
                <a:lnTo>
                  <a:pt x="436" y="516"/>
                </a:lnTo>
                <a:lnTo>
                  <a:pt x="414" y="530"/>
                </a:lnTo>
                <a:lnTo>
                  <a:pt x="389" y="543"/>
                </a:lnTo>
                <a:lnTo>
                  <a:pt x="364" y="552"/>
                </a:lnTo>
                <a:lnTo>
                  <a:pt x="337" y="559"/>
                </a:lnTo>
                <a:lnTo>
                  <a:pt x="309" y="563"/>
                </a:lnTo>
                <a:lnTo>
                  <a:pt x="280" y="564"/>
                </a:lnTo>
                <a:lnTo>
                  <a:pt x="252" y="563"/>
                </a:lnTo>
                <a:lnTo>
                  <a:pt x="224" y="559"/>
                </a:lnTo>
                <a:lnTo>
                  <a:pt x="198" y="552"/>
                </a:lnTo>
                <a:lnTo>
                  <a:pt x="172" y="543"/>
                </a:lnTo>
                <a:lnTo>
                  <a:pt x="148" y="530"/>
                </a:lnTo>
                <a:lnTo>
                  <a:pt x="124" y="516"/>
                </a:lnTo>
                <a:lnTo>
                  <a:pt x="103" y="500"/>
                </a:lnTo>
                <a:lnTo>
                  <a:pt x="83" y="482"/>
                </a:lnTo>
                <a:lnTo>
                  <a:pt x="65" y="462"/>
                </a:lnTo>
                <a:lnTo>
                  <a:pt x="48" y="440"/>
                </a:lnTo>
                <a:lnTo>
                  <a:pt x="34" y="416"/>
                </a:lnTo>
                <a:lnTo>
                  <a:pt x="22" y="392"/>
                </a:lnTo>
                <a:lnTo>
                  <a:pt x="13" y="366"/>
                </a:lnTo>
                <a:lnTo>
                  <a:pt x="6" y="339"/>
                </a:lnTo>
                <a:lnTo>
                  <a:pt x="2" y="311"/>
                </a:lnTo>
                <a:lnTo>
                  <a:pt x="0" y="282"/>
                </a:lnTo>
                <a:lnTo>
                  <a:pt x="2" y="254"/>
                </a:lnTo>
                <a:lnTo>
                  <a:pt x="13" y="199"/>
                </a:lnTo>
                <a:lnTo>
                  <a:pt x="22" y="173"/>
                </a:lnTo>
                <a:lnTo>
                  <a:pt x="34" y="149"/>
                </a:lnTo>
                <a:lnTo>
                  <a:pt x="48" y="125"/>
                </a:lnTo>
                <a:lnTo>
                  <a:pt x="65" y="103"/>
                </a:lnTo>
                <a:lnTo>
                  <a:pt x="83" y="83"/>
                </a:lnTo>
                <a:lnTo>
                  <a:pt x="103" y="65"/>
                </a:lnTo>
                <a:lnTo>
                  <a:pt x="124" y="49"/>
                </a:lnTo>
                <a:lnTo>
                  <a:pt x="148" y="34"/>
                </a:lnTo>
                <a:lnTo>
                  <a:pt x="172" y="22"/>
                </a:lnTo>
                <a:lnTo>
                  <a:pt x="198" y="13"/>
                </a:lnTo>
                <a:lnTo>
                  <a:pt x="224" y="6"/>
                </a:lnTo>
                <a:lnTo>
                  <a:pt x="252" y="1"/>
                </a:lnTo>
                <a:lnTo>
                  <a:pt x="280" y="0"/>
                </a:lnTo>
                <a:lnTo>
                  <a:pt x="309" y="1"/>
                </a:lnTo>
                <a:lnTo>
                  <a:pt x="337" y="6"/>
                </a:lnTo>
                <a:lnTo>
                  <a:pt x="364" y="13"/>
                </a:lnTo>
                <a:lnTo>
                  <a:pt x="389" y="22"/>
                </a:lnTo>
                <a:lnTo>
                  <a:pt x="414" y="34"/>
                </a:lnTo>
                <a:lnTo>
                  <a:pt x="436" y="49"/>
                </a:lnTo>
                <a:lnTo>
                  <a:pt x="458" y="65"/>
                </a:lnTo>
                <a:lnTo>
                  <a:pt x="478" y="83"/>
                </a:lnTo>
                <a:lnTo>
                  <a:pt x="496" y="103"/>
                </a:lnTo>
                <a:lnTo>
                  <a:pt x="512" y="125"/>
                </a:lnTo>
                <a:lnTo>
                  <a:pt x="526" y="149"/>
                </a:lnTo>
                <a:lnTo>
                  <a:pt x="538" y="173"/>
                </a:lnTo>
                <a:lnTo>
                  <a:pt x="548" y="199"/>
                </a:lnTo>
                <a:lnTo>
                  <a:pt x="555" y="226"/>
                </a:lnTo>
                <a:lnTo>
                  <a:pt x="561" y="282"/>
                </a:lnTo>
                <a:lnTo>
                  <a:pt x="508" y="282"/>
                </a:lnTo>
                <a:lnTo>
                  <a:pt x="506" y="259"/>
                </a:lnTo>
                <a:lnTo>
                  <a:pt x="503" y="237"/>
                </a:lnTo>
                <a:lnTo>
                  <a:pt x="497" y="215"/>
                </a:lnTo>
                <a:lnTo>
                  <a:pt x="489" y="194"/>
                </a:lnTo>
                <a:lnTo>
                  <a:pt x="480" y="174"/>
                </a:lnTo>
                <a:lnTo>
                  <a:pt x="468" y="155"/>
                </a:lnTo>
                <a:lnTo>
                  <a:pt x="455" y="137"/>
                </a:lnTo>
                <a:lnTo>
                  <a:pt x="441" y="121"/>
                </a:lnTo>
                <a:lnTo>
                  <a:pt x="424" y="106"/>
                </a:lnTo>
                <a:lnTo>
                  <a:pt x="407" y="93"/>
                </a:lnTo>
                <a:lnTo>
                  <a:pt x="388" y="81"/>
                </a:lnTo>
                <a:lnTo>
                  <a:pt x="369" y="72"/>
                </a:lnTo>
                <a:lnTo>
                  <a:pt x="348" y="64"/>
                </a:lnTo>
                <a:lnTo>
                  <a:pt x="327" y="58"/>
                </a:lnTo>
                <a:lnTo>
                  <a:pt x="304" y="55"/>
                </a:lnTo>
                <a:lnTo>
                  <a:pt x="281" y="53"/>
                </a:lnTo>
                <a:lnTo>
                  <a:pt x="258" y="55"/>
                </a:lnTo>
                <a:lnTo>
                  <a:pt x="235" y="58"/>
                </a:lnTo>
                <a:lnTo>
                  <a:pt x="214" y="64"/>
                </a:lnTo>
                <a:lnTo>
                  <a:pt x="193" y="72"/>
                </a:lnTo>
                <a:lnTo>
                  <a:pt x="173" y="81"/>
                </a:lnTo>
                <a:lnTo>
                  <a:pt x="154" y="93"/>
                </a:lnTo>
                <a:lnTo>
                  <a:pt x="137" y="106"/>
                </a:lnTo>
                <a:lnTo>
                  <a:pt x="468" y="410"/>
                </a:lnTo>
                <a:lnTo>
                  <a:pt x="455" y="427"/>
                </a:lnTo>
                <a:lnTo>
                  <a:pt x="440" y="444"/>
                </a:lnTo>
                <a:lnTo>
                  <a:pt x="424" y="458"/>
                </a:lnTo>
                <a:lnTo>
                  <a:pt x="93" y="155"/>
                </a:lnTo>
                <a:lnTo>
                  <a:pt x="82" y="174"/>
                </a:lnTo>
                <a:lnTo>
                  <a:pt x="72" y="194"/>
                </a:lnTo>
                <a:lnTo>
                  <a:pt x="64" y="215"/>
                </a:lnTo>
                <a:lnTo>
                  <a:pt x="59" y="237"/>
                </a:lnTo>
                <a:lnTo>
                  <a:pt x="55" y="259"/>
                </a:lnTo>
                <a:lnTo>
                  <a:pt x="54" y="282"/>
                </a:lnTo>
                <a:lnTo>
                  <a:pt x="55" y="305"/>
                </a:lnTo>
                <a:lnTo>
                  <a:pt x="59" y="328"/>
                </a:lnTo>
                <a:lnTo>
                  <a:pt x="64" y="350"/>
                </a:lnTo>
                <a:lnTo>
                  <a:pt x="72" y="371"/>
                </a:lnTo>
                <a:lnTo>
                  <a:pt x="82" y="391"/>
                </a:lnTo>
                <a:lnTo>
                  <a:pt x="93" y="410"/>
                </a:lnTo>
                <a:lnTo>
                  <a:pt x="106" y="427"/>
                </a:lnTo>
                <a:lnTo>
                  <a:pt x="121" y="444"/>
                </a:lnTo>
                <a:lnTo>
                  <a:pt x="137" y="459"/>
                </a:lnTo>
                <a:lnTo>
                  <a:pt x="154" y="472"/>
                </a:lnTo>
                <a:lnTo>
                  <a:pt x="173" y="483"/>
                </a:lnTo>
                <a:lnTo>
                  <a:pt x="193" y="493"/>
                </a:lnTo>
                <a:lnTo>
                  <a:pt x="214" y="501"/>
                </a:lnTo>
                <a:lnTo>
                  <a:pt x="235" y="506"/>
                </a:lnTo>
                <a:lnTo>
                  <a:pt x="258" y="510"/>
                </a:lnTo>
                <a:lnTo>
                  <a:pt x="281" y="511"/>
                </a:lnTo>
                <a:lnTo>
                  <a:pt x="304" y="510"/>
                </a:lnTo>
                <a:lnTo>
                  <a:pt x="327" y="506"/>
                </a:lnTo>
                <a:lnTo>
                  <a:pt x="348" y="501"/>
                </a:lnTo>
                <a:lnTo>
                  <a:pt x="369" y="493"/>
                </a:lnTo>
                <a:lnTo>
                  <a:pt x="388" y="483"/>
                </a:lnTo>
                <a:lnTo>
                  <a:pt x="407" y="472"/>
                </a:lnTo>
                <a:lnTo>
                  <a:pt x="424" y="458"/>
                </a:lnTo>
                <a:lnTo>
                  <a:pt x="440" y="444"/>
                </a:lnTo>
                <a:lnTo>
                  <a:pt x="455" y="427"/>
                </a:lnTo>
                <a:lnTo>
                  <a:pt x="468" y="410"/>
                </a:lnTo>
                <a:lnTo>
                  <a:pt x="480" y="391"/>
                </a:lnTo>
                <a:lnTo>
                  <a:pt x="489" y="371"/>
                </a:lnTo>
                <a:lnTo>
                  <a:pt x="497" y="350"/>
                </a:lnTo>
                <a:lnTo>
                  <a:pt x="503" y="328"/>
                </a:lnTo>
                <a:lnTo>
                  <a:pt x="506" y="305"/>
                </a:lnTo>
                <a:lnTo>
                  <a:pt x="508" y="282"/>
                </a:lnTo>
                <a:lnTo>
                  <a:pt x="561" y="282"/>
                </a:lnTo>
                <a:lnTo>
                  <a:pt x="561" y="289"/>
                </a:lnTo>
              </a:path>
            </a:pathLst>
          </a:custGeom>
          <a:solidFill>
            <a:srgbClr val="C00000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3" name="Rectangle 30"/>
          <p:cNvSpPr>
            <a:spLocks noChangeArrowheads="1"/>
          </p:cNvSpPr>
          <p:nvPr/>
        </p:nvSpPr>
        <p:spPr bwMode="auto">
          <a:xfrm>
            <a:off x="533400" y="5745163"/>
            <a:ext cx="4038600" cy="3635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Graphing the first six months of sales</a:t>
            </a:r>
          </a:p>
        </p:txBody>
      </p:sp>
      <p:sp>
        <p:nvSpPr>
          <p:cNvPr id="72741" name="Rectangle 66"/>
          <p:cNvSpPr>
            <a:spLocks noChangeArrowheads="1"/>
          </p:cNvSpPr>
          <p:nvPr/>
        </p:nvSpPr>
        <p:spPr bwMode="auto">
          <a:xfrm>
            <a:off x="1600200" y="2133600"/>
            <a:ext cx="2895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/>
              <a:t>Bad Presentation</a:t>
            </a:r>
          </a:p>
        </p:txBody>
      </p:sp>
      <p:sp>
        <p:nvSpPr>
          <p:cNvPr id="72742" name="TextBox 9"/>
          <p:cNvSpPr txBox="1">
            <a:spLocks noChangeArrowheads="1"/>
          </p:cNvSpPr>
          <p:nvPr/>
        </p:nvSpPr>
        <p:spPr bwMode="auto">
          <a:xfrm>
            <a:off x="7710488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Graphical Errors: No Zero Point on the Vertical Axis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736725" y="2800350"/>
            <a:ext cx="22050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Monthly Sales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 flipH="1">
            <a:off x="1452563" y="3500438"/>
            <a:ext cx="0" cy="14001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1452563" y="4900613"/>
            <a:ext cx="255111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1479550" y="3667125"/>
            <a:ext cx="2547938" cy="1060450"/>
            <a:chOff x="932" y="2310"/>
            <a:chExt cx="1605" cy="668"/>
          </a:xfrm>
          <a:solidFill>
            <a:srgbClr val="C00000"/>
          </a:solidFill>
        </p:grpSpPr>
        <p:sp>
          <p:nvSpPr>
            <p:cNvPr id="72761" name="Freeform 7"/>
            <p:cNvSpPr>
              <a:spLocks/>
            </p:cNvSpPr>
            <p:nvPr/>
          </p:nvSpPr>
          <p:spPr bwMode="auto">
            <a:xfrm>
              <a:off x="932" y="2312"/>
              <a:ext cx="147" cy="190"/>
            </a:xfrm>
            <a:custGeom>
              <a:avLst/>
              <a:gdLst>
                <a:gd name="T0" fmla="*/ 0 w 158"/>
                <a:gd name="T1" fmla="*/ 47 h 207"/>
                <a:gd name="T2" fmla="*/ 7 w 158"/>
                <a:gd name="T3" fmla="*/ 42 h 207"/>
                <a:gd name="T4" fmla="*/ 12 w 158"/>
                <a:gd name="T5" fmla="*/ 34 h 207"/>
                <a:gd name="T6" fmla="*/ 18 w 158"/>
                <a:gd name="T7" fmla="*/ 27 h 207"/>
                <a:gd name="T8" fmla="*/ 23 w 158"/>
                <a:gd name="T9" fmla="*/ 20 h 207"/>
                <a:gd name="T10" fmla="*/ 29 w 158"/>
                <a:gd name="T11" fmla="*/ 14 h 207"/>
                <a:gd name="T12" fmla="*/ 33 w 158"/>
                <a:gd name="T13" fmla="*/ 7 h 207"/>
                <a:gd name="T14" fmla="*/ 41 w 158"/>
                <a:gd name="T15" fmla="*/ 6 h 207"/>
                <a:gd name="T16" fmla="*/ 43 w 158"/>
                <a:gd name="T17" fmla="*/ 6 h 207"/>
                <a:gd name="T18" fmla="*/ 46 w 158"/>
                <a:gd name="T19" fmla="*/ 0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207"/>
                <a:gd name="T32" fmla="*/ 158 w 158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207">
                  <a:moveTo>
                    <a:pt x="0" y="206"/>
                  </a:moveTo>
                  <a:lnTo>
                    <a:pt x="19" y="179"/>
                  </a:lnTo>
                  <a:lnTo>
                    <a:pt x="38" y="147"/>
                  </a:lnTo>
                  <a:lnTo>
                    <a:pt x="59" y="115"/>
                  </a:lnTo>
                  <a:lnTo>
                    <a:pt x="78" y="83"/>
                  </a:lnTo>
                  <a:lnTo>
                    <a:pt x="97" y="54"/>
                  </a:lnTo>
                  <a:lnTo>
                    <a:pt x="116" y="30"/>
                  </a:lnTo>
                  <a:lnTo>
                    <a:pt x="138" y="11"/>
                  </a:lnTo>
                  <a:lnTo>
                    <a:pt x="147" y="6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2" name="Freeform 8"/>
            <p:cNvSpPr>
              <a:spLocks/>
            </p:cNvSpPr>
            <p:nvPr/>
          </p:nvSpPr>
          <p:spPr bwMode="auto">
            <a:xfrm>
              <a:off x="1078" y="2310"/>
              <a:ext cx="146" cy="98"/>
            </a:xfrm>
            <a:custGeom>
              <a:avLst/>
              <a:gdLst>
                <a:gd name="T0" fmla="*/ 0 w 157"/>
                <a:gd name="T1" fmla="*/ 2 h 107"/>
                <a:gd name="T2" fmla="*/ 7 w 157"/>
                <a:gd name="T3" fmla="*/ 0 h 107"/>
                <a:gd name="T4" fmla="*/ 7 w 157"/>
                <a:gd name="T5" fmla="*/ 0 h 107"/>
                <a:gd name="T6" fmla="*/ 12 w 157"/>
                <a:gd name="T7" fmla="*/ 5 h 107"/>
                <a:gd name="T8" fmla="*/ 18 w 157"/>
                <a:gd name="T9" fmla="*/ 5 h 107"/>
                <a:gd name="T10" fmla="*/ 23 w 157"/>
                <a:gd name="T11" fmla="*/ 7 h 107"/>
                <a:gd name="T12" fmla="*/ 29 w 157"/>
                <a:gd name="T13" fmla="*/ 13 h 107"/>
                <a:gd name="T14" fmla="*/ 33 w 157"/>
                <a:gd name="T15" fmla="*/ 16 h 107"/>
                <a:gd name="T16" fmla="*/ 40 w 157"/>
                <a:gd name="T17" fmla="*/ 21 h 107"/>
                <a:gd name="T18" fmla="*/ 45 w 157"/>
                <a:gd name="T19" fmla="*/ 25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07"/>
                <a:gd name="T32" fmla="*/ 157 w 157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07">
                  <a:moveTo>
                    <a:pt x="0" y="2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38" y="8"/>
                  </a:lnTo>
                  <a:lnTo>
                    <a:pt x="59" y="18"/>
                  </a:lnTo>
                  <a:lnTo>
                    <a:pt x="78" y="34"/>
                  </a:lnTo>
                  <a:lnTo>
                    <a:pt x="97" y="53"/>
                  </a:lnTo>
                  <a:lnTo>
                    <a:pt x="116" y="74"/>
                  </a:lnTo>
                  <a:lnTo>
                    <a:pt x="137" y="90"/>
                  </a:lnTo>
                  <a:lnTo>
                    <a:pt x="156" y="106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3" name="Freeform 9"/>
            <p:cNvSpPr>
              <a:spLocks/>
            </p:cNvSpPr>
            <p:nvPr/>
          </p:nvSpPr>
          <p:spPr bwMode="auto">
            <a:xfrm>
              <a:off x="1223" y="2407"/>
              <a:ext cx="147" cy="95"/>
            </a:xfrm>
            <a:custGeom>
              <a:avLst/>
              <a:gdLst>
                <a:gd name="T0" fmla="*/ 0 w 158"/>
                <a:gd name="T1" fmla="*/ 0 h 103"/>
                <a:gd name="T2" fmla="*/ 7 w 158"/>
                <a:gd name="T3" fmla="*/ 6 h 103"/>
                <a:gd name="T4" fmla="*/ 12 w 158"/>
                <a:gd name="T5" fmla="*/ 6 h 103"/>
                <a:gd name="T6" fmla="*/ 23 w 158"/>
                <a:gd name="T7" fmla="*/ 10 h 103"/>
                <a:gd name="T8" fmla="*/ 29 w 158"/>
                <a:gd name="T9" fmla="*/ 13 h 103"/>
                <a:gd name="T10" fmla="*/ 33 w 158"/>
                <a:gd name="T11" fmla="*/ 16 h 103"/>
                <a:gd name="T12" fmla="*/ 41 w 158"/>
                <a:gd name="T13" fmla="*/ 20 h 103"/>
                <a:gd name="T14" fmla="*/ 46 w 158"/>
                <a:gd name="T15" fmla="*/ 26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3"/>
                <a:gd name="T26" fmla="*/ 158 w 158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3">
                  <a:moveTo>
                    <a:pt x="0" y="0"/>
                  </a:moveTo>
                  <a:lnTo>
                    <a:pt x="19" y="11"/>
                  </a:lnTo>
                  <a:lnTo>
                    <a:pt x="38" y="22"/>
                  </a:lnTo>
                  <a:lnTo>
                    <a:pt x="79" y="38"/>
                  </a:lnTo>
                  <a:lnTo>
                    <a:pt x="98" y="48"/>
                  </a:lnTo>
                  <a:lnTo>
                    <a:pt x="117" y="62"/>
                  </a:lnTo>
                  <a:lnTo>
                    <a:pt x="138" y="78"/>
                  </a:lnTo>
                  <a:lnTo>
                    <a:pt x="157" y="102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4" name="Freeform 10"/>
            <p:cNvSpPr>
              <a:spLocks/>
            </p:cNvSpPr>
            <p:nvPr/>
          </p:nvSpPr>
          <p:spPr bwMode="auto">
            <a:xfrm>
              <a:off x="1369" y="2501"/>
              <a:ext cx="147" cy="288"/>
            </a:xfrm>
            <a:custGeom>
              <a:avLst/>
              <a:gdLst>
                <a:gd name="T0" fmla="*/ 0 w 158"/>
                <a:gd name="T1" fmla="*/ 0 h 313"/>
                <a:gd name="T2" fmla="*/ 7 w 158"/>
                <a:gd name="T3" fmla="*/ 6 h 313"/>
                <a:gd name="T4" fmla="*/ 7 w 158"/>
                <a:gd name="T5" fmla="*/ 6 h 313"/>
                <a:gd name="T6" fmla="*/ 12 w 158"/>
                <a:gd name="T7" fmla="*/ 16 h 313"/>
                <a:gd name="T8" fmla="*/ 18 w 158"/>
                <a:gd name="T9" fmla="*/ 27 h 313"/>
                <a:gd name="T10" fmla="*/ 23 w 158"/>
                <a:gd name="T11" fmla="*/ 37 h 313"/>
                <a:gd name="T12" fmla="*/ 29 w 158"/>
                <a:gd name="T13" fmla="*/ 48 h 313"/>
                <a:gd name="T14" fmla="*/ 33 w 158"/>
                <a:gd name="T15" fmla="*/ 59 h 313"/>
                <a:gd name="T16" fmla="*/ 41 w 158"/>
                <a:gd name="T17" fmla="*/ 67 h 313"/>
                <a:gd name="T18" fmla="*/ 44 w 158"/>
                <a:gd name="T19" fmla="*/ 73 h 313"/>
                <a:gd name="T20" fmla="*/ 46 w 158"/>
                <a:gd name="T21" fmla="*/ 76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8"/>
                <a:gd name="T34" fmla="*/ 0 h 313"/>
                <a:gd name="T35" fmla="*/ 158 w 158"/>
                <a:gd name="T36" fmla="*/ 313 h 3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8" h="313">
                  <a:moveTo>
                    <a:pt x="0" y="0"/>
                  </a:moveTo>
                  <a:lnTo>
                    <a:pt x="10" y="13"/>
                  </a:lnTo>
                  <a:lnTo>
                    <a:pt x="19" y="29"/>
                  </a:lnTo>
                  <a:lnTo>
                    <a:pt x="38" y="69"/>
                  </a:lnTo>
                  <a:lnTo>
                    <a:pt x="60" y="112"/>
                  </a:lnTo>
                  <a:lnTo>
                    <a:pt x="79" y="155"/>
                  </a:lnTo>
                  <a:lnTo>
                    <a:pt x="98" y="200"/>
                  </a:lnTo>
                  <a:lnTo>
                    <a:pt x="117" y="243"/>
                  </a:lnTo>
                  <a:lnTo>
                    <a:pt x="138" y="283"/>
                  </a:lnTo>
                  <a:lnTo>
                    <a:pt x="148" y="299"/>
                  </a:lnTo>
                  <a:lnTo>
                    <a:pt x="157" y="312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5" name="Freeform 11"/>
            <p:cNvSpPr>
              <a:spLocks/>
            </p:cNvSpPr>
            <p:nvPr/>
          </p:nvSpPr>
          <p:spPr bwMode="auto">
            <a:xfrm>
              <a:off x="1515" y="2788"/>
              <a:ext cx="147" cy="94"/>
            </a:xfrm>
            <a:custGeom>
              <a:avLst/>
              <a:gdLst>
                <a:gd name="T0" fmla="*/ 0 w 158"/>
                <a:gd name="T1" fmla="*/ 0 h 103"/>
                <a:gd name="T2" fmla="*/ 7 w 158"/>
                <a:gd name="T3" fmla="*/ 5 h 103"/>
                <a:gd name="T4" fmla="*/ 12 w 158"/>
                <a:gd name="T5" fmla="*/ 9 h 103"/>
                <a:gd name="T6" fmla="*/ 18 w 158"/>
                <a:gd name="T7" fmla="*/ 12 h 103"/>
                <a:gd name="T8" fmla="*/ 23 w 158"/>
                <a:gd name="T9" fmla="*/ 14 h 103"/>
                <a:gd name="T10" fmla="*/ 33 w 158"/>
                <a:gd name="T11" fmla="*/ 17 h 103"/>
                <a:gd name="T12" fmla="*/ 41 w 158"/>
                <a:gd name="T13" fmla="*/ 19 h 103"/>
                <a:gd name="T14" fmla="*/ 46 w 158"/>
                <a:gd name="T15" fmla="*/ 22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3"/>
                <a:gd name="T26" fmla="*/ 158 w 158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3">
                  <a:moveTo>
                    <a:pt x="0" y="0"/>
                  </a:moveTo>
                  <a:lnTo>
                    <a:pt x="19" y="24"/>
                  </a:lnTo>
                  <a:lnTo>
                    <a:pt x="38" y="40"/>
                  </a:lnTo>
                  <a:lnTo>
                    <a:pt x="59" y="54"/>
                  </a:lnTo>
                  <a:lnTo>
                    <a:pt x="78" y="64"/>
                  </a:lnTo>
                  <a:lnTo>
                    <a:pt x="116" y="80"/>
                  </a:lnTo>
                  <a:lnTo>
                    <a:pt x="138" y="91"/>
                  </a:lnTo>
                  <a:lnTo>
                    <a:pt x="157" y="102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6" name="Freeform 12"/>
            <p:cNvSpPr>
              <a:spLocks/>
            </p:cNvSpPr>
            <p:nvPr/>
          </p:nvSpPr>
          <p:spPr bwMode="auto">
            <a:xfrm>
              <a:off x="1661" y="2882"/>
              <a:ext cx="147" cy="96"/>
            </a:xfrm>
            <a:custGeom>
              <a:avLst/>
              <a:gdLst>
                <a:gd name="T0" fmla="*/ 0 w 158"/>
                <a:gd name="T1" fmla="*/ 0 h 105"/>
                <a:gd name="T2" fmla="*/ 7 w 158"/>
                <a:gd name="T3" fmla="*/ 5 h 105"/>
                <a:gd name="T4" fmla="*/ 12 w 158"/>
                <a:gd name="T5" fmla="*/ 6 h 105"/>
                <a:gd name="T6" fmla="*/ 23 w 158"/>
                <a:gd name="T7" fmla="*/ 14 h 105"/>
                <a:gd name="T8" fmla="*/ 29 w 158"/>
                <a:gd name="T9" fmla="*/ 17 h 105"/>
                <a:gd name="T10" fmla="*/ 33 w 158"/>
                <a:gd name="T11" fmla="*/ 20 h 105"/>
                <a:gd name="T12" fmla="*/ 41 w 158"/>
                <a:gd name="T13" fmla="*/ 22 h 105"/>
                <a:gd name="T14" fmla="*/ 46 w 158"/>
                <a:gd name="T15" fmla="*/ 23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5"/>
                <a:gd name="T26" fmla="*/ 158 w 158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5">
                  <a:moveTo>
                    <a:pt x="0" y="0"/>
                  </a:moveTo>
                  <a:lnTo>
                    <a:pt x="19" y="13"/>
                  </a:lnTo>
                  <a:lnTo>
                    <a:pt x="38" y="29"/>
                  </a:lnTo>
                  <a:lnTo>
                    <a:pt x="78" y="64"/>
                  </a:lnTo>
                  <a:lnTo>
                    <a:pt x="97" y="80"/>
                  </a:lnTo>
                  <a:lnTo>
                    <a:pt x="116" y="93"/>
                  </a:lnTo>
                  <a:lnTo>
                    <a:pt x="138" y="101"/>
                  </a:lnTo>
                  <a:lnTo>
                    <a:pt x="157" y="104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7" name="Freeform 13"/>
            <p:cNvSpPr>
              <a:spLocks/>
            </p:cNvSpPr>
            <p:nvPr/>
          </p:nvSpPr>
          <p:spPr bwMode="auto">
            <a:xfrm>
              <a:off x="1807" y="2882"/>
              <a:ext cx="147" cy="96"/>
            </a:xfrm>
            <a:custGeom>
              <a:avLst/>
              <a:gdLst>
                <a:gd name="T0" fmla="*/ 0 w 158"/>
                <a:gd name="T1" fmla="*/ 23 h 105"/>
                <a:gd name="T2" fmla="*/ 7 w 158"/>
                <a:gd name="T3" fmla="*/ 22 h 105"/>
                <a:gd name="T4" fmla="*/ 12 w 158"/>
                <a:gd name="T5" fmla="*/ 21 h 105"/>
                <a:gd name="T6" fmla="*/ 18 w 158"/>
                <a:gd name="T7" fmla="*/ 18 h 105"/>
                <a:gd name="T8" fmla="*/ 23 w 158"/>
                <a:gd name="T9" fmla="*/ 16 h 105"/>
                <a:gd name="T10" fmla="*/ 29 w 158"/>
                <a:gd name="T11" fmla="*/ 13 h 105"/>
                <a:gd name="T12" fmla="*/ 33 w 158"/>
                <a:gd name="T13" fmla="*/ 8 h 105"/>
                <a:gd name="T14" fmla="*/ 46 w 158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5"/>
                <a:gd name="T26" fmla="*/ 158 w 158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5">
                  <a:moveTo>
                    <a:pt x="0" y="104"/>
                  </a:moveTo>
                  <a:lnTo>
                    <a:pt x="19" y="101"/>
                  </a:lnTo>
                  <a:lnTo>
                    <a:pt x="38" y="96"/>
                  </a:lnTo>
                  <a:lnTo>
                    <a:pt x="59" y="85"/>
                  </a:lnTo>
                  <a:lnTo>
                    <a:pt x="78" y="72"/>
                  </a:lnTo>
                  <a:lnTo>
                    <a:pt x="97" y="56"/>
                  </a:lnTo>
                  <a:lnTo>
                    <a:pt x="116" y="37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8" name="Freeform 14"/>
            <p:cNvSpPr>
              <a:spLocks/>
            </p:cNvSpPr>
            <p:nvPr/>
          </p:nvSpPr>
          <p:spPr bwMode="auto">
            <a:xfrm>
              <a:off x="1953" y="2692"/>
              <a:ext cx="146" cy="190"/>
            </a:xfrm>
            <a:custGeom>
              <a:avLst/>
              <a:gdLst>
                <a:gd name="T0" fmla="*/ 0 w 157"/>
                <a:gd name="T1" fmla="*/ 47 h 207"/>
                <a:gd name="T2" fmla="*/ 7 w 157"/>
                <a:gd name="T3" fmla="*/ 42 h 207"/>
                <a:gd name="T4" fmla="*/ 12 w 157"/>
                <a:gd name="T5" fmla="*/ 37 h 207"/>
                <a:gd name="T6" fmla="*/ 18 w 157"/>
                <a:gd name="T7" fmla="*/ 30 h 207"/>
                <a:gd name="T8" fmla="*/ 23 w 157"/>
                <a:gd name="T9" fmla="*/ 24 h 207"/>
                <a:gd name="T10" fmla="*/ 29 w 157"/>
                <a:gd name="T11" fmla="*/ 17 h 207"/>
                <a:gd name="T12" fmla="*/ 33 w 157"/>
                <a:gd name="T13" fmla="*/ 12 h 207"/>
                <a:gd name="T14" fmla="*/ 40 w 157"/>
                <a:gd name="T15" fmla="*/ 6 h 207"/>
                <a:gd name="T16" fmla="*/ 45 w 157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207"/>
                <a:gd name="T29" fmla="*/ 157 w 157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207">
                  <a:moveTo>
                    <a:pt x="0" y="206"/>
                  </a:moveTo>
                  <a:lnTo>
                    <a:pt x="19" y="184"/>
                  </a:lnTo>
                  <a:lnTo>
                    <a:pt x="38" y="160"/>
                  </a:lnTo>
                  <a:lnTo>
                    <a:pt x="59" y="131"/>
                  </a:lnTo>
                  <a:lnTo>
                    <a:pt x="78" y="102"/>
                  </a:lnTo>
                  <a:lnTo>
                    <a:pt x="97" y="75"/>
                  </a:lnTo>
                  <a:lnTo>
                    <a:pt x="116" y="46"/>
                  </a:lnTo>
                  <a:lnTo>
                    <a:pt x="137" y="22"/>
                  </a:lnTo>
                  <a:lnTo>
                    <a:pt x="156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9" name="Freeform 15"/>
            <p:cNvSpPr>
              <a:spLocks/>
            </p:cNvSpPr>
            <p:nvPr/>
          </p:nvSpPr>
          <p:spPr bwMode="auto">
            <a:xfrm>
              <a:off x="2098" y="2597"/>
              <a:ext cx="147" cy="96"/>
            </a:xfrm>
            <a:custGeom>
              <a:avLst/>
              <a:gdLst>
                <a:gd name="T0" fmla="*/ 0 w 158"/>
                <a:gd name="T1" fmla="*/ 23 h 105"/>
                <a:gd name="T2" fmla="*/ 7 w 158"/>
                <a:gd name="T3" fmla="*/ 18 h 105"/>
                <a:gd name="T4" fmla="*/ 12 w 158"/>
                <a:gd name="T5" fmla="*/ 16 h 105"/>
                <a:gd name="T6" fmla="*/ 23 w 158"/>
                <a:gd name="T7" fmla="*/ 10 h 105"/>
                <a:gd name="T8" fmla="*/ 33 w 158"/>
                <a:gd name="T9" fmla="*/ 5 h 105"/>
                <a:gd name="T10" fmla="*/ 46 w 15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05"/>
                <a:gd name="T20" fmla="*/ 158 w 15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05">
                  <a:moveTo>
                    <a:pt x="0" y="104"/>
                  </a:moveTo>
                  <a:lnTo>
                    <a:pt x="19" y="85"/>
                  </a:lnTo>
                  <a:lnTo>
                    <a:pt x="38" y="72"/>
                  </a:lnTo>
                  <a:lnTo>
                    <a:pt x="79" y="45"/>
                  </a:lnTo>
                  <a:lnTo>
                    <a:pt x="117" y="24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0" name="Freeform 16"/>
            <p:cNvSpPr>
              <a:spLocks/>
            </p:cNvSpPr>
            <p:nvPr/>
          </p:nvSpPr>
          <p:spPr bwMode="auto">
            <a:xfrm>
              <a:off x="2244" y="2501"/>
              <a:ext cx="147" cy="97"/>
            </a:xfrm>
            <a:custGeom>
              <a:avLst/>
              <a:gdLst>
                <a:gd name="T0" fmla="*/ 0 w 158"/>
                <a:gd name="T1" fmla="*/ 27 h 105"/>
                <a:gd name="T2" fmla="*/ 12 w 158"/>
                <a:gd name="T3" fmla="*/ 20 h 105"/>
                <a:gd name="T4" fmla="*/ 23 w 158"/>
                <a:gd name="T5" fmla="*/ 16 h 105"/>
                <a:gd name="T6" fmla="*/ 33 w 158"/>
                <a:gd name="T7" fmla="*/ 8 h 105"/>
                <a:gd name="T8" fmla="*/ 41 w 158"/>
                <a:gd name="T9" fmla="*/ 6 h 105"/>
                <a:gd name="T10" fmla="*/ 46 w 15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05"/>
                <a:gd name="T20" fmla="*/ 158 w 15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05">
                  <a:moveTo>
                    <a:pt x="0" y="104"/>
                  </a:moveTo>
                  <a:lnTo>
                    <a:pt x="38" y="80"/>
                  </a:lnTo>
                  <a:lnTo>
                    <a:pt x="79" y="59"/>
                  </a:lnTo>
                  <a:lnTo>
                    <a:pt x="117" y="32"/>
                  </a:lnTo>
                  <a:lnTo>
                    <a:pt x="138" y="19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1" name="Freeform 17"/>
            <p:cNvSpPr>
              <a:spLocks/>
            </p:cNvSpPr>
            <p:nvPr/>
          </p:nvSpPr>
          <p:spPr bwMode="auto">
            <a:xfrm>
              <a:off x="2390" y="2312"/>
              <a:ext cx="147" cy="190"/>
            </a:xfrm>
            <a:custGeom>
              <a:avLst/>
              <a:gdLst>
                <a:gd name="T0" fmla="*/ 0 w 158"/>
                <a:gd name="T1" fmla="*/ 47 h 207"/>
                <a:gd name="T2" fmla="*/ 7 w 158"/>
                <a:gd name="T3" fmla="*/ 42 h 207"/>
                <a:gd name="T4" fmla="*/ 12 w 158"/>
                <a:gd name="T5" fmla="*/ 37 h 207"/>
                <a:gd name="T6" fmla="*/ 23 w 158"/>
                <a:gd name="T7" fmla="*/ 26 h 207"/>
                <a:gd name="T8" fmla="*/ 33 w 158"/>
                <a:gd name="T9" fmla="*/ 14 h 207"/>
                <a:gd name="T10" fmla="*/ 46 w 158"/>
                <a:gd name="T11" fmla="*/ 0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207"/>
                <a:gd name="T20" fmla="*/ 158 w 158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207">
                  <a:moveTo>
                    <a:pt x="0" y="206"/>
                  </a:moveTo>
                  <a:lnTo>
                    <a:pt x="19" y="184"/>
                  </a:lnTo>
                  <a:lnTo>
                    <a:pt x="38" y="160"/>
                  </a:lnTo>
                  <a:lnTo>
                    <a:pt x="78" y="110"/>
                  </a:lnTo>
                  <a:lnTo>
                    <a:pt x="116" y="54"/>
                  </a:lnTo>
                  <a:lnTo>
                    <a:pt x="157" y="0"/>
                  </a:lnTo>
                </a:path>
              </a:pathLst>
            </a:custGeom>
            <a:grp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1" name="Rectangle 18"/>
          <p:cNvSpPr>
            <a:spLocks noChangeArrowheads="1"/>
          </p:cNvSpPr>
          <p:nvPr/>
        </p:nvSpPr>
        <p:spPr bwMode="auto">
          <a:xfrm>
            <a:off x="887413" y="4664075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36</a:t>
            </a:r>
          </a:p>
        </p:txBody>
      </p:sp>
      <p:sp>
        <p:nvSpPr>
          <p:cNvPr id="72712" name="Rectangle 19"/>
          <p:cNvSpPr>
            <a:spLocks noChangeArrowheads="1"/>
          </p:cNvSpPr>
          <p:nvPr/>
        </p:nvSpPr>
        <p:spPr bwMode="auto">
          <a:xfrm>
            <a:off x="887413" y="4211638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39</a:t>
            </a:r>
          </a:p>
        </p:txBody>
      </p:sp>
      <p:sp>
        <p:nvSpPr>
          <p:cNvPr id="72713" name="Rectangle 20"/>
          <p:cNvSpPr>
            <a:spLocks noChangeArrowheads="1"/>
          </p:cNvSpPr>
          <p:nvPr/>
        </p:nvSpPr>
        <p:spPr bwMode="auto">
          <a:xfrm>
            <a:off x="887413" y="3756025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42</a:t>
            </a:r>
          </a:p>
        </p:txBody>
      </p:sp>
      <p:sp>
        <p:nvSpPr>
          <p:cNvPr id="72714" name="Rectangle 21"/>
          <p:cNvSpPr>
            <a:spLocks noChangeArrowheads="1"/>
          </p:cNvSpPr>
          <p:nvPr/>
        </p:nvSpPr>
        <p:spPr bwMode="auto">
          <a:xfrm>
            <a:off x="887413" y="3303588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45</a:t>
            </a:r>
          </a:p>
        </p:txBody>
      </p:sp>
      <p:sp>
        <p:nvSpPr>
          <p:cNvPr id="72715" name="Rectangle 22"/>
          <p:cNvSpPr>
            <a:spLocks noChangeArrowheads="1"/>
          </p:cNvSpPr>
          <p:nvPr/>
        </p:nvSpPr>
        <p:spPr bwMode="auto">
          <a:xfrm>
            <a:off x="1316038" y="4905375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J</a:t>
            </a:r>
          </a:p>
        </p:txBody>
      </p:sp>
      <p:sp>
        <p:nvSpPr>
          <p:cNvPr id="72716" name="Rectangle 23"/>
          <p:cNvSpPr>
            <a:spLocks noChangeArrowheads="1"/>
          </p:cNvSpPr>
          <p:nvPr/>
        </p:nvSpPr>
        <p:spPr bwMode="auto">
          <a:xfrm>
            <a:off x="1743075" y="4905375"/>
            <a:ext cx="336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F</a:t>
            </a:r>
          </a:p>
        </p:txBody>
      </p:sp>
      <p:sp>
        <p:nvSpPr>
          <p:cNvPr id="72717" name="Rectangle 24"/>
          <p:cNvSpPr>
            <a:spLocks noChangeArrowheads="1"/>
          </p:cNvSpPr>
          <p:nvPr/>
        </p:nvSpPr>
        <p:spPr bwMode="auto">
          <a:xfrm>
            <a:off x="2205038" y="4905375"/>
            <a:ext cx="392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M</a:t>
            </a:r>
          </a:p>
        </p:txBody>
      </p:sp>
      <p:sp>
        <p:nvSpPr>
          <p:cNvPr id="72718" name="Rectangle 25"/>
          <p:cNvSpPr>
            <a:spLocks noChangeArrowheads="1"/>
          </p:cNvSpPr>
          <p:nvPr/>
        </p:nvSpPr>
        <p:spPr bwMode="auto">
          <a:xfrm>
            <a:off x="2705100" y="4905375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A</a:t>
            </a:r>
          </a:p>
        </p:txBody>
      </p:sp>
      <p:sp>
        <p:nvSpPr>
          <p:cNvPr id="72719" name="Rectangle 26"/>
          <p:cNvSpPr>
            <a:spLocks noChangeArrowheads="1"/>
          </p:cNvSpPr>
          <p:nvPr/>
        </p:nvSpPr>
        <p:spPr bwMode="auto">
          <a:xfrm>
            <a:off x="3152775" y="4905375"/>
            <a:ext cx="392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M</a:t>
            </a:r>
          </a:p>
        </p:txBody>
      </p:sp>
      <p:sp>
        <p:nvSpPr>
          <p:cNvPr id="72720" name="Rectangle 27"/>
          <p:cNvSpPr>
            <a:spLocks noChangeArrowheads="1"/>
          </p:cNvSpPr>
          <p:nvPr/>
        </p:nvSpPr>
        <p:spPr bwMode="auto">
          <a:xfrm>
            <a:off x="3609975" y="4905375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J</a:t>
            </a:r>
          </a:p>
        </p:txBody>
      </p:sp>
      <p:sp>
        <p:nvSpPr>
          <p:cNvPr id="72721" name="Rectangle 28"/>
          <p:cNvSpPr>
            <a:spLocks noChangeArrowheads="1"/>
          </p:cNvSpPr>
          <p:nvPr/>
        </p:nvSpPr>
        <p:spPr bwMode="auto">
          <a:xfrm>
            <a:off x="1219200" y="29718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$</a:t>
            </a:r>
          </a:p>
        </p:txBody>
      </p:sp>
      <p:sp>
        <p:nvSpPr>
          <p:cNvPr id="72722" name="Freeform 29"/>
          <p:cNvSpPr>
            <a:spLocks/>
          </p:cNvSpPr>
          <p:nvPr/>
        </p:nvSpPr>
        <p:spPr bwMode="auto">
          <a:xfrm>
            <a:off x="746125" y="1981200"/>
            <a:ext cx="828675" cy="823913"/>
          </a:xfrm>
          <a:custGeom>
            <a:avLst/>
            <a:gdLst>
              <a:gd name="T0" fmla="*/ 2147483646 w 562"/>
              <a:gd name="T1" fmla="*/ 2147483646 h 565"/>
              <a:gd name="T2" fmla="*/ 2147483646 w 562"/>
              <a:gd name="T3" fmla="*/ 2147483646 h 565"/>
              <a:gd name="T4" fmla="*/ 2147483646 w 562"/>
              <a:gd name="T5" fmla="*/ 2147483646 h 565"/>
              <a:gd name="T6" fmla="*/ 2147483646 w 562"/>
              <a:gd name="T7" fmla="*/ 2147483646 h 565"/>
              <a:gd name="T8" fmla="*/ 2147483646 w 562"/>
              <a:gd name="T9" fmla="*/ 2147483646 h 565"/>
              <a:gd name="T10" fmla="*/ 2147483646 w 562"/>
              <a:gd name="T11" fmla="*/ 2147483646 h 565"/>
              <a:gd name="T12" fmla="*/ 2147483646 w 562"/>
              <a:gd name="T13" fmla="*/ 2147483646 h 565"/>
              <a:gd name="T14" fmla="*/ 2147483646 w 562"/>
              <a:gd name="T15" fmla="*/ 2147483646 h 565"/>
              <a:gd name="T16" fmla="*/ 2147483646 w 562"/>
              <a:gd name="T17" fmla="*/ 2147483646 h 565"/>
              <a:gd name="T18" fmla="*/ 2147483646 w 562"/>
              <a:gd name="T19" fmla="*/ 2147483646 h 565"/>
              <a:gd name="T20" fmla="*/ 0 w 562"/>
              <a:gd name="T21" fmla="*/ 2147483646 h 565"/>
              <a:gd name="T22" fmla="*/ 2147483646 w 562"/>
              <a:gd name="T23" fmla="*/ 2147483646 h 565"/>
              <a:gd name="T24" fmla="*/ 2147483646 w 562"/>
              <a:gd name="T25" fmla="*/ 2147483646 h 565"/>
              <a:gd name="T26" fmla="*/ 2147483646 w 562"/>
              <a:gd name="T27" fmla="*/ 2147483646 h 565"/>
              <a:gd name="T28" fmla="*/ 2147483646 w 562"/>
              <a:gd name="T29" fmla="*/ 2147483646 h 565"/>
              <a:gd name="T30" fmla="*/ 2147483646 w 562"/>
              <a:gd name="T31" fmla="*/ 0 h 565"/>
              <a:gd name="T32" fmla="*/ 2147483646 w 562"/>
              <a:gd name="T33" fmla="*/ 2147483646 h 565"/>
              <a:gd name="T34" fmla="*/ 2147483646 w 562"/>
              <a:gd name="T35" fmla="*/ 2147483646 h 565"/>
              <a:gd name="T36" fmla="*/ 2147483646 w 562"/>
              <a:gd name="T37" fmla="*/ 2147483646 h 565"/>
              <a:gd name="T38" fmla="*/ 2147483646 w 562"/>
              <a:gd name="T39" fmla="*/ 2147483646 h 565"/>
              <a:gd name="T40" fmla="*/ 2147483646 w 562"/>
              <a:gd name="T41" fmla="*/ 2147483646 h 565"/>
              <a:gd name="T42" fmla="*/ 2147483646 w 562"/>
              <a:gd name="T43" fmla="*/ 2147483646 h 565"/>
              <a:gd name="T44" fmla="*/ 2147483646 w 562"/>
              <a:gd name="T45" fmla="*/ 2147483646 h 565"/>
              <a:gd name="T46" fmla="*/ 2147483646 w 562"/>
              <a:gd name="T47" fmla="*/ 2147483646 h 565"/>
              <a:gd name="T48" fmla="*/ 2147483646 w 562"/>
              <a:gd name="T49" fmla="*/ 2147483646 h 565"/>
              <a:gd name="T50" fmla="*/ 2147483646 w 562"/>
              <a:gd name="T51" fmla="*/ 2147483646 h 565"/>
              <a:gd name="T52" fmla="*/ 2147483646 w 562"/>
              <a:gd name="T53" fmla="*/ 2147483646 h 565"/>
              <a:gd name="T54" fmla="*/ 2147483646 w 562"/>
              <a:gd name="T55" fmla="*/ 2147483646 h 565"/>
              <a:gd name="T56" fmla="*/ 2147483646 w 562"/>
              <a:gd name="T57" fmla="*/ 2147483646 h 565"/>
              <a:gd name="T58" fmla="*/ 2147483646 w 562"/>
              <a:gd name="T59" fmla="*/ 2147483646 h 565"/>
              <a:gd name="T60" fmla="*/ 2147483646 w 562"/>
              <a:gd name="T61" fmla="*/ 2147483646 h 565"/>
              <a:gd name="T62" fmla="*/ 2147483646 w 562"/>
              <a:gd name="T63" fmla="*/ 2147483646 h 565"/>
              <a:gd name="T64" fmla="*/ 2147483646 w 562"/>
              <a:gd name="T65" fmla="*/ 2147483646 h 565"/>
              <a:gd name="T66" fmla="*/ 2147483646 w 562"/>
              <a:gd name="T67" fmla="*/ 2147483646 h 565"/>
              <a:gd name="T68" fmla="*/ 2147483646 w 562"/>
              <a:gd name="T69" fmla="*/ 2147483646 h 565"/>
              <a:gd name="T70" fmla="*/ 2147483646 w 562"/>
              <a:gd name="T71" fmla="*/ 2147483646 h 565"/>
              <a:gd name="T72" fmla="*/ 2147483646 w 562"/>
              <a:gd name="T73" fmla="*/ 2147483646 h 565"/>
              <a:gd name="T74" fmla="*/ 2147483646 w 562"/>
              <a:gd name="T75" fmla="*/ 2147483646 h 565"/>
              <a:gd name="T76" fmla="*/ 2147483646 w 562"/>
              <a:gd name="T77" fmla="*/ 2147483646 h 565"/>
              <a:gd name="T78" fmla="*/ 2147483646 w 562"/>
              <a:gd name="T79" fmla="*/ 2147483646 h 565"/>
              <a:gd name="T80" fmla="*/ 2147483646 w 562"/>
              <a:gd name="T81" fmla="*/ 2147483646 h 565"/>
              <a:gd name="T82" fmla="*/ 2147483646 w 562"/>
              <a:gd name="T83" fmla="*/ 2147483646 h 565"/>
              <a:gd name="T84" fmla="*/ 2147483646 w 562"/>
              <a:gd name="T85" fmla="*/ 2147483646 h 565"/>
              <a:gd name="T86" fmla="*/ 2147483646 w 562"/>
              <a:gd name="T87" fmla="*/ 2147483646 h 5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2"/>
              <a:gd name="T133" fmla="*/ 0 h 565"/>
              <a:gd name="T134" fmla="*/ 562 w 562"/>
              <a:gd name="T135" fmla="*/ 565 h 5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2" h="565">
                <a:moveTo>
                  <a:pt x="561" y="289"/>
                </a:moveTo>
                <a:lnTo>
                  <a:pt x="559" y="311"/>
                </a:lnTo>
                <a:lnTo>
                  <a:pt x="555" y="339"/>
                </a:lnTo>
                <a:lnTo>
                  <a:pt x="548" y="366"/>
                </a:lnTo>
                <a:lnTo>
                  <a:pt x="538" y="392"/>
                </a:lnTo>
                <a:lnTo>
                  <a:pt x="526" y="416"/>
                </a:lnTo>
                <a:lnTo>
                  <a:pt x="512" y="440"/>
                </a:lnTo>
                <a:lnTo>
                  <a:pt x="496" y="462"/>
                </a:lnTo>
                <a:lnTo>
                  <a:pt x="478" y="482"/>
                </a:lnTo>
                <a:lnTo>
                  <a:pt x="458" y="500"/>
                </a:lnTo>
                <a:lnTo>
                  <a:pt x="436" y="516"/>
                </a:lnTo>
                <a:lnTo>
                  <a:pt x="414" y="530"/>
                </a:lnTo>
                <a:lnTo>
                  <a:pt x="389" y="543"/>
                </a:lnTo>
                <a:lnTo>
                  <a:pt x="364" y="552"/>
                </a:lnTo>
                <a:lnTo>
                  <a:pt x="337" y="559"/>
                </a:lnTo>
                <a:lnTo>
                  <a:pt x="309" y="563"/>
                </a:lnTo>
                <a:lnTo>
                  <a:pt x="280" y="564"/>
                </a:lnTo>
                <a:lnTo>
                  <a:pt x="252" y="563"/>
                </a:lnTo>
                <a:lnTo>
                  <a:pt x="224" y="559"/>
                </a:lnTo>
                <a:lnTo>
                  <a:pt x="198" y="552"/>
                </a:lnTo>
                <a:lnTo>
                  <a:pt x="172" y="543"/>
                </a:lnTo>
                <a:lnTo>
                  <a:pt x="148" y="530"/>
                </a:lnTo>
                <a:lnTo>
                  <a:pt x="124" y="516"/>
                </a:lnTo>
                <a:lnTo>
                  <a:pt x="103" y="500"/>
                </a:lnTo>
                <a:lnTo>
                  <a:pt x="83" y="482"/>
                </a:lnTo>
                <a:lnTo>
                  <a:pt x="65" y="462"/>
                </a:lnTo>
                <a:lnTo>
                  <a:pt x="48" y="440"/>
                </a:lnTo>
                <a:lnTo>
                  <a:pt x="34" y="416"/>
                </a:lnTo>
                <a:lnTo>
                  <a:pt x="22" y="392"/>
                </a:lnTo>
                <a:lnTo>
                  <a:pt x="13" y="366"/>
                </a:lnTo>
                <a:lnTo>
                  <a:pt x="6" y="339"/>
                </a:lnTo>
                <a:lnTo>
                  <a:pt x="2" y="311"/>
                </a:lnTo>
                <a:lnTo>
                  <a:pt x="0" y="282"/>
                </a:lnTo>
                <a:lnTo>
                  <a:pt x="2" y="254"/>
                </a:lnTo>
                <a:lnTo>
                  <a:pt x="13" y="199"/>
                </a:lnTo>
                <a:lnTo>
                  <a:pt x="22" y="173"/>
                </a:lnTo>
                <a:lnTo>
                  <a:pt x="34" y="149"/>
                </a:lnTo>
                <a:lnTo>
                  <a:pt x="48" y="125"/>
                </a:lnTo>
                <a:lnTo>
                  <a:pt x="65" y="103"/>
                </a:lnTo>
                <a:lnTo>
                  <a:pt x="83" y="83"/>
                </a:lnTo>
                <a:lnTo>
                  <a:pt x="103" y="65"/>
                </a:lnTo>
                <a:lnTo>
                  <a:pt x="124" y="49"/>
                </a:lnTo>
                <a:lnTo>
                  <a:pt x="148" y="34"/>
                </a:lnTo>
                <a:lnTo>
                  <a:pt x="172" y="22"/>
                </a:lnTo>
                <a:lnTo>
                  <a:pt x="198" y="13"/>
                </a:lnTo>
                <a:lnTo>
                  <a:pt x="224" y="6"/>
                </a:lnTo>
                <a:lnTo>
                  <a:pt x="252" y="1"/>
                </a:lnTo>
                <a:lnTo>
                  <a:pt x="280" y="0"/>
                </a:lnTo>
                <a:lnTo>
                  <a:pt x="309" y="1"/>
                </a:lnTo>
                <a:lnTo>
                  <a:pt x="337" y="6"/>
                </a:lnTo>
                <a:lnTo>
                  <a:pt x="364" y="13"/>
                </a:lnTo>
                <a:lnTo>
                  <a:pt x="389" y="22"/>
                </a:lnTo>
                <a:lnTo>
                  <a:pt x="414" y="34"/>
                </a:lnTo>
                <a:lnTo>
                  <a:pt x="436" y="49"/>
                </a:lnTo>
                <a:lnTo>
                  <a:pt x="458" y="65"/>
                </a:lnTo>
                <a:lnTo>
                  <a:pt x="478" y="83"/>
                </a:lnTo>
                <a:lnTo>
                  <a:pt x="496" y="103"/>
                </a:lnTo>
                <a:lnTo>
                  <a:pt x="512" y="125"/>
                </a:lnTo>
                <a:lnTo>
                  <a:pt x="526" y="149"/>
                </a:lnTo>
                <a:lnTo>
                  <a:pt x="538" y="173"/>
                </a:lnTo>
                <a:lnTo>
                  <a:pt x="548" y="199"/>
                </a:lnTo>
                <a:lnTo>
                  <a:pt x="555" y="226"/>
                </a:lnTo>
                <a:lnTo>
                  <a:pt x="561" y="282"/>
                </a:lnTo>
                <a:lnTo>
                  <a:pt x="508" y="282"/>
                </a:lnTo>
                <a:lnTo>
                  <a:pt x="506" y="259"/>
                </a:lnTo>
                <a:lnTo>
                  <a:pt x="503" y="237"/>
                </a:lnTo>
                <a:lnTo>
                  <a:pt x="497" y="215"/>
                </a:lnTo>
                <a:lnTo>
                  <a:pt x="489" y="194"/>
                </a:lnTo>
                <a:lnTo>
                  <a:pt x="480" y="174"/>
                </a:lnTo>
                <a:lnTo>
                  <a:pt x="468" y="155"/>
                </a:lnTo>
                <a:lnTo>
                  <a:pt x="455" y="137"/>
                </a:lnTo>
                <a:lnTo>
                  <a:pt x="441" y="121"/>
                </a:lnTo>
                <a:lnTo>
                  <a:pt x="424" y="106"/>
                </a:lnTo>
                <a:lnTo>
                  <a:pt x="407" y="93"/>
                </a:lnTo>
                <a:lnTo>
                  <a:pt x="388" y="81"/>
                </a:lnTo>
                <a:lnTo>
                  <a:pt x="369" y="72"/>
                </a:lnTo>
                <a:lnTo>
                  <a:pt x="348" y="64"/>
                </a:lnTo>
                <a:lnTo>
                  <a:pt x="327" y="58"/>
                </a:lnTo>
                <a:lnTo>
                  <a:pt x="304" y="55"/>
                </a:lnTo>
                <a:lnTo>
                  <a:pt x="281" y="53"/>
                </a:lnTo>
                <a:lnTo>
                  <a:pt x="258" y="55"/>
                </a:lnTo>
                <a:lnTo>
                  <a:pt x="235" y="58"/>
                </a:lnTo>
                <a:lnTo>
                  <a:pt x="214" y="64"/>
                </a:lnTo>
                <a:lnTo>
                  <a:pt x="193" y="72"/>
                </a:lnTo>
                <a:lnTo>
                  <a:pt x="173" y="81"/>
                </a:lnTo>
                <a:lnTo>
                  <a:pt x="154" y="93"/>
                </a:lnTo>
                <a:lnTo>
                  <a:pt x="137" y="106"/>
                </a:lnTo>
                <a:lnTo>
                  <a:pt x="468" y="410"/>
                </a:lnTo>
                <a:lnTo>
                  <a:pt x="455" y="427"/>
                </a:lnTo>
                <a:lnTo>
                  <a:pt x="440" y="444"/>
                </a:lnTo>
                <a:lnTo>
                  <a:pt x="424" y="458"/>
                </a:lnTo>
                <a:lnTo>
                  <a:pt x="93" y="155"/>
                </a:lnTo>
                <a:lnTo>
                  <a:pt x="82" y="174"/>
                </a:lnTo>
                <a:lnTo>
                  <a:pt x="72" y="194"/>
                </a:lnTo>
                <a:lnTo>
                  <a:pt x="64" y="215"/>
                </a:lnTo>
                <a:lnTo>
                  <a:pt x="59" y="237"/>
                </a:lnTo>
                <a:lnTo>
                  <a:pt x="55" y="259"/>
                </a:lnTo>
                <a:lnTo>
                  <a:pt x="54" y="282"/>
                </a:lnTo>
                <a:lnTo>
                  <a:pt x="55" y="305"/>
                </a:lnTo>
                <a:lnTo>
                  <a:pt x="59" y="328"/>
                </a:lnTo>
                <a:lnTo>
                  <a:pt x="64" y="350"/>
                </a:lnTo>
                <a:lnTo>
                  <a:pt x="72" y="371"/>
                </a:lnTo>
                <a:lnTo>
                  <a:pt x="82" y="391"/>
                </a:lnTo>
                <a:lnTo>
                  <a:pt x="93" y="410"/>
                </a:lnTo>
                <a:lnTo>
                  <a:pt x="106" y="427"/>
                </a:lnTo>
                <a:lnTo>
                  <a:pt x="121" y="444"/>
                </a:lnTo>
                <a:lnTo>
                  <a:pt x="137" y="459"/>
                </a:lnTo>
                <a:lnTo>
                  <a:pt x="154" y="472"/>
                </a:lnTo>
                <a:lnTo>
                  <a:pt x="173" y="483"/>
                </a:lnTo>
                <a:lnTo>
                  <a:pt x="193" y="493"/>
                </a:lnTo>
                <a:lnTo>
                  <a:pt x="214" y="501"/>
                </a:lnTo>
                <a:lnTo>
                  <a:pt x="235" y="506"/>
                </a:lnTo>
                <a:lnTo>
                  <a:pt x="258" y="510"/>
                </a:lnTo>
                <a:lnTo>
                  <a:pt x="281" y="511"/>
                </a:lnTo>
                <a:lnTo>
                  <a:pt x="304" y="510"/>
                </a:lnTo>
                <a:lnTo>
                  <a:pt x="327" y="506"/>
                </a:lnTo>
                <a:lnTo>
                  <a:pt x="348" y="501"/>
                </a:lnTo>
                <a:lnTo>
                  <a:pt x="369" y="493"/>
                </a:lnTo>
                <a:lnTo>
                  <a:pt x="388" y="483"/>
                </a:lnTo>
                <a:lnTo>
                  <a:pt x="407" y="472"/>
                </a:lnTo>
                <a:lnTo>
                  <a:pt x="424" y="458"/>
                </a:lnTo>
                <a:lnTo>
                  <a:pt x="440" y="444"/>
                </a:lnTo>
                <a:lnTo>
                  <a:pt x="455" y="427"/>
                </a:lnTo>
                <a:lnTo>
                  <a:pt x="468" y="410"/>
                </a:lnTo>
                <a:lnTo>
                  <a:pt x="480" y="391"/>
                </a:lnTo>
                <a:lnTo>
                  <a:pt x="489" y="371"/>
                </a:lnTo>
                <a:lnTo>
                  <a:pt x="497" y="350"/>
                </a:lnTo>
                <a:lnTo>
                  <a:pt x="503" y="328"/>
                </a:lnTo>
                <a:lnTo>
                  <a:pt x="506" y="305"/>
                </a:lnTo>
                <a:lnTo>
                  <a:pt x="508" y="282"/>
                </a:lnTo>
                <a:lnTo>
                  <a:pt x="561" y="282"/>
                </a:lnTo>
                <a:lnTo>
                  <a:pt x="561" y="289"/>
                </a:lnTo>
              </a:path>
            </a:pathLst>
          </a:custGeom>
          <a:solidFill>
            <a:srgbClr val="C00000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3" name="Rectangle 30"/>
          <p:cNvSpPr>
            <a:spLocks noChangeArrowheads="1"/>
          </p:cNvSpPr>
          <p:nvPr/>
        </p:nvSpPr>
        <p:spPr bwMode="auto">
          <a:xfrm>
            <a:off x="533400" y="5745163"/>
            <a:ext cx="4038600" cy="3635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Graphing the first six months of sales</a:t>
            </a:r>
          </a:p>
        </p:txBody>
      </p:sp>
      <p:sp>
        <p:nvSpPr>
          <p:cNvPr id="72724" name="Rectangle 31"/>
          <p:cNvSpPr>
            <a:spLocks noChangeArrowheads="1"/>
          </p:cNvSpPr>
          <p:nvPr/>
        </p:nvSpPr>
        <p:spPr bwMode="auto">
          <a:xfrm>
            <a:off x="5562600" y="2743200"/>
            <a:ext cx="23844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Monthly Sales</a:t>
            </a:r>
          </a:p>
        </p:txBody>
      </p:sp>
      <p:sp>
        <p:nvSpPr>
          <p:cNvPr id="72725" name="Rectangle 32"/>
          <p:cNvSpPr>
            <a:spLocks noChangeArrowheads="1"/>
          </p:cNvSpPr>
          <p:nvPr/>
        </p:nvSpPr>
        <p:spPr bwMode="auto">
          <a:xfrm>
            <a:off x="4699000" y="4762500"/>
            <a:ext cx="711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 0</a:t>
            </a:r>
          </a:p>
        </p:txBody>
      </p:sp>
      <p:sp>
        <p:nvSpPr>
          <p:cNvPr id="72726" name="Rectangle 33"/>
          <p:cNvSpPr>
            <a:spLocks noChangeArrowheads="1"/>
          </p:cNvSpPr>
          <p:nvPr/>
        </p:nvSpPr>
        <p:spPr bwMode="auto">
          <a:xfrm>
            <a:off x="4711700" y="3848100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39</a:t>
            </a:r>
          </a:p>
        </p:txBody>
      </p:sp>
      <p:sp>
        <p:nvSpPr>
          <p:cNvPr id="72727" name="Rectangle 34"/>
          <p:cNvSpPr>
            <a:spLocks noChangeArrowheads="1"/>
          </p:cNvSpPr>
          <p:nvPr/>
        </p:nvSpPr>
        <p:spPr bwMode="auto">
          <a:xfrm>
            <a:off x="4711700" y="3467100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42</a:t>
            </a:r>
          </a:p>
        </p:txBody>
      </p:sp>
      <p:sp>
        <p:nvSpPr>
          <p:cNvPr id="72728" name="Rectangle 35"/>
          <p:cNvSpPr>
            <a:spLocks noChangeArrowheads="1"/>
          </p:cNvSpPr>
          <p:nvPr/>
        </p:nvSpPr>
        <p:spPr bwMode="auto">
          <a:xfrm>
            <a:off x="4711700" y="3086100"/>
            <a:ext cx="463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45</a:t>
            </a:r>
          </a:p>
        </p:txBody>
      </p:sp>
      <p:sp>
        <p:nvSpPr>
          <p:cNvPr id="72729" name="Rectangle 36"/>
          <p:cNvSpPr>
            <a:spLocks noChangeArrowheads="1"/>
          </p:cNvSpPr>
          <p:nvPr/>
        </p:nvSpPr>
        <p:spPr bwMode="auto">
          <a:xfrm>
            <a:off x="5254625" y="49609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J</a:t>
            </a:r>
          </a:p>
        </p:txBody>
      </p:sp>
      <p:sp>
        <p:nvSpPr>
          <p:cNvPr id="72730" name="Rectangle 37"/>
          <p:cNvSpPr>
            <a:spLocks noChangeArrowheads="1"/>
          </p:cNvSpPr>
          <p:nvPr/>
        </p:nvSpPr>
        <p:spPr bwMode="auto">
          <a:xfrm>
            <a:off x="5718175" y="4967288"/>
            <a:ext cx="336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F</a:t>
            </a:r>
          </a:p>
        </p:txBody>
      </p:sp>
      <p:sp>
        <p:nvSpPr>
          <p:cNvPr id="72731" name="Rectangle 38"/>
          <p:cNvSpPr>
            <a:spLocks noChangeArrowheads="1"/>
          </p:cNvSpPr>
          <p:nvPr/>
        </p:nvSpPr>
        <p:spPr bwMode="auto">
          <a:xfrm>
            <a:off x="6169025" y="4960938"/>
            <a:ext cx="392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M</a:t>
            </a:r>
          </a:p>
        </p:txBody>
      </p:sp>
      <p:sp>
        <p:nvSpPr>
          <p:cNvPr id="72732" name="Rectangle 39"/>
          <p:cNvSpPr>
            <a:spLocks noChangeArrowheads="1"/>
          </p:cNvSpPr>
          <p:nvPr/>
        </p:nvSpPr>
        <p:spPr bwMode="auto">
          <a:xfrm>
            <a:off x="6702425" y="4960938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A</a:t>
            </a:r>
          </a:p>
        </p:txBody>
      </p:sp>
      <p:sp>
        <p:nvSpPr>
          <p:cNvPr id="72733" name="Rectangle 40"/>
          <p:cNvSpPr>
            <a:spLocks noChangeArrowheads="1"/>
          </p:cNvSpPr>
          <p:nvPr/>
        </p:nvSpPr>
        <p:spPr bwMode="auto">
          <a:xfrm>
            <a:off x="7159625" y="4960938"/>
            <a:ext cx="392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M</a:t>
            </a:r>
          </a:p>
        </p:txBody>
      </p:sp>
      <p:sp>
        <p:nvSpPr>
          <p:cNvPr id="72734" name="Rectangle 41"/>
          <p:cNvSpPr>
            <a:spLocks noChangeArrowheads="1"/>
          </p:cNvSpPr>
          <p:nvPr/>
        </p:nvSpPr>
        <p:spPr bwMode="auto">
          <a:xfrm>
            <a:off x="7693025" y="49609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J</a:t>
            </a:r>
          </a:p>
        </p:txBody>
      </p:sp>
      <p:sp>
        <p:nvSpPr>
          <p:cNvPr id="72735" name="Rectangle 42"/>
          <p:cNvSpPr>
            <a:spLocks noChangeArrowheads="1"/>
          </p:cNvSpPr>
          <p:nvPr/>
        </p:nvSpPr>
        <p:spPr bwMode="auto">
          <a:xfrm>
            <a:off x="5029200" y="27432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$</a:t>
            </a:r>
          </a:p>
        </p:txBody>
      </p:sp>
      <p:sp>
        <p:nvSpPr>
          <p:cNvPr id="72736" name="Rectangle 43"/>
          <p:cNvSpPr>
            <a:spLocks noChangeArrowheads="1"/>
          </p:cNvSpPr>
          <p:nvPr/>
        </p:nvSpPr>
        <p:spPr bwMode="auto">
          <a:xfrm>
            <a:off x="4713288" y="4229100"/>
            <a:ext cx="631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/>
              <a:t>36</a:t>
            </a:r>
          </a:p>
        </p:txBody>
      </p:sp>
      <p:sp>
        <p:nvSpPr>
          <p:cNvPr id="72737" name="Line 44"/>
          <p:cNvSpPr>
            <a:spLocks noChangeShapeType="1"/>
          </p:cNvSpPr>
          <p:nvPr/>
        </p:nvSpPr>
        <p:spPr bwMode="auto">
          <a:xfrm>
            <a:off x="5257800" y="4821238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8" name="Rectangle 45"/>
          <p:cNvSpPr>
            <a:spLocks noChangeArrowheads="1"/>
          </p:cNvSpPr>
          <p:nvPr/>
        </p:nvSpPr>
        <p:spPr bwMode="auto">
          <a:xfrm>
            <a:off x="4648200" y="2057400"/>
            <a:ext cx="8350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chemeClr val="bg2"/>
                </a:solidFill>
                <a:latin typeface="Wingdings" panose="05000000000000000000" pitchFamily="2" charset="2"/>
              </a:rPr>
              <a:t></a:t>
            </a:r>
          </a:p>
        </p:txBody>
      </p:sp>
      <p:sp>
        <p:nvSpPr>
          <p:cNvPr id="72739" name="Rectangle 46"/>
          <p:cNvSpPr>
            <a:spLocks noChangeArrowheads="1"/>
          </p:cNvSpPr>
          <p:nvPr/>
        </p:nvSpPr>
        <p:spPr bwMode="auto">
          <a:xfrm>
            <a:off x="5105400" y="2133600"/>
            <a:ext cx="357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Good Presentations</a:t>
            </a:r>
          </a:p>
        </p:txBody>
      </p:sp>
      <p:grpSp>
        <p:nvGrpSpPr>
          <p:cNvPr id="72740" name="Group 47"/>
          <p:cNvGrpSpPr>
            <a:grpSpLocks/>
          </p:cNvGrpSpPr>
          <p:nvPr/>
        </p:nvGrpSpPr>
        <p:grpSpPr bwMode="auto">
          <a:xfrm>
            <a:off x="5181600" y="3030538"/>
            <a:ext cx="2819400" cy="1919287"/>
            <a:chOff x="3264" y="1909"/>
            <a:chExt cx="1776" cy="1209"/>
          </a:xfrm>
        </p:grpSpPr>
        <p:sp>
          <p:nvSpPr>
            <p:cNvPr id="72743" name="Line 48"/>
            <p:cNvSpPr>
              <a:spLocks noChangeShapeType="1"/>
            </p:cNvSpPr>
            <p:nvPr/>
          </p:nvSpPr>
          <p:spPr bwMode="auto">
            <a:xfrm>
              <a:off x="3312" y="1909"/>
              <a:ext cx="0" cy="8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4" name="Line 49"/>
            <p:cNvSpPr>
              <a:spLocks noChangeShapeType="1"/>
            </p:cNvSpPr>
            <p:nvPr/>
          </p:nvSpPr>
          <p:spPr bwMode="auto">
            <a:xfrm>
              <a:off x="3312" y="3118"/>
              <a:ext cx="172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5" name="Line 50"/>
            <p:cNvSpPr>
              <a:spLocks noChangeShapeType="1"/>
            </p:cNvSpPr>
            <p:nvPr/>
          </p:nvSpPr>
          <p:spPr bwMode="auto">
            <a:xfrm flipV="1">
              <a:off x="3312" y="2989"/>
              <a:ext cx="48" cy="4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6" name="Line 51"/>
            <p:cNvSpPr>
              <a:spLocks noChangeShapeType="1"/>
            </p:cNvSpPr>
            <p:nvPr/>
          </p:nvSpPr>
          <p:spPr bwMode="auto">
            <a:xfrm rot="16200000" flipV="1">
              <a:off x="3288" y="2917"/>
              <a:ext cx="48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7" name="Line 52"/>
            <p:cNvSpPr>
              <a:spLocks noChangeShapeType="1"/>
            </p:cNvSpPr>
            <p:nvPr/>
          </p:nvSpPr>
          <p:spPr bwMode="auto">
            <a:xfrm rot="5400000" flipH="1" flipV="1">
              <a:off x="3288" y="2869"/>
              <a:ext cx="48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8" name="Line 53"/>
            <p:cNvSpPr>
              <a:spLocks noChangeShapeType="1"/>
            </p:cNvSpPr>
            <p:nvPr/>
          </p:nvSpPr>
          <p:spPr bwMode="auto">
            <a:xfrm rot="16200000" flipV="1">
              <a:off x="3288" y="2821"/>
              <a:ext cx="48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9" name="Line 54"/>
            <p:cNvSpPr>
              <a:spLocks noChangeShapeType="1"/>
            </p:cNvSpPr>
            <p:nvPr/>
          </p:nvSpPr>
          <p:spPr bwMode="auto">
            <a:xfrm flipV="1">
              <a:off x="3264" y="2797"/>
              <a:ext cx="48" cy="4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0" name="Freeform 55"/>
            <p:cNvSpPr>
              <a:spLocks/>
            </p:cNvSpPr>
            <p:nvPr/>
          </p:nvSpPr>
          <p:spPr bwMode="auto">
            <a:xfrm>
              <a:off x="3314" y="2064"/>
              <a:ext cx="158" cy="207"/>
            </a:xfrm>
            <a:custGeom>
              <a:avLst/>
              <a:gdLst>
                <a:gd name="T0" fmla="*/ 0 w 158"/>
                <a:gd name="T1" fmla="*/ 206 h 207"/>
                <a:gd name="T2" fmla="*/ 19 w 158"/>
                <a:gd name="T3" fmla="*/ 179 h 207"/>
                <a:gd name="T4" fmla="*/ 38 w 158"/>
                <a:gd name="T5" fmla="*/ 147 h 207"/>
                <a:gd name="T6" fmla="*/ 59 w 158"/>
                <a:gd name="T7" fmla="*/ 115 h 207"/>
                <a:gd name="T8" fmla="*/ 78 w 158"/>
                <a:gd name="T9" fmla="*/ 83 h 207"/>
                <a:gd name="T10" fmla="*/ 97 w 158"/>
                <a:gd name="T11" fmla="*/ 54 h 207"/>
                <a:gd name="T12" fmla="*/ 116 w 158"/>
                <a:gd name="T13" fmla="*/ 30 h 207"/>
                <a:gd name="T14" fmla="*/ 138 w 158"/>
                <a:gd name="T15" fmla="*/ 11 h 207"/>
                <a:gd name="T16" fmla="*/ 147 w 158"/>
                <a:gd name="T17" fmla="*/ 6 h 207"/>
                <a:gd name="T18" fmla="*/ 157 w 158"/>
                <a:gd name="T19" fmla="*/ 0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207"/>
                <a:gd name="T32" fmla="*/ 158 w 158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207">
                  <a:moveTo>
                    <a:pt x="0" y="206"/>
                  </a:moveTo>
                  <a:lnTo>
                    <a:pt x="19" y="179"/>
                  </a:lnTo>
                  <a:lnTo>
                    <a:pt x="38" y="147"/>
                  </a:lnTo>
                  <a:lnTo>
                    <a:pt x="59" y="115"/>
                  </a:lnTo>
                  <a:lnTo>
                    <a:pt x="78" y="83"/>
                  </a:lnTo>
                  <a:lnTo>
                    <a:pt x="97" y="54"/>
                  </a:lnTo>
                  <a:lnTo>
                    <a:pt x="116" y="30"/>
                  </a:lnTo>
                  <a:lnTo>
                    <a:pt x="138" y="11"/>
                  </a:lnTo>
                  <a:lnTo>
                    <a:pt x="147" y="6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1" name="Freeform 56"/>
            <p:cNvSpPr>
              <a:spLocks/>
            </p:cNvSpPr>
            <p:nvPr/>
          </p:nvSpPr>
          <p:spPr bwMode="auto">
            <a:xfrm>
              <a:off x="3471" y="2062"/>
              <a:ext cx="157" cy="107"/>
            </a:xfrm>
            <a:custGeom>
              <a:avLst/>
              <a:gdLst>
                <a:gd name="T0" fmla="*/ 0 w 157"/>
                <a:gd name="T1" fmla="*/ 2 h 107"/>
                <a:gd name="T2" fmla="*/ 9 w 157"/>
                <a:gd name="T3" fmla="*/ 0 h 107"/>
                <a:gd name="T4" fmla="*/ 19 w 157"/>
                <a:gd name="T5" fmla="*/ 0 h 107"/>
                <a:gd name="T6" fmla="*/ 38 w 157"/>
                <a:gd name="T7" fmla="*/ 8 h 107"/>
                <a:gd name="T8" fmla="*/ 59 w 157"/>
                <a:gd name="T9" fmla="*/ 18 h 107"/>
                <a:gd name="T10" fmla="*/ 78 w 157"/>
                <a:gd name="T11" fmla="*/ 34 h 107"/>
                <a:gd name="T12" fmla="*/ 97 w 157"/>
                <a:gd name="T13" fmla="*/ 53 h 107"/>
                <a:gd name="T14" fmla="*/ 116 w 157"/>
                <a:gd name="T15" fmla="*/ 74 h 107"/>
                <a:gd name="T16" fmla="*/ 137 w 157"/>
                <a:gd name="T17" fmla="*/ 90 h 107"/>
                <a:gd name="T18" fmla="*/ 156 w 157"/>
                <a:gd name="T19" fmla="*/ 106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07"/>
                <a:gd name="T32" fmla="*/ 157 w 157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07">
                  <a:moveTo>
                    <a:pt x="0" y="2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38" y="8"/>
                  </a:lnTo>
                  <a:lnTo>
                    <a:pt x="59" y="18"/>
                  </a:lnTo>
                  <a:lnTo>
                    <a:pt x="78" y="34"/>
                  </a:lnTo>
                  <a:lnTo>
                    <a:pt x="97" y="53"/>
                  </a:lnTo>
                  <a:lnTo>
                    <a:pt x="116" y="74"/>
                  </a:lnTo>
                  <a:lnTo>
                    <a:pt x="137" y="90"/>
                  </a:lnTo>
                  <a:lnTo>
                    <a:pt x="156" y="106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2" name="Freeform 57"/>
            <p:cNvSpPr>
              <a:spLocks/>
            </p:cNvSpPr>
            <p:nvPr/>
          </p:nvSpPr>
          <p:spPr bwMode="auto">
            <a:xfrm>
              <a:off x="3627" y="2168"/>
              <a:ext cx="158" cy="103"/>
            </a:xfrm>
            <a:custGeom>
              <a:avLst/>
              <a:gdLst>
                <a:gd name="T0" fmla="*/ 0 w 158"/>
                <a:gd name="T1" fmla="*/ 0 h 103"/>
                <a:gd name="T2" fmla="*/ 19 w 158"/>
                <a:gd name="T3" fmla="*/ 11 h 103"/>
                <a:gd name="T4" fmla="*/ 38 w 158"/>
                <a:gd name="T5" fmla="*/ 22 h 103"/>
                <a:gd name="T6" fmla="*/ 79 w 158"/>
                <a:gd name="T7" fmla="*/ 38 h 103"/>
                <a:gd name="T8" fmla="*/ 98 w 158"/>
                <a:gd name="T9" fmla="*/ 48 h 103"/>
                <a:gd name="T10" fmla="*/ 117 w 158"/>
                <a:gd name="T11" fmla="*/ 62 h 103"/>
                <a:gd name="T12" fmla="*/ 138 w 158"/>
                <a:gd name="T13" fmla="*/ 78 h 103"/>
                <a:gd name="T14" fmla="*/ 157 w 158"/>
                <a:gd name="T15" fmla="*/ 102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3"/>
                <a:gd name="T26" fmla="*/ 158 w 158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3">
                  <a:moveTo>
                    <a:pt x="0" y="0"/>
                  </a:moveTo>
                  <a:lnTo>
                    <a:pt x="19" y="11"/>
                  </a:lnTo>
                  <a:lnTo>
                    <a:pt x="38" y="22"/>
                  </a:lnTo>
                  <a:lnTo>
                    <a:pt x="79" y="38"/>
                  </a:lnTo>
                  <a:lnTo>
                    <a:pt x="98" y="48"/>
                  </a:lnTo>
                  <a:lnTo>
                    <a:pt x="117" y="62"/>
                  </a:lnTo>
                  <a:lnTo>
                    <a:pt x="138" y="78"/>
                  </a:lnTo>
                  <a:lnTo>
                    <a:pt x="157" y="102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3" name="Freeform 58"/>
            <p:cNvSpPr>
              <a:spLocks/>
            </p:cNvSpPr>
            <p:nvPr/>
          </p:nvSpPr>
          <p:spPr bwMode="auto">
            <a:xfrm>
              <a:off x="3784" y="2270"/>
              <a:ext cx="158" cy="313"/>
            </a:xfrm>
            <a:custGeom>
              <a:avLst/>
              <a:gdLst>
                <a:gd name="T0" fmla="*/ 0 w 158"/>
                <a:gd name="T1" fmla="*/ 0 h 313"/>
                <a:gd name="T2" fmla="*/ 10 w 158"/>
                <a:gd name="T3" fmla="*/ 13 h 313"/>
                <a:gd name="T4" fmla="*/ 19 w 158"/>
                <a:gd name="T5" fmla="*/ 29 h 313"/>
                <a:gd name="T6" fmla="*/ 38 w 158"/>
                <a:gd name="T7" fmla="*/ 69 h 313"/>
                <a:gd name="T8" fmla="*/ 60 w 158"/>
                <a:gd name="T9" fmla="*/ 112 h 313"/>
                <a:gd name="T10" fmla="*/ 79 w 158"/>
                <a:gd name="T11" fmla="*/ 155 h 313"/>
                <a:gd name="T12" fmla="*/ 98 w 158"/>
                <a:gd name="T13" fmla="*/ 200 h 313"/>
                <a:gd name="T14" fmla="*/ 117 w 158"/>
                <a:gd name="T15" fmla="*/ 243 h 313"/>
                <a:gd name="T16" fmla="*/ 138 w 158"/>
                <a:gd name="T17" fmla="*/ 283 h 313"/>
                <a:gd name="T18" fmla="*/ 148 w 158"/>
                <a:gd name="T19" fmla="*/ 299 h 313"/>
                <a:gd name="T20" fmla="*/ 157 w 158"/>
                <a:gd name="T21" fmla="*/ 312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8"/>
                <a:gd name="T34" fmla="*/ 0 h 313"/>
                <a:gd name="T35" fmla="*/ 158 w 158"/>
                <a:gd name="T36" fmla="*/ 313 h 3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8" h="313">
                  <a:moveTo>
                    <a:pt x="0" y="0"/>
                  </a:moveTo>
                  <a:lnTo>
                    <a:pt x="10" y="13"/>
                  </a:lnTo>
                  <a:lnTo>
                    <a:pt x="19" y="29"/>
                  </a:lnTo>
                  <a:lnTo>
                    <a:pt x="38" y="69"/>
                  </a:lnTo>
                  <a:lnTo>
                    <a:pt x="60" y="112"/>
                  </a:lnTo>
                  <a:lnTo>
                    <a:pt x="79" y="155"/>
                  </a:lnTo>
                  <a:lnTo>
                    <a:pt x="98" y="200"/>
                  </a:lnTo>
                  <a:lnTo>
                    <a:pt x="117" y="243"/>
                  </a:lnTo>
                  <a:lnTo>
                    <a:pt x="138" y="283"/>
                  </a:lnTo>
                  <a:lnTo>
                    <a:pt x="148" y="299"/>
                  </a:lnTo>
                  <a:lnTo>
                    <a:pt x="157" y="312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4" name="Freeform 59"/>
            <p:cNvSpPr>
              <a:spLocks/>
            </p:cNvSpPr>
            <p:nvPr/>
          </p:nvSpPr>
          <p:spPr bwMode="auto">
            <a:xfrm>
              <a:off x="3941" y="2582"/>
              <a:ext cx="158" cy="103"/>
            </a:xfrm>
            <a:custGeom>
              <a:avLst/>
              <a:gdLst>
                <a:gd name="T0" fmla="*/ 0 w 158"/>
                <a:gd name="T1" fmla="*/ 0 h 103"/>
                <a:gd name="T2" fmla="*/ 19 w 158"/>
                <a:gd name="T3" fmla="*/ 24 h 103"/>
                <a:gd name="T4" fmla="*/ 38 w 158"/>
                <a:gd name="T5" fmla="*/ 40 h 103"/>
                <a:gd name="T6" fmla="*/ 59 w 158"/>
                <a:gd name="T7" fmla="*/ 54 h 103"/>
                <a:gd name="T8" fmla="*/ 78 w 158"/>
                <a:gd name="T9" fmla="*/ 64 h 103"/>
                <a:gd name="T10" fmla="*/ 116 w 158"/>
                <a:gd name="T11" fmla="*/ 80 h 103"/>
                <a:gd name="T12" fmla="*/ 138 w 158"/>
                <a:gd name="T13" fmla="*/ 91 h 103"/>
                <a:gd name="T14" fmla="*/ 157 w 158"/>
                <a:gd name="T15" fmla="*/ 102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3"/>
                <a:gd name="T26" fmla="*/ 158 w 158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3">
                  <a:moveTo>
                    <a:pt x="0" y="0"/>
                  </a:moveTo>
                  <a:lnTo>
                    <a:pt x="19" y="24"/>
                  </a:lnTo>
                  <a:lnTo>
                    <a:pt x="38" y="40"/>
                  </a:lnTo>
                  <a:lnTo>
                    <a:pt x="59" y="54"/>
                  </a:lnTo>
                  <a:lnTo>
                    <a:pt x="78" y="64"/>
                  </a:lnTo>
                  <a:lnTo>
                    <a:pt x="116" y="80"/>
                  </a:lnTo>
                  <a:lnTo>
                    <a:pt x="138" y="91"/>
                  </a:lnTo>
                  <a:lnTo>
                    <a:pt x="157" y="102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5" name="Freeform 60"/>
            <p:cNvSpPr>
              <a:spLocks/>
            </p:cNvSpPr>
            <p:nvPr/>
          </p:nvSpPr>
          <p:spPr bwMode="auto">
            <a:xfrm>
              <a:off x="4098" y="2684"/>
              <a:ext cx="158" cy="105"/>
            </a:xfrm>
            <a:custGeom>
              <a:avLst/>
              <a:gdLst>
                <a:gd name="T0" fmla="*/ 0 w 158"/>
                <a:gd name="T1" fmla="*/ 0 h 105"/>
                <a:gd name="T2" fmla="*/ 19 w 158"/>
                <a:gd name="T3" fmla="*/ 13 h 105"/>
                <a:gd name="T4" fmla="*/ 38 w 158"/>
                <a:gd name="T5" fmla="*/ 29 h 105"/>
                <a:gd name="T6" fmla="*/ 78 w 158"/>
                <a:gd name="T7" fmla="*/ 64 h 105"/>
                <a:gd name="T8" fmla="*/ 97 w 158"/>
                <a:gd name="T9" fmla="*/ 80 h 105"/>
                <a:gd name="T10" fmla="*/ 116 w 158"/>
                <a:gd name="T11" fmla="*/ 93 h 105"/>
                <a:gd name="T12" fmla="*/ 138 w 158"/>
                <a:gd name="T13" fmla="*/ 101 h 105"/>
                <a:gd name="T14" fmla="*/ 157 w 158"/>
                <a:gd name="T15" fmla="*/ 104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5"/>
                <a:gd name="T26" fmla="*/ 158 w 158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5">
                  <a:moveTo>
                    <a:pt x="0" y="0"/>
                  </a:moveTo>
                  <a:lnTo>
                    <a:pt x="19" y="13"/>
                  </a:lnTo>
                  <a:lnTo>
                    <a:pt x="38" y="29"/>
                  </a:lnTo>
                  <a:lnTo>
                    <a:pt x="78" y="64"/>
                  </a:lnTo>
                  <a:lnTo>
                    <a:pt x="97" y="80"/>
                  </a:lnTo>
                  <a:lnTo>
                    <a:pt x="116" y="93"/>
                  </a:lnTo>
                  <a:lnTo>
                    <a:pt x="138" y="101"/>
                  </a:lnTo>
                  <a:lnTo>
                    <a:pt x="157" y="104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6" name="Freeform 61"/>
            <p:cNvSpPr>
              <a:spLocks/>
            </p:cNvSpPr>
            <p:nvPr/>
          </p:nvSpPr>
          <p:spPr bwMode="auto">
            <a:xfrm>
              <a:off x="4255" y="2684"/>
              <a:ext cx="158" cy="105"/>
            </a:xfrm>
            <a:custGeom>
              <a:avLst/>
              <a:gdLst>
                <a:gd name="T0" fmla="*/ 0 w 158"/>
                <a:gd name="T1" fmla="*/ 104 h 105"/>
                <a:gd name="T2" fmla="*/ 19 w 158"/>
                <a:gd name="T3" fmla="*/ 101 h 105"/>
                <a:gd name="T4" fmla="*/ 38 w 158"/>
                <a:gd name="T5" fmla="*/ 96 h 105"/>
                <a:gd name="T6" fmla="*/ 59 w 158"/>
                <a:gd name="T7" fmla="*/ 85 h 105"/>
                <a:gd name="T8" fmla="*/ 78 w 158"/>
                <a:gd name="T9" fmla="*/ 72 h 105"/>
                <a:gd name="T10" fmla="*/ 97 w 158"/>
                <a:gd name="T11" fmla="*/ 56 h 105"/>
                <a:gd name="T12" fmla="*/ 116 w 158"/>
                <a:gd name="T13" fmla="*/ 37 h 105"/>
                <a:gd name="T14" fmla="*/ 157 w 158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5"/>
                <a:gd name="T26" fmla="*/ 158 w 158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5">
                  <a:moveTo>
                    <a:pt x="0" y="104"/>
                  </a:moveTo>
                  <a:lnTo>
                    <a:pt x="19" y="101"/>
                  </a:lnTo>
                  <a:lnTo>
                    <a:pt x="38" y="96"/>
                  </a:lnTo>
                  <a:lnTo>
                    <a:pt x="59" y="85"/>
                  </a:lnTo>
                  <a:lnTo>
                    <a:pt x="78" y="72"/>
                  </a:lnTo>
                  <a:lnTo>
                    <a:pt x="97" y="56"/>
                  </a:lnTo>
                  <a:lnTo>
                    <a:pt x="116" y="37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7" name="Freeform 62"/>
            <p:cNvSpPr>
              <a:spLocks/>
            </p:cNvSpPr>
            <p:nvPr/>
          </p:nvSpPr>
          <p:spPr bwMode="auto">
            <a:xfrm>
              <a:off x="4412" y="2478"/>
              <a:ext cx="157" cy="207"/>
            </a:xfrm>
            <a:custGeom>
              <a:avLst/>
              <a:gdLst>
                <a:gd name="T0" fmla="*/ 0 w 157"/>
                <a:gd name="T1" fmla="*/ 206 h 207"/>
                <a:gd name="T2" fmla="*/ 19 w 157"/>
                <a:gd name="T3" fmla="*/ 184 h 207"/>
                <a:gd name="T4" fmla="*/ 38 w 157"/>
                <a:gd name="T5" fmla="*/ 160 h 207"/>
                <a:gd name="T6" fmla="*/ 59 w 157"/>
                <a:gd name="T7" fmla="*/ 131 h 207"/>
                <a:gd name="T8" fmla="*/ 78 w 157"/>
                <a:gd name="T9" fmla="*/ 102 h 207"/>
                <a:gd name="T10" fmla="*/ 97 w 157"/>
                <a:gd name="T11" fmla="*/ 75 h 207"/>
                <a:gd name="T12" fmla="*/ 116 w 157"/>
                <a:gd name="T13" fmla="*/ 46 h 207"/>
                <a:gd name="T14" fmla="*/ 137 w 157"/>
                <a:gd name="T15" fmla="*/ 22 h 207"/>
                <a:gd name="T16" fmla="*/ 156 w 157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207"/>
                <a:gd name="T29" fmla="*/ 157 w 157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207">
                  <a:moveTo>
                    <a:pt x="0" y="206"/>
                  </a:moveTo>
                  <a:lnTo>
                    <a:pt x="19" y="184"/>
                  </a:lnTo>
                  <a:lnTo>
                    <a:pt x="38" y="160"/>
                  </a:lnTo>
                  <a:lnTo>
                    <a:pt x="59" y="131"/>
                  </a:lnTo>
                  <a:lnTo>
                    <a:pt x="78" y="102"/>
                  </a:lnTo>
                  <a:lnTo>
                    <a:pt x="97" y="75"/>
                  </a:lnTo>
                  <a:lnTo>
                    <a:pt x="116" y="46"/>
                  </a:lnTo>
                  <a:lnTo>
                    <a:pt x="137" y="22"/>
                  </a:lnTo>
                  <a:lnTo>
                    <a:pt x="156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8" name="Freeform 63"/>
            <p:cNvSpPr>
              <a:spLocks/>
            </p:cNvSpPr>
            <p:nvPr/>
          </p:nvSpPr>
          <p:spPr bwMode="auto">
            <a:xfrm>
              <a:off x="4568" y="2374"/>
              <a:ext cx="158" cy="105"/>
            </a:xfrm>
            <a:custGeom>
              <a:avLst/>
              <a:gdLst>
                <a:gd name="T0" fmla="*/ 0 w 158"/>
                <a:gd name="T1" fmla="*/ 104 h 105"/>
                <a:gd name="T2" fmla="*/ 19 w 158"/>
                <a:gd name="T3" fmla="*/ 85 h 105"/>
                <a:gd name="T4" fmla="*/ 38 w 158"/>
                <a:gd name="T5" fmla="*/ 72 h 105"/>
                <a:gd name="T6" fmla="*/ 79 w 158"/>
                <a:gd name="T7" fmla="*/ 45 h 105"/>
                <a:gd name="T8" fmla="*/ 117 w 158"/>
                <a:gd name="T9" fmla="*/ 24 h 105"/>
                <a:gd name="T10" fmla="*/ 157 w 15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05"/>
                <a:gd name="T20" fmla="*/ 158 w 15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05">
                  <a:moveTo>
                    <a:pt x="0" y="104"/>
                  </a:moveTo>
                  <a:lnTo>
                    <a:pt x="19" y="85"/>
                  </a:lnTo>
                  <a:lnTo>
                    <a:pt x="38" y="72"/>
                  </a:lnTo>
                  <a:lnTo>
                    <a:pt x="79" y="45"/>
                  </a:lnTo>
                  <a:lnTo>
                    <a:pt x="117" y="24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9" name="Freeform 64"/>
            <p:cNvSpPr>
              <a:spLocks/>
            </p:cNvSpPr>
            <p:nvPr/>
          </p:nvSpPr>
          <p:spPr bwMode="auto">
            <a:xfrm>
              <a:off x="4725" y="2270"/>
              <a:ext cx="158" cy="105"/>
            </a:xfrm>
            <a:custGeom>
              <a:avLst/>
              <a:gdLst>
                <a:gd name="T0" fmla="*/ 0 w 158"/>
                <a:gd name="T1" fmla="*/ 104 h 105"/>
                <a:gd name="T2" fmla="*/ 38 w 158"/>
                <a:gd name="T3" fmla="*/ 80 h 105"/>
                <a:gd name="T4" fmla="*/ 79 w 158"/>
                <a:gd name="T5" fmla="*/ 59 h 105"/>
                <a:gd name="T6" fmla="*/ 117 w 158"/>
                <a:gd name="T7" fmla="*/ 32 h 105"/>
                <a:gd name="T8" fmla="*/ 138 w 158"/>
                <a:gd name="T9" fmla="*/ 19 h 105"/>
                <a:gd name="T10" fmla="*/ 157 w 15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05"/>
                <a:gd name="T20" fmla="*/ 158 w 15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05">
                  <a:moveTo>
                    <a:pt x="0" y="104"/>
                  </a:moveTo>
                  <a:lnTo>
                    <a:pt x="38" y="80"/>
                  </a:lnTo>
                  <a:lnTo>
                    <a:pt x="79" y="59"/>
                  </a:lnTo>
                  <a:lnTo>
                    <a:pt x="117" y="32"/>
                  </a:lnTo>
                  <a:lnTo>
                    <a:pt x="138" y="19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0" name="Freeform 65"/>
            <p:cNvSpPr>
              <a:spLocks/>
            </p:cNvSpPr>
            <p:nvPr/>
          </p:nvSpPr>
          <p:spPr bwMode="auto">
            <a:xfrm>
              <a:off x="4882" y="2064"/>
              <a:ext cx="158" cy="207"/>
            </a:xfrm>
            <a:custGeom>
              <a:avLst/>
              <a:gdLst>
                <a:gd name="T0" fmla="*/ 0 w 158"/>
                <a:gd name="T1" fmla="*/ 206 h 207"/>
                <a:gd name="T2" fmla="*/ 19 w 158"/>
                <a:gd name="T3" fmla="*/ 184 h 207"/>
                <a:gd name="T4" fmla="*/ 38 w 158"/>
                <a:gd name="T5" fmla="*/ 160 h 207"/>
                <a:gd name="T6" fmla="*/ 78 w 158"/>
                <a:gd name="T7" fmla="*/ 110 h 207"/>
                <a:gd name="T8" fmla="*/ 116 w 158"/>
                <a:gd name="T9" fmla="*/ 54 h 207"/>
                <a:gd name="T10" fmla="*/ 157 w 158"/>
                <a:gd name="T11" fmla="*/ 0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207"/>
                <a:gd name="T20" fmla="*/ 158 w 158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207">
                  <a:moveTo>
                    <a:pt x="0" y="206"/>
                  </a:moveTo>
                  <a:lnTo>
                    <a:pt x="19" y="184"/>
                  </a:lnTo>
                  <a:lnTo>
                    <a:pt x="38" y="160"/>
                  </a:lnTo>
                  <a:lnTo>
                    <a:pt x="78" y="110"/>
                  </a:lnTo>
                  <a:lnTo>
                    <a:pt x="116" y="54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41" name="Rectangle 66"/>
          <p:cNvSpPr>
            <a:spLocks noChangeArrowheads="1"/>
          </p:cNvSpPr>
          <p:nvPr/>
        </p:nvSpPr>
        <p:spPr bwMode="auto">
          <a:xfrm>
            <a:off x="1600200" y="2133600"/>
            <a:ext cx="2895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/>
              <a:t>Bad Presentation</a:t>
            </a:r>
          </a:p>
        </p:txBody>
      </p:sp>
      <p:sp>
        <p:nvSpPr>
          <p:cNvPr id="72742" name="TextBox 9"/>
          <p:cNvSpPr txBox="1">
            <a:spLocks noChangeArrowheads="1"/>
          </p:cNvSpPr>
          <p:nvPr/>
        </p:nvSpPr>
        <p:spPr bwMode="auto">
          <a:xfrm>
            <a:off x="7710488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2043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304800"/>
            <a:ext cx="7383462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Graphical Errors</a:t>
            </a:r>
          </a:p>
        </p:txBody>
      </p:sp>
      <p:sp>
        <p:nvSpPr>
          <p:cNvPr id="75779" name="TextBox 9"/>
          <p:cNvSpPr txBox="1">
            <a:spLocks noChangeArrowheads="1"/>
          </p:cNvSpPr>
          <p:nvPr/>
        </p:nvSpPr>
        <p:spPr bwMode="auto">
          <a:xfrm>
            <a:off x="7710488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6" name="Freeform 35"/>
          <p:cNvSpPr>
            <a:spLocks/>
          </p:cNvSpPr>
          <p:nvPr/>
        </p:nvSpPr>
        <p:spPr bwMode="auto">
          <a:xfrm>
            <a:off x="457200" y="1981198"/>
            <a:ext cx="685800" cy="696913"/>
          </a:xfrm>
          <a:custGeom>
            <a:avLst/>
            <a:gdLst>
              <a:gd name="T0" fmla="*/ 2147483646 w 562"/>
              <a:gd name="T1" fmla="*/ 2147483646 h 565"/>
              <a:gd name="T2" fmla="*/ 2147483646 w 562"/>
              <a:gd name="T3" fmla="*/ 2147483646 h 565"/>
              <a:gd name="T4" fmla="*/ 2147483646 w 562"/>
              <a:gd name="T5" fmla="*/ 2147483646 h 565"/>
              <a:gd name="T6" fmla="*/ 2147483646 w 562"/>
              <a:gd name="T7" fmla="*/ 2147483646 h 565"/>
              <a:gd name="T8" fmla="*/ 2147483646 w 562"/>
              <a:gd name="T9" fmla="*/ 2147483646 h 565"/>
              <a:gd name="T10" fmla="*/ 2147483646 w 562"/>
              <a:gd name="T11" fmla="*/ 2147483646 h 565"/>
              <a:gd name="T12" fmla="*/ 2147483646 w 562"/>
              <a:gd name="T13" fmla="*/ 2147483646 h 565"/>
              <a:gd name="T14" fmla="*/ 2147483646 w 562"/>
              <a:gd name="T15" fmla="*/ 2147483646 h 565"/>
              <a:gd name="T16" fmla="*/ 2147483646 w 562"/>
              <a:gd name="T17" fmla="*/ 2147483646 h 565"/>
              <a:gd name="T18" fmla="*/ 2147483646 w 562"/>
              <a:gd name="T19" fmla="*/ 2147483646 h 565"/>
              <a:gd name="T20" fmla="*/ 0 w 562"/>
              <a:gd name="T21" fmla="*/ 2147483646 h 565"/>
              <a:gd name="T22" fmla="*/ 2147483646 w 562"/>
              <a:gd name="T23" fmla="*/ 2147483646 h 565"/>
              <a:gd name="T24" fmla="*/ 2147483646 w 562"/>
              <a:gd name="T25" fmla="*/ 2147483646 h 565"/>
              <a:gd name="T26" fmla="*/ 2147483646 w 562"/>
              <a:gd name="T27" fmla="*/ 2147483646 h 565"/>
              <a:gd name="T28" fmla="*/ 2147483646 w 562"/>
              <a:gd name="T29" fmla="*/ 2147483646 h 565"/>
              <a:gd name="T30" fmla="*/ 2147483646 w 562"/>
              <a:gd name="T31" fmla="*/ 0 h 565"/>
              <a:gd name="T32" fmla="*/ 2147483646 w 562"/>
              <a:gd name="T33" fmla="*/ 2147483646 h 565"/>
              <a:gd name="T34" fmla="*/ 2147483646 w 562"/>
              <a:gd name="T35" fmla="*/ 2147483646 h 565"/>
              <a:gd name="T36" fmla="*/ 2147483646 w 562"/>
              <a:gd name="T37" fmla="*/ 2147483646 h 565"/>
              <a:gd name="T38" fmla="*/ 2147483646 w 562"/>
              <a:gd name="T39" fmla="*/ 2147483646 h 565"/>
              <a:gd name="T40" fmla="*/ 2147483646 w 562"/>
              <a:gd name="T41" fmla="*/ 2147483646 h 565"/>
              <a:gd name="T42" fmla="*/ 2147483646 w 562"/>
              <a:gd name="T43" fmla="*/ 2147483646 h 565"/>
              <a:gd name="T44" fmla="*/ 2147483646 w 562"/>
              <a:gd name="T45" fmla="*/ 2147483646 h 565"/>
              <a:gd name="T46" fmla="*/ 2147483646 w 562"/>
              <a:gd name="T47" fmla="*/ 2147483646 h 565"/>
              <a:gd name="T48" fmla="*/ 2147483646 w 562"/>
              <a:gd name="T49" fmla="*/ 2147483646 h 565"/>
              <a:gd name="T50" fmla="*/ 2147483646 w 562"/>
              <a:gd name="T51" fmla="*/ 2147483646 h 565"/>
              <a:gd name="T52" fmla="*/ 2147483646 w 562"/>
              <a:gd name="T53" fmla="*/ 2147483646 h 565"/>
              <a:gd name="T54" fmla="*/ 2147483646 w 562"/>
              <a:gd name="T55" fmla="*/ 2147483646 h 565"/>
              <a:gd name="T56" fmla="*/ 2147483646 w 562"/>
              <a:gd name="T57" fmla="*/ 2147483646 h 565"/>
              <a:gd name="T58" fmla="*/ 2147483646 w 562"/>
              <a:gd name="T59" fmla="*/ 2147483646 h 565"/>
              <a:gd name="T60" fmla="*/ 2147483646 w 562"/>
              <a:gd name="T61" fmla="*/ 2147483646 h 565"/>
              <a:gd name="T62" fmla="*/ 2147483646 w 562"/>
              <a:gd name="T63" fmla="*/ 2147483646 h 565"/>
              <a:gd name="T64" fmla="*/ 2147483646 w 562"/>
              <a:gd name="T65" fmla="*/ 2147483646 h 565"/>
              <a:gd name="T66" fmla="*/ 2147483646 w 562"/>
              <a:gd name="T67" fmla="*/ 2147483646 h 565"/>
              <a:gd name="T68" fmla="*/ 2147483646 w 562"/>
              <a:gd name="T69" fmla="*/ 2147483646 h 565"/>
              <a:gd name="T70" fmla="*/ 2147483646 w 562"/>
              <a:gd name="T71" fmla="*/ 2147483646 h 565"/>
              <a:gd name="T72" fmla="*/ 2147483646 w 562"/>
              <a:gd name="T73" fmla="*/ 2147483646 h 565"/>
              <a:gd name="T74" fmla="*/ 2147483646 w 562"/>
              <a:gd name="T75" fmla="*/ 2147483646 h 565"/>
              <a:gd name="T76" fmla="*/ 2147483646 w 562"/>
              <a:gd name="T77" fmla="*/ 2147483646 h 565"/>
              <a:gd name="T78" fmla="*/ 2147483646 w 562"/>
              <a:gd name="T79" fmla="*/ 2147483646 h 565"/>
              <a:gd name="T80" fmla="*/ 2147483646 w 562"/>
              <a:gd name="T81" fmla="*/ 2147483646 h 565"/>
              <a:gd name="T82" fmla="*/ 2147483646 w 562"/>
              <a:gd name="T83" fmla="*/ 2147483646 h 565"/>
              <a:gd name="T84" fmla="*/ 2147483646 w 562"/>
              <a:gd name="T85" fmla="*/ 2147483646 h 565"/>
              <a:gd name="T86" fmla="*/ 2147483646 w 562"/>
              <a:gd name="T87" fmla="*/ 2147483646 h 5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2"/>
              <a:gd name="T133" fmla="*/ 0 h 565"/>
              <a:gd name="T134" fmla="*/ 562 w 562"/>
              <a:gd name="T135" fmla="*/ 565 h 5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2" h="565">
                <a:moveTo>
                  <a:pt x="561" y="289"/>
                </a:moveTo>
                <a:lnTo>
                  <a:pt x="559" y="311"/>
                </a:lnTo>
                <a:lnTo>
                  <a:pt x="555" y="339"/>
                </a:lnTo>
                <a:lnTo>
                  <a:pt x="548" y="366"/>
                </a:lnTo>
                <a:lnTo>
                  <a:pt x="538" y="392"/>
                </a:lnTo>
                <a:lnTo>
                  <a:pt x="526" y="416"/>
                </a:lnTo>
                <a:lnTo>
                  <a:pt x="512" y="440"/>
                </a:lnTo>
                <a:lnTo>
                  <a:pt x="496" y="462"/>
                </a:lnTo>
                <a:lnTo>
                  <a:pt x="478" y="482"/>
                </a:lnTo>
                <a:lnTo>
                  <a:pt x="458" y="500"/>
                </a:lnTo>
                <a:lnTo>
                  <a:pt x="436" y="516"/>
                </a:lnTo>
                <a:lnTo>
                  <a:pt x="414" y="530"/>
                </a:lnTo>
                <a:lnTo>
                  <a:pt x="389" y="543"/>
                </a:lnTo>
                <a:lnTo>
                  <a:pt x="364" y="552"/>
                </a:lnTo>
                <a:lnTo>
                  <a:pt x="337" y="559"/>
                </a:lnTo>
                <a:lnTo>
                  <a:pt x="309" y="563"/>
                </a:lnTo>
                <a:lnTo>
                  <a:pt x="280" y="564"/>
                </a:lnTo>
                <a:lnTo>
                  <a:pt x="252" y="563"/>
                </a:lnTo>
                <a:lnTo>
                  <a:pt x="224" y="559"/>
                </a:lnTo>
                <a:lnTo>
                  <a:pt x="198" y="552"/>
                </a:lnTo>
                <a:lnTo>
                  <a:pt x="172" y="543"/>
                </a:lnTo>
                <a:lnTo>
                  <a:pt x="148" y="530"/>
                </a:lnTo>
                <a:lnTo>
                  <a:pt x="124" y="516"/>
                </a:lnTo>
                <a:lnTo>
                  <a:pt x="103" y="500"/>
                </a:lnTo>
                <a:lnTo>
                  <a:pt x="83" y="482"/>
                </a:lnTo>
                <a:lnTo>
                  <a:pt x="65" y="462"/>
                </a:lnTo>
                <a:lnTo>
                  <a:pt x="48" y="440"/>
                </a:lnTo>
                <a:lnTo>
                  <a:pt x="34" y="416"/>
                </a:lnTo>
                <a:lnTo>
                  <a:pt x="22" y="392"/>
                </a:lnTo>
                <a:lnTo>
                  <a:pt x="13" y="366"/>
                </a:lnTo>
                <a:lnTo>
                  <a:pt x="6" y="339"/>
                </a:lnTo>
                <a:lnTo>
                  <a:pt x="2" y="311"/>
                </a:lnTo>
                <a:lnTo>
                  <a:pt x="0" y="282"/>
                </a:lnTo>
                <a:lnTo>
                  <a:pt x="2" y="254"/>
                </a:lnTo>
                <a:lnTo>
                  <a:pt x="13" y="199"/>
                </a:lnTo>
                <a:lnTo>
                  <a:pt x="22" y="173"/>
                </a:lnTo>
                <a:lnTo>
                  <a:pt x="34" y="149"/>
                </a:lnTo>
                <a:lnTo>
                  <a:pt x="48" y="125"/>
                </a:lnTo>
                <a:lnTo>
                  <a:pt x="65" y="103"/>
                </a:lnTo>
                <a:lnTo>
                  <a:pt x="83" y="83"/>
                </a:lnTo>
                <a:lnTo>
                  <a:pt x="103" y="65"/>
                </a:lnTo>
                <a:lnTo>
                  <a:pt x="124" y="49"/>
                </a:lnTo>
                <a:lnTo>
                  <a:pt x="148" y="34"/>
                </a:lnTo>
                <a:lnTo>
                  <a:pt x="172" y="22"/>
                </a:lnTo>
                <a:lnTo>
                  <a:pt x="198" y="13"/>
                </a:lnTo>
                <a:lnTo>
                  <a:pt x="224" y="6"/>
                </a:lnTo>
                <a:lnTo>
                  <a:pt x="252" y="1"/>
                </a:lnTo>
                <a:lnTo>
                  <a:pt x="280" y="0"/>
                </a:lnTo>
                <a:lnTo>
                  <a:pt x="309" y="1"/>
                </a:lnTo>
                <a:lnTo>
                  <a:pt x="337" y="6"/>
                </a:lnTo>
                <a:lnTo>
                  <a:pt x="364" y="13"/>
                </a:lnTo>
                <a:lnTo>
                  <a:pt x="389" y="22"/>
                </a:lnTo>
                <a:lnTo>
                  <a:pt x="414" y="34"/>
                </a:lnTo>
                <a:lnTo>
                  <a:pt x="436" y="49"/>
                </a:lnTo>
                <a:lnTo>
                  <a:pt x="458" y="65"/>
                </a:lnTo>
                <a:lnTo>
                  <a:pt x="478" y="83"/>
                </a:lnTo>
                <a:lnTo>
                  <a:pt x="496" y="103"/>
                </a:lnTo>
                <a:lnTo>
                  <a:pt x="512" y="125"/>
                </a:lnTo>
                <a:lnTo>
                  <a:pt x="526" y="149"/>
                </a:lnTo>
                <a:lnTo>
                  <a:pt x="538" y="173"/>
                </a:lnTo>
                <a:lnTo>
                  <a:pt x="548" y="199"/>
                </a:lnTo>
                <a:lnTo>
                  <a:pt x="555" y="226"/>
                </a:lnTo>
                <a:lnTo>
                  <a:pt x="561" y="282"/>
                </a:lnTo>
                <a:lnTo>
                  <a:pt x="508" y="282"/>
                </a:lnTo>
                <a:lnTo>
                  <a:pt x="506" y="259"/>
                </a:lnTo>
                <a:lnTo>
                  <a:pt x="503" y="237"/>
                </a:lnTo>
                <a:lnTo>
                  <a:pt x="497" y="215"/>
                </a:lnTo>
                <a:lnTo>
                  <a:pt x="489" y="194"/>
                </a:lnTo>
                <a:lnTo>
                  <a:pt x="480" y="174"/>
                </a:lnTo>
                <a:lnTo>
                  <a:pt x="468" y="155"/>
                </a:lnTo>
                <a:lnTo>
                  <a:pt x="455" y="137"/>
                </a:lnTo>
                <a:lnTo>
                  <a:pt x="441" y="121"/>
                </a:lnTo>
                <a:lnTo>
                  <a:pt x="424" y="106"/>
                </a:lnTo>
                <a:lnTo>
                  <a:pt x="407" y="93"/>
                </a:lnTo>
                <a:lnTo>
                  <a:pt x="388" y="81"/>
                </a:lnTo>
                <a:lnTo>
                  <a:pt x="369" y="72"/>
                </a:lnTo>
                <a:lnTo>
                  <a:pt x="348" y="64"/>
                </a:lnTo>
                <a:lnTo>
                  <a:pt x="327" y="58"/>
                </a:lnTo>
                <a:lnTo>
                  <a:pt x="304" y="55"/>
                </a:lnTo>
                <a:lnTo>
                  <a:pt x="281" y="53"/>
                </a:lnTo>
                <a:lnTo>
                  <a:pt x="258" y="55"/>
                </a:lnTo>
                <a:lnTo>
                  <a:pt x="235" y="58"/>
                </a:lnTo>
                <a:lnTo>
                  <a:pt x="214" y="64"/>
                </a:lnTo>
                <a:lnTo>
                  <a:pt x="193" y="72"/>
                </a:lnTo>
                <a:lnTo>
                  <a:pt x="173" y="81"/>
                </a:lnTo>
                <a:lnTo>
                  <a:pt x="154" y="93"/>
                </a:lnTo>
                <a:lnTo>
                  <a:pt x="137" y="106"/>
                </a:lnTo>
                <a:lnTo>
                  <a:pt x="468" y="410"/>
                </a:lnTo>
                <a:lnTo>
                  <a:pt x="455" y="427"/>
                </a:lnTo>
                <a:lnTo>
                  <a:pt x="440" y="444"/>
                </a:lnTo>
                <a:lnTo>
                  <a:pt x="424" y="458"/>
                </a:lnTo>
                <a:lnTo>
                  <a:pt x="93" y="155"/>
                </a:lnTo>
                <a:lnTo>
                  <a:pt x="82" y="174"/>
                </a:lnTo>
                <a:lnTo>
                  <a:pt x="72" y="194"/>
                </a:lnTo>
                <a:lnTo>
                  <a:pt x="64" y="215"/>
                </a:lnTo>
                <a:lnTo>
                  <a:pt x="59" y="237"/>
                </a:lnTo>
                <a:lnTo>
                  <a:pt x="55" y="259"/>
                </a:lnTo>
                <a:lnTo>
                  <a:pt x="54" y="282"/>
                </a:lnTo>
                <a:lnTo>
                  <a:pt x="55" y="305"/>
                </a:lnTo>
                <a:lnTo>
                  <a:pt x="59" y="328"/>
                </a:lnTo>
                <a:lnTo>
                  <a:pt x="64" y="350"/>
                </a:lnTo>
                <a:lnTo>
                  <a:pt x="72" y="371"/>
                </a:lnTo>
                <a:lnTo>
                  <a:pt x="82" y="391"/>
                </a:lnTo>
                <a:lnTo>
                  <a:pt x="93" y="410"/>
                </a:lnTo>
                <a:lnTo>
                  <a:pt x="106" y="427"/>
                </a:lnTo>
                <a:lnTo>
                  <a:pt x="121" y="444"/>
                </a:lnTo>
                <a:lnTo>
                  <a:pt x="137" y="459"/>
                </a:lnTo>
                <a:lnTo>
                  <a:pt x="154" y="472"/>
                </a:lnTo>
                <a:lnTo>
                  <a:pt x="173" y="483"/>
                </a:lnTo>
                <a:lnTo>
                  <a:pt x="193" y="493"/>
                </a:lnTo>
                <a:lnTo>
                  <a:pt x="214" y="501"/>
                </a:lnTo>
                <a:lnTo>
                  <a:pt x="235" y="506"/>
                </a:lnTo>
                <a:lnTo>
                  <a:pt x="258" y="510"/>
                </a:lnTo>
                <a:lnTo>
                  <a:pt x="281" y="511"/>
                </a:lnTo>
                <a:lnTo>
                  <a:pt x="304" y="510"/>
                </a:lnTo>
                <a:lnTo>
                  <a:pt x="327" y="506"/>
                </a:lnTo>
                <a:lnTo>
                  <a:pt x="348" y="501"/>
                </a:lnTo>
                <a:lnTo>
                  <a:pt x="369" y="493"/>
                </a:lnTo>
                <a:lnTo>
                  <a:pt x="388" y="483"/>
                </a:lnTo>
                <a:lnTo>
                  <a:pt x="407" y="472"/>
                </a:lnTo>
                <a:lnTo>
                  <a:pt x="424" y="458"/>
                </a:lnTo>
                <a:lnTo>
                  <a:pt x="440" y="444"/>
                </a:lnTo>
                <a:lnTo>
                  <a:pt x="455" y="427"/>
                </a:lnTo>
                <a:lnTo>
                  <a:pt x="468" y="410"/>
                </a:lnTo>
                <a:lnTo>
                  <a:pt x="480" y="391"/>
                </a:lnTo>
                <a:lnTo>
                  <a:pt x="489" y="371"/>
                </a:lnTo>
                <a:lnTo>
                  <a:pt x="497" y="350"/>
                </a:lnTo>
                <a:lnTo>
                  <a:pt x="503" y="328"/>
                </a:lnTo>
                <a:lnTo>
                  <a:pt x="506" y="305"/>
                </a:lnTo>
                <a:lnTo>
                  <a:pt x="508" y="282"/>
                </a:lnTo>
                <a:lnTo>
                  <a:pt x="561" y="282"/>
                </a:lnTo>
                <a:lnTo>
                  <a:pt x="561" y="289"/>
                </a:lnTo>
              </a:path>
            </a:pathLst>
          </a:custGeom>
          <a:solidFill>
            <a:srgbClr val="C00000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6"/>
          <p:cNvSpPr>
            <a:spLocks noChangeArrowheads="1"/>
          </p:cNvSpPr>
          <p:nvPr/>
        </p:nvSpPr>
        <p:spPr bwMode="auto">
          <a:xfrm>
            <a:off x="1143000" y="2102643"/>
            <a:ext cx="2895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/>
              <a:t>Bad 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6" y="2804863"/>
            <a:ext cx="4227480" cy="2298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166799"/>
            <a:ext cx="760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Left illustration adapted from S. Watterson, “Liquid Gold—Australians Are Changing the World of Wine. Even the French Seem Grateful.” Time, November 22, 1999, p. 68-69</a:t>
            </a:r>
          </a:p>
        </p:txBody>
      </p:sp>
    </p:spTree>
    <p:extLst>
      <p:ext uri="{BB962C8B-B14F-4D97-AF65-F5344CB8AC3E}">
        <p14:creationId xmlns:p14="http://schemas.microsoft.com/office/powerpoint/2010/main" val="983459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304800"/>
            <a:ext cx="7383462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Graphical Errors: Chart Junk, Can You Identify The Junk?</a:t>
            </a:r>
          </a:p>
        </p:txBody>
      </p:sp>
      <p:sp>
        <p:nvSpPr>
          <p:cNvPr id="75779" name="TextBox 9"/>
          <p:cNvSpPr txBox="1">
            <a:spLocks noChangeArrowheads="1"/>
          </p:cNvSpPr>
          <p:nvPr/>
        </p:nvSpPr>
        <p:spPr bwMode="auto">
          <a:xfrm>
            <a:off x="7710488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6" name="Freeform 35"/>
          <p:cNvSpPr>
            <a:spLocks/>
          </p:cNvSpPr>
          <p:nvPr/>
        </p:nvSpPr>
        <p:spPr bwMode="auto">
          <a:xfrm>
            <a:off x="457200" y="1981198"/>
            <a:ext cx="685800" cy="696913"/>
          </a:xfrm>
          <a:custGeom>
            <a:avLst/>
            <a:gdLst>
              <a:gd name="T0" fmla="*/ 2147483646 w 562"/>
              <a:gd name="T1" fmla="*/ 2147483646 h 565"/>
              <a:gd name="T2" fmla="*/ 2147483646 w 562"/>
              <a:gd name="T3" fmla="*/ 2147483646 h 565"/>
              <a:gd name="T4" fmla="*/ 2147483646 w 562"/>
              <a:gd name="T5" fmla="*/ 2147483646 h 565"/>
              <a:gd name="T6" fmla="*/ 2147483646 w 562"/>
              <a:gd name="T7" fmla="*/ 2147483646 h 565"/>
              <a:gd name="T8" fmla="*/ 2147483646 w 562"/>
              <a:gd name="T9" fmla="*/ 2147483646 h 565"/>
              <a:gd name="T10" fmla="*/ 2147483646 w 562"/>
              <a:gd name="T11" fmla="*/ 2147483646 h 565"/>
              <a:gd name="T12" fmla="*/ 2147483646 w 562"/>
              <a:gd name="T13" fmla="*/ 2147483646 h 565"/>
              <a:gd name="T14" fmla="*/ 2147483646 w 562"/>
              <a:gd name="T15" fmla="*/ 2147483646 h 565"/>
              <a:gd name="T16" fmla="*/ 2147483646 w 562"/>
              <a:gd name="T17" fmla="*/ 2147483646 h 565"/>
              <a:gd name="T18" fmla="*/ 2147483646 w 562"/>
              <a:gd name="T19" fmla="*/ 2147483646 h 565"/>
              <a:gd name="T20" fmla="*/ 0 w 562"/>
              <a:gd name="T21" fmla="*/ 2147483646 h 565"/>
              <a:gd name="T22" fmla="*/ 2147483646 w 562"/>
              <a:gd name="T23" fmla="*/ 2147483646 h 565"/>
              <a:gd name="T24" fmla="*/ 2147483646 w 562"/>
              <a:gd name="T25" fmla="*/ 2147483646 h 565"/>
              <a:gd name="T26" fmla="*/ 2147483646 w 562"/>
              <a:gd name="T27" fmla="*/ 2147483646 h 565"/>
              <a:gd name="T28" fmla="*/ 2147483646 w 562"/>
              <a:gd name="T29" fmla="*/ 2147483646 h 565"/>
              <a:gd name="T30" fmla="*/ 2147483646 w 562"/>
              <a:gd name="T31" fmla="*/ 0 h 565"/>
              <a:gd name="T32" fmla="*/ 2147483646 w 562"/>
              <a:gd name="T33" fmla="*/ 2147483646 h 565"/>
              <a:gd name="T34" fmla="*/ 2147483646 w 562"/>
              <a:gd name="T35" fmla="*/ 2147483646 h 565"/>
              <a:gd name="T36" fmla="*/ 2147483646 w 562"/>
              <a:gd name="T37" fmla="*/ 2147483646 h 565"/>
              <a:gd name="T38" fmla="*/ 2147483646 w 562"/>
              <a:gd name="T39" fmla="*/ 2147483646 h 565"/>
              <a:gd name="T40" fmla="*/ 2147483646 w 562"/>
              <a:gd name="T41" fmla="*/ 2147483646 h 565"/>
              <a:gd name="T42" fmla="*/ 2147483646 w 562"/>
              <a:gd name="T43" fmla="*/ 2147483646 h 565"/>
              <a:gd name="T44" fmla="*/ 2147483646 w 562"/>
              <a:gd name="T45" fmla="*/ 2147483646 h 565"/>
              <a:gd name="T46" fmla="*/ 2147483646 w 562"/>
              <a:gd name="T47" fmla="*/ 2147483646 h 565"/>
              <a:gd name="T48" fmla="*/ 2147483646 w 562"/>
              <a:gd name="T49" fmla="*/ 2147483646 h 565"/>
              <a:gd name="T50" fmla="*/ 2147483646 w 562"/>
              <a:gd name="T51" fmla="*/ 2147483646 h 565"/>
              <a:gd name="T52" fmla="*/ 2147483646 w 562"/>
              <a:gd name="T53" fmla="*/ 2147483646 h 565"/>
              <a:gd name="T54" fmla="*/ 2147483646 w 562"/>
              <a:gd name="T55" fmla="*/ 2147483646 h 565"/>
              <a:gd name="T56" fmla="*/ 2147483646 w 562"/>
              <a:gd name="T57" fmla="*/ 2147483646 h 565"/>
              <a:gd name="T58" fmla="*/ 2147483646 w 562"/>
              <a:gd name="T59" fmla="*/ 2147483646 h 565"/>
              <a:gd name="T60" fmla="*/ 2147483646 w 562"/>
              <a:gd name="T61" fmla="*/ 2147483646 h 565"/>
              <a:gd name="T62" fmla="*/ 2147483646 w 562"/>
              <a:gd name="T63" fmla="*/ 2147483646 h 565"/>
              <a:gd name="T64" fmla="*/ 2147483646 w 562"/>
              <a:gd name="T65" fmla="*/ 2147483646 h 565"/>
              <a:gd name="T66" fmla="*/ 2147483646 w 562"/>
              <a:gd name="T67" fmla="*/ 2147483646 h 565"/>
              <a:gd name="T68" fmla="*/ 2147483646 w 562"/>
              <a:gd name="T69" fmla="*/ 2147483646 h 565"/>
              <a:gd name="T70" fmla="*/ 2147483646 w 562"/>
              <a:gd name="T71" fmla="*/ 2147483646 h 565"/>
              <a:gd name="T72" fmla="*/ 2147483646 w 562"/>
              <a:gd name="T73" fmla="*/ 2147483646 h 565"/>
              <a:gd name="T74" fmla="*/ 2147483646 w 562"/>
              <a:gd name="T75" fmla="*/ 2147483646 h 565"/>
              <a:gd name="T76" fmla="*/ 2147483646 w 562"/>
              <a:gd name="T77" fmla="*/ 2147483646 h 565"/>
              <a:gd name="T78" fmla="*/ 2147483646 w 562"/>
              <a:gd name="T79" fmla="*/ 2147483646 h 565"/>
              <a:gd name="T80" fmla="*/ 2147483646 w 562"/>
              <a:gd name="T81" fmla="*/ 2147483646 h 565"/>
              <a:gd name="T82" fmla="*/ 2147483646 w 562"/>
              <a:gd name="T83" fmla="*/ 2147483646 h 565"/>
              <a:gd name="T84" fmla="*/ 2147483646 w 562"/>
              <a:gd name="T85" fmla="*/ 2147483646 h 565"/>
              <a:gd name="T86" fmla="*/ 2147483646 w 562"/>
              <a:gd name="T87" fmla="*/ 2147483646 h 5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2"/>
              <a:gd name="T133" fmla="*/ 0 h 565"/>
              <a:gd name="T134" fmla="*/ 562 w 562"/>
              <a:gd name="T135" fmla="*/ 565 h 5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2" h="565">
                <a:moveTo>
                  <a:pt x="561" y="289"/>
                </a:moveTo>
                <a:lnTo>
                  <a:pt x="559" y="311"/>
                </a:lnTo>
                <a:lnTo>
                  <a:pt x="555" y="339"/>
                </a:lnTo>
                <a:lnTo>
                  <a:pt x="548" y="366"/>
                </a:lnTo>
                <a:lnTo>
                  <a:pt x="538" y="392"/>
                </a:lnTo>
                <a:lnTo>
                  <a:pt x="526" y="416"/>
                </a:lnTo>
                <a:lnTo>
                  <a:pt x="512" y="440"/>
                </a:lnTo>
                <a:lnTo>
                  <a:pt x="496" y="462"/>
                </a:lnTo>
                <a:lnTo>
                  <a:pt x="478" y="482"/>
                </a:lnTo>
                <a:lnTo>
                  <a:pt x="458" y="500"/>
                </a:lnTo>
                <a:lnTo>
                  <a:pt x="436" y="516"/>
                </a:lnTo>
                <a:lnTo>
                  <a:pt x="414" y="530"/>
                </a:lnTo>
                <a:lnTo>
                  <a:pt x="389" y="543"/>
                </a:lnTo>
                <a:lnTo>
                  <a:pt x="364" y="552"/>
                </a:lnTo>
                <a:lnTo>
                  <a:pt x="337" y="559"/>
                </a:lnTo>
                <a:lnTo>
                  <a:pt x="309" y="563"/>
                </a:lnTo>
                <a:lnTo>
                  <a:pt x="280" y="564"/>
                </a:lnTo>
                <a:lnTo>
                  <a:pt x="252" y="563"/>
                </a:lnTo>
                <a:lnTo>
                  <a:pt x="224" y="559"/>
                </a:lnTo>
                <a:lnTo>
                  <a:pt x="198" y="552"/>
                </a:lnTo>
                <a:lnTo>
                  <a:pt x="172" y="543"/>
                </a:lnTo>
                <a:lnTo>
                  <a:pt x="148" y="530"/>
                </a:lnTo>
                <a:lnTo>
                  <a:pt x="124" y="516"/>
                </a:lnTo>
                <a:lnTo>
                  <a:pt x="103" y="500"/>
                </a:lnTo>
                <a:lnTo>
                  <a:pt x="83" y="482"/>
                </a:lnTo>
                <a:lnTo>
                  <a:pt x="65" y="462"/>
                </a:lnTo>
                <a:lnTo>
                  <a:pt x="48" y="440"/>
                </a:lnTo>
                <a:lnTo>
                  <a:pt x="34" y="416"/>
                </a:lnTo>
                <a:lnTo>
                  <a:pt x="22" y="392"/>
                </a:lnTo>
                <a:lnTo>
                  <a:pt x="13" y="366"/>
                </a:lnTo>
                <a:lnTo>
                  <a:pt x="6" y="339"/>
                </a:lnTo>
                <a:lnTo>
                  <a:pt x="2" y="311"/>
                </a:lnTo>
                <a:lnTo>
                  <a:pt x="0" y="282"/>
                </a:lnTo>
                <a:lnTo>
                  <a:pt x="2" y="254"/>
                </a:lnTo>
                <a:lnTo>
                  <a:pt x="13" y="199"/>
                </a:lnTo>
                <a:lnTo>
                  <a:pt x="22" y="173"/>
                </a:lnTo>
                <a:lnTo>
                  <a:pt x="34" y="149"/>
                </a:lnTo>
                <a:lnTo>
                  <a:pt x="48" y="125"/>
                </a:lnTo>
                <a:lnTo>
                  <a:pt x="65" y="103"/>
                </a:lnTo>
                <a:lnTo>
                  <a:pt x="83" y="83"/>
                </a:lnTo>
                <a:lnTo>
                  <a:pt x="103" y="65"/>
                </a:lnTo>
                <a:lnTo>
                  <a:pt x="124" y="49"/>
                </a:lnTo>
                <a:lnTo>
                  <a:pt x="148" y="34"/>
                </a:lnTo>
                <a:lnTo>
                  <a:pt x="172" y="22"/>
                </a:lnTo>
                <a:lnTo>
                  <a:pt x="198" y="13"/>
                </a:lnTo>
                <a:lnTo>
                  <a:pt x="224" y="6"/>
                </a:lnTo>
                <a:lnTo>
                  <a:pt x="252" y="1"/>
                </a:lnTo>
                <a:lnTo>
                  <a:pt x="280" y="0"/>
                </a:lnTo>
                <a:lnTo>
                  <a:pt x="309" y="1"/>
                </a:lnTo>
                <a:lnTo>
                  <a:pt x="337" y="6"/>
                </a:lnTo>
                <a:lnTo>
                  <a:pt x="364" y="13"/>
                </a:lnTo>
                <a:lnTo>
                  <a:pt x="389" y="22"/>
                </a:lnTo>
                <a:lnTo>
                  <a:pt x="414" y="34"/>
                </a:lnTo>
                <a:lnTo>
                  <a:pt x="436" y="49"/>
                </a:lnTo>
                <a:lnTo>
                  <a:pt x="458" y="65"/>
                </a:lnTo>
                <a:lnTo>
                  <a:pt x="478" y="83"/>
                </a:lnTo>
                <a:lnTo>
                  <a:pt x="496" y="103"/>
                </a:lnTo>
                <a:lnTo>
                  <a:pt x="512" y="125"/>
                </a:lnTo>
                <a:lnTo>
                  <a:pt x="526" y="149"/>
                </a:lnTo>
                <a:lnTo>
                  <a:pt x="538" y="173"/>
                </a:lnTo>
                <a:lnTo>
                  <a:pt x="548" y="199"/>
                </a:lnTo>
                <a:lnTo>
                  <a:pt x="555" y="226"/>
                </a:lnTo>
                <a:lnTo>
                  <a:pt x="561" y="282"/>
                </a:lnTo>
                <a:lnTo>
                  <a:pt x="508" y="282"/>
                </a:lnTo>
                <a:lnTo>
                  <a:pt x="506" y="259"/>
                </a:lnTo>
                <a:lnTo>
                  <a:pt x="503" y="237"/>
                </a:lnTo>
                <a:lnTo>
                  <a:pt x="497" y="215"/>
                </a:lnTo>
                <a:lnTo>
                  <a:pt x="489" y="194"/>
                </a:lnTo>
                <a:lnTo>
                  <a:pt x="480" y="174"/>
                </a:lnTo>
                <a:lnTo>
                  <a:pt x="468" y="155"/>
                </a:lnTo>
                <a:lnTo>
                  <a:pt x="455" y="137"/>
                </a:lnTo>
                <a:lnTo>
                  <a:pt x="441" y="121"/>
                </a:lnTo>
                <a:lnTo>
                  <a:pt x="424" y="106"/>
                </a:lnTo>
                <a:lnTo>
                  <a:pt x="407" y="93"/>
                </a:lnTo>
                <a:lnTo>
                  <a:pt x="388" y="81"/>
                </a:lnTo>
                <a:lnTo>
                  <a:pt x="369" y="72"/>
                </a:lnTo>
                <a:lnTo>
                  <a:pt x="348" y="64"/>
                </a:lnTo>
                <a:lnTo>
                  <a:pt x="327" y="58"/>
                </a:lnTo>
                <a:lnTo>
                  <a:pt x="304" y="55"/>
                </a:lnTo>
                <a:lnTo>
                  <a:pt x="281" y="53"/>
                </a:lnTo>
                <a:lnTo>
                  <a:pt x="258" y="55"/>
                </a:lnTo>
                <a:lnTo>
                  <a:pt x="235" y="58"/>
                </a:lnTo>
                <a:lnTo>
                  <a:pt x="214" y="64"/>
                </a:lnTo>
                <a:lnTo>
                  <a:pt x="193" y="72"/>
                </a:lnTo>
                <a:lnTo>
                  <a:pt x="173" y="81"/>
                </a:lnTo>
                <a:lnTo>
                  <a:pt x="154" y="93"/>
                </a:lnTo>
                <a:lnTo>
                  <a:pt x="137" y="106"/>
                </a:lnTo>
                <a:lnTo>
                  <a:pt x="468" y="410"/>
                </a:lnTo>
                <a:lnTo>
                  <a:pt x="455" y="427"/>
                </a:lnTo>
                <a:lnTo>
                  <a:pt x="440" y="444"/>
                </a:lnTo>
                <a:lnTo>
                  <a:pt x="424" y="458"/>
                </a:lnTo>
                <a:lnTo>
                  <a:pt x="93" y="155"/>
                </a:lnTo>
                <a:lnTo>
                  <a:pt x="82" y="174"/>
                </a:lnTo>
                <a:lnTo>
                  <a:pt x="72" y="194"/>
                </a:lnTo>
                <a:lnTo>
                  <a:pt x="64" y="215"/>
                </a:lnTo>
                <a:lnTo>
                  <a:pt x="59" y="237"/>
                </a:lnTo>
                <a:lnTo>
                  <a:pt x="55" y="259"/>
                </a:lnTo>
                <a:lnTo>
                  <a:pt x="54" y="282"/>
                </a:lnTo>
                <a:lnTo>
                  <a:pt x="55" y="305"/>
                </a:lnTo>
                <a:lnTo>
                  <a:pt x="59" y="328"/>
                </a:lnTo>
                <a:lnTo>
                  <a:pt x="64" y="350"/>
                </a:lnTo>
                <a:lnTo>
                  <a:pt x="72" y="371"/>
                </a:lnTo>
                <a:lnTo>
                  <a:pt x="82" y="391"/>
                </a:lnTo>
                <a:lnTo>
                  <a:pt x="93" y="410"/>
                </a:lnTo>
                <a:lnTo>
                  <a:pt x="106" y="427"/>
                </a:lnTo>
                <a:lnTo>
                  <a:pt x="121" y="444"/>
                </a:lnTo>
                <a:lnTo>
                  <a:pt x="137" y="459"/>
                </a:lnTo>
                <a:lnTo>
                  <a:pt x="154" y="472"/>
                </a:lnTo>
                <a:lnTo>
                  <a:pt x="173" y="483"/>
                </a:lnTo>
                <a:lnTo>
                  <a:pt x="193" y="493"/>
                </a:lnTo>
                <a:lnTo>
                  <a:pt x="214" y="501"/>
                </a:lnTo>
                <a:lnTo>
                  <a:pt x="235" y="506"/>
                </a:lnTo>
                <a:lnTo>
                  <a:pt x="258" y="510"/>
                </a:lnTo>
                <a:lnTo>
                  <a:pt x="281" y="511"/>
                </a:lnTo>
                <a:lnTo>
                  <a:pt x="304" y="510"/>
                </a:lnTo>
                <a:lnTo>
                  <a:pt x="327" y="506"/>
                </a:lnTo>
                <a:lnTo>
                  <a:pt x="348" y="501"/>
                </a:lnTo>
                <a:lnTo>
                  <a:pt x="369" y="493"/>
                </a:lnTo>
                <a:lnTo>
                  <a:pt x="388" y="483"/>
                </a:lnTo>
                <a:lnTo>
                  <a:pt x="407" y="472"/>
                </a:lnTo>
                <a:lnTo>
                  <a:pt x="424" y="458"/>
                </a:lnTo>
                <a:lnTo>
                  <a:pt x="440" y="444"/>
                </a:lnTo>
                <a:lnTo>
                  <a:pt x="455" y="427"/>
                </a:lnTo>
                <a:lnTo>
                  <a:pt x="468" y="410"/>
                </a:lnTo>
                <a:lnTo>
                  <a:pt x="480" y="391"/>
                </a:lnTo>
                <a:lnTo>
                  <a:pt x="489" y="371"/>
                </a:lnTo>
                <a:lnTo>
                  <a:pt x="497" y="350"/>
                </a:lnTo>
                <a:lnTo>
                  <a:pt x="503" y="328"/>
                </a:lnTo>
                <a:lnTo>
                  <a:pt x="506" y="305"/>
                </a:lnTo>
                <a:lnTo>
                  <a:pt x="508" y="282"/>
                </a:lnTo>
                <a:lnTo>
                  <a:pt x="561" y="282"/>
                </a:lnTo>
                <a:lnTo>
                  <a:pt x="561" y="289"/>
                </a:lnTo>
              </a:path>
            </a:pathLst>
          </a:custGeom>
          <a:solidFill>
            <a:srgbClr val="C00000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6"/>
          <p:cNvSpPr>
            <a:spLocks noChangeArrowheads="1"/>
          </p:cNvSpPr>
          <p:nvPr/>
        </p:nvSpPr>
        <p:spPr bwMode="auto">
          <a:xfrm>
            <a:off x="1143000" y="2102643"/>
            <a:ext cx="2895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/>
              <a:t>Bad Presentation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876800" y="2057400"/>
            <a:ext cx="41148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/>
              <a:t>Good Presentation</a:t>
            </a:r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4724400" y="1950241"/>
            <a:ext cx="8350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chemeClr val="bg2"/>
                </a:solidFill>
                <a:latin typeface="Wingdings" panose="05000000000000000000" pitchFamily="2" charset="2"/>
              </a:rPr>
              <a:t>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6" y="2804863"/>
            <a:ext cx="4227480" cy="2298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28" y="2678111"/>
            <a:ext cx="4480087" cy="2300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166799"/>
            <a:ext cx="760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Left illustration adapted from S. Watterson, “Liquid Gold—Australians Are Changing the World of Wine. Even the French Seem Grateful.” Time, November 22, 1999, p. 68-69</a:t>
            </a:r>
          </a:p>
        </p:txBody>
      </p:sp>
    </p:spTree>
    <p:extLst>
      <p:ext uri="{BB962C8B-B14F-4D97-AF65-F5344CB8AC3E}">
        <p14:creationId xmlns:p14="http://schemas.microsoft.com/office/powerpoint/2010/main" val="2827447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931DD-1C71-2090-2B4D-2E4316BBA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D5FF7-F666-81EB-567B-0FCD16944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Occasionally a little creativity in presentation might be appropriate depending on the situation/audience, but never at the expense of conveying the information </a:t>
            </a:r>
          </a:p>
        </p:txBody>
      </p:sp>
    </p:spTree>
    <p:extLst>
      <p:ext uri="{BB962C8B-B14F-4D97-AF65-F5344CB8AC3E}">
        <p14:creationId xmlns:p14="http://schemas.microsoft.com/office/powerpoint/2010/main" val="1454065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Best Practices for Constructing Visualizations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077200" cy="4648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</a:rPr>
              <a:t>Use the simplest possible visualization.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</a:rPr>
              <a:t>Include a title &amp; label all axes.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</a:rPr>
              <a:t>Include a scale for each axis if the chart contains axes.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</a:rPr>
              <a:t>Begin the scale for a vertical axis at zero &amp; use a constant scale.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</a:rPr>
              <a:t>Generally, should avoid 3D or “exploded” effects &amp; the use of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chartjunk</a:t>
            </a:r>
            <a:r>
              <a:rPr lang="en-US" altLang="en-US" sz="26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</a:rPr>
              <a:t>Use consistent colorings in charts meant to be compared.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</a:rPr>
              <a:t>Avoid using uncommon chart types including radar, surface, bubble, cone, and pyramid charts unless there is a good reason to use them</a:t>
            </a:r>
          </a:p>
        </p:txBody>
      </p:sp>
      <p:sp>
        <p:nvSpPr>
          <p:cNvPr id="77828" name="TextBox 9"/>
          <p:cNvSpPr txBox="1">
            <a:spLocks noChangeArrowheads="1"/>
          </p:cNvSpPr>
          <p:nvPr/>
        </p:nvSpPr>
        <p:spPr bwMode="auto">
          <a:xfrm>
            <a:off x="7467600" y="838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E462-85B6-986B-A267-4335B6F9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EDE88-143E-F155-64D1-2D64664BE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Pg 77: 2.8</a:t>
            </a:r>
          </a:p>
          <a:p>
            <a:r>
              <a:rPr lang="en-US" dirty="0"/>
              <a:t>Pg 84: 2.13</a:t>
            </a:r>
          </a:p>
          <a:p>
            <a:r>
              <a:rPr lang="en-US"/>
              <a:t>Pg 85: 2.20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010E-0B5D-694E-D59F-8FBBB3BB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89BB-D585-64FC-CC9A-120E86D05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small groups, critically assess each of the following visualizations and consider how each could be improved.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3"/>
          <p:cNvSpPr>
            <a:spLocks noGrp="1"/>
          </p:cNvSpPr>
          <p:nvPr>
            <p:ph type="title" idx="4294967295"/>
          </p:nvPr>
        </p:nvSpPr>
        <p:spPr>
          <a:xfrm>
            <a:off x="1144588" y="533400"/>
            <a:ext cx="7383462" cy="533400"/>
          </a:xfrm>
        </p:spPr>
        <p:txBody>
          <a:bodyPr/>
          <a:lstStyle/>
          <a:p>
            <a:endParaRPr lang="en-US" altLang="en-US" sz="3200" dirty="0"/>
          </a:p>
        </p:txBody>
      </p:sp>
      <p:sp>
        <p:nvSpPr>
          <p:cNvPr id="66563" name="TextBox 9"/>
          <p:cNvSpPr txBox="1">
            <a:spLocks noChangeArrowheads="1"/>
          </p:cNvSpPr>
          <p:nvPr/>
        </p:nvSpPr>
        <p:spPr bwMode="auto">
          <a:xfrm>
            <a:off x="7559675" y="93027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pic>
        <p:nvPicPr>
          <p:cNvPr id="665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89038"/>
            <a:ext cx="437197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12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990600"/>
          </a:xfrm>
        </p:spPr>
        <p:txBody>
          <a:bodyPr/>
          <a:lstStyle/>
          <a:p>
            <a:endParaRPr lang="en-US" altLang="en-US" sz="3600" dirty="0"/>
          </a:p>
        </p:txBody>
      </p:sp>
      <p:sp>
        <p:nvSpPr>
          <p:cNvPr id="58371" name="TextBox 9"/>
          <p:cNvSpPr txBox="1">
            <a:spLocks noChangeArrowheads="1"/>
          </p:cNvSpPr>
          <p:nvPr/>
        </p:nvSpPr>
        <p:spPr bwMode="auto">
          <a:xfrm>
            <a:off x="7680325" y="914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242888" y="1644650"/>
            <a:ext cx="34671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 dirty="0"/>
              <a:t>Excel </a:t>
            </a:r>
            <a:r>
              <a:rPr lang="en-US" altLang="en-US" sz="2000" b="1" u="sng" dirty="0" err="1"/>
              <a:t>Treemap</a:t>
            </a:r>
            <a:r>
              <a:rPr lang="en-US" altLang="en-US" sz="2000" b="1" u="sng" dirty="0"/>
              <a:t>:</a:t>
            </a:r>
          </a:p>
          <a:p>
            <a:r>
              <a:rPr lang="en-US" altLang="en-US" sz="2000" b="1" dirty="0"/>
              <a:t>Size of tiles correspond to the frequency in a cell.</a:t>
            </a:r>
          </a:p>
        </p:txBody>
      </p:sp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4175125" y="1738313"/>
            <a:ext cx="45878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 dirty="0"/>
              <a:t>JMP </a:t>
            </a:r>
            <a:r>
              <a:rPr lang="en-US" altLang="en-US" sz="2000" b="1" u="sng" dirty="0" err="1"/>
              <a:t>Treemap</a:t>
            </a:r>
            <a:r>
              <a:rPr lang="en-US" altLang="en-US" sz="2000" b="1" u="sng" dirty="0"/>
              <a:t>:</a:t>
            </a:r>
          </a:p>
          <a:p>
            <a:r>
              <a:rPr lang="en-US" altLang="en-US" sz="2000" b="1" dirty="0"/>
              <a:t>Size of tiles correspond to the value of the numeric variable Market Cap.</a:t>
            </a:r>
          </a:p>
        </p:txBody>
      </p:sp>
      <p:pic>
        <p:nvPicPr>
          <p:cNvPr id="583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4337"/>
            <a:ext cx="23812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895600"/>
            <a:ext cx="45005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54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968500" y="2578100"/>
            <a:ext cx="23844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A’s received by students.</a:t>
            </a:r>
          </a:p>
        </p:txBody>
      </p:sp>
      <p:sp>
        <p:nvSpPr>
          <p:cNvPr id="70662" name="Freeform 6"/>
          <p:cNvSpPr>
            <a:spLocks/>
          </p:cNvSpPr>
          <p:nvPr/>
        </p:nvSpPr>
        <p:spPr bwMode="auto">
          <a:xfrm>
            <a:off x="1671638" y="3716338"/>
            <a:ext cx="469900" cy="1312862"/>
          </a:xfrm>
          <a:custGeom>
            <a:avLst/>
            <a:gdLst>
              <a:gd name="T0" fmla="*/ 0 w 296"/>
              <a:gd name="T1" fmla="*/ 0 h 804"/>
              <a:gd name="T2" fmla="*/ 2147483646 w 296"/>
              <a:gd name="T3" fmla="*/ 0 h 804"/>
              <a:gd name="T4" fmla="*/ 2147483646 w 296"/>
              <a:gd name="T5" fmla="*/ 2147483646 h 804"/>
              <a:gd name="T6" fmla="*/ 0 w 296"/>
              <a:gd name="T7" fmla="*/ 2147483646 h 804"/>
              <a:gd name="T8" fmla="*/ 0 w 296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804"/>
              <a:gd name="T17" fmla="*/ 296 w 296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804">
                <a:moveTo>
                  <a:pt x="0" y="0"/>
                </a:moveTo>
                <a:lnTo>
                  <a:pt x="295" y="0"/>
                </a:lnTo>
                <a:lnTo>
                  <a:pt x="295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Freeform 7"/>
          <p:cNvSpPr>
            <a:spLocks/>
          </p:cNvSpPr>
          <p:nvPr/>
        </p:nvSpPr>
        <p:spPr bwMode="auto">
          <a:xfrm>
            <a:off x="2373313" y="4229100"/>
            <a:ext cx="468312" cy="800100"/>
          </a:xfrm>
          <a:custGeom>
            <a:avLst/>
            <a:gdLst>
              <a:gd name="T0" fmla="*/ 0 w 295"/>
              <a:gd name="T1" fmla="*/ 0 h 481"/>
              <a:gd name="T2" fmla="*/ 2147483646 w 295"/>
              <a:gd name="T3" fmla="*/ 0 h 481"/>
              <a:gd name="T4" fmla="*/ 2147483646 w 295"/>
              <a:gd name="T5" fmla="*/ 2147483646 h 481"/>
              <a:gd name="T6" fmla="*/ 0 w 295"/>
              <a:gd name="T7" fmla="*/ 2147483646 h 481"/>
              <a:gd name="T8" fmla="*/ 0 w 295"/>
              <a:gd name="T9" fmla="*/ 0 h 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481"/>
              <a:gd name="T17" fmla="*/ 295 w 295"/>
              <a:gd name="T18" fmla="*/ 481 h 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481">
                <a:moveTo>
                  <a:pt x="0" y="0"/>
                </a:moveTo>
                <a:lnTo>
                  <a:pt x="294" y="0"/>
                </a:lnTo>
                <a:lnTo>
                  <a:pt x="294" y="480"/>
                </a:lnTo>
                <a:lnTo>
                  <a:pt x="0" y="48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Freeform 8"/>
          <p:cNvSpPr>
            <a:spLocks/>
          </p:cNvSpPr>
          <p:nvPr/>
        </p:nvSpPr>
        <p:spPr bwMode="auto">
          <a:xfrm>
            <a:off x="3074988" y="4073525"/>
            <a:ext cx="468312" cy="955675"/>
          </a:xfrm>
          <a:custGeom>
            <a:avLst/>
            <a:gdLst>
              <a:gd name="T0" fmla="*/ 0 w 295"/>
              <a:gd name="T1" fmla="*/ 0 h 579"/>
              <a:gd name="T2" fmla="*/ 2147483646 w 295"/>
              <a:gd name="T3" fmla="*/ 0 h 579"/>
              <a:gd name="T4" fmla="*/ 2147483646 w 295"/>
              <a:gd name="T5" fmla="*/ 2147483646 h 579"/>
              <a:gd name="T6" fmla="*/ 0 w 295"/>
              <a:gd name="T7" fmla="*/ 2147483646 h 579"/>
              <a:gd name="T8" fmla="*/ 0 w 295"/>
              <a:gd name="T9" fmla="*/ 0 h 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79"/>
              <a:gd name="T17" fmla="*/ 295 w 295"/>
              <a:gd name="T18" fmla="*/ 579 h 5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79">
                <a:moveTo>
                  <a:pt x="0" y="0"/>
                </a:moveTo>
                <a:lnTo>
                  <a:pt x="294" y="0"/>
                </a:lnTo>
                <a:lnTo>
                  <a:pt x="294" y="578"/>
                </a:lnTo>
                <a:lnTo>
                  <a:pt x="0" y="578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auto">
          <a:xfrm>
            <a:off x="3775075" y="3970338"/>
            <a:ext cx="469900" cy="1058862"/>
          </a:xfrm>
          <a:custGeom>
            <a:avLst/>
            <a:gdLst>
              <a:gd name="T0" fmla="*/ 0 w 296"/>
              <a:gd name="T1" fmla="*/ 0 h 644"/>
              <a:gd name="T2" fmla="*/ 2147483646 w 296"/>
              <a:gd name="T3" fmla="*/ 0 h 644"/>
              <a:gd name="T4" fmla="*/ 2147483646 w 296"/>
              <a:gd name="T5" fmla="*/ 2147483646 h 644"/>
              <a:gd name="T6" fmla="*/ 0 w 296"/>
              <a:gd name="T7" fmla="*/ 2147483646 h 644"/>
              <a:gd name="T8" fmla="*/ 0 w 296"/>
              <a:gd name="T9" fmla="*/ 0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644"/>
              <a:gd name="T17" fmla="*/ 296 w 296"/>
              <a:gd name="T18" fmla="*/ 644 h 6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644">
                <a:moveTo>
                  <a:pt x="0" y="0"/>
                </a:moveTo>
                <a:lnTo>
                  <a:pt x="295" y="0"/>
                </a:lnTo>
                <a:lnTo>
                  <a:pt x="295" y="643"/>
                </a:lnTo>
                <a:lnTo>
                  <a:pt x="0" y="643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1528763" y="3733800"/>
            <a:ext cx="0" cy="1295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1528763" y="5029200"/>
            <a:ext cx="2819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071563" y="47275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825500" y="3813175"/>
            <a:ext cx="841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200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825500" y="3355975"/>
            <a:ext cx="787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300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1587500" y="5060950"/>
            <a:ext cx="485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FR</a:t>
            </a: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2273300" y="5060950"/>
            <a:ext cx="511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SO</a:t>
            </a: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3035300" y="5060950"/>
            <a:ext cx="4730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JR</a:t>
            </a: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3721100" y="5060950"/>
            <a:ext cx="498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SR</a:t>
            </a: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690563" y="2895600"/>
            <a:ext cx="739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Freq.</a:t>
            </a:r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995363" y="5791200"/>
            <a:ext cx="7769225" cy="406400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FR = Freshmen,  SO = Sophomore,  JR = Junior,  SR = Senior</a:t>
            </a:r>
          </a:p>
        </p:txBody>
      </p:sp>
      <p:sp>
        <p:nvSpPr>
          <p:cNvPr id="70691" name="Rectangle 35"/>
          <p:cNvSpPr>
            <a:spLocks noChangeArrowheads="1"/>
          </p:cNvSpPr>
          <p:nvPr/>
        </p:nvSpPr>
        <p:spPr bwMode="auto">
          <a:xfrm>
            <a:off x="839788" y="4270375"/>
            <a:ext cx="841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100</a:t>
            </a:r>
          </a:p>
        </p:txBody>
      </p:sp>
      <p:sp>
        <p:nvSpPr>
          <p:cNvPr id="70696" name="TextBox 9"/>
          <p:cNvSpPr txBox="1">
            <a:spLocks noChangeArrowheads="1"/>
          </p:cNvSpPr>
          <p:nvPr/>
        </p:nvSpPr>
        <p:spPr bwMode="auto">
          <a:xfrm>
            <a:off x="7546975" y="6191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038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511300" y="2730500"/>
            <a:ext cx="2540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Quarterly Sales</a:t>
            </a:r>
          </a:p>
        </p:txBody>
      </p:sp>
      <p:sp>
        <p:nvSpPr>
          <p:cNvPr id="71701" name="Freeform 21"/>
          <p:cNvSpPr>
            <a:spLocks/>
          </p:cNvSpPr>
          <p:nvPr/>
        </p:nvSpPr>
        <p:spPr bwMode="auto">
          <a:xfrm>
            <a:off x="1385888" y="4867275"/>
            <a:ext cx="461962" cy="161925"/>
          </a:xfrm>
          <a:custGeom>
            <a:avLst/>
            <a:gdLst>
              <a:gd name="T0" fmla="*/ 0 w 291"/>
              <a:gd name="T1" fmla="*/ 0 h 96"/>
              <a:gd name="T2" fmla="*/ 2147483646 w 291"/>
              <a:gd name="T3" fmla="*/ 0 h 96"/>
              <a:gd name="T4" fmla="*/ 2147483646 w 291"/>
              <a:gd name="T5" fmla="*/ 2147483646 h 96"/>
              <a:gd name="T6" fmla="*/ 0 w 291"/>
              <a:gd name="T7" fmla="*/ 2147483646 h 96"/>
              <a:gd name="T8" fmla="*/ 0 w 291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96"/>
              <a:gd name="T17" fmla="*/ 291 w 291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96">
                <a:moveTo>
                  <a:pt x="0" y="0"/>
                </a:moveTo>
                <a:lnTo>
                  <a:pt x="290" y="0"/>
                </a:lnTo>
                <a:lnTo>
                  <a:pt x="290" y="95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2" name="Freeform 22"/>
          <p:cNvSpPr>
            <a:spLocks/>
          </p:cNvSpPr>
          <p:nvPr/>
        </p:nvSpPr>
        <p:spPr bwMode="auto">
          <a:xfrm>
            <a:off x="2073275" y="4813300"/>
            <a:ext cx="461963" cy="215900"/>
          </a:xfrm>
          <a:custGeom>
            <a:avLst/>
            <a:gdLst>
              <a:gd name="T0" fmla="*/ 0 w 291"/>
              <a:gd name="T1" fmla="*/ 0 h 130"/>
              <a:gd name="T2" fmla="*/ 2147483646 w 291"/>
              <a:gd name="T3" fmla="*/ 0 h 130"/>
              <a:gd name="T4" fmla="*/ 2147483646 w 291"/>
              <a:gd name="T5" fmla="*/ 2147483646 h 130"/>
              <a:gd name="T6" fmla="*/ 0 w 291"/>
              <a:gd name="T7" fmla="*/ 2147483646 h 130"/>
              <a:gd name="T8" fmla="*/ 0 w 291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30"/>
              <a:gd name="T17" fmla="*/ 291 w 291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30">
                <a:moveTo>
                  <a:pt x="0" y="0"/>
                </a:moveTo>
                <a:lnTo>
                  <a:pt x="290" y="0"/>
                </a:lnTo>
                <a:lnTo>
                  <a:pt x="290" y="129"/>
                </a:lnTo>
                <a:lnTo>
                  <a:pt x="0" y="129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3" name="Freeform 23"/>
          <p:cNvSpPr>
            <a:spLocks/>
          </p:cNvSpPr>
          <p:nvPr/>
        </p:nvSpPr>
        <p:spPr bwMode="auto">
          <a:xfrm>
            <a:off x="2762250" y="4678363"/>
            <a:ext cx="461963" cy="350837"/>
          </a:xfrm>
          <a:custGeom>
            <a:avLst/>
            <a:gdLst>
              <a:gd name="T0" fmla="*/ 0 w 291"/>
              <a:gd name="T1" fmla="*/ 0 h 215"/>
              <a:gd name="T2" fmla="*/ 2147483646 w 291"/>
              <a:gd name="T3" fmla="*/ 0 h 215"/>
              <a:gd name="T4" fmla="*/ 2147483646 w 291"/>
              <a:gd name="T5" fmla="*/ 2147483646 h 215"/>
              <a:gd name="T6" fmla="*/ 0 w 291"/>
              <a:gd name="T7" fmla="*/ 2147483646 h 215"/>
              <a:gd name="T8" fmla="*/ 0 w 291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215"/>
              <a:gd name="T17" fmla="*/ 291 w 291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215">
                <a:moveTo>
                  <a:pt x="0" y="0"/>
                </a:moveTo>
                <a:lnTo>
                  <a:pt x="290" y="0"/>
                </a:lnTo>
                <a:lnTo>
                  <a:pt x="290" y="214"/>
                </a:lnTo>
                <a:lnTo>
                  <a:pt x="0" y="214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4" name="Freeform 24"/>
          <p:cNvSpPr>
            <a:spLocks/>
          </p:cNvSpPr>
          <p:nvPr/>
        </p:nvSpPr>
        <p:spPr bwMode="auto">
          <a:xfrm>
            <a:off x="3449638" y="4867275"/>
            <a:ext cx="461962" cy="161925"/>
          </a:xfrm>
          <a:custGeom>
            <a:avLst/>
            <a:gdLst>
              <a:gd name="T0" fmla="*/ 0 w 291"/>
              <a:gd name="T1" fmla="*/ 0 h 96"/>
              <a:gd name="T2" fmla="*/ 2147483646 w 291"/>
              <a:gd name="T3" fmla="*/ 0 h 96"/>
              <a:gd name="T4" fmla="*/ 2147483646 w 291"/>
              <a:gd name="T5" fmla="*/ 2147483646 h 96"/>
              <a:gd name="T6" fmla="*/ 0 w 291"/>
              <a:gd name="T7" fmla="*/ 2147483646 h 96"/>
              <a:gd name="T8" fmla="*/ 0 w 291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96"/>
              <a:gd name="T17" fmla="*/ 291 w 291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96">
                <a:moveTo>
                  <a:pt x="0" y="0"/>
                </a:moveTo>
                <a:lnTo>
                  <a:pt x="290" y="0"/>
                </a:lnTo>
                <a:lnTo>
                  <a:pt x="290" y="95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>
            <a:off x="1295400" y="3743325"/>
            <a:ext cx="0" cy="128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Line 26"/>
          <p:cNvSpPr>
            <a:spLocks noChangeShapeType="1"/>
          </p:cNvSpPr>
          <p:nvPr/>
        </p:nvSpPr>
        <p:spPr bwMode="auto">
          <a:xfrm>
            <a:off x="1295400" y="50292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685800" y="480060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</a:t>
            </a: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442913" y="4032250"/>
            <a:ext cx="561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100</a:t>
            </a: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442913" y="3276600"/>
            <a:ext cx="561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200</a:t>
            </a: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1319213" y="52339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Q1</a:t>
            </a: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2006600" y="52339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Q2</a:t>
            </a: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2730500" y="5245100"/>
            <a:ext cx="485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Q3</a:t>
            </a: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3382963" y="5233988"/>
            <a:ext cx="485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Q4</a:t>
            </a:r>
          </a:p>
        </p:txBody>
      </p:sp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1130300" y="30353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$</a:t>
            </a:r>
          </a:p>
        </p:txBody>
      </p:sp>
      <p:sp>
        <p:nvSpPr>
          <p:cNvPr id="71717" name="TextBox 9"/>
          <p:cNvSpPr txBox="1">
            <a:spLocks noChangeArrowheads="1"/>
          </p:cNvSpPr>
          <p:nvPr/>
        </p:nvSpPr>
        <p:spPr bwMode="auto">
          <a:xfrm>
            <a:off x="7710488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979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990600"/>
          </a:xfrm>
        </p:spPr>
        <p:txBody>
          <a:bodyPr/>
          <a:lstStyle/>
          <a:p>
            <a:endParaRPr lang="en-US" altLang="en-US" sz="3200" dirty="0"/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419100" y="4033838"/>
            <a:ext cx="18473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800" dirty="0"/>
          </a:p>
        </p:txBody>
      </p:sp>
      <p:pic>
        <p:nvPicPr>
          <p:cNvPr id="5530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9" y="1449149"/>
            <a:ext cx="5997102" cy="45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58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2"/>
          <p:cNvSpPr>
            <a:spLocks noGrp="1"/>
          </p:cNvSpPr>
          <p:nvPr>
            <p:ph type="title" idx="4294967295"/>
          </p:nvPr>
        </p:nvSpPr>
        <p:spPr>
          <a:xfrm>
            <a:off x="1066800" y="381000"/>
            <a:ext cx="7383463" cy="990600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>
                <a:highlight>
                  <a:srgbClr val="FFFF00"/>
                </a:highlight>
              </a:rPr>
              <a:t>Challenges</a:t>
            </a:r>
            <a:r>
              <a:rPr lang="en-US" altLang="en-US" dirty="0"/>
              <a:t> in Organizing and Visualizing Variables</a:t>
            </a:r>
          </a:p>
        </p:txBody>
      </p:sp>
      <p:sp>
        <p:nvSpPr>
          <p:cNvPr id="65539" name="Content Placeholder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When organizing and visualizing data need to be </a:t>
            </a:r>
            <a:r>
              <a:rPr lang="en-US" altLang="en-US" dirty="0">
                <a:highlight>
                  <a:srgbClr val="FFFF00"/>
                </a:highlight>
              </a:rPr>
              <a:t>mindful of: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The limits of other’s ability to perceive and comprehend.</a:t>
            </a:r>
          </a:p>
          <a:p>
            <a:pPr lvl="1"/>
            <a:r>
              <a:rPr lang="en-US" altLang="en-US" dirty="0"/>
              <a:t>Presentation issues that can undercut the usefulness of methods from this chapter.</a:t>
            </a:r>
          </a:p>
          <a:p>
            <a:r>
              <a:rPr lang="en-US" altLang="en-US" dirty="0"/>
              <a:t>It is easy to create summaries that:</a:t>
            </a:r>
          </a:p>
          <a:p>
            <a:pPr lvl="1"/>
            <a:r>
              <a:rPr lang="en-US" altLang="en-US" dirty="0"/>
              <a:t>Obscure the data or</a:t>
            </a:r>
          </a:p>
          <a:p>
            <a:pPr lvl="1"/>
            <a:r>
              <a:rPr lang="en-US" altLang="en-US" dirty="0"/>
              <a:t>Create false impressions.</a:t>
            </a:r>
          </a:p>
          <a:p>
            <a:pPr lvl="1"/>
            <a:r>
              <a:rPr lang="en-US" altLang="en-US" dirty="0"/>
              <a:t>Contain </a:t>
            </a:r>
            <a:r>
              <a:rPr lang="en-US" altLang="en-US" dirty="0" err="1"/>
              <a:t>Chartjunk</a:t>
            </a:r>
            <a:endParaRPr lang="en-US" altLang="en-US" dirty="0"/>
          </a:p>
        </p:txBody>
      </p:sp>
      <p:sp>
        <p:nvSpPr>
          <p:cNvPr id="65540" name="TextBox 9"/>
          <p:cNvSpPr txBox="1">
            <a:spLocks noChangeArrowheads="1"/>
          </p:cNvSpPr>
          <p:nvPr/>
        </p:nvSpPr>
        <p:spPr bwMode="auto">
          <a:xfrm>
            <a:off x="7559675" y="93027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12872</TotalTime>
  <Pages>20</Pages>
  <Words>1085</Words>
  <Application>Microsoft Office PowerPoint</Application>
  <PresentationFormat>On-screen Show (4:3)</PresentationFormat>
  <Paragraphs>293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Wingdings</vt:lpstr>
      <vt:lpstr>Times New Roman</vt:lpstr>
      <vt:lpstr>1_PrenHall1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Challenges in Organizing and Visualizing Variables</vt:lpstr>
      <vt:lpstr>An Example Of Obscuring Data, Information Overload</vt:lpstr>
      <vt:lpstr>Treemaps Are Graphical Displays Of Contingency Tables</vt:lpstr>
      <vt:lpstr>Treemaps Are Graphical Displays Of Contingency Tables</vt:lpstr>
      <vt:lpstr>Colored Scatter Plots Visualize Both Numerical Variables &amp; Categorical Variable(s)</vt:lpstr>
      <vt:lpstr>Colored Scatter Plots Visualize Both Numerical Variables &amp; Categorical Variable(s)</vt:lpstr>
      <vt:lpstr>False Impressions caused by Data Manipulation</vt:lpstr>
      <vt:lpstr>An Example of Selective Summarization, These Two Summarizations Tell Totally Different Stories</vt:lpstr>
      <vt:lpstr>How Obvious Is It That Both Pie Charts Summarize The Same Data?</vt:lpstr>
      <vt:lpstr>Graphical Errors: </vt:lpstr>
      <vt:lpstr>Graphical Errors:  No Relative Basis</vt:lpstr>
      <vt:lpstr>Graphical Errors:</vt:lpstr>
      <vt:lpstr>Graphical Errors:  Compressing the Vertical Axis</vt:lpstr>
      <vt:lpstr>Graphical Errors</vt:lpstr>
      <vt:lpstr>Graphical Errors: No Zero Point on the Vertical Axis</vt:lpstr>
      <vt:lpstr>Graphical Errors</vt:lpstr>
      <vt:lpstr>Graphical Errors: Chart Junk, Can You Identify The Junk?</vt:lpstr>
      <vt:lpstr>PowerPoint Presentation</vt:lpstr>
      <vt:lpstr>Best Practices for Constructing Visualizations</vt:lpstr>
      <vt:lpstr>Questions for Practice</vt:lpstr>
    </vt:vector>
  </TitlesOfParts>
  <Company>Copyright © 2019, 2015,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 14/e</dc:title>
  <dc:subject>Chapter 2  Organizing and Visualizing Variables</dc:subject>
  <dc:creator>Berenson/Levine/Szabat/Stephan</dc:creator>
  <cp:lastModifiedBy>Jason Beck</cp:lastModifiedBy>
  <cp:revision>307</cp:revision>
  <cp:lastPrinted>2020-11-03T12:58:59Z</cp:lastPrinted>
  <dcterms:created xsi:type="dcterms:W3CDTF">2001-01-29T19:31:26Z</dcterms:created>
  <dcterms:modified xsi:type="dcterms:W3CDTF">2023-11-19T11:26:50Z</dcterms:modified>
</cp:coreProperties>
</file>