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95"/>
  </p:notesMasterIdLst>
  <p:handoutMasterIdLst>
    <p:handoutMasterId r:id="rId96"/>
  </p:handoutMasterIdLst>
  <p:sldIdLst>
    <p:sldId id="416" r:id="rId2"/>
    <p:sldId id="418" r:id="rId3"/>
    <p:sldId id="419" r:id="rId4"/>
    <p:sldId id="420" r:id="rId5"/>
    <p:sldId id="516" r:id="rId6"/>
    <p:sldId id="421" r:id="rId7"/>
    <p:sldId id="422" r:id="rId8"/>
    <p:sldId id="423" r:id="rId9"/>
    <p:sldId id="424" r:id="rId10"/>
    <p:sldId id="517" r:id="rId11"/>
    <p:sldId id="425" r:id="rId12"/>
    <p:sldId id="426" r:id="rId13"/>
    <p:sldId id="511" r:id="rId14"/>
    <p:sldId id="512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88" r:id="rId28"/>
    <p:sldId id="489" r:id="rId29"/>
    <p:sldId id="490" r:id="rId30"/>
    <p:sldId id="439" r:id="rId31"/>
    <p:sldId id="440" r:id="rId32"/>
    <p:sldId id="491" r:id="rId33"/>
    <p:sldId id="492" r:id="rId34"/>
    <p:sldId id="441" r:id="rId35"/>
    <p:sldId id="442" r:id="rId36"/>
    <p:sldId id="443" r:id="rId37"/>
    <p:sldId id="513" r:id="rId38"/>
    <p:sldId id="493" r:id="rId39"/>
    <p:sldId id="505" r:id="rId40"/>
    <p:sldId id="444" r:id="rId41"/>
    <p:sldId id="445" r:id="rId42"/>
    <p:sldId id="518" r:id="rId43"/>
    <p:sldId id="446" r:id="rId44"/>
    <p:sldId id="494" r:id="rId45"/>
    <p:sldId id="495" r:id="rId46"/>
    <p:sldId id="514" r:id="rId47"/>
    <p:sldId id="496" r:id="rId48"/>
    <p:sldId id="519" r:id="rId49"/>
    <p:sldId id="497" r:id="rId50"/>
    <p:sldId id="447" r:id="rId51"/>
    <p:sldId id="448" r:id="rId52"/>
    <p:sldId id="449" r:id="rId53"/>
    <p:sldId id="498" r:id="rId54"/>
    <p:sldId id="499" r:id="rId55"/>
    <p:sldId id="451" r:id="rId56"/>
    <p:sldId id="452" r:id="rId57"/>
    <p:sldId id="453" r:id="rId58"/>
    <p:sldId id="454" r:id="rId59"/>
    <p:sldId id="456" r:id="rId60"/>
    <p:sldId id="457" r:id="rId61"/>
    <p:sldId id="458" r:id="rId62"/>
    <p:sldId id="459" r:id="rId63"/>
    <p:sldId id="461" r:id="rId64"/>
    <p:sldId id="462" r:id="rId65"/>
    <p:sldId id="463" r:id="rId66"/>
    <p:sldId id="464" r:id="rId67"/>
    <p:sldId id="465" r:id="rId68"/>
    <p:sldId id="466" r:id="rId69"/>
    <p:sldId id="467" r:id="rId70"/>
    <p:sldId id="468" r:id="rId71"/>
    <p:sldId id="469" r:id="rId72"/>
    <p:sldId id="501" r:id="rId73"/>
    <p:sldId id="470" r:id="rId74"/>
    <p:sldId id="471" r:id="rId75"/>
    <p:sldId id="506" r:id="rId76"/>
    <p:sldId id="472" r:id="rId77"/>
    <p:sldId id="507" r:id="rId78"/>
    <p:sldId id="473" r:id="rId79"/>
    <p:sldId id="508" r:id="rId80"/>
    <p:sldId id="509" r:id="rId81"/>
    <p:sldId id="510" r:id="rId82"/>
    <p:sldId id="502" r:id="rId83"/>
    <p:sldId id="474" r:id="rId84"/>
    <p:sldId id="475" r:id="rId85"/>
    <p:sldId id="476" r:id="rId86"/>
    <p:sldId id="477" r:id="rId87"/>
    <p:sldId id="478" r:id="rId88"/>
    <p:sldId id="479" r:id="rId89"/>
    <p:sldId id="515" r:id="rId90"/>
    <p:sldId id="484" r:id="rId91"/>
    <p:sldId id="485" r:id="rId92"/>
    <p:sldId id="486" r:id="rId93"/>
    <p:sldId id="504" r:id="rId9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7"/>
      <p:bold r:id="rId98"/>
      <p:italic r:id="rId99"/>
      <p:boldItalic r:id="rId100"/>
    </p:embeddedFont>
  </p:embeddedFontLst>
  <p:custDataLst>
    <p:tags r:id="rId10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E200"/>
    <a:srgbClr val="F983C1"/>
    <a:srgbClr val="1DFF1D"/>
    <a:srgbClr val="008000"/>
    <a:srgbClr val="A50021"/>
    <a:srgbClr val="FFCC99"/>
    <a:srgbClr val="FDE0BD"/>
    <a:srgbClr val="FF9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4647" autoAdjust="0"/>
  </p:normalViewPr>
  <p:slideViewPr>
    <p:cSldViewPr showGuides="1">
      <p:cViewPr varScale="1">
        <p:scale>
          <a:sx n="78" d="100"/>
          <a:sy n="78" d="100"/>
        </p:scale>
        <p:origin x="17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355725EC-E4B8-4482-A52D-BC906E18B1CD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22268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D44DC34E-5347-4DEC-B400-F59D15B685D7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5616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9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08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8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73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10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28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7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31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93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25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3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Numerical Descriptive Measures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3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72B1-7530-E773-78D6-964451AA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64B6-C82E-51FD-A529-08ED2E57D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are some situations where you might prefer using median over mean as a measure of </a:t>
            </a:r>
            <a:r>
              <a:rPr lang="en-US" i="1" dirty="0" err="1"/>
              <a:t>cent.tendency</a:t>
            </a:r>
            <a:r>
              <a:rPr lang="en-US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2239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Review Example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2209800" cy="2708275"/>
          </a:xfrm>
          <a:prstGeom prst="rect">
            <a:avLst/>
          </a:prstGeom>
          <a:solidFill>
            <a:srgbClr val="00E2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House Prices: 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$2,000,000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     $   500,000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   300,000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   100,000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>
                <a:latin typeface="Times New Roman" panose="02020603050405020304" pitchFamily="18" charset="0"/>
              </a:rPr>
              <a:t>$   100,000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Sum $ </a:t>
            </a:r>
            <a:r>
              <a:rPr lang="en-US" altLang="en-US" sz="2000" b="1">
                <a:latin typeface="Times New Roman" panose="02020603050405020304" pitchFamily="18" charset="0"/>
              </a:rPr>
              <a:t>3,000,000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71800" y="1981200"/>
            <a:ext cx="5791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 dirty="0">
                <a:latin typeface="Times New Roman" panose="02020603050405020304" pitchFamily="18" charset="0"/>
              </a:rPr>
              <a:t>Mean:</a:t>
            </a:r>
            <a:r>
              <a:rPr lang="en-US" altLang="en-US" sz="2700" dirty="0">
                <a:latin typeface="Times New Roman" panose="02020603050405020304" pitchFamily="18" charset="0"/>
              </a:rPr>
              <a:t>    ($3,000,000/5) 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700" dirty="0">
                <a:latin typeface="Times New Roman" panose="02020603050405020304" pitchFamily="18" charset="0"/>
              </a:rPr>
              <a:t>			 =  </a:t>
            </a:r>
            <a:r>
              <a:rPr lang="en-US" altLang="en-US" sz="27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$600,000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 dirty="0">
                <a:latin typeface="Times New Roman" panose="02020603050405020304" pitchFamily="18" charset="0"/>
              </a:rPr>
              <a:t>Median:</a:t>
            </a:r>
            <a:r>
              <a:rPr lang="en-US" altLang="en-US" sz="2700" dirty="0">
                <a:latin typeface="Times New Roman" panose="02020603050405020304" pitchFamily="18" charset="0"/>
              </a:rPr>
              <a:t>  middle value of ranked data </a:t>
            </a:r>
            <a:br>
              <a:rPr lang="en-US" altLang="en-US" sz="2700" dirty="0">
                <a:latin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</a:rPr>
              <a:t>                   = </a:t>
            </a:r>
            <a:r>
              <a:rPr lang="en-US" altLang="en-US" sz="27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$300,000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700" b="1" dirty="0">
                <a:latin typeface="Times New Roman" panose="02020603050405020304" pitchFamily="18" charset="0"/>
              </a:rPr>
              <a:t>Mode:</a:t>
            </a:r>
            <a:r>
              <a:rPr lang="en-US" altLang="en-US" sz="2700" dirty="0">
                <a:latin typeface="Times New Roman" panose="02020603050405020304" pitchFamily="18" charset="0"/>
              </a:rPr>
              <a:t>  most frequent value </a:t>
            </a:r>
            <a:br>
              <a:rPr lang="en-US" altLang="en-US" sz="2700" dirty="0">
                <a:latin typeface="Times New Roman" panose="02020603050405020304" pitchFamily="18" charset="0"/>
              </a:rPr>
            </a:br>
            <a:r>
              <a:rPr lang="en-US" altLang="en-US" sz="2700" dirty="0">
                <a:latin typeface="Times New Roman" panose="02020603050405020304" pitchFamily="18" charset="0"/>
              </a:rPr>
              <a:t>                   = </a:t>
            </a:r>
            <a:r>
              <a:rPr lang="en-US" altLang="en-US" sz="27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$100,000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688F7-1C65-4B78-8E9A-5B8B91BBFCB5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Which Measure to Choose?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81213"/>
            <a:ext cx="8077200" cy="3944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</a:t>
            </a:r>
            <a:r>
              <a:rPr lang="en-US" altLang="en-US" b="1" dirty="0">
                <a:latin typeface="Times New Roman" panose="02020603050405020304" pitchFamily="18" charset="0"/>
              </a:rPr>
              <a:t> mean</a:t>
            </a:r>
            <a:r>
              <a:rPr lang="en-US" altLang="en-US" dirty="0">
                <a:latin typeface="Times New Roman" panose="02020603050405020304" pitchFamily="18" charset="0"/>
              </a:rPr>
              <a:t> is generally used, unless extreme values (outliers) exist.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</a:rPr>
              <a:t>median</a:t>
            </a:r>
            <a:r>
              <a:rPr lang="en-US" altLang="en-US" dirty="0">
                <a:latin typeface="Times New Roman" panose="02020603050405020304" pitchFamily="18" charset="0"/>
              </a:rPr>
              <a:t> is often used, since the median is not sensitive to extreme values.  For example, median home prices may be reported for a region; it is less sensitive to outliers.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In many situations it makes sense to report both the </a:t>
            </a:r>
            <a:r>
              <a:rPr lang="en-US" altLang="en-US" b="1" dirty="0">
                <a:latin typeface="Times New Roman" panose="02020603050405020304" pitchFamily="18" charset="0"/>
              </a:rPr>
              <a:t>mean</a:t>
            </a:r>
            <a:r>
              <a:rPr lang="en-US" altLang="en-US" dirty="0">
                <a:latin typeface="Times New Roman" panose="02020603050405020304" pitchFamily="18" charset="0"/>
              </a:rPr>
              <a:t> and the </a:t>
            </a:r>
            <a:r>
              <a:rPr lang="en-US" altLang="en-US" b="1" dirty="0">
                <a:latin typeface="Times New Roman" panose="02020603050405020304" pitchFamily="18" charset="0"/>
              </a:rPr>
              <a:t>median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BB50-212D-2502-410B-4838AD59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38C8-841D-585E-836D-416BF3EF0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should probably use the geometric mean, rather than the arithmetic mean</a:t>
            </a:r>
          </a:p>
          <a:p>
            <a:r>
              <a:rPr lang="en-US" dirty="0"/>
              <a:t>Arithmetic is fine when numbers go up linearly </a:t>
            </a:r>
          </a:p>
          <a:p>
            <a:pPr lvl="1"/>
            <a:r>
              <a:rPr lang="en-US" dirty="0"/>
              <a:t>157,158,159,etc</a:t>
            </a:r>
          </a:p>
          <a:p>
            <a:r>
              <a:rPr lang="en-US" dirty="0"/>
              <a:t>Geometric is better when numbers go up non-linearly</a:t>
            </a:r>
          </a:p>
          <a:p>
            <a:pPr lvl="1"/>
            <a:r>
              <a:rPr lang="en-US" dirty="0"/>
              <a:t>10%,11%,12%</a:t>
            </a:r>
          </a:p>
          <a:p>
            <a:pPr lvl="2"/>
            <a:r>
              <a:rPr lang="en-US" dirty="0"/>
              <a:t>On a value of 50,000, 10% is 5,000, 11% is 5,500,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9C3-E3D3-7B4B-B9E6-319CDB17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C832-D6D3-5AF1-F5FC-2E190F91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way to remember which is better:</a:t>
            </a:r>
          </a:p>
          <a:p>
            <a:r>
              <a:rPr lang="en-US" i="1" dirty="0"/>
              <a:t>Do I add to get to the next value?</a:t>
            </a:r>
          </a:p>
          <a:p>
            <a:pPr lvl="1"/>
            <a:r>
              <a:rPr lang="en-US" dirty="0"/>
              <a:t>Ex: Every time you take a step, you add one step to your total steps</a:t>
            </a:r>
          </a:p>
          <a:p>
            <a:pPr lvl="1"/>
            <a:r>
              <a:rPr lang="en-US" dirty="0"/>
              <a:t>Use arithmetic mean</a:t>
            </a:r>
          </a:p>
          <a:p>
            <a:r>
              <a:rPr lang="en-US" i="1" dirty="0"/>
              <a:t>Do I multiply to get to the next value?</a:t>
            </a:r>
          </a:p>
          <a:p>
            <a:pPr lvl="1"/>
            <a:r>
              <a:rPr lang="en-US" dirty="0"/>
              <a:t>Ex: Each year your investments increase by 3%</a:t>
            </a:r>
          </a:p>
          <a:p>
            <a:pPr lvl="1"/>
            <a:r>
              <a:rPr lang="en-US" dirty="0"/>
              <a:t>Ex: Each hour the bacteria increase by 10%</a:t>
            </a:r>
          </a:p>
          <a:p>
            <a:pPr lvl="1"/>
            <a:r>
              <a:rPr lang="en-US" dirty="0"/>
              <a:t>Use geometric mean</a:t>
            </a:r>
          </a:p>
        </p:txBody>
      </p:sp>
    </p:spTree>
    <p:extLst>
      <p:ext uri="{BB962C8B-B14F-4D97-AF65-F5344CB8AC3E}">
        <p14:creationId xmlns:p14="http://schemas.microsoft.com/office/powerpoint/2010/main" val="26852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Measure of Central Tendency For The Rate Of Change Of A Variable Over Time:</a:t>
            </a:r>
            <a:br>
              <a:rPr lang="en-US" altLang="en-US" sz="2800" dirty="0"/>
            </a:br>
            <a:r>
              <a:rPr lang="en-US" altLang="en-US" sz="2800" dirty="0"/>
              <a:t>The Geometric Mean &amp; The Geometric Rate of Return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Geometric mean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Times New Roman" panose="02020603050405020304" pitchFamily="18" charset="0"/>
              </a:rPr>
              <a:t>Used to measure the rate of change of a variable over time.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Geometric mean rate of return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Times New Roman" panose="02020603050405020304" pitchFamily="18" charset="0"/>
              </a:rPr>
              <a:t>Measures the status of an investment over time.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100" dirty="0"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lang="en-US" altLang="en-US" sz="2100" dirty="0"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100" dirty="0"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Times New Roman" panose="02020603050405020304" pitchFamily="18" charset="0"/>
              </a:rPr>
              <a:t>Where R</a:t>
            </a:r>
            <a:r>
              <a:rPr lang="en-US" altLang="en-US" sz="2100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sz="2100" dirty="0">
                <a:latin typeface="Times New Roman" panose="02020603050405020304" pitchFamily="18" charset="0"/>
              </a:rPr>
              <a:t> is the rate of return in time period </a:t>
            </a:r>
            <a:r>
              <a:rPr lang="en-US" altLang="en-US" sz="2100" dirty="0" err="1">
                <a:latin typeface="Times New Roman" panose="02020603050405020304" pitchFamily="18" charset="0"/>
              </a:rPr>
              <a:t>i</a:t>
            </a:r>
            <a:r>
              <a:rPr lang="en-US" altLang="en-US" sz="2100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340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77505854"/>
              </p:ext>
            </p:extLst>
          </p:nvPr>
        </p:nvGraphicFramePr>
        <p:xfrm>
          <a:off x="1951038" y="2743200"/>
          <a:ext cx="47783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253800" progId="Equation.3">
                  <p:embed/>
                </p:oleObj>
              </mc:Choice>
              <mc:Fallback>
                <p:oleObj name="Equation" r:id="rId2" imgW="1676160" imgH="2538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2743200"/>
                        <a:ext cx="47783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00175" y="4514850"/>
          <a:ext cx="6584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500" imgH="241300" progId="Equation.3">
                  <p:embed/>
                </p:oleObj>
              </mc:Choice>
              <mc:Fallback>
                <p:oleObj name="Equation" r:id="rId4" imgW="2730500" imgH="2413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514850"/>
                        <a:ext cx="6584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The Geometric Mean &amp; The Mean Rate of Return: 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620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 investment of $100,000 declined to $50,000 at the end of year one and rebounded to $100,000 at end of year two: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90600" y="54102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The overall two-year return is zero, since it started and ended at the same level.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1295400" y="3200400"/>
            <a:ext cx="7105650" cy="1789113"/>
            <a:chOff x="720" y="2160"/>
            <a:chExt cx="4620" cy="1225"/>
          </a:xfrm>
        </p:grpSpPr>
        <p:graphicFrame>
          <p:nvGraphicFramePr>
            <p:cNvPr id="15367" name="Object 4"/>
            <p:cNvGraphicFramePr>
              <a:graphicFrameLocks noChangeAspect="1"/>
            </p:cNvGraphicFramePr>
            <p:nvPr/>
          </p:nvGraphicFramePr>
          <p:xfrm>
            <a:off x="720" y="2160"/>
            <a:ext cx="4620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136900" imgH="228600" progId="Equation.3">
                    <p:embed/>
                  </p:oleObj>
                </mc:Choice>
                <mc:Fallback>
                  <p:oleObj name="Equation" r:id="rId2" imgW="31369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160"/>
                          <a:ext cx="4620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E0B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8" name="AutoShape 7"/>
            <p:cNvSpPr>
              <a:spLocks/>
            </p:cNvSpPr>
            <p:nvPr/>
          </p:nvSpPr>
          <p:spPr bwMode="auto">
            <a:xfrm rot="-5400000">
              <a:off x="1944" y="1800"/>
              <a:ext cx="192" cy="1968"/>
            </a:xfrm>
            <a:prstGeom prst="leftBrace">
              <a:avLst>
                <a:gd name="adj1" fmla="val 85417"/>
                <a:gd name="adj2" fmla="val 53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5369" name="AutoShape 8"/>
            <p:cNvSpPr>
              <a:spLocks/>
            </p:cNvSpPr>
            <p:nvPr/>
          </p:nvSpPr>
          <p:spPr bwMode="auto">
            <a:xfrm rot="-5400000">
              <a:off x="4008" y="1800"/>
              <a:ext cx="192" cy="1968"/>
            </a:xfrm>
            <a:prstGeom prst="leftBrace">
              <a:avLst>
                <a:gd name="adj1" fmla="val 85417"/>
                <a:gd name="adj2" fmla="val 53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1440" y="3072"/>
              <a:ext cx="364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50% decrease               100% increase</a:t>
              </a:r>
            </a:p>
          </p:txBody>
        </p:sp>
      </p:grp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990600"/>
          </a:xfrm>
        </p:spPr>
        <p:txBody>
          <a:bodyPr/>
          <a:lstStyle/>
          <a:p>
            <a:pPr eaLnBrk="1" hangingPunct="1"/>
            <a:r>
              <a:rPr lang="en-US" altLang="en-US"/>
              <a:t>The Geometric Mean &amp; The Mean Rate of Return:  Example  (con’t)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2057400"/>
            <a:ext cx="7239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Use the 1-year returns to compute the arithmetic mean and the geometric mean:</a:t>
            </a:r>
          </a:p>
        </p:txBody>
      </p:sp>
      <p:graphicFrame>
        <p:nvGraphicFramePr>
          <p:cNvPr id="1638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439988" y="3433763"/>
          <a:ext cx="33131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229" imgH="406224" progId="Equation.3">
                  <p:embed/>
                </p:oleObj>
              </mc:Choice>
              <mc:Fallback>
                <p:oleObj name="Equation" r:id="rId2" imgW="1777229" imgH="406224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3433763"/>
                        <a:ext cx="3313112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3124200"/>
            <a:ext cx="160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Arithmetic mean rate of return: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4876800"/>
            <a:ext cx="175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Geometric mean rate of return:</a:t>
            </a:r>
          </a:p>
        </p:txBody>
      </p:sp>
      <p:graphicFrame>
        <p:nvGraphicFramePr>
          <p:cNvPr id="1639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00200" y="4829175"/>
          <a:ext cx="516255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600" imgH="749300" progId="Equation.3">
                  <p:embed/>
                </p:oleObj>
              </mc:Choice>
              <mc:Fallback>
                <p:oleObj name="Equation" r:id="rId4" imgW="2768600" imgH="7493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29175"/>
                        <a:ext cx="516255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05600" y="3429000"/>
            <a:ext cx="2244725" cy="3968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Misleading result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086600" y="4953000"/>
            <a:ext cx="1905000" cy="13112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More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representative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result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7620000" y="15335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8D799-DB1B-4637-BD57-0D5500BF6B86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4522788" y="2405063"/>
            <a:ext cx="0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7464425" y="2960688"/>
            <a:ext cx="4763" cy="48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52775" y="2057400"/>
            <a:ext cx="287655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Central Tendency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12913" y="2960688"/>
            <a:ext cx="5762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5800" y="3378200"/>
            <a:ext cx="1987550" cy="7112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Arithmetic Mean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949575" y="3378200"/>
            <a:ext cx="1162050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Median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668838" y="3376613"/>
            <a:ext cx="1093787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Mode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372225" y="3376613"/>
            <a:ext cx="2055813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Geometric Mean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20858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7097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5639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673350" y="4418013"/>
            <a:ext cx="153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2703513" y="4279900"/>
            <a:ext cx="138112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3389313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594100" y="4279900"/>
            <a:ext cx="138113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2886075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3732213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3184525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-5400000">
            <a:off x="3148807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3981450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2886075" y="4002088"/>
            <a:ext cx="136525" cy="138112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2886075" y="4140200"/>
            <a:ext cx="136525" cy="139700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4567238" y="4418013"/>
            <a:ext cx="153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4598988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5283200" y="4279900"/>
            <a:ext cx="138113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5489575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4779963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5626100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5078413" y="4279900"/>
            <a:ext cx="136525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 rot="-5400000">
            <a:off x="4768057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5875338" y="4279900"/>
            <a:ext cx="138112" cy="138113"/>
          </a:xfrm>
          <a:prstGeom prst="ellipse">
            <a:avLst/>
          </a:prstGeom>
          <a:solidFill>
            <a:srgbClr val="00E2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4779963" y="4002088"/>
            <a:ext cx="136525" cy="1381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4779963" y="4140200"/>
            <a:ext cx="136525" cy="1397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7444" name="Object 6"/>
          <p:cNvGraphicFramePr>
            <a:graphicFrameLocks noChangeAspect="1"/>
          </p:cNvGraphicFramePr>
          <p:nvPr/>
        </p:nvGraphicFramePr>
        <p:xfrm>
          <a:off x="960438" y="4140200"/>
          <a:ext cx="11636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609336" progId="Equation.3">
                  <p:embed/>
                </p:oleObj>
              </mc:Choice>
              <mc:Fallback>
                <p:oleObj name="Equation" r:id="rId2" imgW="672808" imgH="6093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140200"/>
                        <a:ext cx="1163637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5" name="Object 7"/>
          <p:cNvGraphicFramePr>
            <a:graphicFrameLocks noChangeAspect="1"/>
          </p:cNvGraphicFramePr>
          <p:nvPr/>
        </p:nvGraphicFramePr>
        <p:xfrm>
          <a:off x="6334125" y="4210050"/>
          <a:ext cx="25050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400" imgH="241300" progId="Equation.3">
                  <p:embed/>
                </p:oleObj>
              </mc:Choice>
              <mc:Fallback>
                <p:oleObj name="Equation" r:id="rId4" imgW="16764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4210050"/>
                        <a:ext cx="25050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362200" y="4902200"/>
            <a:ext cx="1825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Middle value in the ordered array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529138" y="4902200"/>
            <a:ext cx="15081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Most frequently observed value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858000" y="495300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Rate of change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 variable over time</a:t>
            </a:r>
          </a:p>
        </p:txBody>
      </p:sp>
      <p:sp>
        <p:nvSpPr>
          <p:cNvPr id="17449" name="TextBox 4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rmal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81600" y="5638800"/>
            <a:ext cx="2362200" cy="7112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Same center,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different variation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Measures of Variation</a:t>
            </a:r>
          </a:p>
        </p:txBody>
      </p:sp>
      <p:sp>
        <p:nvSpPr>
          <p:cNvPr id="18437" name="Rectangle 17"/>
          <p:cNvSpPr>
            <a:spLocks noChangeArrowheads="1"/>
          </p:cNvSpPr>
          <p:nvPr/>
        </p:nvSpPr>
        <p:spPr bwMode="auto">
          <a:xfrm>
            <a:off x="152400" y="40386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Measures of variation give information on the </a:t>
            </a:r>
            <a:r>
              <a:rPr lang="en-US" altLang="en-US" sz="2400" b="1">
                <a:solidFill>
                  <a:srgbClr val="008000"/>
                </a:solidFill>
              </a:rPr>
              <a:t>spread</a:t>
            </a:r>
            <a:r>
              <a:rPr lang="en-US" altLang="en-US" sz="2400" b="1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or</a:t>
            </a:r>
            <a:r>
              <a:rPr lang="en-US" altLang="en-US" sz="2400" b="1">
                <a:solidFill>
                  <a:schemeClr val="folHlink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</a:rPr>
              <a:t>variability</a:t>
            </a:r>
            <a:r>
              <a:rPr lang="en-US" altLang="en-US" sz="2400"/>
              <a:t> or </a:t>
            </a:r>
            <a:r>
              <a:rPr lang="en-US" altLang="en-US" sz="2400" b="1">
                <a:solidFill>
                  <a:srgbClr val="008000"/>
                </a:solidFill>
              </a:rPr>
              <a:t>dispersion</a:t>
            </a:r>
            <a:r>
              <a:rPr lang="en-US" altLang="en-US" sz="2400"/>
              <a:t> of the data values.</a:t>
            </a:r>
            <a:br>
              <a:rPr lang="en-US" altLang="en-US" sz="2400"/>
            </a:br>
            <a:endParaRPr lang="en-US" altLang="en-US" sz="2400"/>
          </a:p>
        </p:txBody>
      </p:sp>
      <p:grpSp>
        <p:nvGrpSpPr>
          <p:cNvPr id="18438" name="Group 23"/>
          <p:cNvGrpSpPr>
            <a:grpSpLocks/>
          </p:cNvGrpSpPr>
          <p:nvPr/>
        </p:nvGrpSpPr>
        <p:grpSpPr bwMode="auto">
          <a:xfrm>
            <a:off x="381000" y="1447800"/>
            <a:ext cx="8380413" cy="1701800"/>
            <a:chOff x="144" y="1056"/>
            <a:chExt cx="5279" cy="1072"/>
          </a:xfrm>
        </p:grpSpPr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>
              <a:off x="432" y="1488"/>
              <a:ext cx="4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283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2256" y="1056"/>
              <a:ext cx="1152" cy="294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/>
                <a:t>Variation</a:t>
              </a:r>
            </a:p>
          </p:txBody>
        </p:sp>
        <p:grpSp>
          <p:nvGrpSpPr>
            <p:cNvPr id="18443" name="Group 21"/>
            <p:cNvGrpSpPr>
              <a:grpSpLocks/>
            </p:cNvGrpSpPr>
            <p:nvPr/>
          </p:nvGrpSpPr>
          <p:grpSpPr bwMode="auto">
            <a:xfrm>
              <a:off x="2992" y="1488"/>
              <a:ext cx="960" cy="640"/>
              <a:chOff x="3168" y="1488"/>
              <a:chExt cx="960" cy="640"/>
            </a:xfrm>
          </p:grpSpPr>
          <p:sp>
            <p:nvSpPr>
              <p:cNvPr id="18452" name="Line 4"/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Rectangle 1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0" cy="44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/>
                  <a:t>Standard Deviation</a:t>
                </a:r>
              </a:p>
            </p:txBody>
          </p:sp>
        </p:grp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>
              <a:off x="4703" y="1487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4368" y="1680"/>
              <a:ext cx="1055" cy="448"/>
            </a:xfrm>
            <a:prstGeom prst="rect">
              <a:avLst/>
            </a:prstGeom>
            <a:solidFill>
              <a:srgbClr val="FF9BA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/>
                <a:t>Coefficient of Variation</a:t>
              </a:r>
            </a:p>
          </p:txBody>
        </p:sp>
        <p:grpSp>
          <p:nvGrpSpPr>
            <p:cNvPr id="18446" name="Group 19"/>
            <p:cNvGrpSpPr>
              <a:grpSpLocks/>
            </p:cNvGrpSpPr>
            <p:nvPr/>
          </p:nvGrpSpPr>
          <p:grpSpPr bwMode="auto">
            <a:xfrm>
              <a:off x="144" y="1488"/>
              <a:ext cx="766" cy="448"/>
              <a:chOff x="144" y="1488"/>
              <a:chExt cx="766" cy="448"/>
            </a:xfrm>
          </p:grpSpPr>
          <p:sp>
            <p:nvSpPr>
              <p:cNvPr id="18450" name="Line 1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Rectangle 15"/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766" cy="256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Range</a:t>
                </a:r>
              </a:p>
            </p:txBody>
          </p:sp>
        </p:grpSp>
        <p:grpSp>
          <p:nvGrpSpPr>
            <p:cNvPr id="18447" name="Group 20"/>
            <p:cNvGrpSpPr>
              <a:grpSpLocks/>
            </p:cNvGrpSpPr>
            <p:nvPr/>
          </p:nvGrpSpPr>
          <p:grpSpPr bwMode="auto">
            <a:xfrm>
              <a:off x="1519" y="1488"/>
              <a:ext cx="864" cy="448"/>
              <a:chOff x="1632" y="1488"/>
              <a:chExt cx="864" cy="448"/>
            </a:xfrm>
          </p:grpSpPr>
          <p:sp>
            <p:nvSpPr>
              <p:cNvPr id="18448" name="Rectangle 1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864" cy="256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/>
                  <a:t>Variance</a:t>
                </a:r>
              </a:p>
            </p:txBody>
          </p:sp>
          <p:sp>
            <p:nvSpPr>
              <p:cNvPr id="18449" name="Line 18"/>
              <p:cNvSpPr>
                <a:spLocks noChangeShapeType="1"/>
              </p:cNvSpPr>
              <p:nvPr/>
            </p:nvSpPr>
            <p:spPr bwMode="auto">
              <a:xfrm flipV="1">
                <a:off x="2064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439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5344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In this chapter, you learn to: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Describe the properties of </a:t>
            </a:r>
            <a:r>
              <a:rPr lang="en-US" altLang="en-US" dirty="0">
                <a:solidFill>
                  <a:srgbClr val="00E200"/>
                </a:solidFill>
              </a:rPr>
              <a:t>central tendency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E200"/>
                </a:solidFill>
              </a:rPr>
              <a:t>variation</a:t>
            </a:r>
            <a:r>
              <a:rPr lang="en-US" altLang="en-US" dirty="0"/>
              <a:t>, and </a:t>
            </a:r>
            <a:r>
              <a:rPr lang="en-US" altLang="en-US" dirty="0">
                <a:solidFill>
                  <a:srgbClr val="00E200"/>
                </a:solidFill>
              </a:rPr>
              <a:t>shape</a:t>
            </a:r>
            <a:r>
              <a:rPr lang="en-US" altLang="en-US" dirty="0"/>
              <a:t> in numerical variables.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Construct and interpret a </a:t>
            </a:r>
            <a:r>
              <a:rPr lang="en-US" altLang="en-US" dirty="0">
                <a:solidFill>
                  <a:srgbClr val="00E200"/>
                </a:solidFill>
              </a:rPr>
              <a:t>boxplot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Compute </a:t>
            </a:r>
            <a:r>
              <a:rPr lang="en-US" altLang="en-US" dirty="0">
                <a:solidFill>
                  <a:srgbClr val="00E200"/>
                </a:solidFill>
              </a:rPr>
              <a:t>descriptive statistics </a:t>
            </a:r>
            <a:r>
              <a:rPr lang="en-US" altLang="en-US" dirty="0"/>
              <a:t>for a population.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Calculate the </a:t>
            </a:r>
            <a:r>
              <a:rPr lang="en-US" altLang="en-US" dirty="0">
                <a:solidFill>
                  <a:srgbClr val="00E200"/>
                </a:solidFill>
              </a:rPr>
              <a:t>covariance</a:t>
            </a:r>
            <a:r>
              <a:rPr lang="en-US" altLang="en-US" dirty="0"/>
              <a:t> and the </a:t>
            </a:r>
            <a:r>
              <a:rPr lang="en-US" altLang="en-US" dirty="0">
                <a:solidFill>
                  <a:srgbClr val="00E200"/>
                </a:solidFill>
              </a:rPr>
              <a:t>coefficient of correlation</a:t>
            </a:r>
            <a:r>
              <a:rPr lang="en-US" altLang="en-US" dirty="0"/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 dirty="0"/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The Range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8077200" cy="106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Simplest measure of variation.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Difference between the largest and the smallest values:</a:t>
            </a:r>
            <a:endParaRPr lang="en-US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667000" y="3200400"/>
            <a:ext cx="4495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Range = </a:t>
            </a:r>
            <a:r>
              <a:rPr lang="en-US" altLang="en-US" dirty="0" err="1">
                <a:latin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latin typeface="Times New Roman" panose="02020603050405020304" pitchFamily="18" charset="0"/>
              </a:rPr>
              <a:t>largest</a:t>
            </a:r>
            <a:r>
              <a:rPr lang="en-US" altLang="en-US" dirty="0">
                <a:latin typeface="Times New Roman" panose="02020603050405020304" pitchFamily="18" charset="0"/>
              </a:rPr>
              <a:t> –  </a:t>
            </a:r>
            <a:r>
              <a:rPr lang="en-US" altLang="en-US" dirty="0" err="1">
                <a:latin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latin typeface="Times New Roman" panose="02020603050405020304" pitchFamily="18" charset="0"/>
              </a:rPr>
              <a:t>smallest</a:t>
            </a:r>
            <a:endParaRPr lang="en-US" altLang="en-US" baseline="-25000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baseline="-25000" dirty="0">
              <a:latin typeface="Times New Roman" panose="02020603050405020304" pitchFamily="18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946400" y="5191125"/>
            <a:ext cx="3100388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200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505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038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648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038600" y="4724400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184775" y="4979988"/>
            <a:ext cx="211138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5184775" y="4770438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5184775" y="45593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5486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903913" y="5191125"/>
            <a:ext cx="1200150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6240463" y="4979988"/>
            <a:ext cx="211137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6240463" y="4770438"/>
            <a:ext cx="211137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6629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7086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95600" y="5257800"/>
            <a:ext cx="52181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0   1   2   3   4   5   6   7   8   9   10   11   12    13   14   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3213100" y="5751513"/>
            <a:ext cx="38719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3213100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7085013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776663" y="5751513"/>
            <a:ext cx="380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Range = 13 - 1 = 12</a:t>
            </a:r>
            <a:endParaRPr lang="en-US" altLang="en-US" sz="2400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2790825" y="5260975"/>
            <a:ext cx="4576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524000" y="4419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Example:</a:t>
            </a:r>
          </a:p>
        </p:txBody>
      </p:sp>
      <p:sp>
        <p:nvSpPr>
          <p:cNvPr id="19483" name="TextBox 2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/>
              <a:t>Why The Range Can Be Misleading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Does not account for how the data are distributed.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Sensitive to outliers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160463" y="2667000"/>
            <a:ext cx="3049587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219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886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7526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43000" y="2667000"/>
            <a:ext cx="327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7     8     9     10    11    12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19200" y="3060700"/>
            <a:ext cx="2752725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12 - 7 = 5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051425" y="2671763"/>
            <a:ext cx="3049588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029200" y="2667000"/>
            <a:ext cx="342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7     8     9    10     11    12</a:t>
            </a: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110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6634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777163" y="2519363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72437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7777163" y="22272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186363" y="2913063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181600" y="30607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12 - 7 = 5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1066800" y="2667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033963" y="267176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33400" y="4267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,1,1,1,1,1,1,1,1,1,1,2,2,2,2,2,2,2,2,3,3,3,3,4,</a:t>
            </a: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,1,1,1,1,1,1,1,1,1,1,2,2,2,2,2,2,2,2,3,3,3,3,4,</a:t>
            </a:r>
            <a:r>
              <a:rPr lang="en-US" altLang="en-US" sz="2400" b="1"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3276600" y="47244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5 - 1 = 4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3276600" y="5867400"/>
            <a:ext cx="2895600" cy="393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Range = 120 - 1 = 119</a:t>
            </a:r>
          </a:p>
        </p:txBody>
      </p:sp>
      <p:sp>
        <p:nvSpPr>
          <p:cNvPr id="20509" name="TextBox 31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(approximately) of squared deviations of values from the mean.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solidFill>
                  <a:srgbClr val="008000"/>
                </a:solidFill>
              </a:rPr>
              <a:t>Sample variance: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Measures of Variation:</a:t>
            </a:r>
            <a:br>
              <a:rPr lang="en-US" altLang="en-US" dirty="0"/>
            </a:br>
            <a:r>
              <a:rPr lang="en-US" altLang="en-US" dirty="0"/>
              <a:t>The Sample Variance</a:t>
            </a:r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4591050" y="3048000"/>
          <a:ext cx="33353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609336" progId="Equation.3">
                  <p:embed/>
                </p:oleObj>
              </mc:Choice>
              <mc:Fallback>
                <p:oleObj name="Equation" r:id="rId2" imgW="1129810" imgH="6093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048000"/>
                        <a:ext cx="3335338" cy="180022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19400" y="51054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  =  arithmetic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n = sample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 = i</a:t>
            </a:r>
            <a:r>
              <a:rPr lang="en-US" altLang="en-US" sz="2000" baseline="30000"/>
              <a:t>th</a:t>
            </a:r>
            <a:r>
              <a:rPr lang="en-US" altLang="en-US" sz="2000"/>
              <a:t> value of the variable X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819400" y="50292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304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The Sample Standard Deviation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Most commonly used measure of variation.</a:t>
            </a:r>
          </a:p>
          <a:p>
            <a:pPr eaLnBrk="1" hangingPunct="1"/>
            <a:r>
              <a:rPr lang="en-US" altLang="en-US" dirty="0"/>
              <a:t>Shows variation about the mean.</a:t>
            </a:r>
          </a:p>
          <a:p>
            <a:pPr eaLnBrk="1" hangingPunct="1"/>
            <a:r>
              <a:rPr lang="en-US" altLang="en-US" dirty="0"/>
              <a:t>Is the square root of the variance.</a:t>
            </a:r>
          </a:p>
          <a:p>
            <a:pPr eaLnBrk="1" hangingPunct="1"/>
            <a:r>
              <a:rPr lang="en-US" altLang="en-US" dirty="0"/>
              <a:t>Has the </a:t>
            </a:r>
            <a:r>
              <a:rPr lang="en-US" altLang="en-US" dirty="0">
                <a:solidFill>
                  <a:srgbClr val="C00000"/>
                </a:solidFill>
              </a:rPr>
              <a:t>same units as the original data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lvl="1" eaLnBrk="1" hangingPunct="1"/>
            <a:r>
              <a:rPr lang="en-US" altLang="en-US" dirty="0">
                <a:solidFill>
                  <a:srgbClr val="008000"/>
                </a:solidFill>
              </a:rPr>
              <a:t>Sample standard deviation</a:t>
            </a:r>
            <a:r>
              <a:rPr lang="en-US" altLang="en-US" dirty="0">
                <a:solidFill>
                  <a:schemeClr val="folHlink"/>
                </a:solidFill>
              </a:rPr>
              <a:t>: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105400" y="4038600"/>
          <a:ext cx="32766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660113" progId="Equation.3">
                  <p:embed/>
                </p:oleObj>
              </mc:Choice>
              <mc:Fallback>
                <p:oleObj name="Equation" r:id="rId2" imgW="1180588" imgH="6601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3276600" cy="183197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The Sample Standard Deviation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351" y="1828800"/>
            <a:ext cx="9144000" cy="4267200"/>
          </a:xfrm>
        </p:spPr>
        <p:txBody>
          <a:bodyPr/>
          <a:lstStyle/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Steps for Computing Standard Deviation:</a:t>
            </a:r>
          </a:p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1.	Compute the difference between each value and the mean.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2.	Square each difference.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3.	Add the squared differences.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4.	Divide this total by n-1 to get the sample variance.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5.	Take the square root of the sample variance to get the sample standard deviation.</a:t>
            </a:r>
          </a:p>
          <a:p>
            <a:pPr marL="533400" indent="-533400" defTabSz="91440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467600" y="1135063"/>
            <a:ext cx="1447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743200" y="5780087"/>
            <a:ext cx="1143000" cy="457200"/>
          </a:xfrm>
          <a:prstGeom prst="rect">
            <a:avLst/>
          </a:prstGeom>
          <a:solidFill>
            <a:srgbClr val="FF9BAE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79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09405"/>
              </p:ext>
            </p:extLst>
          </p:nvPr>
        </p:nvGraphicFramePr>
        <p:xfrm>
          <a:off x="762000" y="3124200"/>
          <a:ext cx="7602538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249960" imgH="59254920" progId="Equation.DSMT4">
                  <p:embed/>
                </p:oleObj>
              </mc:Choice>
              <mc:Fallback>
                <p:oleObj name="Equation" r:id="rId2" imgW="114249960" imgH="5925492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7602538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5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209800" y="1981200"/>
            <a:ext cx="5715000" cy="5334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81000" y="1676400"/>
            <a:ext cx="8305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Sample </a:t>
            </a:r>
            <a:br>
              <a:rPr lang="en-US" altLang="en-US" sz="2400" b="1"/>
            </a:br>
            <a:r>
              <a:rPr lang="en-US" altLang="en-US" sz="2400" b="1"/>
              <a:t>Data  (X</a:t>
            </a:r>
            <a:r>
              <a:rPr lang="en-US" altLang="en-US" sz="2400" b="1" baseline="-25000"/>
              <a:t>i</a:t>
            </a:r>
            <a:r>
              <a:rPr lang="en-US" altLang="en-US" sz="2400" b="1"/>
              <a:t>) :     10     12     14     15    17    18    18    24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/>
              <a:t>Sample Standard Deviation Calculation Example</a:t>
            </a: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2590800" y="2630488"/>
            <a:ext cx="4343400" cy="417512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n = 8            Mean = X = 16</a:t>
            </a:r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5562600" y="2667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72000" y="5551487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measure of the “average” scatter around the mean.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962400" y="593248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88262" cy="990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Comparing Standard Deviations</a:t>
            </a:r>
          </a:p>
        </p:txBody>
      </p:sp>
      <p:graphicFrame>
        <p:nvGraphicFramePr>
          <p:cNvPr id="25603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94225" y="3355975"/>
          <a:ext cx="4206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8724" imgH="542628" progId="Equation.DSMT4">
                  <p:embed/>
                </p:oleObj>
              </mc:Choice>
              <mc:Fallback>
                <p:oleObj name="Equation" r:id="rId2" imgW="428724" imgH="542628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3355975"/>
                        <a:ext cx="42068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934200" y="2209800"/>
            <a:ext cx="1941513" cy="8096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S = </a:t>
            </a:r>
            <a:r>
              <a:rPr lang="en-US" altLang="en-US" sz="2400" dirty="0">
                <a:latin typeface="Times New Roman" panose="02020603050405020304" pitchFamily="18" charset="0"/>
              </a:rPr>
              <a:t>3.338</a:t>
            </a:r>
            <a:r>
              <a:rPr lang="en-US" altLang="en-US" dirty="0"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336675" y="2727325"/>
            <a:ext cx="5078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143000" y="2714625"/>
            <a:ext cx="54578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222375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7446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22669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37607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3760788" y="2278063"/>
            <a:ext cx="223837" cy="2238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42084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7307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1483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43000" y="4137025"/>
            <a:ext cx="53832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1223963" y="3402013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B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223963" y="1905000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A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314450" y="4148138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3238500" y="3924300"/>
            <a:ext cx="223838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376078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238500" y="3698875"/>
            <a:ext cx="223838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3760788" y="3698875"/>
            <a:ext cx="223837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3238500" y="3475038"/>
            <a:ext cx="223838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760788" y="3475038"/>
            <a:ext cx="223837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278923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4208463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934200" y="3505200"/>
            <a:ext cx="1936750" cy="8953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S = </a:t>
            </a:r>
            <a:r>
              <a:rPr lang="en-US" altLang="en-US" sz="2400" dirty="0">
                <a:latin typeface="Times New Roman" panose="02020603050405020304" pitchFamily="18" charset="0"/>
              </a:rPr>
              <a:t>0.926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1143000" y="5645150"/>
            <a:ext cx="5607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11    12    13    14    15    16    17    18    19    20   21</a:t>
            </a: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1314450" y="5645150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1222375" y="5421313"/>
            <a:ext cx="223838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1222375" y="5195888"/>
            <a:ext cx="223838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1222375" y="4972050"/>
            <a:ext cx="223838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570071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5700713" y="5195888"/>
            <a:ext cx="223837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5700713" y="4972050"/>
            <a:ext cx="223837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174466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5253038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6934200" y="4953000"/>
            <a:ext cx="1936750" cy="8223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Mean = 15.5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S = </a:t>
            </a:r>
            <a:r>
              <a:rPr lang="en-US" altLang="en-US" sz="2400" dirty="0">
                <a:latin typeface="Times New Roman" panose="02020603050405020304" pitchFamily="18" charset="0"/>
              </a:rPr>
              <a:t>4.567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1671638" y="4824413"/>
            <a:ext cx="126523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Data C</a:t>
            </a:r>
          </a:p>
        </p:txBody>
      </p:sp>
      <p:sp>
        <p:nvSpPr>
          <p:cNvPr id="25640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DCOV</a:t>
            </a:r>
            <a:r>
              <a:rPr lang="en-US" altLang="en-US" u="sng" dirty="0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27" grpId="0" animBg="1"/>
      <p:bldP spid="256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practice, calculate the std dev and variance for the following:</a:t>
            </a:r>
          </a:p>
          <a:p>
            <a:r>
              <a:rPr lang="en-US" dirty="0"/>
              <a:t>5,9,12,13,15</a:t>
            </a:r>
          </a:p>
          <a:p>
            <a:r>
              <a:rPr lang="en-US" dirty="0"/>
              <a:t>n= 5</a:t>
            </a:r>
          </a:p>
          <a:p>
            <a:r>
              <a:rPr lang="en-US" dirty="0"/>
              <a:t>Mean=54/5=10.8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308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(value-mean)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-mean)sq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 of above: 60.8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Divided by n-1: 15.2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Variance is 15.2</a:t>
            </a:r>
          </a:p>
          <a:p>
            <a:r>
              <a:rPr lang="en-US" dirty="0"/>
              <a:t>Std deviation is 3.9</a:t>
            </a:r>
          </a:p>
          <a:p>
            <a:r>
              <a:rPr lang="en-US" dirty="0"/>
              <a:t>Excel can calculate this for us: </a:t>
            </a:r>
          </a:p>
          <a:p>
            <a:pPr lvl="1"/>
            <a:r>
              <a:rPr lang="en-US" dirty="0"/>
              <a:t>Data analysis tool pack</a:t>
            </a:r>
          </a:p>
          <a:p>
            <a:pPr lvl="1"/>
            <a:r>
              <a:rPr lang="en-US" dirty="0"/>
              <a:t>Descriptive Statistics</a:t>
            </a:r>
          </a:p>
          <a:p>
            <a:pPr lvl="1"/>
            <a:r>
              <a:rPr lang="en-US" dirty="0"/>
              <a:t>Select input range</a:t>
            </a:r>
          </a:p>
          <a:p>
            <a:pPr lvl="1"/>
            <a:r>
              <a:rPr lang="en-US" dirty="0"/>
              <a:t>Summary Statistics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Definitions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077200" cy="45323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</a:rPr>
              <a:t>central tendency</a:t>
            </a:r>
            <a:r>
              <a:rPr lang="en-US" altLang="en-US" dirty="0">
                <a:latin typeface="Times New Roman" panose="02020603050405020304" pitchFamily="18" charset="0"/>
              </a:rPr>
              <a:t> is the extent to which the values of a numerical variable group around a typical or central value.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</a:rPr>
              <a:t>variation</a:t>
            </a:r>
            <a:r>
              <a:rPr lang="en-US" altLang="en-US" dirty="0">
                <a:latin typeface="Times New Roman" panose="02020603050405020304" pitchFamily="18" charset="0"/>
              </a:rPr>
              <a:t> is the amount of dispersion or scattering away from a central value that the values of a numerical variable show.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</a:rPr>
              <a:t>shape</a:t>
            </a:r>
            <a:r>
              <a:rPr lang="en-US" altLang="en-US" dirty="0">
                <a:latin typeface="Times New Roman" panose="02020603050405020304" pitchFamily="18" charset="0"/>
              </a:rPr>
              <a:t> is the pattern of the distribution of values from the lowest value to the highest value.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4676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Comparing Standard Deviations</a:t>
            </a:r>
          </a:p>
        </p:txBody>
      </p:sp>
      <p:pic>
        <p:nvPicPr>
          <p:cNvPr id="26627" name="Picture 3" descr="normal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67818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403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Smaller standard deviation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Larger standard deviation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514600" y="3657600"/>
            <a:ext cx="19812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514600" y="2590800"/>
            <a:ext cx="28194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/>
              <a:t>Summary Characteristics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077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more the data are spread out, the greater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The more the data are concentrated, the smaller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If the values are all the same (no variation), all these measures will be zero.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None of these measures are ever negative.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Note that in isolation, std dev is hard to interpret</a:t>
            </a:r>
          </a:p>
          <a:p>
            <a:pPr lvl="1"/>
            <a:r>
              <a:rPr lang="en-US" sz="2000" dirty="0"/>
              <a:t>Why? For example: </a:t>
            </a:r>
            <a:r>
              <a:rPr lang="en-US" sz="2000" i="1" dirty="0"/>
              <a:t>What does a std dev of 143.4 mean? </a:t>
            </a:r>
          </a:p>
          <a:p>
            <a:r>
              <a:rPr lang="en-US" sz="2400" dirty="0"/>
              <a:t>The reason is that it is scaled by the mean of the data series</a:t>
            </a:r>
          </a:p>
          <a:p>
            <a:r>
              <a:rPr lang="en-US" sz="2400" dirty="0"/>
              <a:t>So if you are using large numbers (i.e. GDP of countries), the std deviation will be a “large” number even if the values have relatively little variation</a:t>
            </a:r>
          </a:p>
          <a:p>
            <a:r>
              <a:rPr lang="en-US" sz="2400" dirty="0"/>
              <a:t>If you are using small numbers (i.e. the volume of alcohol in various beers, 0.05, 0.04, etc) the std dev will be “small” even if the values are spread out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Luckily, there is a simple measure of how values are spread out that is insensitive to the scale of the numbers you are using. </a:t>
            </a:r>
          </a:p>
          <a:p>
            <a:r>
              <a:rPr lang="en-US" b="1" dirty="0"/>
              <a:t>Coefficient of variation</a:t>
            </a:r>
          </a:p>
          <a:p>
            <a:r>
              <a:rPr lang="en-US" dirty="0"/>
              <a:t>CV= (sample std.dev./sample mean)x100</a:t>
            </a:r>
          </a:p>
          <a:p>
            <a:r>
              <a:rPr lang="en-US" dirty="0"/>
              <a:t>Useful when comparing the size of variation across variables measured in different units.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The Coefficient of Variation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2819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Measures </a:t>
            </a:r>
            <a:r>
              <a:rPr lang="en-US" altLang="en-US">
                <a:solidFill>
                  <a:srgbClr val="008000"/>
                </a:solidFill>
              </a:rPr>
              <a:t>relative variation</a:t>
            </a:r>
            <a:r>
              <a:rPr lang="en-US" altLang="en-US">
                <a:solidFill>
                  <a:schemeClr val="folHlink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Always in percentage (%).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Shows </a:t>
            </a:r>
            <a:r>
              <a:rPr lang="en-US" altLang="en-US">
                <a:solidFill>
                  <a:srgbClr val="008000"/>
                </a:solidFill>
              </a:rPr>
              <a:t>variation relative to mean</a:t>
            </a:r>
            <a:r>
              <a:rPr lang="en-US" altLang="en-US">
                <a:solidFill>
                  <a:schemeClr val="folHlink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Can be used to compare the variability of two or more sets of data measured in different units.</a:t>
            </a:r>
          </a:p>
        </p:txBody>
      </p:sp>
      <p:graphicFrame>
        <p:nvGraphicFramePr>
          <p:cNvPr id="286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0" y="4800600"/>
          <a:ext cx="4191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90360" imgH="15413040" progId="Equation.3">
                  <p:embed/>
                </p:oleObj>
              </mc:Choice>
              <mc:Fallback>
                <p:oleObj name="Equation" r:id="rId2" imgW="36990360" imgH="154130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4191000" cy="14478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619A0-3F72-4916-967A-0424EB7247DA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Comparing Coefficients of Variation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2300">
                <a:solidFill>
                  <a:srgbClr val="008000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Mean price last year = $50.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Stock B:</a:t>
            </a:r>
          </a:p>
          <a:p>
            <a:pPr lvl="1" eaLnBrk="1" hangingPunct="1"/>
            <a:r>
              <a:rPr lang="en-US" altLang="en-US" sz="2300"/>
              <a:t>Mean price last year = $100.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124700" y="3505200"/>
            <a:ext cx="1943100" cy="2024063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Both stocks have the same standard deviation, but stock B is less variable relative to its mean price.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3246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9703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32880" imgH="15413040" progId="Equation.3">
                  <p:embed/>
                </p:oleObj>
              </mc:Choice>
              <mc:Fallback>
                <p:oleObj name="Equation" r:id="rId2" imgW="82532880" imgH="1541304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8956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52578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32880" imgH="15413040" progId="Equation.3">
                  <p:embed/>
                </p:oleObj>
              </mc:Choice>
              <mc:Fallback>
                <p:oleObj name="Equation" r:id="rId4" imgW="82532880" imgH="154130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2578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28600"/>
            <a:ext cx="89154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Measures of Variation:</a:t>
            </a:r>
            <a:br>
              <a:rPr lang="en-US" altLang="en-US" sz="3600"/>
            </a:br>
            <a:r>
              <a:rPr lang="en-US" altLang="en-US" sz="3600"/>
              <a:t>Comparing Coefficients of Variation (con’t)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2300">
                <a:solidFill>
                  <a:srgbClr val="008000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Mean price last year = $50.</a:t>
            </a:r>
          </a:p>
          <a:p>
            <a:pPr lvl="1" eaLnBrk="1" hangingPunct="1"/>
            <a:r>
              <a:rPr lang="en-US" altLang="en-US" sz="2300"/>
              <a:t>Standard deviation = $5.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Stock C:</a:t>
            </a:r>
          </a:p>
          <a:p>
            <a:pPr lvl="1" eaLnBrk="1" hangingPunct="1"/>
            <a:r>
              <a:rPr lang="en-US" altLang="en-US" sz="2300"/>
              <a:t>Mean price last year = $8.</a:t>
            </a:r>
          </a:p>
          <a:p>
            <a:pPr lvl="1" eaLnBrk="1" hangingPunct="1"/>
            <a:r>
              <a:rPr lang="en-US" altLang="en-US" sz="2300"/>
              <a:t>Standard deviation = $2.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24063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Stock C has a much smaller standard deviation but a much higher coefficient of variation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096000" y="5410200"/>
            <a:ext cx="762000" cy="762000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072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751630"/>
              </p:ext>
            </p:extLst>
          </p:nvPr>
        </p:nvGraphicFramePr>
        <p:xfrm>
          <a:off x="1674812" y="28956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30800" imgH="634320" progId="Equation.DSMT4">
                  <p:embed/>
                </p:oleObj>
              </mc:Choice>
              <mc:Fallback>
                <p:oleObj name="Equation" r:id="rId2" imgW="3430800" imgH="63432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2" y="28956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24050" y="5257800"/>
          <a:ext cx="491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433400" imgH="15413040" progId="Equation.3">
                  <p:embed/>
                </p:oleObj>
              </mc:Choice>
              <mc:Fallback>
                <p:oleObj name="Equation" r:id="rId4" imgW="76433400" imgH="154130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257800"/>
                        <a:ext cx="4916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7620000" y="1752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8BDB-752D-20BA-9087-EC65C935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C40F-A6FD-B0DD-CB8E-62B5DE5F1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our previous example:</a:t>
            </a:r>
          </a:p>
          <a:p>
            <a:r>
              <a:rPr lang="en-US" dirty="0"/>
              <a:t>5,9,12,13,15</a:t>
            </a:r>
          </a:p>
          <a:p>
            <a:r>
              <a:rPr lang="en-US" dirty="0"/>
              <a:t>What is the </a:t>
            </a:r>
            <a:r>
              <a:rPr lang="en-US" dirty="0" err="1"/>
              <a:t>coef</a:t>
            </a:r>
            <a:r>
              <a:rPr lang="en-US" dirty="0"/>
              <a:t> of variation?</a:t>
            </a:r>
          </a:p>
          <a:p>
            <a:r>
              <a:rPr lang="en-US" dirty="0"/>
              <a:t>Std dev: 3.9</a:t>
            </a:r>
          </a:p>
          <a:p>
            <a:r>
              <a:rPr lang="en-US" dirty="0" err="1"/>
              <a:t>Xbar</a:t>
            </a:r>
            <a:r>
              <a:rPr lang="en-US" dirty="0"/>
              <a:t>: 10.8</a:t>
            </a:r>
          </a:p>
          <a:p>
            <a:r>
              <a:rPr lang="en-US" dirty="0"/>
              <a:t>CV= 0.36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Next, we will talk about </a:t>
            </a:r>
            <a:r>
              <a:rPr lang="en-US" b="1" dirty="0"/>
              <a:t>Z-scores</a:t>
            </a:r>
          </a:p>
          <a:p>
            <a:r>
              <a:rPr lang="en-US" dirty="0"/>
              <a:t>The will be a Z-score value for each observation</a:t>
            </a:r>
          </a:p>
          <a:p>
            <a:r>
              <a:rPr lang="en-US" dirty="0"/>
              <a:t>Think of a Z-score as basically a measure of how extreme that particular value is from the mean.</a:t>
            </a:r>
          </a:p>
          <a:p>
            <a:r>
              <a:rPr lang="en-US" dirty="0"/>
              <a:t>Small Z-score: the value is close to the mean</a:t>
            </a:r>
          </a:p>
          <a:p>
            <a:r>
              <a:rPr lang="en-US" dirty="0"/>
              <a:t>Large Z-score: the value is far from the mean (extreme)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A191-D219-F309-468F-4C985BF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736A-926E-8D5B-C64F-D00607610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variance/std dev will always be positive, what about z-scores?</a:t>
            </a:r>
          </a:p>
          <a:p>
            <a:r>
              <a:rPr lang="en-US" dirty="0"/>
              <a:t>No, they will be positive if the observed value is bigger than the mean value and negative if the observed value is smaller than the mean. </a:t>
            </a:r>
          </a:p>
        </p:txBody>
      </p:sp>
    </p:spTree>
    <p:extLst>
      <p:ext uri="{BB962C8B-B14F-4D97-AF65-F5344CB8AC3E}">
        <p14:creationId xmlns:p14="http://schemas.microsoft.com/office/powerpoint/2010/main" val="39559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/>
              <a:t>The arithmetic mean (often just called the “mean”) is the most common measure of central tendency.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For a sample of size n: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5781675"/>
            <a:ext cx="19050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Sample size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886200" y="3581400"/>
            <a:ext cx="198120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174" name="Object 4"/>
          <p:cNvGraphicFramePr>
            <a:graphicFrameLocks noChangeAspect="1"/>
          </p:cNvGraphicFramePr>
          <p:nvPr/>
        </p:nvGraphicFramePr>
        <p:xfrm>
          <a:off x="2209800" y="4038600"/>
          <a:ext cx="49752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609600" progId="Equation.3">
                  <p:embed/>
                </p:oleObj>
              </mc:Choice>
              <mc:Fallback>
                <p:oleObj name="Equation" r:id="rId2" imgW="19304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49752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248400" y="5791200"/>
            <a:ext cx="25146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Observed values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7162800" y="4800600"/>
            <a:ext cx="533400" cy="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7696200" y="4800600"/>
            <a:ext cx="0" cy="990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67400" y="3352800"/>
            <a:ext cx="1846263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i</a:t>
            </a:r>
            <a:r>
              <a:rPr lang="en-US" altLang="en-US" sz="2400" baseline="30000"/>
              <a:t>th</a:t>
            </a:r>
            <a:r>
              <a:rPr lang="en-US" altLang="en-US" sz="2400"/>
              <a:t> value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2743200" y="5562600"/>
            <a:ext cx="533400" cy="228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52400" y="3581400"/>
            <a:ext cx="2286000" cy="376238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Pronounced x-bar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1295400" y="3962400"/>
            <a:ext cx="990600" cy="6858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74676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8392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Locating Extreme Outliers: Z-Score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14513"/>
            <a:ext cx="7239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To compute the Z</a:t>
            </a:r>
            <a:r>
              <a:rPr lang="en-US" altLang="en-US" sz="2400" b="1" dirty="0">
                <a:latin typeface="Times New Roman" panose="02020603050405020304" pitchFamily="18" charset="0"/>
              </a:rPr>
              <a:t>-score</a:t>
            </a:r>
            <a:r>
              <a:rPr lang="en-US" altLang="en-US" sz="2400" dirty="0">
                <a:latin typeface="Times New Roman" panose="02020603050405020304" pitchFamily="18" charset="0"/>
              </a:rPr>
              <a:t> of a data value, subtract the mean and divide by the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Z-score is the number of standard deviations a data value is from the mean.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A data value can be considered an extreme value if its Z-score is less than -3.0 or greater than +3.0.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larger the absolute value of the Z-score, the farther the data value is from the mean.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/>
              <a:t>Z-Score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4238"/>
            <a:ext cx="8077200" cy="2936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where X represents the data value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  X is the sample mean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  S is the sample standard deviation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3733800" y="1905000"/>
          <a:ext cx="19050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419100" progId="Equation.3">
                  <p:embed/>
                </p:oleObj>
              </mc:Choice>
              <mc:Fallback>
                <p:oleObj name="Equation" r:id="rId2" imgW="7493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05000"/>
                        <a:ext cx="19050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717675" y="40211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97FC-B921-496E-12CE-87AA45F7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10B82-819F-F0E6-AC57-279B0B947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Are you an extreme value???</a:t>
            </a:r>
          </a:p>
          <a:p>
            <a:r>
              <a:rPr lang="en-US" dirty="0"/>
              <a:t>Avg height for males: 175 cm with std dev 7 cm</a:t>
            </a:r>
          </a:p>
          <a:p>
            <a:r>
              <a:rPr lang="en-US" dirty="0"/>
              <a:t>Avg height for females: 164 cm with std dev 6 cm</a:t>
            </a:r>
          </a:p>
          <a:p>
            <a:r>
              <a:rPr lang="en-US" dirty="0"/>
              <a:t>What is your z-score?</a:t>
            </a:r>
          </a:p>
          <a:p>
            <a:r>
              <a:rPr lang="en-US" dirty="0"/>
              <a:t>Anyone with a z&gt;3 or &lt;-3??</a:t>
            </a:r>
          </a:p>
          <a:p>
            <a:r>
              <a:rPr lang="en-US" dirty="0"/>
              <a:t>For me:</a:t>
            </a:r>
          </a:p>
          <a:p>
            <a:r>
              <a:rPr lang="en-US"/>
              <a:t>Z=(183-175)/7=1.14 </a:t>
            </a:r>
            <a:r>
              <a:rPr lang="en-US" dirty="0"/>
              <a:t>(not that extreme</a:t>
            </a:r>
            <a:r>
              <a:rPr lang="en-US" dirty="0">
                <a:sym typeface="Wingdings" panose="05000000000000000000" pitchFamily="2" charset="2"/>
              </a:rPr>
              <a:t>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/>
              <a:t>Z-Score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18462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Suppose the mean math SAT score is 490, with a standard deviation of 100.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Compute the Z-score for a test score of 620. Is this value extreme?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1752600" y="3733800"/>
          <a:ext cx="48006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19100" progId="Equation.3">
                  <p:embed/>
                </p:oleObj>
              </mc:Choice>
              <mc:Fallback>
                <p:oleObj name="Equation" r:id="rId2" imgW="22606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48006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19200" y="51816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Pct val="8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 score of 620 is 1.3 standard deviations above the mean and would not be considered an outlier.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3886200" y="4419600"/>
            <a:ext cx="2438400" cy="838200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(Val-mean)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(Val-mean)/</a:t>
                      </a:r>
                      <a:r>
                        <a:rPr lang="en-US" dirty="0" err="1"/>
                        <a:t>StdDev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-1.48768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-0.46169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0.307795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0.564291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1.077282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Z means the value is greater than mean, negative means it’s less</a:t>
            </a:r>
          </a:p>
          <a:p>
            <a:r>
              <a:rPr lang="en-US" dirty="0"/>
              <a:t>“Small” Z means the value is close to the mean</a:t>
            </a:r>
          </a:p>
          <a:p>
            <a:r>
              <a:rPr lang="en-US" dirty="0"/>
              <a:t>“Large” Z means its far away. </a:t>
            </a:r>
          </a:p>
          <a:p>
            <a:r>
              <a:rPr lang="en-US" dirty="0"/>
              <a:t>What is “small/large”? </a:t>
            </a:r>
          </a:p>
          <a:p>
            <a:r>
              <a:rPr lang="en-US" dirty="0"/>
              <a:t>Z scores of less than -3 or more than 3 can be considered outliers/extreme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3EA5-8FC2-E902-DDE5-699C61B9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8B88-6797-E018-B0B1-34068E502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practice:</a:t>
            </a:r>
          </a:p>
          <a:p>
            <a:r>
              <a:rPr lang="en-US" dirty="0"/>
              <a:t>Your average commute to work is 18.2 minutes. </a:t>
            </a:r>
          </a:p>
          <a:p>
            <a:r>
              <a:rPr lang="en-US" dirty="0"/>
              <a:t>Of course random events (traffic, stop lights, </a:t>
            </a:r>
            <a:r>
              <a:rPr lang="en-US" dirty="0" err="1"/>
              <a:t>etc</a:t>
            </a:r>
            <a:r>
              <a:rPr lang="en-US" dirty="0"/>
              <a:t>) cause the time each day to vary, and thus the std dev of commute time is 3.4 minutes.</a:t>
            </a:r>
          </a:p>
          <a:p>
            <a:r>
              <a:rPr lang="en-US" dirty="0"/>
              <a:t>Based on what we just learned, how long would your commute have to be for it to be considered an extreme event?  </a:t>
            </a:r>
          </a:p>
          <a:p>
            <a:r>
              <a:rPr lang="en-US" dirty="0"/>
              <a:t>&gt;=28.4 minutes or &lt;= 8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Reality check: why bother with this sort of measure? </a:t>
            </a:r>
          </a:p>
          <a:p>
            <a:pPr lvl="1"/>
            <a:r>
              <a:rPr lang="en-US" dirty="0"/>
              <a:t>Data values will vary</a:t>
            </a:r>
          </a:p>
          <a:p>
            <a:pPr lvl="1"/>
            <a:r>
              <a:rPr lang="en-US" dirty="0"/>
              <a:t>It is helpful to have an objective and agreed upon way to determine if a value is:</a:t>
            </a:r>
          </a:p>
          <a:p>
            <a:pPr lvl="2"/>
            <a:r>
              <a:rPr lang="en-US" dirty="0"/>
              <a:t>Pretty normal?</a:t>
            </a:r>
          </a:p>
          <a:p>
            <a:pPr lvl="2"/>
            <a:r>
              <a:rPr lang="en-US" dirty="0"/>
              <a:t>Somewhat larger or small? </a:t>
            </a:r>
          </a:p>
          <a:p>
            <a:pPr lvl="2"/>
            <a:r>
              <a:rPr lang="en-US" dirty="0"/>
              <a:t>Extreme?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E76-3DBA-35AF-AEEC-7C1F0EB1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6391-FBE8-078B-3791-A1174A47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Say the avg sales for your firm are $230,000 per month (with some variance, of course). </a:t>
            </a:r>
          </a:p>
          <a:p>
            <a:pPr lvl="1"/>
            <a:r>
              <a:rPr lang="en-US" dirty="0"/>
              <a:t>After implementing a new </a:t>
            </a:r>
            <a:r>
              <a:rPr lang="en-US" dirty="0" err="1"/>
              <a:t>mkting</a:t>
            </a:r>
            <a:r>
              <a:rPr lang="en-US" dirty="0"/>
              <a:t> strategy, sales are $240,000 per month. </a:t>
            </a:r>
            <a:r>
              <a:rPr lang="en-US" i="1" dirty="0"/>
              <a:t>Is this evidence that the </a:t>
            </a:r>
            <a:r>
              <a:rPr lang="en-US" i="1" dirty="0" err="1"/>
              <a:t>mkting</a:t>
            </a:r>
            <a:r>
              <a:rPr lang="en-US" i="1" dirty="0"/>
              <a:t> strategy works? Or does this fall within the normal variation and the new strategy didn’t do anything?</a:t>
            </a:r>
          </a:p>
          <a:p>
            <a:pPr lvl="1"/>
            <a:r>
              <a:rPr lang="en-US" dirty="0"/>
              <a:t>If $240k is &lt; std dev from the mean, perhaps we are not overwhelmed: a result like that is pretty typical even without the new </a:t>
            </a:r>
            <a:r>
              <a:rPr lang="en-US" dirty="0" err="1"/>
              <a:t>mkting</a:t>
            </a:r>
            <a:r>
              <a:rPr lang="en-US" dirty="0"/>
              <a:t> strategy!</a:t>
            </a:r>
          </a:p>
          <a:p>
            <a:pPr lvl="1"/>
            <a:r>
              <a:rPr lang="en-US" dirty="0"/>
              <a:t>If $240k is 2+ std </a:t>
            </a:r>
            <a:r>
              <a:rPr lang="en-US" dirty="0" err="1"/>
              <a:t>devs</a:t>
            </a:r>
            <a:r>
              <a:rPr lang="en-US" dirty="0"/>
              <a:t> from the mean, that </a:t>
            </a:r>
            <a:r>
              <a:rPr lang="en-US" i="1" dirty="0"/>
              <a:t>might</a:t>
            </a:r>
            <a:r>
              <a:rPr lang="en-US" dirty="0"/>
              <a:t> be viewed as at least </a:t>
            </a:r>
            <a:r>
              <a:rPr lang="en-US" i="1" dirty="0"/>
              <a:t>some </a:t>
            </a:r>
            <a:r>
              <a:rPr lang="en-US" dirty="0"/>
              <a:t>evidence that the </a:t>
            </a:r>
            <a:r>
              <a:rPr lang="en-US" dirty="0" err="1"/>
              <a:t>mkting</a:t>
            </a:r>
            <a:r>
              <a:rPr lang="en-US" dirty="0"/>
              <a:t> strategy had an impact (</a:t>
            </a:r>
            <a:r>
              <a:rPr lang="en-US" b="1" dirty="0"/>
              <a:t>not proof, though!</a:t>
            </a:r>
            <a:r>
              <a:rPr lang="en-US" dirty="0"/>
              <a:t>)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38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Next, let’s talk about how the data are skewed or balanced.</a:t>
            </a:r>
          </a:p>
          <a:p>
            <a:r>
              <a:rPr lang="en-US" sz="2400" dirty="0"/>
              <a:t>Think about the distribution of heights in this room: probably pretty balanced around the mean.</a:t>
            </a:r>
          </a:p>
          <a:p>
            <a:pPr lvl="1"/>
            <a:r>
              <a:rPr lang="en-US" dirty="0"/>
              <a:t>Might be close to a “Bell curve”</a:t>
            </a:r>
          </a:p>
          <a:p>
            <a:r>
              <a:rPr lang="en-US" sz="2400" dirty="0"/>
              <a:t>Think about the distribution of income (skewed right)</a:t>
            </a:r>
          </a:p>
          <a:p>
            <a:r>
              <a:rPr lang="en-US" sz="2400" dirty="0"/>
              <a:t>Think about the retirement age (skewed left)</a:t>
            </a:r>
          </a:p>
          <a:p>
            <a:r>
              <a:rPr lang="en-US" sz="2400" dirty="0"/>
              <a:t>Also are interested in how peaked or flat the distribution is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62B6-C447-74EA-8A0D-201B9BA3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60B1-508E-1D9E-92A1-8DDC462FE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Means are great and we love them. </a:t>
            </a:r>
          </a:p>
          <a:p>
            <a:r>
              <a:rPr lang="en-US" sz="2400" dirty="0"/>
              <a:t>But are there any concerns with using the mean as a measure of central tendency?</a:t>
            </a:r>
          </a:p>
          <a:p>
            <a:r>
              <a:rPr lang="en-US" sz="2400" dirty="0"/>
              <a:t>Our room right now has some average level of wealth per person. What would happen to the average level of wealth per person if Jeff Bezos walked in? </a:t>
            </a:r>
          </a:p>
          <a:p>
            <a:r>
              <a:rPr lang="en-US" sz="2400" dirty="0"/>
              <a:t>The avg wealth per person in this room would be about $4 billion</a:t>
            </a:r>
          </a:p>
          <a:p>
            <a:r>
              <a:rPr lang="en-US" sz="2400" dirty="0"/>
              <a:t>If we’re hoping the mean is going to tell us what the typical person’s wealth is, we might be a little off….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Shape of a Distribution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87591" y="1524000"/>
            <a:ext cx="9231591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200" dirty="0"/>
              <a:t>Describes how data are distributed.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200" dirty="0"/>
              <a:t>Two useful shape related statistics are: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Skewness: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dirty="0"/>
              <a:t>Measures the extent to which data values are </a:t>
            </a:r>
            <a:r>
              <a:rPr lang="en-US" altLang="en-US" dirty="0">
                <a:highlight>
                  <a:srgbClr val="FFFF00"/>
                </a:highlight>
              </a:rPr>
              <a:t>not symmetrical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Kurtosis:</a:t>
            </a:r>
          </a:p>
          <a:p>
            <a:pPr lvl="2" eaLnBrk="1" hangingPunct="1"/>
            <a:r>
              <a:rPr lang="en-US" altLang="en-US" dirty="0"/>
              <a:t>Kurtosis measures the </a:t>
            </a:r>
            <a:r>
              <a:rPr lang="en-US" altLang="en-US" dirty="0" err="1">
                <a:highlight>
                  <a:srgbClr val="FFFF00"/>
                </a:highlight>
              </a:rPr>
              <a:t>peakedness</a:t>
            </a:r>
            <a:r>
              <a:rPr lang="en-US" altLang="en-US" dirty="0"/>
              <a:t> of the curve of the distribution—that is, how sharply the curve rises approaching the center of the distribution.</a:t>
            </a:r>
          </a:p>
        </p:txBody>
      </p:sp>
      <p:sp>
        <p:nvSpPr>
          <p:cNvPr id="34820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5"/>
          <p:cNvSpPr>
            <a:spLocks noChangeArrowheads="1"/>
          </p:cNvSpPr>
          <p:nvPr/>
        </p:nvSpPr>
        <p:spPr bwMode="auto">
          <a:xfrm>
            <a:off x="60960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3" name="Rectangle 46"/>
          <p:cNvSpPr>
            <a:spLocks noChangeArrowheads="1"/>
          </p:cNvSpPr>
          <p:nvPr/>
        </p:nvSpPr>
        <p:spPr bwMode="auto">
          <a:xfrm>
            <a:off x="1524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4" name="Rectangle 44"/>
          <p:cNvSpPr>
            <a:spLocks noChangeArrowheads="1"/>
          </p:cNvSpPr>
          <p:nvPr/>
        </p:nvSpPr>
        <p:spPr bwMode="auto">
          <a:xfrm>
            <a:off x="31242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Shape of a Distribution (Skewness)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" y="1638300"/>
            <a:ext cx="90678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Measures the extent to which data is not symmetrical.</a:t>
            </a:r>
          </a:p>
        </p:txBody>
      </p:sp>
      <p:sp>
        <p:nvSpPr>
          <p:cNvPr id="35847" name="Freeform 4"/>
          <p:cNvSpPr>
            <a:spLocks/>
          </p:cNvSpPr>
          <p:nvPr/>
        </p:nvSpPr>
        <p:spPr bwMode="auto">
          <a:xfrm>
            <a:off x="2090738" y="3981450"/>
            <a:ext cx="452437" cy="1071563"/>
          </a:xfrm>
          <a:custGeom>
            <a:avLst/>
            <a:gdLst>
              <a:gd name="T0" fmla="*/ 2147483646 w 285"/>
              <a:gd name="T1" fmla="*/ 2147483646 h 675"/>
              <a:gd name="T2" fmla="*/ 2147483646 w 285"/>
              <a:gd name="T3" fmla="*/ 2147483646 h 675"/>
              <a:gd name="T4" fmla="*/ 2147483646 w 285"/>
              <a:gd name="T5" fmla="*/ 2147483646 h 675"/>
              <a:gd name="T6" fmla="*/ 2147483646 w 285"/>
              <a:gd name="T7" fmla="*/ 2147483646 h 675"/>
              <a:gd name="T8" fmla="*/ 2147483646 w 285"/>
              <a:gd name="T9" fmla="*/ 2147483646 h 675"/>
              <a:gd name="T10" fmla="*/ 2147483646 w 285"/>
              <a:gd name="T11" fmla="*/ 2147483646 h 675"/>
              <a:gd name="T12" fmla="*/ 2147483646 w 285"/>
              <a:gd name="T13" fmla="*/ 2147483646 h 675"/>
              <a:gd name="T14" fmla="*/ 2147483646 w 285"/>
              <a:gd name="T15" fmla="*/ 2147483646 h 675"/>
              <a:gd name="T16" fmla="*/ 2147483646 w 285"/>
              <a:gd name="T17" fmla="*/ 2147483646 h 675"/>
              <a:gd name="T18" fmla="*/ 2147483646 w 285"/>
              <a:gd name="T19" fmla="*/ 2147483646 h 675"/>
              <a:gd name="T20" fmla="*/ 2147483646 w 285"/>
              <a:gd name="T21" fmla="*/ 2147483646 h 675"/>
              <a:gd name="T22" fmla="*/ 2147483646 w 285"/>
              <a:gd name="T23" fmla="*/ 2147483646 h 675"/>
              <a:gd name="T24" fmla="*/ 2147483646 w 285"/>
              <a:gd name="T25" fmla="*/ 2147483646 h 675"/>
              <a:gd name="T26" fmla="*/ 2147483646 w 285"/>
              <a:gd name="T27" fmla="*/ 2147483646 h 675"/>
              <a:gd name="T28" fmla="*/ 2147483646 w 285"/>
              <a:gd name="T29" fmla="*/ 2147483646 h 675"/>
              <a:gd name="T30" fmla="*/ 0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284" y="674"/>
                </a:moveTo>
                <a:lnTo>
                  <a:pt x="254" y="667"/>
                </a:lnTo>
                <a:lnTo>
                  <a:pt x="239" y="659"/>
                </a:lnTo>
                <a:lnTo>
                  <a:pt x="225" y="648"/>
                </a:lnTo>
                <a:lnTo>
                  <a:pt x="210" y="633"/>
                </a:lnTo>
                <a:lnTo>
                  <a:pt x="195" y="612"/>
                </a:lnTo>
                <a:lnTo>
                  <a:pt x="180" y="583"/>
                </a:lnTo>
                <a:lnTo>
                  <a:pt x="150" y="506"/>
                </a:lnTo>
                <a:lnTo>
                  <a:pt x="119" y="396"/>
                </a:lnTo>
                <a:lnTo>
                  <a:pt x="91" y="263"/>
                </a:lnTo>
                <a:lnTo>
                  <a:pt x="76" y="197"/>
                </a:lnTo>
                <a:lnTo>
                  <a:pt x="61" y="133"/>
                </a:lnTo>
                <a:lnTo>
                  <a:pt x="45" y="78"/>
                </a:lnTo>
                <a:lnTo>
                  <a:pt x="30" y="36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reeform 5"/>
          <p:cNvSpPr>
            <a:spLocks/>
          </p:cNvSpPr>
          <p:nvPr/>
        </p:nvSpPr>
        <p:spPr bwMode="auto">
          <a:xfrm>
            <a:off x="738188" y="3981450"/>
            <a:ext cx="1354137" cy="1071563"/>
          </a:xfrm>
          <a:custGeom>
            <a:avLst/>
            <a:gdLst>
              <a:gd name="T0" fmla="*/ 0 w 853"/>
              <a:gd name="T1" fmla="*/ 2147483646 h 675"/>
              <a:gd name="T2" fmla="*/ 2147483646 w 853"/>
              <a:gd name="T3" fmla="*/ 2147483646 h 675"/>
              <a:gd name="T4" fmla="*/ 2147483646 w 853"/>
              <a:gd name="T5" fmla="*/ 2147483646 h 675"/>
              <a:gd name="T6" fmla="*/ 2147483646 w 853"/>
              <a:gd name="T7" fmla="*/ 2147483646 h 675"/>
              <a:gd name="T8" fmla="*/ 2147483646 w 853"/>
              <a:gd name="T9" fmla="*/ 2147483646 h 675"/>
              <a:gd name="T10" fmla="*/ 2147483646 w 853"/>
              <a:gd name="T11" fmla="*/ 2147483646 h 675"/>
              <a:gd name="T12" fmla="*/ 2147483646 w 853"/>
              <a:gd name="T13" fmla="*/ 2147483646 h 675"/>
              <a:gd name="T14" fmla="*/ 2147483646 w 853"/>
              <a:gd name="T15" fmla="*/ 2147483646 h 675"/>
              <a:gd name="T16" fmla="*/ 2147483646 w 853"/>
              <a:gd name="T17" fmla="*/ 2147483646 h 675"/>
              <a:gd name="T18" fmla="*/ 2147483646 w 853"/>
              <a:gd name="T19" fmla="*/ 2147483646 h 675"/>
              <a:gd name="T20" fmla="*/ 2147483646 w 853"/>
              <a:gd name="T21" fmla="*/ 2147483646 h 675"/>
              <a:gd name="T22" fmla="*/ 2147483646 w 853"/>
              <a:gd name="T23" fmla="*/ 2147483646 h 675"/>
              <a:gd name="T24" fmla="*/ 2147483646 w 853"/>
              <a:gd name="T25" fmla="*/ 2147483646 h 675"/>
              <a:gd name="T26" fmla="*/ 2147483646 w 853"/>
              <a:gd name="T27" fmla="*/ 2147483646 h 675"/>
              <a:gd name="T28" fmla="*/ 2147483646 w 853"/>
              <a:gd name="T29" fmla="*/ 2147483646 h 675"/>
              <a:gd name="T30" fmla="*/ 2147483646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0" y="674"/>
                </a:moveTo>
                <a:lnTo>
                  <a:pt x="90" y="667"/>
                </a:lnTo>
                <a:lnTo>
                  <a:pt x="134" y="659"/>
                </a:lnTo>
                <a:lnTo>
                  <a:pt x="179" y="648"/>
                </a:lnTo>
                <a:lnTo>
                  <a:pt x="225" y="633"/>
                </a:lnTo>
                <a:lnTo>
                  <a:pt x="269" y="612"/>
                </a:lnTo>
                <a:lnTo>
                  <a:pt x="314" y="583"/>
                </a:lnTo>
                <a:lnTo>
                  <a:pt x="403" y="506"/>
                </a:lnTo>
                <a:lnTo>
                  <a:pt x="494" y="396"/>
                </a:lnTo>
                <a:lnTo>
                  <a:pt x="583" y="263"/>
                </a:lnTo>
                <a:lnTo>
                  <a:pt x="628" y="197"/>
                </a:lnTo>
                <a:lnTo>
                  <a:pt x="674" y="133"/>
                </a:lnTo>
                <a:lnTo>
                  <a:pt x="717" y="78"/>
                </a:lnTo>
                <a:lnTo>
                  <a:pt x="763" y="36"/>
                </a:lnTo>
                <a:lnTo>
                  <a:pt x="808" y="10"/>
                </a:lnTo>
                <a:lnTo>
                  <a:pt x="852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Freeform 6"/>
          <p:cNvSpPr>
            <a:spLocks/>
          </p:cNvSpPr>
          <p:nvPr/>
        </p:nvSpPr>
        <p:spPr bwMode="auto">
          <a:xfrm>
            <a:off x="4559300" y="3981450"/>
            <a:ext cx="904875" cy="1071563"/>
          </a:xfrm>
          <a:custGeom>
            <a:avLst/>
            <a:gdLst>
              <a:gd name="T0" fmla="*/ 2147483646 w 570"/>
              <a:gd name="T1" fmla="*/ 2147483646 h 675"/>
              <a:gd name="T2" fmla="*/ 2147483646 w 570"/>
              <a:gd name="T3" fmla="*/ 2147483646 h 675"/>
              <a:gd name="T4" fmla="*/ 2147483646 w 570"/>
              <a:gd name="T5" fmla="*/ 2147483646 h 675"/>
              <a:gd name="T6" fmla="*/ 2147483646 w 570"/>
              <a:gd name="T7" fmla="*/ 2147483646 h 675"/>
              <a:gd name="T8" fmla="*/ 2147483646 w 570"/>
              <a:gd name="T9" fmla="*/ 2147483646 h 675"/>
              <a:gd name="T10" fmla="*/ 2147483646 w 570"/>
              <a:gd name="T11" fmla="*/ 2147483646 h 675"/>
              <a:gd name="T12" fmla="*/ 2147483646 w 570"/>
              <a:gd name="T13" fmla="*/ 2147483646 h 675"/>
              <a:gd name="T14" fmla="*/ 2147483646 w 570"/>
              <a:gd name="T15" fmla="*/ 2147483646 h 675"/>
              <a:gd name="T16" fmla="*/ 2147483646 w 570"/>
              <a:gd name="T17" fmla="*/ 2147483646 h 675"/>
              <a:gd name="T18" fmla="*/ 2147483646 w 570"/>
              <a:gd name="T19" fmla="*/ 2147483646 h 675"/>
              <a:gd name="T20" fmla="*/ 2147483646 w 570"/>
              <a:gd name="T21" fmla="*/ 2147483646 h 675"/>
              <a:gd name="T22" fmla="*/ 2147483646 w 570"/>
              <a:gd name="T23" fmla="*/ 2147483646 h 675"/>
              <a:gd name="T24" fmla="*/ 2147483646 w 570"/>
              <a:gd name="T25" fmla="*/ 2147483646 h 675"/>
              <a:gd name="T26" fmla="*/ 2147483646 w 570"/>
              <a:gd name="T27" fmla="*/ 2147483646 h 675"/>
              <a:gd name="T28" fmla="*/ 2147483646 w 570"/>
              <a:gd name="T29" fmla="*/ 2147483646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Freeform 7"/>
          <p:cNvSpPr>
            <a:spLocks/>
          </p:cNvSpPr>
          <p:nvPr/>
        </p:nvSpPr>
        <p:spPr bwMode="auto">
          <a:xfrm>
            <a:off x="3657600" y="3981450"/>
            <a:ext cx="903288" cy="1071563"/>
          </a:xfrm>
          <a:custGeom>
            <a:avLst/>
            <a:gdLst>
              <a:gd name="T0" fmla="*/ 0 w 569"/>
              <a:gd name="T1" fmla="*/ 2147483646 h 675"/>
              <a:gd name="T2" fmla="*/ 2147483646 w 569"/>
              <a:gd name="T3" fmla="*/ 2147483646 h 675"/>
              <a:gd name="T4" fmla="*/ 2147483646 w 569"/>
              <a:gd name="T5" fmla="*/ 2147483646 h 675"/>
              <a:gd name="T6" fmla="*/ 2147483646 w 569"/>
              <a:gd name="T7" fmla="*/ 2147483646 h 675"/>
              <a:gd name="T8" fmla="*/ 2147483646 w 569"/>
              <a:gd name="T9" fmla="*/ 2147483646 h 675"/>
              <a:gd name="T10" fmla="*/ 2147483646 w 569"/>
              <a:gd name="T11" fmla="*/ 2147483646 h 675"/>
              <a:gd name="T12" fmla="*/ 2147483646 w 569"/>
              <a:gd name="T13" fmla="*/ 2147483646 h 675"/>
              <a:gd name="T14" fmla="*/ 2147483646 w 569"/>
              <a:gd name="T15" fmla="*/ 2147483646 h 675"/>
              <a:gd name="T16" fmla="*/ 2147483646 w 569"/>
              <a:gd name="T17" fmla="*/ 2147483646 h 675"/>
              <a:gd name="T18" fmla="*/ 2147483646 w 569"/>
              <a:gd name="T19" fmla="*/ 2147483646 h 675"/>
              <a:gd name="T20" fmla="*/ 2147483646 w 569"/>
              <a:gd name="T21" fmla="*/ 2147483646 h 675"/>
              <a:gd name="T22" fmla="*/ 2147483646 w 569"/>
              <a:gd name="T23" fmla="*/ 2147483646 h 675"/>
              <a:gd name="T24" fmla="*/ 2147483646 w 569"/>
              <a:gd name="T25" fmla="*/ 2147483646 h 675"/>
              <a:gd name="T26" fmla="*/ 2147483646 w 569"/>
              <a:gd name="T27" fmla="*/ 2147483646 h 675"/>
              <a:gd name="T28" fmla="*/ 2147483646 w 569"/>
              <a:gd name="T29" fmla="*/ 2147483646 h 675"/>
              <a:gd name="T30" fmla="*/ 2147483646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Freeform 8"/>
          <p:cNvSpPr>
            <a:spLocks/>
          </p:cNvSpPr>
          <p:nvPr/>
        </p:nvSpPr>
        <p:spPr bwMode="auto">
          <a:xfrm>
            <a:off x="7194550" y="3957638"/>
            <a:ext cx="1354138" cy="1071562"/>
          </a:xfrm>
          <a:custGeom>
            <a:avLst/>
            <a:gdLst>
              <a:gd name="T0" fmla="*/ 2147483646 w 853"/>
              <a:gd name="T1" fmla="*/ 2147483646 h 675"/>
              <a:gd name="T2" fmla="*/ 2147483646 w 853"/>
              <a:gd name="T3" fmla="*/ 2147483646 h 675"/>
              <a:gd name="T4" fmla="*/ 2147483646 w 853"/>
              <a:gd name="T5" fmla="*/ 2147483646 h 675"/>
              <a:gd name="T6" fmla="*/ 2147483646 w 853"/>
              <a:gd name="T7" fmla="*/ 2147483646 h 675"/>
              <a:gd name="T8" fmla="*/ 2147483646 w 853"/>
              <a:gd name="T9" fmla="*/ 2147483646 h 675"/>
              <a:gd name="T10" fmla="*/ 2147483646 w 853"/>
              <a:gd name="T11" fmla="*/ 2147483646 h 675"/>
              <a:gd name="T12" fmla="*/ 2147483646 w 853"/>
              <a:gd name="T13" fmla="*/ 2147483646 h 675"/>
              <a:gd name="T14" fmla="*/ 2147483646 w 853"/>
              <a:gd name="T15" fmla="*/ 2147483646 h 675"/>
              <a:gd name="T16" fmla="*/ 2147483646 w 853"/>
              <a:gd name="T17" fmla="*/ 2147483646 h 675"/>
              <a:gd name="T18" fmla="*/ 2147483646 w 853"/>
              <a:gd name="T19" fmla="*/ 2147483646 h 675"/>
              <a:gd name="T20" fmla="*/ 2147483646 w 853"/>
              <a:gd name="T21" fmla="*/ 2147483646 h 675"/>
              <a:gd name="T22" fmla="*/ 2147483646 w 853"/>
              <a:gd name="T23" fmla="*/ 2147483646 h 675"/>
              <a:gd name="T24" fmla="*/ 2147483646 w 853"/>
              <a:gd name="T25" fmla="*/ 2147483646 h 675"/>
              <a:gd name="T26" fmla="*/ 2147483646 w 853"/>
              <a:gd name="T27" fmla="*/ 2147483646 h 675"/>
              <a:gd name="T28" fmla="*/ 2147483646 w 853"/>
              <a:gd name="T29" fmla="*/ 2147483646 h 675"/>
              <a:gd name="T30" fmla="*/ 0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852" y="674"/>
                </a:moveTo>
                <a:lnTo>
                  <a:pt x="761" y="667"/>
                </a:lnTo>
                <a:lnTo>
                  <a:pt x="718" y="659"/>
                </a:lnTo>
                <a:lnTo>
                  <a:pt x="672" y="648"/>
                </a:lnTo>
                <a:lnTo>
                  <a:pt x="627" y="633"/>
                </a:lnTo>
                <a:lnTo>
                  <a:pt x="583" y="612"/>
                </a:lnTo>
                <a:lnTo>
                  <a:pt x="538" y="583"/>
                </a:lnTo>
                <a:lnTo>
                  <a:pt x="447" y="506"/>
                </a:lnTo>
                <a:lnTo>
                  <a:pt x="358" y="396"/>
                </a:lnTo>
                <a:lnTo>
                  <a:pt x="269" y="263"/>
                </a:lnTo>
                <a:lnTo>
                  <a:pt x="224" y="197"/>
                </a:lnTo>
                <a:lnTo>
                  <a:pt x="178" y="133"/>
                </a:lnTo>
                <a:lnTo>
                  <a:pt x="135" y="78"/>
                </a:lnTo>
                <a:lnTo>
                  <a:pt x="89" y="36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Freeform 9"/>
          <p:cNvSpPr>
            <a:spLocks/>
          </p:cNvSpPr>
          <p:nvPr/>
        </p:nvSpPr>
        <p:spPr bwMode="auto">
          <a:xfrm>
            <a:off x="6743700" y="3957638"/>
            <a:ext cx="452438" cy="1071562"/>
          </a:xfrm>
          <a:custGeom>
            <a:avLst/>
            <a:gdLst>
              <a:gd name="T0" fmla="*/ 0 w 285"/>
              <a:gd name="T1" fmla="*/ 2147483646 h 675"/>
              <a:gd name="T2" fmla="*/ 2147483646 w 285"/>
              <a:gd name="T3" fmla="*/ 2147483646 h 675"/>
              <a:gd name="T4" fmla="*/ 2147483646 w 285"/>
              <a:gd name="T5" fmla="*/ 2147483646 h 675"/>
              <a:gd name="T6" fmla="*/ 2147483646 w 285"/>
              <a:gd name="T7" fmla="*/ 2147483646 h 675"/>
              <a:gd name="T8" fmla="*/ 2147483646 w 285"/>
              <a:gd name="T9" fmla="*/ 2147483646 h 675"/>
              <a:gd name="T10" fmla="*/ 2147483646 w 285"/>
              <a:gd name="T11" fmla="*/ 2147483646 h 675"/>
              <a:gd name="T12" fmla="*/ 2147483646 w 285"/>
              <a:gd name="T13" fmla="*/ 2147483646 h 675"/>
              <a:gd name="T14" fmla="*/ 2147483646 w 285"/>
              <a:gd name="T15" fmla="*/ 2147483646 h 675"/>
              <a:gd name="T16" fmla="*/ 2147483646 w 285"/>
              <a:gd name="T17" fmla="*/ 2147483646 h 675"/>
              <a:gd name="T18" fmla="*/ 2147483646 w 285"/>
              <a:gd name="T19" fmla="*/ 2147483646 h 675"/>
              <a:gd name="T20" fmla="*/ 2147483646 w 285"/>
              <a:gd name="T21" fmla="*/ 2147483646 h 675"/>
              <a:gd name="T22" fmla="*/ 2147483646 w 285"/>
              <a:gd name="T23" fmla="*/ 2147483646 h 675"/>
              <a:gd name="T24" fmla="*/ 2147483646 w 285"/>
              <a:gd name="T25" fmla="*/ 2147483646 h 675"/>
              <a:gd name="T26" fmla="*/ 2147483646 w 285"/>
              <a:gd name="T27" fmla="*/ 2147483646 h 675"/>
              <a:gd name="T28" fmla="*/ 2147483646 w 285"/>
              <a:gd name="T29" fmla="*/ 2147483646 h 675"/>
              <a:gd name="T30" fmla="*/ 2147483646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0" y="674"/>
                </a:moveTo>
                <a:lnTo>
                  <a:pt x="28" y="667"/>
                </a:lnTo>
                <a:lnTo>
                  <a:pt x="43" y="659"/>
                </a:lnTo>
                <a:lnTo>
                  <a:pt x="59" y="648"/>
                </a:lnTo>
                <a:lnTo>
                  <a:pt x="74" y="633"/>
                </a:lnTo>
                <a:lnTo>
                  <a:pt x="89" y="612"/>
                </a:lnTo>
                <a:lnTo>
                  <a:pt x="104" y="583"/>
                </a:lnTo>
                <a:lnTo>
                  <a:pt x="134" y="506"/>
                </a:lnTo>
                <a:lnTo>
                  <a:pt x="165" y="396"/>
                </a:lnTo>
                <a:lnTo>
                  <a:pt x="193" y="263"/>
                </a:lnTo>
                <a:lnTo>
                  <a:pt x="208" y="197"/>
                </a:lnTo>
                <a:lnTo>
                  <a:pt x="223" y="133"/>
                </a:lnTo>
                <a:lnTo>
                  <a:pt x="239" y="78"/>
                </a:lnTo>
                <a:lnTo>
                  <a:pt x="254" y="36"/>
                </a:lnTo>
                <a:lnTo>
                  <a:pt x="269" y="10"/>
                </a:lnTo>
                <a:lnTo>
                  <a:pt x="284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Rectangle 10"/>
          <p:cNvSpPr>
            <a:spLocks noChangeArrowheads="1"/>
          </p:cNvSpPr>
          <p:nvPr/>
        </p:nvSpPr>
        <p:spPr bwMode="auto">
          <a:xfrm>
            <a:off x="3657600" y="3505200"/>
            <a:ext cx="201177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Mean =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</a:t>
            </a:r>
            <a:endParaRPr lang="en-US" altLang="en-US" sz="1800" b="1" dirty="0">
              <a:solidFill>
                <a:srgbClr val="A50021"/>
              </a:solidFill>
            </a:endParaRPr>
          </a:p>
        </p:txBody>
      </p:sp>
      <p:sp>
        <p:nvSpPr>
          <p:cNvPr id="35854" name="Rectangle 11"/>
          <p:cNvSpPr>
            <a:spLocks noChangeArrowheads="1"/>
          </p:cNvSpPr>
          <p:nvPr/>
        </p:nvSpPr>
        <p:spPr bwMode="auto">
          <a:xfrm>
            <a:off x="4779963" y="3479800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855" name="Rectangle 12"/>
          <p:cNvSpPr>
            <a:spLocks noChangeArrowheads="1"/>
          </p:cNvSpPr>
          <p:nvPr/>
        </p:nvSpPr>
        <p:spPr bwMode="auto">
          <a:xfrm>
            <a:off x="6164263" y="38100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6" name="Rectangle 13"/>
          <p:cNvSpPr>
            <a:spLocks noChangeArrowheads="1"/>
          </p:cNvSpPr>
          <p:nvPr/>
        </p:nvSpPr>
        <p:spPr bwMode="auto">
          <a:xfrm>
            <a:off x="762000" y="3505200"/>
            <a:ext cx="201177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Mean &lt;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</a:t>
            </a:r>
          </a:p>
        </p:txBody>
      </p:sp>
      <p:sp>
        <p:nvSpPr>
          <p:cNvPr id="35857" name="Rectangle 14"/>
          <p:cNvSpPr>
            <a:spLocks noChangeArrowheads="1"/>
          </p:cNvSpPr>
          <p:nvPr/>
        </p:nvSpPr>
        <p:spPr bwMode="auto">
          <a:xfrm>
            <a:off x="2393950" y="38274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8" name="Rectangle 15"/>
          <p:cNvSpPr>
            <a:spLocks noChangeArrowheads="1"/>
          </p:cNvSpPr>
          <p:nvPr/>
        </p:nvSpPr>
        <p:spPr bwMode="auto">
          <a:xfrm>
            <a:off x="6477000" y="3505200"/>
            <a:ext cx="207589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FF"/>
                </a:solidFill>
              </a:rPr>
              <a:t> </a:t>
            </a:r>
            <a:r>
              <a:rPr lang="en-US" altLang="en-US" sz="2000" b="1" dirty="0">
                <a:solidFill>
                  <a:srgbClr val="A50021"/>
                </a:solidFill>
              </a:rPr>
              <a:t>Median &lt; </a:t>
            </a:r>
            <a:r>
              <a:rPr lang="en-US" altLang="en-US" sz="2000" b="1" dirty="0">
                <a:solidFill>
                  <a:schemeClr val="tx2"/>
                </a:solidFill>
              </a:rPr>
              <a:t>Mean</a:t>
            </a:r>
            <a:endParaRPr lang="en-US" altLang="en-US" sz="1800" b="1" dirty="0">
              <a:solidFill>
                <a:schemeClr val="tx2"/>
              </a:solidFill>
            </a:endParaRPr>
          </a:p>
        </p:txBody>
      </p:sp>
      <p:sp>
        <p:nvSpPr>
          <p:cNvPr id="35859" name="Rectangle 16"/>
          <p:cNvSpPr>
            <a:spLocks noChangeArrowheads="1"/>
          </p:cNvSpPr>
          <p:nvPr/>
        </p:nvSpPr>
        <p:spPr bwMode="auto">
          <a:xfrm>
            <a:off x="8666163" y="38100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60" name="Line 18"/>
          <p:cNvSpPr>
            <a:spLocks noChangeShapeType="1"/>
          </p:cNvSpPr>
          <p:nvPr/>
        </p:nvSpPr>
        <p:spPr bwMode="auto">
          <a:xfrm flipH="1">
            <a:off x="7391400" y="4038600"/>
            <a:ext cx="0" cy="10668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19"/>
          <p:cNvSpPr>
            <a:spLocks noChangeShapeType="1"/>
          </p:cNvSpPr>
          <p:nvPr/>
        </p:nvSpPr>
        <p:spPr bwMode="auto">
          <a:xfrm>
            <a:off x="7620000" y="44196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H="1">
            <a:off x="1752600" y="4267200"/>
            <a:ext cx="0" cy="8382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 flipH="1">
            <a:off x="1524000" y="4681538"/>
            <a:ext cx="1588" cy="423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>
            <a:off x="4572000" y="3962400"/>
            <a:ext cx="0" cy="11430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>
            <a:off x="4572000" y="4114800"/>
            <a:ext cx="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3581400" y="51054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Rectangle 28"/>
          <p:cNvSpPr>
            <a:spLocks noChangeArrowheads="1"/>
          </p:cNvSpPr>
          <p:nvPr/>
        </p:nvSpPr>
        <p:spPr bwMode="auto">
          <a:xfrm>
            <a:off x="4467225" y="51657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68" name="Line 29"/>
          <p:cNvSpPr>
            <a:spLocks noChangeShapeType="1"/>
          </p:cNvSpPr>
          <p:nvPr/>
        </p:nvSpPr>
        <p:spPr bwMode="auto">
          <a:xfrm>
            <a:off x="6629400" y="51054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31"/>
          <p:cNvSpPr>
            <a:spLocks noChangeArrowheads="1"/>
          </p:cNvSpPr>
          <p:nvPr/>
        </p:nvSpPr>
        <p:spPr bwMode="auto">
          <a:xfrm>
            <a:off x="7553325" y="51419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70" name="Line 32"/>
          <p:cNvSpPr>
            <a:spLocks noChangeShapeType="1"/>
          </p:cNvSpPr>
          <p:nvPr/>
        </p:nvSpPr>
        <p:spPr bwMode="auto">
          <a:xfrm>
            <a:off x="685800" y="51054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4"/>
          <p:cNvSpPr>
            <a:spLocks noChangeArrowheads="1"/>
          </p:cNvSpPr>
          <p:nvPr/>
        </p:nvSpPr>
        <p:spPr bwMode="auto">
          <a:xfrm>
            <a:off x="1547813" y="51657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72" name="Rectangle 41"/>
          <p:cNvSpPr>
            <a:spLocks noChangeArrowheads="1"/>
          </p:cNvSpPr>
          <p:nvPr/>
        </p:nvSpPr>
        <p:spPr bwMode="auto">
          <a:xfrm>
            <a:off x="6289675" y="2965450"/>
            <a:ext cx="2535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Right-Skewed</a:t>
            </a:r>
          </a:p>
        </p:txBody>
      </p:sp>
      <p:sp>
        <p:nvSpPr>
          <p:cNvPr id="35873" name="Rectangle 42"/>
          <p:cNvSpPr>
            <a:spLocks noChangeArrowheads="1"/>
          </p:cNvSpPr>
          <p:nvPr/>
        </p:nvSpPr>
        <p:spPr bwMode="auto">
          <a:xfrm>
            <a:off x="603250" y="2978150"/>
            <a:ext cx="22796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Left-Skewed</a:t>
            </a:r>
          </a:p>
        </p:txBody>
      </p:sp>
      <p:sp>
        <p:nvSpPr>
          <p:cNvPr id="35874" name="Rectangle 43"/>
          <p:cNvSpPr>
            <a:spLocks noChangeArrowheads="1"/>
          </p:cNvSpPr>
          <p:nvPr/>
        </p:nvSpPr>
        <p:spPr bwMode="auto">
          <a:xfrm>
            <a:off x="3670300" y="2978150"/>
            <a:ext cx="20002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Symmetric</a:t>
            </a:r>
          </a:p>
        </p:txBody>
      </p:sp>
      <p:sp>
        <p:nvSpPr>
          <p:cNvPr id="35875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5876" name="TextBox 37"/>
          <p:cNvSpPr txBox="1">
            <a:spLocks noChangeArrowheads="1"/>
          </p:cNvSpPr>
          <p:nvPr/>
        </p:nvSpPr>
        <p:spPr bwMode="auto">
          <a:xfrm>
            <a:off x="0" y="5638800"/>
            <a:ext cx="1425575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Skewness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Statistic</a:t>
            </a:r>
          </a:p>
        </p:txBody>
      </p:sp>
      <p:sp>
        <p:nvSpPr>
          <p:cNvPr id="35877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&lt; 0			   0			      &gt;0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7724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Shape of a Distribution  --  Kurtosis measures how sharply the curve rises approaching the center of the distribution</a:t>
            </a:r>
          </a:p>
        </p:txBody>
      </p:sp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4779963" y="3556000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6164263" y="38862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16"/>
          <p:cNvSpPr>
            <a:spLocks noChangeArrowheads="1"/>
          </p:cNvSpPr>
          <p:nvPr/>
        </p:nvSpPr>
        <p:spPr bwMode="auto">
          <a:xfrm>
            <a:off x="8666163" y="38862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0" name="Rectangle 41"/>
          <p:cNvSpPr>
            <a:spLocks noChangeArrowheads="1"/>
          </p:cNvSpPr>
          <p:nvPr/>
        </p:nvSpPr>
        <p:spPr bwMode="auto">
          <a:xfrm>
            <a:off x="6324600" y="2133600"/>
            <a:ext cx="27797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Sharper Peak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Than 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(Kurtosis &gt; 0)</a:t>
            </a:r>
          </a:p>
        </p:txBody>
      </p:sp>
      <p:sp>
        <p:nvSpPr>
          <p:cNvPr id="36871" name="Rectangle 42"/>
          <p:cNvSpPr>
            <a:spLocks noChangeArrowheads="1"/>
          </p:cNvSpPr>
          <p:nvPr/>
        </p:nvSpPr>
        <p:spPr bwMode="auto">
          <a:xfrm>
            <a:off x="6781800" y="4572000"/>
            <a:ext cx="21574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Flatter Than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(Kurtosis &lt; 0)</a:t>
            </a:r>
          </a:p>
        </p:txBody>
      </p:sp>
      <p:sp>
        <p:nvSpPr>
          <p:cNvPr id="36872" name="Rectangle 43"/>
          <p:cNvSpPr>
            <a:spLocks noChangeArrowheads="1"/>
          </p:cNvSpPr>
          <p:nvPr/>
        </p:nvSpPr>
        <p:spPr bwMode="auto">
          <a:xfrm>
            <a:off x="6705600" y="3657600"/>
            <a:ext cx="2157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Bell-Shaped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(Kurtosis = 0)</a:t>
            </a:r>
          </a:p>
        </p:txBody>
      </p:sp>
      <p:sp>
        <p:nvSpPr>
          <p:cNvPr id="36873" name="TextBox 36"/>
          <p:cNvSpPr txBox="1">
            <a:spLocks noChangeArrowheads="1"/>
          </p:cNvSpPr>
          <p:nvPr/>
        </p:nvSpPr>
        <p:spPr bwMode="auto">
          <a:xfrm>
            <a:off x="7543800" y="13049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6666" r="30208" b="25000"/>
          <a:stretch>
            <a:fillRect/>
          </a:stretch>
        </p:blipFill>
        <p:spPr bwMode="auto">
          <a:xfrm>
            <a:off x="304800" y="19812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5" name="Straight Arrow Connector 33"/>
          <p:cNvCxnSpPr>
            <a:cxnSpLocks noChangeShapeType="1"/>
            <a:stCxn id="36870" idx="1"/>
          </p:cNvCxnSpPr>
          <p:nvPr/>
        </p:nvCxnSpPr>
        <p:spPr bwMode="auto">
          <a:xfrm flipH="1">
            <a:off x="5715000" y="2732088"/>
            <a:ext cx="609600" cy="87312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35"/>
          <p:cNvCxnSpPr>
            <a:cxnSpLocks noChangeShapeType="1"/>
            <a:stCxn id="36872" idx="1"/>
          </p:cNvCxnSpPr>
          <p:nvPr/>
        </p:nvCxnSpPr>
        <p:spPr bwMode="auto">
          <a:xfrm flipH="1" flipV="1">
            <a:off x="6172200" y="3886200"/>
            <a:ext cx="533400" cy="1857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39"/>
          <p:cNvCxnSpPr>
            <a:cxnSpLocks noChangeShapeType="1"/>
            <a:stCxn id="36871" idx="1"/>
          </p:cNvCxnSpPr>
          <p:nvPr/>
        </p:nvCxnSpPr>
        <p:spPr bwMode="auto">
          <a:xfrm flipH="1" flipV="1">
            <a:off x="6172200" y="4876800"/>
            <a:ext cx="609600" cy="2936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4DE98C-CBEF-4E81-873D-93370E70D51A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Kurtosis&lt;0</a:t>
            </a:r>
          </a:p>
          <a:p>
            <a:pPr lvl="1"/>
            <a:r>
              <a:rPr lang="en-US" dirty="0"/>
              <a:t>Flat</a:t>
            </a:r>
          </a:p>
          <a:p>
            <a:pPr lvl="1"/>
            <a:r>
              <a:rPr lang="en-US" dirty="0"/>
              <a:t>Fat/thick ends</a:t>
            </a:r>
          </a:p>
          <a:p>
            <a:r>
              <a:rPr lang="en-US" dirty="0"/>
              <a:t>Kurtosis&gt;0</a:t>
            </a:r>
          </a:p>
          <a:p>
            <a:pPr lvl="1"/>
            <a:r>
              <a:rPr lang="en-US" dirty="0"/>
              <a:t>Peaked</a:t>
            </a:r>
          </a:p>
          <a:p>
            <a:pPr lvl="1"/>
            <a:r>
              <a:rPr lang="en-US" dirty="0"/>
              <a:t>Thin ends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couple of different ways to calculate kurtosis and we don’t need to bother with that, just need to know how to interpret (like on the last slide)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Exploring Numerical Data Using Quartiles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3200"/>
              <a:t>Can visualize the distribution of the values for a numerical variable by computing:</a:t>
            </a:r>
          </a:p>
          <a:p>
            <a:pPr lvl="1"/>
            <a:r>
              <a:rPr lang="en-US" altLang="en-US" sz="2800"/>
              <a:t>The quartiles.</a:t>
            </a:r>
          </a:p>
          <a:p>
            <a:pPr lvl="1"/>
            <a:endParaRPr lang="en-US" altLang="en-US" sz="2800"/>
          </a:p>
          <a:p>
            <a:pPr lvl="1"/>
            <a:r>
              <a:rPr lang="en-US" altLang="en-US" sz="2800"/>
              <a:t>The five-number summary.</a:t>
            </a:r>
          </a:p>
          <a:p>
            <a:pPr lvl="1"/>
            <a:endParaRPr lang="en-US" altLang="en-US" sz="2800"/>
          </a:p>
          <a:p>
            <a:pPr lvl="1"/>
            <a:r>
              <a:rPr lang="en-US" altLang="en-US" sz="2800"/>
              <a:t>Constructing a boxplot.</a:t>
            </a:r>
          </a:p>
        </p:txBody>
      </p: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7543800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Quartile Measures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467600" cy="950913"/>
          </a:xfrm>
        </p:spPr>
        <p:txBody>
          <a:bodyPr/>
          <a:lstStyle/>
          <a:p>
            <a:pPr eaLnBrk="1" hangingPunct="1"/>
            <a:r>
              <a:rPr lang="en-US" altLang="en-US" sz="2400"/>
              <a:t>Quartiles split the ranked data into 4 segments with an equal number of values per segment.</a:t>
            </a:r>
          </a:p>
        </p:txBody>
      </p:sp>
      <p:sp>
        <p:nvSpPr>
          <p:cNvPr id="38918" name="Rectangle 16"/>
          <p:cNvSpPr>
            <a:spLocks noChangeArrowheads="1"/>
          </p:cNvSpPr>
          <p:nvPr/>
        </p:nvSpPr>
        <p:spPr bwMode="auto">
          <a:xfrm>
            <a:off x="685800" y="4038600"/>
            <a:ext cx="800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The first quartile, Q</a:t>
            </a:r>
            <a:r>
              <a:rPr lang="en-US" altLang="en-US" sz="2300" baseline="-25000">
                <a:solidFill>
                  <a:srgbClr val="008000"/>
                </a:solidFill>
              </a:rPr>
              <a:t>1</a:t>
            </a:r>
            <a:r>
              <a:rPr lang="en-US" altLang="en-US" sz="2300">
                <a:solidFill>
                  <a:srgbClr val="008000"/>
                </a:solidFill>
              </a:rPr>
              <a:t>, is the value for which 25% of the values are smaller and 75% are larger.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Q</a:t>
            </a:r>
            <a:r>
              <a:rPr lang="en-US" altLang="en-US" sz="2300" baseline="-25000">
                <a:solidFill>
                  <a:srgbClr val="008000"/>
                </a:solidFill>
              </a:rPr>
              <a:t>2</a:t>
            </a:r>
            <a:r>
              <a:rPr lang="en-US" altLang="en-US" sz="2300">
                <a:solidFill>
                  <a:srgbClr val="008000"/>
                </a:solidFill>
              </a:rPr>
              <a:t> is the same as the median (50% of the values are smaller and 50% are larger).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rgbClr val="008000"/>
                </a:solidFill>
              </a:rPr>
              <a:t>Only 25% of the values are greater than the third quartile.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>
              <a:solidFill>
                <a:schemeClr val="folHlink"/>
              </a:solidFill>
            </a:endParaRPr>
          </a:p>
        </p:txBody>
      </p:sp>
      <p:sp>
        <p:nvSpPr>
          <p:cNvPr id="38921" name="Rectangle 22"/>
          <p:cNvSpPr>
            <a:spLocks noChangeArrowheads="1"/>
          </p:cNvSpPr>
          <p:nvPr/>
        </p:nvSpPr>
        <p:spPr bwMode="auto">
          <a:xfrm>
            <a:off x="26670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Q1</a:t>
            </a:r>
          </a:p>
        </p:txBody>
      </p:sp>
      <p:sp>
        <p:nvSpPr>
          <p:cNvPr id="38922" name="Rectangle 23"/>
          <p:cNvSpPr>
            <a:spLocks noChangeArrowheads="1"/>
          </p:cNvSpPr>
          <p:nvPr/>
        </p:nvSpPr>
        <p:spPr bwMode="auto">
          <a:xfrm>
            <a:off x="38862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Q2</a:t>
            </a:r>
          </a:p>
        </p:txBody>
      </p:sp>
      <p:sp>
        <p:nvSpPr>
          <p:cNvPr id="38923" name="Rectangle 24"/>
          <p:cNvSpPr>
            <a:spLocks noChangeArrowheads="1"/>
          </p:cNvSpPr>
          <p:nvPr/>
        </p:nvSpPr>
        <p:spPr bwMode="auto">
          <a:xfrm>
            <a:off x="51054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1D859F-0829-40DA-A0F4-236FD30B4B75}"/>
              </a:ext>
            </a:extLst>
          </p:cNvPr>
          <p:cNvGrpSpPr/>
          <p:nvPr/>
        </p:nvGrpSpPr>
        <p:grpSpPr>
          <a:xfrm>
            <a:off x="1752600" y="2667000"/>
            <a:ext cx="4876800" cy="762000"/>
            <a:chOff x="1752600" y="2667000"/>
            <a:chExt cx="4876800" cy="762000"/>
          </a:xfrm>
        </p:grpSpPr>
        <p:grpSp>
          <p:nvGrpSpPr>
            <p:cNvPr id="38916" name="Group 26"/>
            <p:cNvGrpSpPr>
              <a:grpSpLocks/>
            </p:cNvGrpSpPr>
            <p:nvPr/>
          </p:nvGrpSpPr>
          <p:grpSpPr bwMode="auto">
            <a:xfrm>
              <a:off x="1752600" y="2667000"/>
              <a:ext cx="1219200" cy="457200"/>
              <a:chOff x="1008" y="1776"/>
              <a:chExt cx="768" cy="288"/>
            </a:xfrm>
          </p:grpSpPr>
          <p:sp>
            <p:nvSpPr>
              <p:cNvPr id="38934" name="Rectangle 6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35" name="Rectangle 10"/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sp>
          <p:nvSpPr>
            <p:cNvPr id="38917" name="AutoShape 15"/>
            <p:cNvSpPr>
              <a:spLocks noChangeArrowheads="1"/>
            </p:cNvSpPr>
            <p:nvPr/>
          </p:nvSpPr>
          <p:spPr bwMode="auto">
            <a:xfrm rot="-5400000">
              <a:off x="28575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19" name="AutoShape 18"/>
            <p:cNvSpPr>
              <a:spLocks noChangeArrowheads="1"/>
            </p:cNvSpPr>
            <p:nvPr/>
          </p:nvSpPr>
          <p:spPr bwMode="auto">
            <a:xfrm rot="-5400000">
              <a:off x="40767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20" name="AutoShape 19"/>
            <p:cNvSpPr>
              <a:spLocks noChangeArrowheads="1"/>
            </p:cNvSpPr>
            <p:nvPr/>
          </p:nvSpPr>
          <p:spPr bwMode="auto">
            <a:xfrm rot="-5400000">
              <a:off x="52959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38924" name="Group 27"/>
            <p:cNvGrpSpPr>
              <a:grpSpLocks/>
            </p:cNvGrpSpPr>
            <p:nvPr/>
          </p:nvGrpSpPr>
          <p:grpSpPr bwMode="auto">
            <a:xfrm>
              <a:off x="2971800" y="2667000"/>
              <a:ext cx="1219200" cy="457200"/>
              <a:chOff x="1008" y="1776"/>
              <a:chExt cx="768" cy="288"/>
            </a:xfrm>
          </p:grpSpPr>
          <p:sp>
            <p:nvSpPr>
              <p:cNvPr id="38932" name="Rectangle 2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33" name="Rectangle 29"/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grpSp>
          <p:nvGrpSpPr>
            <p:cNvPr id="38925" name="Group 30"/>
            <p:cNvGrpSpPr>
              <a:grpSpLocks/>
            </p:cNvGrpSpPr>
            <p:nvPr/>
          </p:nvGrpSpPr>
          <p:grpSpPr bwMode="auto">
            <a:xfrm>
              <a:off x="4191000" y="2667000"/>
              <a:ext cx="1219200" cy="457200"/>
              <a:chOff x="1008" y="1776"/>
              <a:chExt cx="768" cy="288"/>
            </a:xfrm>
          </p:grpSpPr>
          <p:sp>
            <p:nvSpPr>
              <p:cNvPr id="38930" name="Rectangle 31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31" name="Rectangle 32"/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grpSp>
          <p:nvGrpSpPr>
            <p:cNvPr id="38926" name="Group 33"/>
            <p:cNvGrpSpPr>
              <a:grpSpLocks/>
            </p:cNvGrpSpPr>
            <p:nvPr/>
          </p:nvGrpSpPr>
          <p:grpSpPr bwMode="auto">
            <a:xfrm>
              <a:off x="5410200" y="2667000"/>
              <a:ext cx="1219200" cy="457200"/>
              <a:chOff x="1008" y="1776"/>
              <a:chExt cx="768" cy="288"/>
            </a:xfrm>
          </p:grpSpPr>
          <p:sp>
            <p:nvSpPr>
              <p:cNvPr id="38928" name="Rectangle 34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29" name="Rectangle 35"/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</p:grpSp>
      <p:sp>
        <p:nvSpPr>
          <p:cNvPr id="38927" name="TextBox 25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57200"/>
            <a:ext cx="5775325" cy="8382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Locating Quartiles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610600" cy="39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2"/>
                </a:solidFill>
              </a:rPr>
              <a:t>Find a quartile by determining the value in the appropriate </a:t>
            </a:r>
            <a:r>
              <a:rPr lang="en-US" altLang="en-US" dirty="0">
                <a:solidFill>
                  <a:schemeClr val="bg2"/>
                </a:solidFill>
                <a:highlight>
                  <a:srgbClr val="FFFF00"/>
                </a:highlight>
              </a:rPr>
              <a:t>position</a:t>
            </a:r>
            <a:r>
              <a:rPr lang="en-US" altLang="en-US" dirty="0">
                <a:solidFill>
                  <a:schemeClr val="bg2"/>
                </a:solidFill>
              </a:rPr>
              <a:t> in the ranked data, where: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  First quartile position: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hlink"/>
                </a:solidFill>
              </a:rPr>
              <a:t>	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1</a:t>
            </a:r>
            <a:r>
              <a:rPr lang="en-US" altLang="en-US" sz="2400" b="1" dirty="0">
                <a:solidFill>
                  <a:srgbClr val="008000"/>
                </a:solidFill>
              </a:rPr>
              <a:t> = (n+1)(1/4)</a:t>
            </a:r>
            <a:r>
              <a:rPr lang="en-US" altLang="en-US" sz="2400" b="1" dirty="0">
                <a:solidFill>
                  <a:schemeClr val="folHlink"/>
                </a:solidFill>
              </a:rPr>
              <a:t>    </a:t>
            </a:r>
            <a:r>
              <a:rPr lang="en-US" altLang="en-US" sz="2400" dirty="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bg2"/>
                </a:solidFill>
              </a:rPr>
              <a:t>Second quartile position:</a:t>
            </a:r>
            <a:r>
              <a:rPr lang="en-US" altLang="en-US" sz="2400" dirty="0"/>
              <a:t>  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2</a:t>
            </a:r>
            <a:r>
              <a:rPr lang="en-US" altLang="en-US" sz="2400" b="1" dirty="0">
                <a:solidFill>
                  <a:srgbClr val="008000"/>
                </a:solidFill>
              </a:rPr>
              <a:t> = (n+1)(1/2)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  </a:t>
            </a:r>
            <a:r>
              <a:rPr lang="en-US" altLang="en-US" sz="2400" dirty="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folHlink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bg2"/>
                </a:solidFill>
              </a:rPr>
              <a:t>Third quartile position:</a:t>
            </a:r>
            <a:r>
              <a:rPr lang="en-US" altLang="en-US" sz="2400" dirty="0"/>
              <a:t>   	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3</a:t>
            </a:r>
            <a:r>
              <a:rPr lang="en-US" altLang="en-US" sz="2400" b="1" dirty="0">
                <a:solidFill>
                  <a:srgbClr val="008000"/>
                </a:solidFill>
              </a:rPr>
              <a:t> = (n+1)(3/4)</a:t>
            </a:r>
            <a:r>
              <a:rPr lang="en-US" altLang="en-US" sz="2400" b="1" dirty="0">
                <a:solidFill>
                  <a:schemeClr val="folHlink"/>
                </a:solidFill>
              </a:rPr>
              <a:t>  </a:t>
            </a:r>
            <a:r>
              <a:rPr lang="en-US" altLang="en-US" sz="2400" dirty="0"/>
              <a:t>ranked value.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hlink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hlink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	  </a:t>
            </a:r>
            <a:r>
              <a:rPr lang="en-US" altLang="en-US" sz="2400" dirty="0">
                <a:solidFill>
                  <a:schemeClr val="bg2"/>
                </a:solidFill>
              </a:rPr>
              <a:t>where</a:t>
            </a:r>
            <a:r>
              <a:rPr lang="en-US" altLang="en-US" sz="2400" dirty="0"/>
              <a:t>  </a:t>
            </a:r>
            <a:r>
              <a:rPr lang="en-US" altLang="en-US" sz="2400" b="1" dirty="0">
                <a:solidFill>
                  <a:srgbClr val="008000"/>
                </a:solidFill>
              </a:rPr>
              <a:t>n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bg2"/>
                </a:solidFill>
              </a:rPr>
              <a:t>is the number of observed values.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Calculation Rules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calculating the ranked </a:t>
            </a:r>
            <a:r>
              <a:rPr lang="en-US" altLang="en-US" dirty="0">
                <a:highlight>
                  <a:srgbClr val="FFFF00"/>
                </a:highlight>
              </a:rPr>
              <a:t>position</a:t>
            </a:r>
            <a:r>
              <a:rPr lang="en-US" altLang="en-US" dirty="0"/>
              <a:t> use the following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If the result is a whole number then you’re good: use that.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If the result is a fractional half (e.g. 2.5, 7.5, 8.5, etc.) then average the two corresponding data values.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If the result is not a whole number or a fractional half then round the result to the nearest integer to find the ranked position.</a:t>
            </a: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81000" y="22098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(n = 9)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Q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is in the</a:t>
            </a:r>
            <a:r>
              <a:rPr lang="en-US" altLang="en-US" sz="1900" dirty="0"/>
              <a:t>  </a:t>
            </a:r>
            <a:r>
              <a:rPr lang="en-US" altLang="en-US" sz="2400" dirty="0">
                <a:solidFill>
                  <a:srgbClr val="008000"/>
                </a:solidFill>
              </a:rPr>
              <a:t>(9+1)/4 = 2.5 position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					</a:t>
            </a:r>
            <a:r>
              <a:rPr lang="en-US" altLang="en-US" sz="2400" dirty="0"/>
              <a:t>so    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1</a:t>
            </a:r>
            <a:r>
              <a:rPr lang="en-US" altLang="en-US" sz="2400" b="1" dirty="0">
                <a:solidFill>
                  <a:srgbClr val="008000"/>
                </a:solidFill>
              </a:rPr>
              <a:t> = (12+13)/2 = 12.5.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 b="1" dirty="0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Q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is in the</a:t>
            </a:r>
            <a:r>
              <a:rPr lang="en-US" altLang="en-US" sz="1900" dirty="0"/>
              <a:t>  </a:t>
            </a:r>
            <a:r>
              <a:rPr lang="en-US" altLang="en-US" sz="2400" dirty="0">
                <a:solidFill>
                  <a:srgbClr val="008000"/>
                </a:solidFill>
              </a:rPr>
              <a:t>(9+1)/2 = 5</a:t>
            </a:r>
            <a:r>
              <a:rPr lang="en-US" altLang="en-US" sz="2400" baseline="30000" dirty="0">
                <a:solidFill>
                  <a:srgbClr val="008000"/>
                </a:solidFill>
              </a:rPr>
              <a:t>th</a:t>
            </a:r>
            <a:r>
              <a:rPr lang="en-US" altLang="en-US" sz="2400" dirty="0">
                <a:solidFill>
                  <a:srgbClr val="008000"/>
                </a:solidFill>
              </a:rPr>
              <a:t> position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					</a:t>
            </a:r>
            <a:r>
              <a:rPr lang="en-US" altLang="en-US" sz="2400" dirty="0"/>
              <a:t>so    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2</a:t>
            </a:r>
            <a:r>
              <a:rPr lang="en-US" altLang="en-US" sz="2400" b="1" dirty="0">
                <a:solidFill>
                  <a:srgbClr val="008000"/>
                </a:solidFill>
              </a:rPr>
              <a:t> = median = 16.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Q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is in the</a:t>
            </a:r>
            <a:r>
              <a:rPr lang="en-US" altLang="en-US" sz="1900" dirty="0"/>
              <a:t>  </a:t>
            </a:r>
            <a:r>
              <a:rPr lang="en-US" altLang="en-US" sz="2400" dirty="0">
                <a:solidFill>
                  <a:srgbClr val="008000"/>
                </a:solidFill>
              </a:rPr>
              <a:t>(9+1)(3/4) = 7.5 position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of the ranked data,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					</a:t>
            </a:r>
            <a:r>
              <a:rPr lang="en-US" altLang="en-US" sz="2400" dirty="0"/>
              <a:t>so    </a:t>
            </a:r>
            <a:r>
              <a:rPr lang="en-US" altLang="en-US" sz="2400" b="1" dirty="0">
                <a:solidFill>
                  <a:srgbClr val="00800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3</a:t>
            </a:r>
            <a:r>
              <a:rPr lang="en-US" altLang="en-US" sz="2400" b="1" dirty="0">
                <a:solidFill>
                  <a:srgbClr val="008000"/>
                </a:solidFill>
              </a:rPr>
              <a:t> = (18+21)/2 = 19.5.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Quartile Measures</a:t>
            </a:r>
            <a:br>
              <a:rPr lang="en-US" altLang="en-US" sz="3600"/>
            </a:br>
            <a:r>
              <a:rPr lang="en-US" altLang="en-US" sz="3600"/>
              <a:t>Calculating The Quartiles:  Example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609600" y="1600200"/>
            <a:ext cx="8310563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/>
              <a:t>Sample Data in Ordered Array:  </a:t>
            </a:r>
            <a:r>
              <a:rPr lang="en-US" altLang="en-US" sz="2000" b="1" dirty="0">
                <a:solidFill>
                  <a:schemeClr val="tx2"/>
                </a:solidFill>
              </a:rPr>
              <a:t>11   12   13   16   16   17   18   21   22</a:t>
            </a:r>
            <a:r>
              <a:rPr lang="en-US" altLang="en-US" sz="2400" b="1" dirty="0"/>
              <a:t>  </a:t>
            </a: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1524000" y="56388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Q</a:t>
            </a:r>
            <a:r>
              <a:rPr lang="en-US" altLang="en-US" sz="2000" baseline="-25000"/>
              <a:t>1</a:t>
            </a:r>
            <a:r>
              <a:rPr lang="en-US" altLang="en-US" sz="2000"/>
              <a:t> and Q</a:t>
            </a:r>
            <a:r>
              <a:rPr lang="en-US" altLang="en-US" sz="2000" baseline="-25000"/>
              <a:t>3</a:t>
            </a:r>
            <a:r>
              <a:rPr lang="en-US" altLang="en-US" sz="2000"/>
              <a:t> are measures of non-central location.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Q</a:t>
            </a:r>
            <a:r>
              <a:rPr lang="en-US" altLang="en-US" sz="2000" baseline="-25000"/>
              <a:t>2</a:t>
            </a:r>
            <a:r>
              <a:rPr lang="en-US" altLang="en-US" sz="2000"/>
              <a:t> = median, is a measure of central tendency.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76200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Mean  (con’t)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The most common measure of central tendency.</a:t>
            </a:r>
          </a:p>
          <a:p>
            <a:pPr eaLnBrk="1" hangingPunct="1"/>
            <a:r>
              <a:rPr lang="en-US" altLang="en-US" sz="2400"/>
              <a:t>Mean = sum of values divided by the number of values.</a:t>
            </a:r>
          </a:p>
          <a:p>
            <a:pPr eaLnBrk="1" hangingPunct="1"/>
            <a:r>
              <a:rPr lang="en-US" altLang="en-US" sz="2400"/>
              <a:t>Affected by extreme values (outliers).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 rot="-5400000">
            <a:off x="59055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11  12  13  14  15  16  17  18  19 20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2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3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 rot="-5400000">
            <a:off x="12573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1447800" y="4800600"/>
            <a:ext cx="17526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Mean = 13</a:t>
            </a: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  11  12  13  14  15  16  17  18  19 20</a:t>
            </a:r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8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9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0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1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2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13" name="Rectangle 24"/>
          <p:cNvSpPr>
            <a:spLocks noChangeArrowheads="1"/>
          </p:cNvSpPr>
          <p:nvPr/>
        </p:nvSpPr>
        <p:spPr bwMode="auto">
          <a:xfrm>
            <a:off x="6019800" y="4800600"/>
            <a:ext cx="16764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Mean = 14</a:t>
            </a:r>
          </a:p>
        </p:txBody>
      </p:sp>
      <p:graphicFrame>
        <p:nvGraphicFramePr>
          <p:cNvPr id="8214" name="Object 6"/>
          <p:cNvGraphicFramePr>
            <a:graphicFrameLocks noChangeAspect="1"/>
          </p:cNvGraphicFramePr>
          <p:nvPr/>
        </p:nvGraphicFramePr>
        <p:xfrm>
          <a:off x="381000" y="5486400"/>
          <a:ext cx="34940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393700" progId="Equation.3">
                  <p:embed/>
                </p:oleObj>
              </mc:Choice>
              <mc:Fallback>
                <p:oleObj name="Equation" r:id="rId2" imgW="18796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86400"/>
                        <a:ext cx="349408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7"/>
          <p:cNvGraphicFramePr>
            <a:graphicFrameLocks noChangeAspect="1"/>
          </p:cNvGraphicFramePr>
          <p:nvPr/>
        </p:nvGraphicFramePr>
        <p:xfrm>
          <a:off x="4953000" y="5410200"/>
          <a:ext cx="35417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0" imgH="393700" progId="Equation.3">
                  <p:embed/>
                </p:oleObj>
              </mc:Choice>
              <mc:Fallback>
                <p:oleObj name="Equation" r:id="rId4" imgW="19050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35417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16" name="Straight Connector 3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Connector 3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8" name="TextBox 29"/>
          <p:cNvSpPr txBox="1">
            <a:spLocks noChangeArrowheads="1"/>
          </p:cNvSpPr>
          <p:nvPr/>
        </p:nvSpPr>
        <p:spPr bwMode="auto">
          <a:xfrm>
            <a:off x="7620000" y="76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5763" y="228600"/>
            <a:ext cx="6802437" cy="9906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Quartile Measures:</a:t>
            </a:r>
            <a:br>
              <a:rPr lang="en-US" altLang="en-US" sz="3600"/>
            </a:br>
            <a:r>
              <a:rPr lang="en-US" altLang="en-US" sz="3600"/>
              <a:t>The Interquartile Range (IQR)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80010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400" dirty="0"/>
              <a:t>The IQR is Q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– Q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and measures the spread in the middle 50% of the data.</a:t>
            </a:r>
          </a:p>
          <a:p>
            <a:pPr marL="342900" indent="-342900" defTabSz="914400" eaLnBrk="1" hangingPunct="1"/>
            <a:endParaRPr lang="en-US" altLang="en-US" sz="1200" dirty="0"/>
          </a:p>
          <a:p>
            <a:pPr marL="342900" indent="-342900" defTabSz="914400" eaLnBrk="1" hangingPunct="1"/>
            <a:r>
              <a:rPr lang="en-US" altLang="en-US" sz="2400" dirty="0"/>
              <a:t>The IQR is also called the </a:t>
            </a:r>
            <a:r>
              <a:rPr lang="en-US" altLang="en-US" sz="2400" i="1" dirty="0" err="1"/>
              <a:t>midspread</a:t>
            </a:r>
            <a:r>
              <a:rPr lang="en-US" altLang="en-US" sz="2400" dirty="0"/>
              <a:t> because it covers the middle 50% of the data.</a:t>
            </a:r>
          </a:p>
          <a:p>
            <a:pPr marL="342900" indent="-342900" defTabSz="914400" eaLnBrk="1" hangingPunct="1"/>
            <a:endParaRPr lang="en-US" altLang="en-US" sz="1200" dirty="0"/>
          </a:p>
          <a:p>
            <a:pPr marL="342900" indent="-342900" defTabSz="914400" eaLnBrk="1" hangingPunct="1"/>
            <a:r>
              <a:rPr lang="en-US" altLang="en-US" sz="2400" dirty="0"/>
              <a:t>The IQR is a measure of variability that is not influenced by outliers or extreme values.</a:t>
            </a:r>
          </a:p>
          <a:p>
            <a:pPr marL="342900" indent="-342900" defTabSz="914400" eaLnBrk="1" hangingPunct="1"/>
            <a:endParaRPr lang="en-US" altLang="en-US" sz="1200" dirty="0"/>
          </a:p>
          <a:p>
            <a:pPr marL="342900" indent="-342900" defTabSz="914400" eaLnBrk="1" hangingPunct="1"/>
            <a:r>
              <a:rPr lang="en-US" altLang="en-US" sz="2400" dirty="0"/>
              <a:t>Measures like Q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Q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and IQR that are not influenced by outliers are called </a:t>
            </a:r>
            <a:r>
              <a:rPr lang="en-US" altLang="en-US" sz="2400" i="1" dirty="0"/>
              <a:t>resistant measures</a:t>
            </a:r>
            <a:r>
              <a:rPr lang="en-US" altLang="en-US" sz="2400" dirty="0"/>
              <a:t>.</a:t>
            </a:r>
            <a:endParaRPr lang="en-US" altLang="en-US" sz="2400" baseline="-25000" dirty="0"/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8889A6-101D-423B-9DF6-9A02176AD1D8}"/>
              </a:ext>
            </a:extLst>
          </p:cNvPr>
          <p:cNvGrpSpPr/>
          <p:nvPr/>
        </p:nvGrpSpPr>
        <p:grpSpPr>
          <a:xfrm>
            <a:off x="1905000" y="1219200"/>
            <a:ext cx="4876800" cy="762000"/>
            <a:chOff x="1752600" y="2667000"/>
            <a:chExt cx="4876800" cy="762000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BAF12D56-0293-4A94-BE2C-15D583399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2667000"/>
              <a:ext cx="1219200" cy="457200"/>
              <a:chOff x="1008" y="1776"/>
              <a:chExt cx="768" cy="288"/>
            </a:xfrm>
          </p:grpSpPr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DA7228CA-4CCF-43EC-8FCD-1AB574E44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594DF674-4740-4341-A4DC-721EA0613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sp>
          <p:nvSpPr>
            <p:cNvPr id="7" name="AutoShape 15">
              <a:extLst>
                <a:ext uri="{FF2B5EF4-FFF2-40B4-BE49-F238E27FC236}">
                  <a16:creationId xmlns:a16="http://schemas.microsoft.com/office/drawing/2014/main" id="{B8F6B815-2B90-47EB-BFE1-069A81E9E4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575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id="{5BAE2476-90E4-498C-981E-3B887AA80F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767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98395B64-625D-4D9E-8A23-96D6C16A53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295900" y="3238500"/>
              <a:ext cx="228600" cy="152400"/>
            </a:xfrm>
            <a:prstGeom prst="rightArrow">
              <a:avLst>
                <a:gd name="adj1" fmla="val 50000"/>
                <a:gd name="adj2" fmla="val 3777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6CC97B89-0EB8-45B7-9AB0-F9E2147A2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2667000"/>
              <a:ext cx="1219200" cy="457200"/>
              <a:chOff x="1008" y="1776"/>
              <a:chExt cx="768" cy="288"/>
            </a:xfrm>
          </p:grpSpPr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5844D40D-5B13-4BE2-A82B-BD0BE4F4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27569153-3325-4EFC-A7AA-B853E0DD0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id="{432D8A68-1D70-43D9-A250-6636A10CF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2667000"/>
              <a:ext cx="1219200" cy="457200"/>
              <a:chOff x="1008" y="1776"/>
              <a:chExt cx="768" cy="288"/>
            </a:xfrm>
          </p:grpSpPr>
          <p:sp>
            <p:nvSpPr>
              <p:cNvPr id="15" name="Rectangle 31">
                <a:extLst>
                  <a:ext uri="{FF2B5EF4-FFF2-40B4-BE49-F238E27FC236}">
                    <a16:creationId xmlns:a16="http://schemas.microsoft.com/office/drawing/2014/main" id="{84C1C410-7166-4C64-8DA7-42B1199D9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Rectangle 32">
                <a:extLst>
                  <a:ext uri="{FF2B5EF4-FFF2-40B4-BE49-F238E27FC236}">
                    <a16:creationId xmlns:a16="http://schemas.microsoft.com/office/drawing/2014/main" id="{541FE815-012F-4B76-9F8B-6E6BB0198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  <p:grpSp>
          <p:nvGrpSpPr>
            <p:cNvPr id="12" name="Group 33">
              <a:extLst>
                <a:ext uri="{FF2B5EF4-FFF2-40B4-BE49-F238E27FC236}">
                  <a16:creationId xmlns:a16="http://schemas.microsoft.com/office/drawing/2014/main" id="{3ECD9623-86C9-4E89-803B-1C11ABDFC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0" y="2667000"/>
              <a:ext cx="1219200" cy="457200"/>
              <a:chOff x="1008" y="1776"/>
              <a:chExt cx="768" cy="288"/>
            </a:xfrm>
          </p:grpSpPr>
          <p:sp>
            <p:nvSpPr>
              <p:cNvPr id="13" name="Rectangle 34">
                <a:extLst>
                  <a:ext uri="{FF2B5EF4-FFF2-40B4-BE49-F238E27FC236}">
                    <a16:creationId xmlns:a16="http://schemas.microsoft.com/office/drawing/2014/main" id="{A417F41D-C18D-420D-92F7-625617F93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768" cy="288"/>
              </a:xfrm>
              <a:prstGeom prst="rect">
                <a:avLst/>
              </a:prstGeom>
              <a:solidFill>
                <a:srgbClr val="FF9BA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Rectangle 35">
                <a:extLst>
                  <a:ext uri="{FF2B5EF4-FFF2-40B4-BE49-F238E27FC236}">
                    <a16:creationId xmlns:a16="http://schemas.microsoft.com/office/drawing/2014/main" id="{3968B56E-2F78-441A-9F58-7D9854A2C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1777"/>
                <a:ext cx="582" cy="286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/>
                  <a:t>25%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11150"/>
            <a:ext cx="7543800" cy="892175"/>
          </a:xfrm>
        </p:spPr>
        <p:txBody>
          <a:bodyPr/>
          <a:lstStyle/>
          <a:p>
            <a:pPr defTabSz="914400" eaLnBrk="1" hangingPunct="1"/>
            <a:r>
              <a:rPr lang="en-US" altLang="en-US" sz="3600" dirty="0"/>
              <a:t>Calculating The Interquartile Range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3429000" y="4800600"/>
            <a:ext cx="2514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3417888" y="3357563"/>
            <a:ext cx="2516187" cy="528637"/>
          </a:xfrm>
          <a:custGeom>
            <a:avLst/>
            <a:gdLst>
              <a:gd name="T0" fmla="*/ 0 w 1585"/>
              <a:gd name="T1" fmla="*/ 2147483646 h 318"/>
              <a:gd name="T2" fmla="*/ 2147483646 w 1585"/>
              <a:gd name="T3" fmla="*/ 2147483646 h 318"/>
              <a:gd name="T4" fmla="*/ 2147483646 w 1585"/>
              <a:gd name="T5" fmla="*/ 0 h 318"/>
              <a:gd name="T6" fmla="*/ 0 w 1585"/>
              <a:gd name="T7" fmla="*/ 0 h 318"/>
              <a:gd name="T8" fmla="*/ 0 w 1585"/>
              <a:gd name="T9" fmla="*/ 2147483646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5"/>
              <a:gd name="T16" fmla="*/ 0 h 318"/>
              <a:gd name="T17" fmla="*/ 1585 w 1585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5" h="318">
                <a:moveTo>
                  <a:pt x="0" y="317"/>
                </a:moveTo>
                <a:lnTo>
                  <a:pt x="1584" y="317"/>
                </a:lnTo>
                <a:lnTo>
                  <a:pt x="1584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254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4876800" y="3352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267200" y="2514600"/>
            <a:ext cx="11826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Median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(Q</a:t>
            </a:r>
            <a:r>
              <a:rPr lang="en-US" altLang="en-US" sz="2400" baseline="-25000"/>
              <a:t>2</a:t>
            </a:r>
            <a:r>
              <a:rPr lang="en-US" altLang="en-US" sz="2400"/>
              <a:t>)</a:t>
            </a:r>
            <a:endParaRPr lang="en-US" altLang="en-US" sz="2400">
              <a:solidFill>
                <a:srgbClr val="FFFF66"/>
              </a:solidFill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5943600" y="3657600"/>
            <a:ext cx="11430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676400" y="3657600"/>
            <a:ext cx="17526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7086600" y="3276600"/>
            <a:ext cx="0" cy="6858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1676400" y="3352800"/>
            <a:ext cx="0" cy="6096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781800" y="2590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010400" y="2819400"/>
            <a:ext cx="1281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maximum</a:t>
            </a:r>
            <a:endParaRPr lang="en-US" altLang="en-US" sz="2000">
              <a:solidFill>
                <a:srgbClr val="FFFF66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969250" y="30384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295400" y="26670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endParaRPr lang="en-US" altLang="en-US" sz="2400">
              <a:solidFill>
                <a:srgbClr val="FFFF66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524000" y="2895600"/>
            <a:ext cx="1211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minimum</a:t>
            </a:r>
            <a:endParaRPr lang="en-US" altLang="en-US" sz="2000">
              <a:solidFill>
                <a:srgbClr val="FFFF66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605088" y="31369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228975" y="2743200"/>
            <a:ext cx="530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67375" y="2743200"/>
            <a:ext cx="530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3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1066800" y="20574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Example: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209800" y="3352800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25%                 25%               25%          25%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1447800" y="3937000"/>
            <a:ext cx="5857875" cy="3968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12                     30                 45           57            70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V="1">
            <a:off x="59436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34290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3352800" y="49530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Interquartile range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   = 57 – 30 = 27</a:t>
            </a:r>
            <a:endParaRPr lang="en-US" altLang="en-US" sz="2400">
              <a:solidFill>
                <a:srgbClr val="FF6600"/>
              </a:solidFill>
            </a:endParaRPr>
          </a:p>
        </p:txBody>
      </p:sp>
      <p:sp>
        <p:nvSpPr>
          <p:cNvPr id="44057" name="TextBox 2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Five Number Summary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41910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The five numbers that help describe the center, spread and shape of data are: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X</a:t>
            </a:r>
            <a:r>
              <a:rPr lang="en-US" altLang="en-US" sz="2700" baseline="-25000">
                <a:latin typeface="Times New Roman" panose="02020603050405020304" pitchFamily="18" charset="0"/>
              </a:rPr>
              <a:t>smallest.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First Quartile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1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Median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2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Third Quartile (Q</a:t>
            </a:r>
            <a:r>
              <a:rPr lang="en-US" altLang="en-US" sz="2700" baseline="-25000">
                <a:latin typeface="Times New Roman" panose="02020603050405020304" pitchFamily="18" charset="0"/>
              </a:rPr>
              <a:t>3</a:t>
            </a:r>
            <a:r>
              <a:rPr lang="en-US" altLang="en-US" sz="2700">
                <a:latin typeface="Times New Roman" panose="02020603050405020304" pitchFamily="18" charset="0"/>
              </a:rPr>
              <a:t>).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700">
                <a:latin typeface="Times New Roman" panose="02020603050405020304" pitchFamily="18" charset="0"/>
              </a:rPr>
              <a:t>X</a:t>
            </a:r>
            <a:r>
              <a:rPr lang="en-US" altLang="en-US" sz="2700" baseline="-25000">
                <a:latin typeface="Times New Roman" panose="02020603050405020304" pitchFamily="18" charset="0"/>
              </a:rPr>
              <a:t>largest.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en-US" altLang="en-US" sz="2700">
              <a:latin typeface="Times New Roman" panose="02020603050405020304" pitchFamily="18" charset="0"/>
            </a:endParaRP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BE1C4-C72E-486C-A238-8742871594EC}"/>
              </a:ext>
            </a:extLst>
          </p:cNvPr>
          <p:cNvSpPr txBox="1"/>
          <p:nvPr/>
        </p:nvSpPr>
        <p:spPr>
          <a:xfrm>
            <a:off x="8001000" y="5943600"/>
            <a:ext cx="1143000" cy="461665"/>
          </a:xfrm>
          <a:prstGeom prst="rect">
            <a:avLst/>
          </a:prstGeom>
          <a:solidFill>
            <a:srgbClr val="F983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"/>
          <p:cNvSpPr>
            <a:spLocks noChangeArrowheads="1"/>
          </p:cNvSpPr>
          <p:nvPr/>
        </p:nvSpPr>
        <p:spPr bwMode="auto">
          <a:xfrm>
            <a:off x="3733800" y="4191000"/>
            <a:ext cx="2514600" cy="838200"/>
          </a:xfrm>
          <a:prstGeom prst="rect">
            <a:avLst/>
          </a:prstGeom>
          <a:solidFill>
            <a:srgbClr val="00E2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07" name="Rectangle 8"/>
          <p:cNvSpPr>
            <a:spLocks noChangeArrowheads="1"/>
          </p:cNvSpPr>
          <p:nvPr/>
        </p:nvSpPr>
        <p:spPr bwMode="auto">
          <a:xfrm>
            <a:off x="1524000" y="42672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25% of data                 25%             25%        25% of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	        of data          of data	</a:t>
            </a:r>
          </a:p>
        </p:txBody>
      </p:sp>
      <p:sp>
        <p:nvSpPr>
          <p:cNvPr id="47108" name="Title 1"/>
          <p:cNvSpPr>
            <a:spLocks noGrp="1"/>
          </p:cNvSpPr>
          <p:nvPr>
            <p:ph type="title" idx="4294967295"/>
          </p:nvPr>
        </p:nvSpPr>
        <p:spPr>
          <a:xfrm>
            <a:off x="232569" y="319709"/>
            <a:ext cx="8678862" cy="670719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Five Number Summary and The Boxplot</a:t>
            </a:r>
          </a:p>
        </p:txBody>
      </p:sp>
      <p:sp>
        <p:nvSpPr>
          <p:cNvPr id="4710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A50021"/>
                </a:solidFill>
              </a:rPr>
              <a:t>The Boxplot:</a:t>
            </a:r>
            <a:r>
              <a:rPr lang="en-US" altLang="en-US"/>
              <a:t> A Graphical display of the data based on the five-number summary: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838200" y="34290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A50021"/>
                </a:solidFill>
              </a:rPr>
              <a:t>Example: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1295400" y="2895600"/>
            <a:ext cx="6705600" cy="45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371600" y="2895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</a:rPr>
              <a:t>smallest</a:t>
            </a:r>
            <a:r>
              <a:rPr lang="en-US" altLang="en-US" sz="2400">
                <a:solidFill>
                  <a:srgbClr val="008000"/>
                </a:solidFill>
              </a:rPr>
              <a:t>   --   Q</a:t>
            </a:r>
            <a:r>
              <a:rPr lang="en-US" altLang="en-US" sz="2400" baseline="-25000">
                <a:solidFill>
                  <a:srgbClr val="008000"/>
                </a:solidFill>
              </a:rPr>
              <a:t>1</a:t>
            </a:r>
            <a:r>
              <a:rPr lang="en-US" altLang="en-US" sz="2400">
                <a:solidFill>
                  <a:srgbClr val="008000"/>
                </a:solidFill>
              </a:rPr>
              <a:t>   --   Median   --   Q</a:t>
            </a:r>
            <a:r>
              <a:rPr lang="en-US" altLang="en-US" sz="2400" baseline="-25000">
                <a:solidFill>
                  <a:srgbClr val="008000"/>
                </a:solidFill>
              </a:rPr>
              <a:t>3</a:t>
            </a:r>
            <a:r>
              <a:rPr lang="en-US" altLang="en-US" sz="2400">
                <a:solidFill>
                  <a:srgbClr val="008000"/>
                </a:solidFill>
              </a:rPr>
              <a:t>   --   X</a:t>
            </a:r>
            <a:r>
              <a:rPr lang="en-US" altLang="en-US" sz="2400" baseline="-25000">
                <a:solidFill>
                  <a:srgbClr val="008000"/>
                </a:solidFill>
              </a:rPr>
              <a:t>largest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6492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73548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15" name="Straight Connector 16"/>
          <p:cNvCxnSpPr>
            <a:cxnSpLocks noChangeShapeType="1"/>
          </p:cNvCxnSpPr>
          <p:nvPr/>
        </p:nvCxnSpPr>
        <p:spPr bwMode="auto">
          <a:xfrm>
            <a:off x="1143000" y="4648200"/>
            <a:ext cx="2590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248400" y="4648200"/>
            <a:ext cx="160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Straight Connector 22"/>
          <p:cNvCxnSpPr>
            <a:cxnSpLocks noChangeShapeType="1"/>
          </p:cNvCxnSpPr>
          <p:nvPr/>
        </p:nvCxnSpPr>
        <p:spPr bwMode="auto">
          <a:xfrm rot="5400000">
            <a:off x="4762501" y="4610100"/>
            <a:ext cx="8382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8" name="Text Box 11"/>
          <p:cNvSpPr txBox="1">
            <a:spLocks noChangeArrowheads="1"/>
          </p:cNvSpPr>
          <p:nvPr/>
        </p:nvSpPr>
        <p:spPr bwMode="auto">
          <a:xfrm>
            <a:off x="762000" y="518160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smallest</a:t>
            </a:r>
            <a:r>
              <a:rPr lang="en-US" altLang="en-US" sz="2400"/>
              <a:t>	             Q</a:t>
            </a:r>
            <a:r>
              <a:rPr lang="en-US" altLang="en-US" sz="2400" baseline="-25000"/>
              <a:t>1</a:t>
            </a:r>
            <a:r>
              <a:rPr lang="en-US" altLang="en-US" sz="2400"/>
              <a:t>	  Median      Q</a:t>
            </a:r>
            <a:r>
              <a:rPr lang="en-US" altLang="en-US" sz="2400" baseline="-25000"/>
              <a:t>3</a:t>
            </a:r>
            <a:r>
              <a:rPr lang="en-US" altLang="en-US" sz="2400"/>
              <a:t>	    X</a:t>
            </a:r>
            <a:r>
              <a:rPr lang="en-US" altLang="en-US" sz="2400" baseline="-25000"/>
              <a:t>largest</a:t>
            </a:r>
          </a:p>
        </p:txBody>
      </p:sp>
      <p:sp>
        <p:nvSpPr>
          <p:cNvPr id="47119" name="TextBox 16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09600"/>
            <a:ext cx="8077200" cy="6858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Five Number Summary:</a:t>
            </a:r>
            <a:br>
              <a:rPr lang="en-US" altLang="en-US"/>
            </a:br>
            <a:r>
              <a:rPr lang="en-US" altLang="en-US"/>
              <a:t>Shape of Boxplots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If data are symmetric around the median then the box and central line are centered between the endpoints.</a:t>
            </a:r>
            <a:endParaRPr lang="en-US" altLang="en-US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A Boxplot can be shown in either a vertical or horizontal orientation.</a:t>
            </a:r>
          </a:p>
        </p:txBody>
      </p:sp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pSp>
        <p:nvGrpSpPr>
          <p:cNvPr id="48133" name="Group 17"/>
          <p:cNvGrpSpPr>
            <a:grpSpLocks/>
          </p:cNvGrpSpPr>
          <p:nvPr/>
        </p:nvGrpSpPr>
        <p:grpSpPr bwMode="auto">
          <a:xfrm>
            <a:off x="1524000" y="2947988"/>
            <a:ext cx="6096000" cy="1700212"/>
            <a:chOff x="960" y="1857"/>
            <a:chExt cx="3840" cy="1071"/>
          </a:xfrm>
        </p:grpSpPr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1200" y="2544"/>
              <a:ext cx="3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X</a:t>
              </a:r>
              <a:r>
                <a:rPr lang="en-US" altLang="en-US" sz="2400" baseline="-25000"/>
                <a:t>smallest</a:t>
              </a:r>
              <a:r>
                <a:rPr lang="en-US" altLang="en-US" sz="2400"/>
                <a:t>    Q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      Median      Q</a:t>
              </a:r>
              <a:r>
                <a:rPr lang="en-US" altLang="en-US" sz="2400" baseline="-25000"/>
                <a:t>3</a:t>
              </a:r>
              <a:r>
                <a:rPr lang="en-US" altLang="en-US" sz="2400"/>
                <a:t>      X</a:t>
              </a:r>
              <a:r>
                <a:rPr lang="en-US" altLang="en-US" sz="2400" baseline="-25000"/>
                <a:t>largest</a:t>
              </a:r>
              <a:endParaRPr lang="en-US" altLang="en-US" sz="2400"/>
            </a:p>
          </p:txBody>
        </p:sp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84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48136" name="Group 9"/>
            <p:cNvGrpSpPr>
              <a:grpSpLocks noChangeAspect="1"/>
            </p:cNvGrpSpPr>
            <p:nvPr/>
          </p:nvGrpSpPr>
          <p:grpSpPr bwMode="auto">
            <a:xfrm>
              <a:off x="1200" y="1857"/>
              <a:ext cx="3408" cy="831"/>
              <a:chOff x="1200" y="1857"/>
              <a:chExt cx="3408" cy="831"/>
            </a:xfrm>
          </p:grpSpPr>
          <p:sp>
            <p:nvSpPr>
              <p:cNvPr id="48137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1200" y="1857"/>
                <a:ext cx="3408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/>
            </p:nvSpPr>
            <p:spPr bwMode="auto">
              <a:xfrm>
                <a:off x="1352" y="2025"/>
                <a:ext cx="24" cy="459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/>
            </p:nvSpPr>
            <p:spPr bwMode="auto">
              <a:xfrm>
                <a:off x="1364" y="2252"/>
                <a:ext cx="3080" cy="2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/>
            </p:nvSpPr>
            <p:spPr bwMode="auto">
              <a:xfrm>
                <a:off x="4420" y="2061"/>
                <a:ext cx="24" cy="463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/>
            </p:nvSpPr>
            <p:spPr bwMode="auto">
              <a:xfrm>
                <a:off x="2130" y="2025"/>
                <a:ext cx="1552" cy="455"/>
              </a:xfrm>
              <a:prstGeom prst="rect">
                <a:avLst/>
              </a:prstGeom>
              <a:solidFill>
                <a:srgbClr val="00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auto">
              <a:xfrm>
                <a:off x="2118" y="2013"/>
                <a:ext cx="1572" cy="475"/>
              </a:xfrm>
              <a:custGeom>
                <a:avLst/>
                <a:gdLst>
                  <a:gd name="T0" fmla="*/ 12 w 1572"/>
                  <a:gd name="T1" fmla="*/ 451 h 475"/>
                  <a:gd name="T2" fmla="*/ 1548 w 1572"/>
                  <a:gd name="T3" fmla="*/ 451 h 475"/>
                  <a:gd name="T4" fmla="*/ 1548 w 1572"/>
                  <a:gd name="T5" fmla="*/ 24 h 475"/>
                  <a:gd name="T6" fmla="*/ 12 w 1572"/>
                  <a:gd name="T7" fmla="*/ 24 h 475"/>
                  <a:gd name="T8" fmla="*/ 12 w 1572"/>
                  <a:gd name="T9" fmla="*/ 0 h 475"/>
                  <a:gd name="T10" fmla="*/ 1572 w 1572"/>
                  <a:gd name="T11" fmla="*/ 0 h 475"/>
                  <a:gd name="T12" fmla="*/ 1572 w 1572"/>
                  <a:gd name="T13" fmla="*/ 475 h 475"/>
                  <a:gd name="T14" fmla="*/ 0 w 1572"/>
                  <a:gd name="T15" fmla="*/ 475 h 475"/>
                  <a:gd name="T16" fmla="*/ 0 w 1572"/>
                  <a:gd name="T17" fmla="*/ 463 h 475"/>
                  <a:gd name="T18" fmla="*/ 12 w 1572"/>
                  <a:gd name="T19" fmla="*/ 451 h 4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2" h="475">
                    <a:moveTo>
                      <a:pt x="12" y="451"/>
                    </a:moveTo>
                    <a:lnTo>
                      <a:pt x="1548" y="451"/>
                    </a:lnTo>
                    <a:lnTo>
                      <a:pt x="1548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572" y="0"/>
                    </a:lnTo>
                    <a:lnTo>
                      <a:pt x="1572" y="475"/>
                    </a:lnTo>
                    <a:lnTo>
                      <a:pt x="0" y="475"/>
                    </a:lnTo>
                    <a:lnTo>
                      <a:pt x="0" y="463"/>
                    </a:lnTo>
                    <a:lnTo>
                      <a:pt x="12" y="451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auto">
              <a:xfrm>
                <a:off x="2118" y="2013"/>
                <a:ext cx="24" cy="463"/>
              </a:xfrm>
              <a:custGeom>
                <a:avLst/>
                <a:gdLst>
                  <a:gd name="T0" fmla="*/ 24 w 24"/>
                  <a:gd name="T1" fmla="*/ 12 h 463"/>
                  <a:gd name="T2" fmla="*/ 24 w 24"/>
                  <a:gd name="T3" fmla="*/ 463 h 463"/>
                  <a:gd name="T4" fmla="*/ 0 w 24"/>
                  <a:gd name="T5" fmla="*/ 463 h 463"/>
                  <a:gd name="T6" fmla="*/ 0 w 24"/>
                  <a:gd name="T7" fmla="*/ 0 h 463"/>
                  <a:gd name="T8" fmla="*/ 12 w 24"/>
                  <a:gd name="T9" fmla="*/ 0 h 463"/>
                  <a:gd name="T10" fmla="*/ 24 w 24"/>
                  <a:gd name="T11" fmla="*/ 12 h 4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63">
                    <a:moveTo>
                      <a:pt x="24" y="12"/>
                    </a:moveTo>
                    <a:lnTo>
                      <a:pt x="24" y="463"/>
                    </a:lnTo>
                    <a:lnTo>
                      <a:pt x="0" y="46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4" name="Rectangle 16"/>
              <p:cNvSpPr>
                <a:spLocks noChangeArrowheads="1"/>
              </p:cNvSpPr>
              <p:nvPr/>
            </p:nvSpPr>
            <p:spPr bwMode="auto">
              <a:xfrm>
                <a:off x="2884" y="2025"/>
                <a:ext cx="24" cy="459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Distribution Shape and </a:t>
            </a:r>
            <a:br>
              <a:rPr lang="en-US" altLang="en-US"/>
            </a:br>
            <a:r>
              <a:rPr lang="en-US" altLang="en-US"/>
              <a:t>The Boxplot</a:t>
            </a:r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1295400" y="5113338"/>
            <a:ext cx="990600" cy="463550"/>
          </a:xfrm>
          <a:custGeom>
            <a:avLst/>
            <a:gdLst>
              <a:gd name="T0" fmla="*/ 0 w 655"/>
              <a:gd name="T1" fmla="*/ 2147483646 h 292"/>
              <a:gd name="T2" fmla="*/ 2147483646 w 655"/>
              <a:gd name="T3" fmla="*/ 2147483646 h 292"/>
              <a:gd name="T4" fmla="*/ 2147483646 w 655"/>
              <a:gd name="T5" fmla="*/ 0 h 292"/>
              <a:gd name="T6" fmla="*/ 0 w 655"/>
              <a:gd name="T7" fmla="*/ 0 h 292"/>
              <a:gd name="T8" fmla="*/ 0 w 655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292"/>
              <a:gd name="T17" fmla="*/ 655 w 655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292">
                <a:moveTo>
                  <a:pt x="0" y="291"/>
                </a:moveTo>
                <a:lnTo>
                  <a:pt x="654" y="291"/>
                </a:lnTo>
                <a:lnTo>
                  <a:pt x="654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1981200" y="512286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V="1">
            <a:off x="2286000" y="53514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Freeform 25"/>
          <p:cNvSpPr>
            <a:spLocks/>
          </p:cNvSpPr>
          <p:nvPr/>
        </p:nvSpPr>
        <p:spPr bwMode="auto">
          <a:xfrm>
            <a:off x="4267200" y="5113338"/>
            <a:ext cx="609600" cy="457200"/>
          </a:xfrm>
          <a:custGeom>
            <a:avLst/>
            <a:gdLst>
              <a:gd name="T0" fmla="*/ 0 w 288"/>
              <a:gd name="T1" fmla="*/ 2147483646 h 292"/>
              <a:gd name="T2" fmla="*/ 2147483646 w 288"/>
              <a:gd name="T3" fmla="*/ 2147483646 h 292"/>
              <a:gd name="T4" fmla="*/ 2147483646 w 288"/>
              <a:gd name="T5" fmla="*/ 0 h 292"/>
              <a:gd name="T6" fmla="*/ 0 w 288"/>
              <a:gd name="T7" fmla="*/ 0 h 292"/>
              <a:gd name="T8" fmla="*/ 0 w 288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92"/>
              <a:gd name="T17" fmla="*/ 288 w 288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92">
                <a:moveTo>
                  <a:pt x="0" y="291"/>
                </a:moveTo>
                <a:lnTo>
                  <a:pt x="287" y="291"/>
                </a:lnTo>
                <a:lnTo>
                  <a:pt x="287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Freeform 26"/>
          <p:cNvSpPr>
            <a:spLocks/>
          </p:cNvSpPr>
          <p:nvPr/>
        </p:nvSpPr>
        <p:spPr bwMode="auto">
          <a:xfrm>
            <a:off x="6705600" y="5113338"/>
            <a:ext cx="762000" cy="457200"/>
          </a:xfrm>
          <a:custGeom>
            <a:avLst/>
            <a:gdLst>
              <a:gd name="T0" fmla="*/ 0 w 653"/>
              <a:gd name="T1" fmla="*/ 2147483646 h 292"/>
              <a:gd name="T2" fmla="*/ 2147483646 w 653"/>
              <a:gd name="T3" fmla="*/ 2147483646 h 292"/>
              <a:gd name="T4" fmla="*/ 2147483646 w 653"/>
              <a:gd name="T5" fmla="*/ 0 h 292"/>
              <a:gd name="T6" fmla="*/ 0 w 653"/>
              <a:gd name="T7" fmla="*/ 0 h 292"/>
              <a:gd name="T8" fmla="*/ 0 w 653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292"/>
              <a:gd name="T17" fmla="*/ 653 w 653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292">
                <a:moveTo>
                  <a:pt x="0" y="291"/>
                </a:moveTo>
                <a:lnTo>
                  <a:pt x="652" y="291"/>
                </a:lnTo>
                <a:lnTo>
                  <a:pt x="652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685800" y="53514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H="1">
            <a:off x="6400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3657600" y="533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V="1">
            <a:off x="4876800" y="534193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flipV="1">
            <a:off x="7467600" y="5334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V="1">
            <a:off x="6400800" y="53419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4572000" y="511333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>
            <a:off x="8305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>
            <a:off x="54864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H="1">
            <a:off x="36576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 flipH="1">
            <a:off x="2590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 flipH="1">
            <a:off x="685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B7D4F1-ABBA-4555-BB70-F3E99CA01025}"/>
              </a:ext>
            </a:extLst>
          </p:cNvPr>
          <p:cNvGrpSpPr/>
          <p:nvPr/>
        </p:nvGrpSpPr>
        <p:grpSpPr>
          <a:xfrm>
            <a:off x="381000" y="1981200"/>
            <a:ext cx="8515350" cy="2614613"/>
            <a:chOff x="381000" y="1981200"/>
            <a:chExt cx="8515350" cy="2614613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6188075" y="1981200"/>
              <a:ext cx="27082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/>
                <a:t>Right-Skewed</a:t>
              </a: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381000" y="1981200"/>
              <a:ext cx="24368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/>
                <a:t>Left-Skewed</a:t>
              </a:r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3581400" y="1981200"/>
              <a:ext cx="20986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Symmetric</a:t>
              </a:r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6705600" y="3360738"/>
              <a:ext cx="0" cy="6096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6934200" y="2819400"/>
              <a:ext cx="0" cy="1143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7648575" y="3808413"/>
              <a:ext cx="0" cy="158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2209800" y="3055938"/>
              <a:ext cx="0" cy="914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>
              <a:off x="1905000" y="2979738"/>
              <a:ext cx="0" cy="9906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1295400" y="3733800"/>
              <a:ext cx="0" cy="2286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 flipH="1">
              <a:off x="4495800" y="2751138"/>
              <a:ext cx="0" cy="1219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4191000" y="3208338"/>
              <a:ext cx="0" cy="76200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>
              <a:off x="4800600" y="3208338"/>
              <a:ext cx="0" cy="7620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auto">
            <a:xfrm>
              <a:off x="2133600" y="2827338"/>
              <a:ext cx="461963" cy="1098550"/>
            </a:xfrm>
            <a:custGeom>
              <a:avLst/>
              <a:gdLst>
                <a:gd name="T0" fmla="*/ 2147483646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0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290" y="691"/>
                  </a:moveTo>
                  <a:lnTo>
                    <a:pt x="259" y="684"/>
                  </a:lnTo>
                  <a:lnTo>
                    <a:pt x="243" y="676"/>
                  </a:lnTo>
                  <a:lnTo>
                    <a:pt x="230" y="664"/>
                  </a:lnTo>
                  <a:lnTo>
                    <a:pt x="214" y="649"/>
                  </a:lnTo>
                  <a:lnTo>
                    <a:pt x="199" y="627"/>
                  </a:lnTo>
                  <a:lnTo>
                    <a:pt x="183" y="598"/>
                  </a:lnTo>
                  <a:lnTo>
                    <a:pt x="153" y="519"/>
                  </a:lnTo>
                  <a:lnTo>
                    <a:pt x="122" y="406"/>
                  </a:lnTo>
                  <a:lnTo>
                    <a:pt x="93" y="270"/>
                  </a:lnTo>
                  <a:lnTo>
                    <a:pt x="77" y="202"/>
                  </a:lnTo>
                  <a:lnTo>
                    <a:pt x="62" y="136"/>
                  </a:lnTo>
                  <a:lnTo>
                    <a:pt x="46" y="80"/>
                  </a:lnTo>
                  <a:lnTo>
                    <a:pt x="31" y="37"/>
                  </a:lnTo>
                  <a:lnTo>
                    <a:pt x="15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auto">
            <a:xfrm>
              <a:off x="685800" y="2827338"/>
              <a:ext cx="1460500" cy="1098550"/>
            </a:xfrm>
            <a:custGeom>
              <a:avLst/>
              <a:gdLst>
                <a:gd name="T0" fmla="*/ 0 w 872"/>
                <a:gd name="T1" fmla="*/ 2147483646 h 692"/>
                <a:gd name="T2" fmla="*/ 2147483646 w 872"/>
                <a:gd name="T3" fmla="*/ 2147483646 h 692"/>
                <a:gd name="T4" fmla="*/ 2147483646 w 872"/>
                <a:gd name="T5" fmla="*/ 2147483646 h 692"/>
                <a:gd name="T6" fmla="*/ 2147483646 w 872"/>
                <a:gd name="T7" fmla="*/ 2147483646 h 692"/>
                <a:gd name="T8" fmla="*/ 2147483646 w 872"/>
                <a:gd name="T9" fmla="*/ 2147483646 h 692"/>
                <a:gd name="T10" fmla="*/ 2147483646 w 872"/>
                <a:gd name="T11" fmla="*/ 2147483646 h 692"/>
                <a:gd name="T12" fmla="*/ 2147483646 w 872"/>
                <a:gd name="T13" fmla="*/ 2147483646 h 692"/>
                <a:gd name="T14" fmla="*/ 2147483646 w 872"/>
                <a:gd name="T15" fmla="*/ 2147483646 h 692"/>
                <a:gd name="T16" fmla="*/ 2147483646 w 872"/>
                <a:gd name="T17" fmla="*/ 2147483646 h 692"/>
                <a:gd name="T18" fmla="*/ 2147483646 w 872"/>
                <a:gd name="T19" fmla="*/ 2147483646 h 692"/>
                <a:gd name="T20" fmla="*/ 2147483646 w 872"/>
                <a:gd name="T21" fmla="*/ 2147483646 h 692"/>
                <a:gd name="T22" fmla="*/ 2147483646 w 872"/>
                <a:gd name="T23" fmla="*/ 2147483646 h 692"/>
                <a:gd name="T24" fmla="*/ 2147483646 w 872"/>
                <a:gd name="T25" fmla="*/ 2147483646 h 692"/>
                <a:gd name="T26" fmla="*/ 2147483646 w 872"/>
                <a:gd name="T27" fmla="*/ 2147483646 h 692"/>
                <a:gd name="T28" fmla="*/ 2147483646 w 872"/>
                <a:gd name="T29" fmla="*/ 2147483646 h 692"/>
                <a:gd name="T30" fmla="*/ 2147483646 w 872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2"/>
                <a:gd name="T49" fmla="*/ 0 h 692"/>
                <a:gd name="T50" fmla="*/ 872 w 872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2" h="692">
                  <a:moveTo>
                    <a:pt x="0" y="691"/>
                  </a:moveTo>
                  <a:lnTo>
                    <a:pt x="93" y="684"/>
                  </a:lnTo>
                  <a:lnTo>
                    <a:pt x="138" y="676"/>
                  </a:lnTo>
                  <a:lnTo>
                    <a:pt x="184" y="664"/>
                  </a:lnTo>
                  <a:lnTo>
                    <a:pt x="230" y="649"/>
                  </a:lnTo>
                  <a:lnTo>
                    <a:pt x="275" y="627"/>
                  </a:lnTo>
                  <a:lnTo>
                    <a:pt x="321" y="598"/>
                  </a:lnTo>
                  <a:lnTo>
                    <a:pt x="412" y="519"/>
                  </a:lnTo>
                  <a:lnTo>
                    <a:pt x="505" y="406"/>
                  </a:lnTo>
                  <a:lnTo>
                    <a:pt x="596" y="270"/>
                  </a:lnTo>
                  <a:lnTo>
                    <a:pt x="642" y="202"/>
                  </a:lnTo>
                  <a:lnTo>
                    <a:pt x="689" y="136"/>
                  </a:lnTo>
                  <a:lnTo>
                    <a:pt x="733" y="80"/>
                  </a:lnTo>
                  <a:lnTo>
                    <a:pt x="780" y="37"/>
                  </a:lnTo>
                  <a:lnTo>
                    <a:pt x="826" y="10"/>
                  </a:lnTo>
                  <a:lnTo>
                    <a:pt x="871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auto">
            <a:xfrm>
              <a:off x="4495800" y="2751138"/>
              <a:ext cx="914400" cy="1143000"/>
            </a:xfrm>
            <a:custGeom>
              <a:avLst/>
              <a:gdLst>
                <a:gd name="T0" fmla="*/ 2147483646 w 399"/>
                <a:gd name="T1" fmla="*/ 2147483646 h 692"/>
                <a:gd name="T2" fmla="*/ 2147483646 w 399"/>
                <a:gd name="T3" fmla="*/ 2147483646 h 692"/>
                <a:gd name="T4" fmla="*/ 2147483646 w 399"/>
                <a:gd name="T5" fmla="*/ 2147483646 h 692"/>
                <a:gd name="T6" fmla="*/ 2147483646 w 399"/>
                <a:gd name="T7" fmla="*/ 2147483646 h 692"/>
                <a:gd name="T8" fmla="*/ 2147483646 w 399"/>
                <a:gd name="T9" fmla="*/ 2147483646 h 692"/>
                <a:gd name="T10" fmla="*/ 2147483646 w 399"/>
                <a:gd name="T11" fmla="*/ 2147483646 h 692"/>
                <a:gd name="T12" fmla="*/ 2147483646 w 399"/>
                <a:gd name="T13" fmla="*/ 2147483646 h 692"/>
                <a:gd name="T14" fmla="*/ 2147483646 w 399"/>
                <a:gd name="T15" fmla="*/ 2147483646 h 692"/>
                <a:gd name="T16" fmla="*/ 2147483646 w 399"/>
                <a:gd name="T17" fmla="*/ 2147483646 h 692"/>
                <a:gd name="T18" fmla="*/ 2147483646 w 399"/>
                <a:gd name="T19" fmla="*/ 2147483646 h 692"/>
                <a:gd name="T20" fmla="*/ 2147483646 w 399"/>
                <a:gd name="T21" fmla="*/ 2147483646 h 692"/>
                <a:gd name="T22" fmla="*/ 2147483646 w 399"/>
                <a:gd name="T23" fmla="*/ 2147483646 h 692"/>
                <a:gd name="T24" fmla="*/ 2147483646 w 399"/>
                <a:gd name="T25" fmla="*/ 2147483646 h 692"/>
                <a:gd name="T26" fmla="*/ 2147483646 w 399"/>
                <a:gd name="T27" fmla="*/ 2147483646 h 692"/>
                <a:gd name="T28" fmla="*/ 2147483646 w 399"/>
                <a:gd name="T29" fmla="*/ 2147483646 h 692"/>
                <a:gd name="T30" fmla="*/ 0 w 399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9"/>
                <a:gd name="T49" fmla="*/ 0 h 692"/>
                <a:gd name="T50" fmla="*/ 399 w 399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9" h="692">
                  <a:moveTo>
                    <a:pt x="398" y="691"/>
                  </a:moveTo>
                  <a:lnTo>
                    <a:pt x="356" y="684"/>
                  </a:lnTo>
                  <a:lnTo>
                    <a:pt x="335" y="676"/>
                  </a:lnTo>
                  <a:lnTo>
                    <a:pt x="315" y="664"/>
                  </a:lnTo>
                  <a:lnTo>
                    <a:pt x="294" y="649"/>
                  </a:lnTo>
                  <a:lnTo>
                    <a:pt x="273" y="627"/>
                  </a:lnTo>
                  <a:lnTo>
                    <a:pt x="251" y="598"/>
                  </a:lnTo>
                  <a:lnTo>
                    <a:pt x="209" y="519"/>
                  </a:lnTo>
                  <a:lnTo>
                    <a:pt x="168" y="406"/>
                  </a:lnTo>
                  <a:lnTo>
                    <a:pt x="126" y="270"/>
                  </a:lnTo>
                  <a:lnTo>
                    <a:pt x="104" y="202"/>
                  </a:lnTo>
                  <a:lnTo>
                    <a:pt x="83" y="136"/>
                  </a:lnTo>
                  <a:lnTo>
                    <a:pt x="62" y="80"/>
                  </a:lnTo>
                  <a:lnTo>
                    <a:pt x="41" y="37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3581400" y="2751138"/>
              <a:ext cx="892175" cy="1143000"/>
            </a:xfrm>
            <a:custGeom>
              <a:avLst/>
              <a:gdLst>
                <a:gd name="T0" fmla="*/ 0 w 401"/>
                <a:gd name="T1" fmla="*/ 2147483646 h 692"/>
                <a:gd name="T2" fmla="*/ 2147483646 w 401"/>
                <a:gd name="T3" fmla="*/ 2147483646 h 692"/>
                <a:gd name="T4" fmla="*/ 2147483646 w 401"/>
                <a:gd name="T5" fmla="*/ 2147483646 h 692"/>
                <a:gd name="T6" fmla="*/ 2147483646 w 401"/>
                <a:gd name="T7" fmla="*/ 2147483646 h 692"/>
                <a:gd name="T8" fmla="*/ 2147483646 w 401"/>
                <a:gd name="T9" fmla="*/ 2147483646 h 692"/>
                <a:gd name="T10" fmla="*/ 2147483646 w 401"/>
                <a:gd name="T11" fmla="*/ 2147483646 h 692"/>
                <a:gd name="T12" fmla="*/ 2147483646 w 401"/>
                <a:gd name="T13" fmla="*/ 2147483646 h 692"/>
                <a:gd name="T14" fmla="*/ 2147483646 w 401"/>
                <a:gd name="T15" fmla="*/ 2147483646 h 692"/>
                <a:gd name="T16" fmla="*/ 2147483646 w 401"/>
                <a:gd name="T17" fmla="*/ 2147483646 h 692"/>
                <a:gd name="T18" fmla="*/ 2147483646 w 401"/>
                <a:gd name="T19" fmla="*/ 2147483646 h 692"/>
                <a:gd name="T20" fmla="*/ 2147483646 w 401"/>
                <a:gd name="T21" fmla="*/ 2147483646 h 692"/>
                <a:gd name="T22" fmla="*/ 2147483646 w 401"/>
                <a:gd name="T23" fmla="*/ 2147483646 h 692"/>
                <a:gd name="T24" fmla="*/ 2147483646 w 401"/>
                <a:gd name="T25" fmla="*/ 2147483646 h 692"/>
                <a:gd name="T26" fmla="*/ 2147483646 w 401"/>
                <a:gd name="T27" fmla="*/ 2147483646 h 692"/>
                <a:gd name="T28" fmla="*/ 2147483646 w 401"/>
                <a:gd name="T29" fmla="*/ 2147483646 h 692"/>
                <a:gd name="T30" fmla="*/ 2147483646 w 40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692"/>
                <a:gd name="T50" fmla="*/ 401 w 40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692">
                  <a:moveTo>
                    <a:pt x="0" y="691"/>
                  </a:moveTo>
                  <a:lnTo>
                    <a:pt x="42" y="684"/>
                  </a:lnTo>
                  <a:lnTo>
                    <a:pt x="63" y="676"/>
                  </a:lnTo>
                  <a:lnTo>
                    <a:pt x="85" y="664"/>
                  </a:lnTo>
                  <a:lnTo>
                    <a:pt x="106" y="649"/>
                  </a:lnTo>
                  <a:lnTo>
                    <a:pt x="127" y="627"/>
                  </a:lnTo>
                  <a:lnTo>
                    <a:pt x="147" y="598"/>
                  </a:lnTo>
                  <a:lnTo>
                    <a:pt x="189" y="519"/>
                  </a:lnTo>
                  <a:lnTo>
                    <a:pt x="232" y="406"/>
                  </a:lnTo>
                  <a:lnTo>
                    <a:pt x="274" y="270"/>
                  </a:lnTo>
                  <a:lnTo>
                    <a:pt x="294" y="202"/>
                  </a:lnTo>
                  <a:lnTo>
                    <a:pt x="315" y="136"/>
                  </a:lnTo>
                  <a:lnTo>
                    <a:pt x="336" y="80"/>
                  </a:lnTo>
                  <a:lnTo>
                    <a:pt x="357" y="37"/>
                  </a:lnTo>
                  <a:lnTo>
                    <a:pt x="379" y="10"/>
                  </a:lnTo>
                  <a:lnTo>
                    <a:pt x="40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6858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6843713" y="2797175"/>
              <a:ext cx="1462087" cy="1098550"/>
            </a:xfrm>
            <a:custGeom>
              <a:avLst/>
              <a:gdLst>
                <a:gd name="T0" fmla="*/ 2147483646 w 871"/>
                <a:gd name="T1" fmla="*/ 2147483646 h 692"/>
                <a:gd name="T2" fmla="*/ 2147483646 w 871"/>
                <a:gd name="T3" fmla="*/ 2147483646 h 692"/>
                <a:gd name="T4" fmla="*/ 2147483646 w 871"/>
                <a:gd name="T5" fmla="*/ 2147483646 h 692"/>
                <a:gd name="T6" fmla="*/ 2147483646 w 871"/>
                <a:gd name="T7" fmla="*/ 2147483646 h 692"/>
                <a:gd name="T8" fmla="*/ 2147483646 w 871"/>
                <a:gd name="T9" fmla="*/ 2147483646 h 692"/>
                <a:gd name="T10" fmla="*/ 2147483646 w 871"/>
                <a:gd name="T11" fmla="*/ 2147483646 h 692"/>
                <a:gd name="T12" fmla="*/ 2147483646 w 871"/>
                <a:gd name="T13" fmla="*/ 2147483646 h 692"/>
                <a:gd name="T14" fmla="*/ 2147483646 w 871"/>
                <a:gd name="T15" fmla="*/ 2147483646 h 692"/>
                <a:gd name="T16" fmla="*/ 2147483646 w 871"/>
                <a:gd name="T17" fmla="*/ 2147483646 h 692"/>
                <a:gd name="T18" fmla="*/ 2147483646 w 871"/>
                <a:gd name="T19" fmla="*/ 2147483646 h 692"/>
                <a:gd name="T20" fmla="*/ 2147483646 w 871"/>
                <a:gd name="T21" fmla="*/ 2147483646 h 692"/>
                <a:gd name="T22" fmla="*/ 2147483646 w 871"/>
                <a:gd name="T23" fmla="*/ 2147483646 h 692"/>
                <a:gd name="T24" fmla="*/ 2147483646 w 871"/>
                <a:gd name="T25" fmla="*/ 2147483646 h 692"/>
                <a:gd name="T26" fmla="*/ 2147483646 w 871"/>
                <a:gd name="T27" fmla="*/ 2147483646 h 692"/>
                <a:gd name="T28" fmla="*/ 2147483646 w 871"/>
                <a:gd name="T29" fmla="*/ 2147483646 h 692"/>
                <a:gd name="T30" fmla="*/ 0 w 87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1"/>
                <a:gd name="T49" fmla="*/ 0 h 692"/>
                <a:gd name="T50" fmla="*/ 871 w 87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1" h="692">
                  <a:moveTo>
                    <a:pt x="870" y="691"/>
                  </a:moveTo>
                  <a:lnTo>
                    <a:pt x="777" y="684"/>
                  </a:lnTo>
                  <a:lnTo>
                    <a:pt x="733" y="676"/>
                  </a:lnTo>
                  <a:lnTo>
                    <a:pt x="686" y="664"/>
                  </a:lnTo>
                  <a:lnTo>
                    <a:pt x="640" y="649"/>
                  </a:lnTo>
                  <a:lnTo>
                    <a:pt x="596" y="627"/>
                  </a:lnTo>
                  <a:lnTo>
                    <a:pt x="549" y="598"/>
                  </a:lnTo>
                  <a:lnTo>
                    <a:pt x="456" y="519"/>
                  </a:lnTo>
                  <a:lnTo>
                    <a:pt x="365" y="406"/>
                  </a:lnTo>
                  <a:lnTo>
                    <a:pt x="274" y="270"/>
                  </a:lnTo>
                  <a:lnTo>
                    <a:pt x="228" y="202"/>
                  </a:lnTo>
                  <a:lnTo>
                    <a:pt x="182" y="136"/>
                  </a:lnTo>
                  <a:lnTo>
                    <a:pt x="137" y="80"/>
                  </a:lnTo>
                  <a:lnTo>
                    <a:pt x="91" y="37"/>
                  </a:lnTo>
                  <a:lnTo>
                    <a:pt x="44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auto">
            <a:xfrm>
              <a:off x="6383338" y="2797175"/>
              <a:ext cx="461962" cy="1098550"/>
            </a:xfrm>
            <a:custGeom>
              <a:avLst/>
              <a:gdLst>
                <a:gd name="T0" fmla="*/ 0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2147483646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0" y="691"/>
                  </a:moveTo>
                  <a:lnTo>
                    <a:pt x="29" y="684"/>
                  </a:lnTo>
                  <a:lnTo>
                    <a:pt x="44" y="676"/>
                  </a:lnTo>
                  <a:lnTo>
                    <a:pt x="60" y="664"/>
                  </a:lnTo>
                  <a:lnTo>
                    <a:pt x="75" y="649"/>
                  </a:lnTo>
                  <a:lnTo>
                    <a:pt x="90" y="627"/>
                  </a:lnTo>
                  <a:lnTo>
                    <a:pt x="106" y="598"/>
                  </a:lnTo>
                  <a:lnTo>
                    <a:pt x="137" y="519"/>
                  </a:lnTo>
                  <a:lnTo>
                    <a:pt x="168" y="406"/>
                  </a:lnTo>
                  <a:lnTo>
                    <a:pt x="197" y="270"/>
                  </a:lnTo>
                  <a:lnTo>
                    <a:pt x="212" y="202"/>
                  </a:lnTo>
                  <a:lnTo>
                    <a:pt x="228" y="136"/>
                  </a:lnTo>
                  <a:lnTo>
                    <a:pt x="243" y="80"/>
                  </a:lnTo>
                  <a:lnTo>
                    <a:pt x="259" y="37"/>
                  </a:lnTo>
                  <a:lnTo>
                    <a:pt x="274" y="10"/>
                  </a:lnTo>
                  <a:lnTo>
                    <a:pt x="29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>
              <a:off x="7467600" y="3513138"/>
              <a:ext cx="0" cy="457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>
              <a:off x="3505200" y="3970338"/>
              <a:ext cx="193992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Line 42"/>
            <p:cNvSpPr>
              <a:spLocks noChangeShapeType="1"/>
            </p:cNvSpPr>
            <p:nvPr/>
          </p:nvSpPr>
          <p:spPr bwMode="auto">
            <a:xfrm>
              <a:off x="62484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Text Box 43"/>
            <p:cNvSpPr txBox="1">
              <a:spLocks noChangeArrowheads="1"/>
            </p:cNvSpPr>
            <p:nvPr/>
          </p:nvSpPr>
          <p:spPr bwMode="auto">
            <a:xfrm>
              <a:off x="9144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49196" name="Text Box 44"/>
            <p:cNvSpPr txBox="1">
              <a:spLocks noChangeArrowheads="1"/>
            </p:cNvSpPr>
            <p:nvPr/>
          </p:nvSpPr>
          <p:spPr bwMode="auto">
            <a:xfrm>
              <a:off x="1600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197" name="Text Box 45"/>
            <p:cNvSpPr txBox="1">
              <a:spLocks noChangeArrowheads="1"/>
            </p:cNvSpPr>
            <p:nvPr/>
          </p:nvSpPr>
          <p:spPr bwMode="auto">
            <a:xfrm>
              <a:off x="1981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9198" name="Text Box 46"/>
            <p:cNvSpPr txBox="1">
              <a:spLocks noChangeArrowheads="1"/>
            </p:cNvSpPr>
            <p:nvPr/>
          </p:nvSpPr>
          <p:spPr bwMode="auto">
            <a:xfrm>
              <a:off x="3886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49199" name="Text Box 47"/>
            <p:cNvSpPr txBox="1">
              <a:spLocks noChangeArrowheads="1"/>
            </p:cNvSpPr>
            <p:nvPr/>
          </p:nvSpPr>
          <p:spPr bwMode="auto">
            <a:xfrm>
              <a:off x="4267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200" name="Text Box 48"/>
            <p:cNvSpPr txBox="1">
              <a:spLocks noChangeArrowheads="1"/>
            </p:cNvSpPr>
            <p:nvPr/>
          </p:nvSpPr>
          <p:spPr bwMode="auto">
            <a:xfrm>
              <a:off x="4648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9201" name="Text Box 49"/>
            <p:cNvSpPr txBox="1">
              <a:spLocks noChangeArrowheads="1"/>
            </p:cNvSpPr>
            <p:nvPr/>
          </p:nvSpPr>
          <p:spPr bwMode="auto">
            <a:xfrm>
              <a:off x="64008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1DFF1D"/>
                  </a:solidFill>
                </a:rPr>
                <a:t>Q</a:t>
              </a:r>
              <a:r>
                <a:rPr lang="en-US" altLang="en-US" sz="2000" b="1" baseline="-25000">
                  <a:solidFill>
                    <a:srgbClr val="1DFF1D"/>
                  </a:solidFill>
                </a:rPr>
                <a:t>1</a:t>
              </a:r>
            </a:p>
          </p:txBody>
        </p:sp>
        <p:sp>
          <p:nvSpPr>
            <p:cNvPr id="49202" name="Text Box 50"/>
            <p:cNvSpPr txBox="1">
              <a:spLocks noChangeArrowheads="1"/>
            </p:cNvSpPr>
            <p:nvPr/>
          </p:nvSpPr>
          <p:spPr bwMode="auto">
            <a:xfrm>
              <a:off x="68580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203" name="Text Box 51"/>
            <p:cNvSpPr txBox="1">
              <a:spLocks noChangeArrowheads="1"/>
            </p:cNvSpPr>
            <p:nvPr/>
          </p:nvSpPr>
          <p:spPr bwMode="auto">
            <a:xfrm>
              <a:off x="73152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</p:grpSp>
      <p:sp>
        <p:nvSpPr>
          <p:cNvPr id="49204" name="TextBox 53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457200"/>
            <a:ext cx="7620000" cy="6858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Boxplot Example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28800"/>
            <a:ext cx="8458200" cy="4356100"/>
          </a:xfrm>
        </p:spPr>
        <p:txBody>
          <a:bodyPr>
            <a:spAutoFit/>
          </a:bodyPr>
          <a:lstStyle/>
          <a:p>
            <a:pPr marL="342900" indent="-342900" defTabSz="914400" eaLnBrk="1" hangingPunct="1"/>
            <a:r>
              <a:rPr lang="en-US" altLang="en-US"/>
              <a:t>Below is a Boxplot for the following data: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br>
              <a:rPr lang="en-US" altLang="en-US"/>
            </a:br>
            <a:br>
              <a:rPr lang="en-US" altLang="en-US"/>
            </a:br>
            <a:r>
              <a:rPr lang="en-US" altLang="en-US"/>
              <a:t>  0    2     2      2     3     3     4     5     5    9    27</a:t>
            </a:r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/>
            <a:endParaRPr lang="en-US" altLang="en-US" sz="1400"/>
          </a:p>
          <a:p>
            <a:pPr marL="342900" indent="-342900" defTabSz="914400" eaLnBrk="1" hangingPunct="1"/>
            <a:r>
              <a:rPr lang="en-US" altLang="en-US"/>
              <a:t>The data are right skewed, as the plot depicts.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609600" y="2743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X</a:t>
            </a:r>
            <a:r>
              <a:rPr lang="en-US" altLang="en-US" sz="2400" b="1" baseline="-25000">
                <a:solidFill>
                  <a:srgbClr val="008000"/>
                </a:solidFill>
              </a:rPr>
              <a:t>smallest</a:t>
            </a:r>
            <a:r>
              <a:rPr lang="en-US" altLang="en-US" sz="2400" b="1">
                <a:solidFill>
                  <a:srgbClr val="008000"/>
                </a:solidFill>
              </a:rPr>
              <a:t>    Q</a:t>
            </a:r>
            <a:r>
              <a:rPr lang="en-US" altLang="en-US" sz="2400" b="1" baseline="-25000">
                <a:solidFill>
                  <a:srgbClr val="008000"/>
                </a:solidFill>
              </a:rPr>
              <a:t>1</a:t>
            </a:r>
            <a:r>
              <a:rPr lang="en-US" altLang="en-US" sz="2400" b="1">
                <a:solidFill>
                  <a:srgbClr val="008000"/>
                </a:solidFill>
              </a:rPr>
              <a:t>             Q</a:t>
            </a:r>
            <a:r>
              <a:rPr lang="en-US" altLang="en-US" sz="2400" b="1" baseline="-25000">
                <a:solidFill>
                  <a:srgbClr val="008000"/>
                </a:solidFill>
              </a:rPr>
              <a:t>2</a:t>
            </a:r>
            <a:r>
              <a:rPr lang="en-US" altLang="en-US" sz="2400" b="1">
                <a:solidFill>
                  <a:srgbClr val="008000"/>
                </a:solidFill>
              </a:rPr>
              <a:t> / Median             Q</a:t>
            </a:r>
            <a:r>
              <a:rPr lang="en-US" altLang="en-US" sz="2400" b="1" baseline="-25000">
                <a:solidFill>
                  <a:srgbClr val="008000"/>
                </a:solidFill>
              </a:rPr>
              <a:t>3 </a:t>
            </a:r>
            <a:r>
              <a:rPr lang="en-US" altLang="en-US" sz="2400" b="1">
                <a:solidFill>
                  <a:srgbClr val="008000"/>
                </a:solidFill>
              </a:rPr>
              <a:t>        X</a:t>
            </a:r>
            <a:r>
              <a:rPr lang="en-US" altLang="en-US" sz="2400" b="1" baseline="-25000">
                <a:solidFill>
                  <a:srgbClr val="008000"/>
                </a:solidFill>
              </a:rPr>
              <a:t>largest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0181" name="Oval 7"/>
          <p:cNvSpPr>
            <a:spLocks noChangeArrowheads="1"/>
          </p:cNvSpPr>
          <p:nvPr/>
        </p:nvSpPr>
        <p:spPr bwMode="auto">
          <a:xfrm>
            <a:off x="685800" y="3200400"/>
            <a:ext cx="5334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2" name="Oval 8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3" name="Oval 9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4" name="Oval 10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5" name="Oval 11"/>
          <p:cNvSpPr>
            <a:spLocks noChangeArrowheads="1"/>
          </p:cNvSpPr>
          <p:nvPr/>
        </p:nvSpPr>
        <p:spPr bwMode="auto">
          <a:xfrm>
            <a:off x="7391400" y="3200400"/>
            <a:ext cx="685800" cy="533400"/>
          </a:xfrm>
          <a:prstGeom prst="ellipse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pSp>
        <p:nvGrpSpPr>
          <p:cNvPr id="50187" name="Group 23"/>
          <p:cNvGrpSpPr>
            <a:grpSpLocks/>
          </p:cNvGrpSpPr>
          <p:nvPr/>
        </p:nvGrpSpPr>
        <p:grpSpPr bwMode="auto">
          <a:xfrm>
            <a:off x="914400" y="3657600"/>
            <a:ext cx="7086600" cy="2363788"/>
            <a:chOff x="576" y="2304"/>
            <a:chExt cx="4464" cy="1489"/>
          </a:xfrm>
        </p:grpSpPr>
        <p:sp>
          <p:nvSpPr>
            <p:cNvPr id="50188" name="Text Box 5"/>
            <p:cNvSpPr txBox="1">
              <a:spLocks noChangeArrowheads="1"/>
            </p:cNvSpPr>
            <p:nvPr/>
          </p:nvSpPr>
          <p:spPr bwMode="auto">
            <a:xfrm>
              <a:off x="1008" y="3168"/>
              <a:ext cx="37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A50021"/>
                  </a:solidFill>
                </a:rPr>
                <a:t>0   2  3   5                                                              27</a:t>
              </a:r>
            </a:p>
          </p:txBody>
        </p:sp>
        <p:grpSp>
          <p:nvGrpSpPr>
            <p:cNvPr id="50189" name="Group 14"/>
            <p:cNvGrpSpPr>
              <a:grpSpLocks noChangeAspect="1"/>
            </p:cNvGrpSpPr>
            <p:nvPr/>
          </p:nvGrpSpPr>
          <p:grpSpPr bwMode="auto">
            <a:xfrm>
              <a:off x="576" y="2304"/>
              <a:ext cx="4464" cy="1489"/>
              <a:chOff x="576" y="2304"/>
              <a:chExt cx="4464" cy="1489"/>
            </a:xfrm>
          </p:grpSpPr>
          <p:sp>
            <p:nvSpPr>
              <p:cNvPr id="50190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76" y="2304"/>
                <a:ext cx="4464" cy="1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Rectangle 15"/>
              <p:cNvSpPr>
                <a:spLocks noChangeArrowheads="1"/>
              </p:cNvSpPr>
              <p:nvPr/>
            </p:nvSpPr>
            <p:spPr bwMode="auto">
              <a:xfrm>
                <a:off x="1079" y="2486"/>
                <a:ext cx="41" cy="63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2" name="Rectangle 16"/>
              <p:cNvSpPr>
                <a:spLocks noChangeArrowheads="1"/>
              </p:cNvSpPr>
              <p:nvPr/>
            </p:nvSpPr>
            <p:spPr bwMode="auto">
              <a:xfrm>
                <a:off x="1093" y="2789"/>
                <a:ext cx="3531" cy="33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3" name="Rectangle 17"/>
              <p:cNvSpPr>
                <a:spLocks noChangeArrowheads="1"/>
              </p:cNvSpPr>
              <p:nvPr/>
            </p:nvSpPr>
            <p:spPr bwMode="auto">
              <a:xfrm>
                <a:off x="4584" y="2503"/>
                <a:ext cx="40" cy="63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1361" y="2503"/>
                <a:ext cx="383" cy="634"/>
              </a:xfrm>
              <a:prstGeom prst="rect">
                <a:avLst/>
              </a:prstGeom>
              <a:solidFill>
                <a:srgbClr val="FF9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5" name="Freeform 19"/>
              <p:cNvSpPr>
                <a:spLocks/>
              </p:cNvSpPr>
              <p:nvPr/>
            </p:nvSpPr>
            <p:spPr bwMode="auto">
              <a:xfrm>
                <a:off x="1341" y="2486"/>
                <a:ext cx="416" cy="662"/>
              </a:xfrm>
              <a:custGeom>
                <a:avLst/>
                <a:gdLst>
                  <a:gd name="T0" fmla="*/ 20 w 416"/>
                  <a:gd name="T1" fmla="*/ 629 h 662"/>
                  <a:gd name="T2" fmla="*/ 376 w 416"/>
                  <a:gd name="T3" fmla="*/ 629 h 662"/>
                  <a:gd name="T4" fmla="*/ 376 w 416"/>
                  <a:gd name="T5" fmla="*/ 33 h 662"/>
                  <a:gd name="T6" fmla="*/ 20 w 416"/>
                  <a:gd name="T7" fmla="*/ 33 h 662"/>
                  <a:gd name="T8" fmla="*/ 20 w 416"/>
                  <a:gd name="T9" fmla="*/ 0 h 662"/>
                  <a:gd name="T10" fmla="*/ 416 w 416"/>
                  <a:gd name="T11" fmla="*/ 0 h 662"/>
                  <a:gd name="T12" fmla="*/ 416 w 416"/>
                  <a:gd name="T13" fmla="*/ 662 h 662"/>
                  <a:gd name="T14" fmla="*/ 0 w 416"/>
                  <a:gd name="T15" fmla="*/ 662 h 662"/>
                  <a:gd name="T16" fmla="*/ 0 w 416"/>
                  <a:gd name="T17" fmla="*/ 645 h 662"/>
                  <a:gd name="T18" fmla="*/ 20 w 416"/>
                  <a:gd name="T19" fmla="*/ 629 h 6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6" h="662">
                    <a:moveTo>
                      <a:pt x="20" y="629"/>
                    </a:moveTo>
                    <a:lnTo>
                      <a:pt x="376" y="629"/>
                    </a:lnTo>
                    <a:lnTo>
                      <a:pt x="376" y="33"/>
                    </a:lnTo>
                    <a:lnTo>
                      <a:pt x="20" y="33"/>
                    </a:lnTo>
                    <a:lnTo>
                      <a:pt x="20" y="0"/>
                    </a:lnTo>
                    <a:lnTo>
                      <a:pt x="416" y="0"/>
                    </a:lnTo>
                    <a:lnTo>
                      <a:pt x="416" y="662"/>
                    </a:lnTo>
                    <a:lnTo>
                      <a:pt x="0" y="662"/>
                    </a:lnTo>
                    <a:lnTo>
                      <a:pt x="0" y="645"/>
                    </a:lnTo>
                    <a:lnTo>
                      <a:pt x="20" y="629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" name="Freeform 20"/>
              <p:cNvSpPr>
                <a:spLocks/>
              </p:cNvSpPr>
              <p:nvPr/>
            </p:nvSpPr>
            <p:spPr bwMode="auto">
              <a:xfrm>
                <a:off x="1341" y="2486"/>
                <a:ext cx="41" cy="645"/>
              </a:xfrm>
              <a:custGeom>
                <a:avLst/>
                <a:gdLst>
                  <a:gd name="T0" fmla="*/ 41 w 41"/>
                  <a:gd name="T1" fmla="*/ 17 h 645"/>
                  <a:gd name="T2" fmla="*/ 41 w 41"/>
                  <a:gd name="T3" fmla="*/ 645 h 645"/>
                  <a:gd name="T4" fmla="*/ 0 w 41"/>
                  <a:gd name="T5" fmla="*/ 645 h 645"/>
                  <a:gd name="T6" fmla="*/ 0 w 41"/>
                  <a:gd name="T7" fmla="*/ 0 h 645"/>
                  <a:gd name="T8" fmla="*/ 20 w 41"/>
                  <a:gd name="T9" fmla="*/ 0 h 645"/>
                  <a:gd name="T10" fmla="*/ 41 w 41"/>
                  <a:gd name="T11" fmla="*/ 17 h 6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645">
                    <a:moveTo>
                      <a:pt x="41" y="17"/>
                    </a:moveTo>
                    <a:lnTo>
                      <a:pt x="41" y="645"/>
                    </a:lnTo>
                    <a:lnTo>
                      <a:pt x="0" y="645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1" y="1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7" name="Rectangle 21"/>
              <p:cNvSpPr>
                <a:spLocks noChangeArrowheads="1"/>
              </p:cNvSpPr>
              <p:nvPr/>
            </p:nvSpPr>
            <p:spPr bwMode="auto">
              <a:xfrm>
                <a:off x="1482" y="2503"/>
                <a:ext cx="40" cy="63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8" name="Rectangle 22"/>
              <p:cNvSpPr>
                <a:spLocks noChangeArrowheads="1"/>
              </p:cNvSpPr>
              <p:nvPr/>
            </p:nvSpPr>
            <p:spPr bwMode="auto">
              <a:xfrm>
                <a:off x="777" y="3219"/>
                <a:ext cx="398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200">
                    <a:solidFill>
                      <a:srgbClr val="FFFFFF"/>
                    </a:solidFill>
                  </a:rPr>
                  <a:t>    0   2 3  5                                           27</a:t>
                </a:r>
                <a:endParaRPr lang="en-US" altLang="en-US"/>
              </a:p>
            </p:txBody>
          </p:sp>
        </p:grpSp>
      </p:grp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Numerical Descriptive Measures for a Population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Descriptive statistics discussed previously described a </a:t>
            </a:r>
            <a:r>
              <a:rPr lang="en-US" altLang="en-US" sz="2400" i="1" dirty="0">
                <a:latin typeface="Times New Roman" panose="02020603050405020304" pitchFamily="18" charset="0"/>
              </a:rPr>
              <a:t>sample</a:t>
            </a:r>
            <a:r>
              <a:rPr lang="en-US" altLang="en-US" sz="2400" dirty="0">
                <a:latin typeface="Times New Roman" panose="02020603050405020304" pitchFamily="18" charset="0"/>
              </a:rPr>
              <a:t>, not the </a:t>
            </a:r>
            <a:r>
              <a:rPr lang="en-US" altLang="en-US" sz="2400" i="1" dirty="0">
                <a:latin typeface="Times New Roman" panose="02020603050405020304" pitchFamily="18" charset="0"/>
              </a:rPr>
              <a:t>population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Summary measures describing a population, called </a:t>
            </a:r>
            <a:r>
              <a:rPr lang="en-US" altLang="en-US" sz="2400" b="1" dirty="0">
                <a:latin typeface="Times New Roman" panose="02020603050405020304" pitchFamily="18" charset="0"/>
              </a:rPr>
              <a:t>parameters</a:t>
            </a:r>
            <a:r>
              <a:rPr lang="en-US" altLang="en-US" sz="2400" dirty="0">
                <a:latin typeface="Times New Roman" panose="02020603050405020304" pitchFamily="18" charset="0"/>
              </a:rPr>
              <a:t>, are denoted with Greek letters.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Important population parameters are the population mean, variance, and standard deviation.</a:t>
            </a:r>
          </a:p>
        </p:txBody>
      </p:sp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Numerical Descriptive Measures </a:t>
            </a:r>
            <a:br>
              <a:rPr lang="en-US" altLang="en-US" sz="3600"/>
            </a:br>
            <a:r>
              <a:rPr lang="en-US" altLang="en-US" sz="3600"/>
              <a:t>for a Population:  The mean µ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077200" cy="129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008000"/>
                </a:solidFill>
              </a:rPr>
              <a:t>population mean</a:t>
            </a:r>
            <a:r>
              <a:rPr lang="en-US" altLang="en-US"/>
              <a:t> is the sum of the values in the population divided by the population size, N.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133600" y="3352800"/>
          <a:ext cx="4943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700" imgH="609600" progId="Equation.3">
                  <p:embed/>
                </p:oleObj>
              </mc:Choice>
              <mc:Fallback>
                <p:oleObj name="Equation" r:id="rId2" imgW="19177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43475" cy="15700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667000" y="50292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dirty="0"/>
              <a:t>μ</a:t>
            </a:r>
            <a:r>
              <a:rPr lang="en-US" altLang="en-US" sz="2000" dirty="0"/>
              <a:t> = population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N = population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i</a:t>
            </a:r>
            <a:r>
              <a:rPr lang="en-US" altLang="en-US" sz="2000" baseline="30000" dirty="0" err="1"/>
              <a:t>th</a:t>
            </a:r>
            <a:r>
              <a:rPr lang="en-US" altLang="en-US" sz="2000" dirty="0"/>
              <a:t> value of the variable X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76200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of squared deviations of values from the mean.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solidFill>
                  <a:srgbClr val="008000"/>
                </a:solidFill>
              </a:rPr>
              <a:t>Population variance: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Numerical Descriptive Measures For A Population:  The Variance </a:t>
            </a:r>
            <a:r>
              <a:rPr lang="el-GR" altLang="en-US" sz="3600"/>
              <a:t>σ</a:t>
            </a:r>
            <a:r>
              <a:rPr lang="en-US" altLang="en-US" sz="3600" baseline="30000"/>
              <a:t>2</a:t>
            </a:r>
            <a:endParaRPr lang="el-GR" altLang="en-US" sz="3600" baseline="3000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724400" y="2971800"/>
          <a:ext cx="2846388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900" imgH="609600" progId="Equation.3">
                  <p:embed/>
                </p:oleObj>
              </mc:Choice>
              <mc:Fallback>
                <p:oleObj name="Equation" r:id="rId2" imgW="11049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2846388" cy="15700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</a:t>
            </a:r>
            <a:r>
              <a:rPr lang="en-US" altLang="en-US" sz="2400"/>
              <a:t> 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2590800" y="50292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dirty="0"/>
              <a:t>μ</a:t>
            </a:r>
            <a:r>
              <a:rPr lang="en-US" altLang="en-US" sz="2000" dirty="0"/>
              <a:t>  = population mean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N = population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i</a:t>
            </a:r>
            <a:r>
              <a:rPr lang="en-US" altLang="en-US" sz="2000" baseline="30000" dirty="0" err="1"/>
              <a:t>th</a:t>
            </a:r>
            <a:r>
              <a:rPr lang="en-US" altLang="en-US" sz="2000" dirty="0"/>
              <a:t> value of the variable X</a:t>
            </a: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Median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382000" cy="50292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/>
              <a:t>In an ordered array, the median is the “middle” number (50% above, 50% below).</a:t>
            </a:r>
          </a:p>
          <a:p>
            <a:pPr eaLnBrk="1" hangingPunct="1"/>
            <a:endParaRPr lang="en-US" altLang="en-US" sz="27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 sz="2700"/>
          </a:p>
          <a:p>
            <a:pPr eaLnBrk="1" hangingPunct="1"/>
            <a:r>
              <a:rPr lang="en-US" altLang="en-US" sz="2700"/>
              <a:t>Less sensitive than the mean to extreme values.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5400000">
            <a:off x="56769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1" name="AutoShape 13"/>
          <p:cNvSpPr>
            <a:spLocks noChangeArrowheads="1"/>
          </p:cNvSpPr>
          <p:nvPr/>
        </p:nvSpPr>
        <p:spPr bwMode="auto">
          <a:xfrm rot="-5400000">
            <a:off x="13335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1447800" y="4724400"/>
            <a:ext cx="19812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Median = 13</a:t>
            </a:r>
          </a:p>
        </p:txBody>
      </p:sp>
      <p:sp>
        <p:nvSpPr>
          <p:cNvPr id="9223" name="Rectangle 23"/>
          <p:cNvSpPr>
            <a:spLocks noChangeArrowheads="1"/>
          </p:cNvSpPr>
          <p:nvPr/>
        </p:nvSpPr>
        <p:spPr bwMode="auto">
          <a:xfrm>
            <a:off x="5791200" y="4724400"/>
            <a:ext cx="2057400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Median = 13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11  12  13  14  15  16  17  18  19 20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7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8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9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0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  11  12  13  14  15  16  17  18  19 20</a:t>
            </a: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3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4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5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6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7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cxnSp>
        <p:nvCxnSpPr>
          <p:cNvPr id="9238" name="Straight Connector 4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Straight Connector 4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Box 42"/>
          <p:cNvSpPr txBox="1">
            <a:spLocks noChangeArrowheads="1"/>
          </p:cNvSpPr>
          <p:nvPr/>
        </p:nvSpPr>
        <p:spPr bwMode="auto">
          <a:xfrm>
            <a:off x="74676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8486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Numerical Descriptive Measures For A Population:  The Standard Deviation </a:t>
            </a:r>
            <a:r>
              <a:rPr lang="el-GR" altLang="en-US" sz="3200"/>
              <a:t>σ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/>
              <a:t>Most commonly used measure of variation.</a:t>
            </a:r>
          </a:p>
          <a:p>
            <a:pPr eaLnBrk="1" hangingPunct="1"/>
            <a:r>
              <a:rPr lang="en-US" altLang="en-US"/>
              <a:t>Shows variation about the mean.</a:t>
            </a:r>
          </a:p>
          <a:p>
            <a:pPr eaLnBrk="1" hangingPunct="1"/>
            <a:r>
              <a:rPr lang="en-US" altLang="en-US"/>
              <a:t>Is the square root of the population variance.</a:t>
            </a:r>
          </a:p>
          <a:p>
            <a:pPr eaLnBrk="1" hangingPunct="1"/>
            <a:r>
              <a:rPr lang="en-US" altLang="en-US"/>
              <a:t>Has the </a:t>
            </a:r>
            <a:r>
              <a:rPr lang="en-US" altLang="en-US">
                <a:solidFill>
                  <a:srgbClr val="A50021"/>
                </a:solidFill>
              </a:rPr>
              <a:t>same units as the original data.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  <a:p>
            <a:pPr lvl="1" eaLnBrk="1" hangingPunct="1"/>
            <a:r>
              <a:rPr lang="en-US" altLang="en-US">
                <a:solidFill>
                  <a:srgbClr val="008000"/>
                </a:solidFill>
              </a:rPr>
              <a:t>Population standard deviation: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562600" y="4267200"/>
          <a:ext cx="29384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660400" progId="Equation.3">
                  <p:embed/>
                </p:oleObj>
              </mc:Choice>
              <mc:Fallback>
                <p:oleObj name="Equation" r:id="rId2" imgW="11557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2938463" cy="16795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statistics versus population parameters</a:t>
            </a:r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ph idx="4294967295"/>
          </p:nvPr>
        </p:nvGraphicFramePr>
        <p:xfrm>
          <a:off x="1447800" y="2209800"/>
          <a:ext cx="6629400" cy="3657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Population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Sample Statistic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Standard Deviation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2" name="Object 14"/>
          <p:cNvGraphicFramePr>
            <a:graphicFrameLocks noChangeAspect="1"/>
          </p:cNvGraphicFramePr>
          <p:nvPr/>
        </p:nvGraphicFramePr>
        <p:xfrm>
          <a:off x="6629400" y="3276600"/>
          <a:ext cx="48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569" imgH="202936" progId="Equation.3">
                  <p:embed/>
                </p:oleObj>
              </mc:Choice>
              <mc:Fallback>
                <p:oleObj name="Equation" r:id="rId2" imgW="177569" imgH="20293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0"/>
                        <a:ext cx="48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4" name="Object 15"/>
          <p:cNvGraphicFramePr>
            <a:graphicFrameLocks noChangeAspect="1"/>
          </p:cNvGraphicFramePr>
          <p:nvPr/>
        </p:nvGraphicFramePr>
        <p:xfrm>
          <a:off x="6629400" y="42672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6" name="Object 16"/>
          <p:cNvGraphicFramePr>
            <a:graphicFrameLocks noChangeAspect="1"/>
          </p:cNvGraphicFramePr>
          <p:nvPr/>
        </p:nvGraphicFramePr>
        <p:xfrm>
          <a:off x="6629400" y="5181600"/>
          <a:ext cx="300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3000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28" name="Object 17"/>
          <p:cNvGraphicFramePr>
            <a:graphicFrameLocks noChangeAspect="1"/>
          </p:cNvGraphicFramePr>
          <p:nvPr/>
        </p:nvGraphicFramePr>
        <p:xfrm>
          <a:off x="4343400" y="34290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164957" progId="Equation.3">
                  <p:embed/>
                </p:oleObj>
              </mc:Choice>
              <mc:Fallback>
                <p:oleObj name="Equation" r:id="rId8" imgW="152268" imgH="1649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30" name="Object 18"/>
          <p:cNvGraphicFramePr>
            <a:graphicFrameLocks noChangeAspect="1"/>
          </p:cNvGraphicFramePr>
          <p:nvPr/>
        </p:nvGraphicFramePr>
        <p:xfrm>
          <a:off x="4343400" y="4267200"/>
          <a:ext cx="457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13" imgH="203024" progId="Equation.3">
                  <p:embed/>
                </p:oleObj>
              </mc:Choice>
              <mc:Fallback>
                <p:oleObj name="Equation" r:id="rId10" imgW="215713" imgH="20302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4572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5332" name="Object 19"/>
          <p:cNvGraphicFramePr>
            <a:graphicFrameLocks noChangeAspect="1"/>
          </p:cNvGraphicFramePr>
          <p:nvPr/>
        </p:nvGraphicFramePr>
        <p:xfrm>
          <a:off x="4343400" y="5257800"/>
          <a:ext cx="304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139639" progId="Equation.3">
                  <p:embed/>
                </p:oleObj>
              </mc:Choice>
              <mc:Fallback>
                <p:oleObj name="Equation" r:id="rId12" imgW="152334" imgH="13963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57800"/>
                        <a:ext cx="304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3" name="TextBox 18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spend a lot of time talking about population parameters in this class b/c usually in the real world, we don’t have them and can never get them. </a:t>
            </a:r>
          </a:p>
          <a:p>
            <a:r>
              <a:rPr lang="en-US" dirty="0"/>
              <a:t>We view our sample statistics as good (or at least as good as we’re going to get) guesses for the population parameters</a:t>
            </a:r>
          </a:p>
          <a:p>
            <a:pPr lvl="1"/>
            <a:r>
              <a:rPr lang="en-US" dirty="0"/>
              <a:t>We usually don’t have mu, so we use </a:t>
            </a:r>
            <a:r>
              <a:rPr lang="en-US" dirty="0" err="1"/>
              <a:t>xbar</a:t>
            </a:r>
            <a:endParaRPr lang="en-US" dirty="0"/>
          </a:p>
          <a:p>
            <a:pPr lvl="1"/>
            <a:r>
              <a:rPr lang="en-US" dirty="0"/>
              <a:t>We usually don’t have sigma, so we use 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37338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54102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8077200" cy="2433638"/>
          </a:xfrm>
        </p:spPr>
        <p:txBody>
          <a:bodyPr/>
          <a:lstStyle/>
          <a:p>
            <a:pPr eaLnBrk="1" hangingPunct="1"/>
            <a:r>
              <a:rPr lang="en-US" altLang="en-US" dirty="0"/>
              <a:t>The empirical rule approximates the variation of data in a symmetric mound-shaped distribution.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Approximately </a:t>
            </a:r>
            <a:r>
              <a:rPr lang="en-US" altLang="en-US" dirty="0">
                <a:solidFill>
                  <a:srgbClr val="008000"/>
                </a:solidFill>
              </a:rPr>
              <a:t>68%</a:t>
            </a:r>
            <a:r>
              <a:rPr lang="en-US" altLang="en-US" dirty="0"/>
              <a:t> of the data in a symmetric mound shaped distribution is within 1 standard deviation of the mean or µ ± 1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/>
              <a:t>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The Empirical Rule</a:t>
            </a:r>
          </a:p>
        </p:txBody>
      </p:sp>
      <p:sp>
        <p:nvSpPr>
          <p:cNvPr id="56326" name="Freeform 7"/>
          <p:cNvSpPr>
            <a:spLocks/>
          </p:cNvSpPr>
          <p:nvPr/>
        </p:nvSpPr>
        <p:spPr bwMode="auto">
          <a:xfrm>
            <a:off x="4572000" y="3962400"/>
            <a:ext cx="847725" cy="1503363"/>
          </a:xfrm>
          <a:custGeom>
            <a:avLst/>
            <a:gdLst>
              <a:gd name="T0" fmla="*/ 0 w 534"/>
              <a:gd name="T1" fmla="*/ 0 h 947"/>
              <a:gd name="T2" fmla="*/ 2147483646 w 534"/>
              <a:gd name="T3" fmla="*/ 2147483646 h 947"/>
              <a:gd name="T4" fmla="*/ 2147483646 w 534"/>
              <a:gd name="T5" fmla="*/ 2147483646 h 947"/>
              <a:gd name="T6" fmla="*/ 2147483646 w 534"/>
              <a:gd name="T7" fmla="*/ 2147483646 h 947"/>
              <a:gd name="T8" fmla="*/ 2147483646 w 534"/>
              <a:gd name="T9" fmla="*/ 2147483646 h 947"/>
              <a:gd name="T10" fmla="*/ 2147483646 w 534"/>
              <a:gd name="T11" fmla="*/ 2147483646 h 947"/>
              <a:gd name="T12" fmla="*/ 2147483646 w 534"/>
              <a:gd name="T13" fmla="*/ 2147483646 h 947"/>
              <a:gd name="T14" fmla="*/ 2147483646 w 534"/>
              <a:gd name="T15" fmla="*/ 2147483646 h 947"/>
              <a:gd name="T16" fmla="*/ 0 w 534"/>
              <a:gd name="T17" fmla="*/ 2147483646 h 947"/>
              <a:gd name="T18" fmla="*/ 0 w 534"/>
              <a:gd name="T19" fmla="*/ 0 h 9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4"/>
              <a:gd name="T31" fmla="*/ 0 h 947"/>
              <a:gd name="T32" fmla="*/ 534 w 534"/>
              <a:gd name="T33" fmla="*/ 947 h 9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4" h="947">
                <a:moveTo>
                  <a:pt x="0" y="0"/>
                </a:moveTo>
                <a:lnTo>
                  <a:pt x="120" y="23"/>
                </a:lnTo>
                <a:lnTo>
                  <a:pt x="240" y="131"/>
                </a:lnTo>
                <a:lnTo>
                  <a:pt x="330" y="203"/>
                </a:lnTo>
                <a:lnTo>
                  <a:pt x="414" y="317"/>
                </a:lnTo>
                <a:lnTo>
                  <a:pt x="504" y="443"/>
                </a:lnTo>
                <a:lnTo>
                  <a:pt x="534" y="469"/>
                </a:lnTo>
                <a:lnTo>
                  <a:pt x="534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solidFill>
            <a:srgbClr val="1DFF1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Freeform 8"/>
          <p:cNvSpPr>
            <a:spLocks/>
          </p:cNvSpPr>
          <p:nvPr/>
        </p:nvSpPr>
        <p:spPr bwMode="auto">
          <a:xfrm>
            <a:off x="3743325" y="3968750"/>
            <a:ext cx="838200" cy="1497013"/>
          </a:xfrm>
          <a:custGeom>
            <a:avLst/>
            <a:gdLst>
              <a:gd name="T0" fmla="*/ 2147483646 w 528"/>
              <a:gd name="T1" fmla="*/ 2147483646 h 1338"/>
              <a:gd name="T2" fmla="*/ 2147483646 w 528"/>
              <a:gd name="T3" fmla="*/ 2147483646 h 1338"/>
              <a:gd name="T4" fmla="*/ 2147483646 w 528"/>
              <a:gd name="T5" fmla="*/ 2147483646 h 1338"/>
              <a:gd name="T6" fmla="*/ 2147483646 w 528"/>
              <a:gd name="T7" fmla="*/ 2147483646 h 1338"/>
              <a:gd name="T8" fmla="*/ 2147483646 w 528"/>
              <a:gd name="T9" fmla="*/ 2147483646 h 1338"/>
              <a:gd name="T10" fmla="*/ 2147483646 w 528"/>
              <a:gd name="T11" fmla="*/ 2147483646 h 1338"/>
              <a:gd name="T12" fmla="*/ 0 w 528"/>
              <a:gd name="T13" fmla="*/ 2147483646 h 1338"/>
              <a:gd name="T14" fmla="*/ 0 w 528"/>
              <a:gd name="T15" fmla="*/ 2147483646 h 1338"/>
              <a:gd name="T16" fmla="*/ 2147483646 w 528"/>
              <a:gd name="T17" fmla="*/ 2147483646 h 1338"/>
              <a:gd name="T18" fmla="*/ 2147483646 w 528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"/>
              <a:gd name="T31" fmla="*/ 0 h 1338"/>
              <a:gd name="T32" fmla="*/ 528 w 528"/>
              <a:gd name="T33" fmla="*/ 1338 h 1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" h="1338">
                <a:moveTo>
                  <a:pt x="456" y="18"/>
                </a:moveTo>
                <a:lnTo>
                  <a:pt x="385" y="66"/>
                </a:lnTo>
                <a:lnTo>
                  <a:pt x="262" y="214"/>
                </a:lnTo>
                <a:lnTo>
                  <a:pt x="197" y="293"/>
                </a:lnTo>
                <a:lnTo>
                  <a:pt x="102" y="474"/>
                </a:lnTo>
                <a:lnTo>
                  <a:pt x="36" y="588"/>
                </a:lnTo>
                <a:lnTo>
                  <a:pt x="0" y="654"/>
                </a:lnTo>
                <a:lnTo>
                  <a:pt x="0" y="1338"/>
                </a:lnTo>
                <a:lnTo>
                  <a:pt x="528" y="1332"/>
                </a:lnTo>
                <a:lnTo>
                  <a:pt x="528" y="0"/>
                </a:lnTo>
              </a:path>
            </a:pathLst>
          </a:custGeom>
          <a:solidFill>
            <a:srgbClr val="1DFF1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214813" y="3567113"/>
            <a:ext cx="25082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>
            <a:off x="2286000" y="5465763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>
            <a:off x="37338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Line 15"/>
          <p:cNvSpPr>
            <a:spLocks noChangeShapeType="1"/>
          </p:cNvSpPr>
          <p:nvPr/>
        </p:nvSpPr>
        <p:spPr bwMode="auto">
          <a:xfrm>
            <a:off x="5410200" y="47037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16"/>
          <p:cNvSpPr>
            <a:spLocks noChangeShapeType="1"/>
          </p:cNvSpPr>
          <p:nvPr/>
        </p:nvSpPr>
        <p:spPr bwMode="auto">
          <a:xfrm flipH="1">
            <a:off x="3810000" y="61515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5105400" y="6151563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Text Box 18"/>
          <p:cNvSpPr txBox="1">
            <a:spLocks noChangeArrowheads="1"/>
          </p:cNvSpPr>
          <p:nvPr/>
        </p:nvSpPr>
        <p:spPr bwMode="auto">
          <a:xfrm>
            <a:off x="4191000" y="46275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68%</a:t>
            </a:r>
          </a:p>
        </p:txBody>
      </p:sp>
      <p:sp>
        <p:nvSpPr>
          <p:cNvPr id="56335" name="Line 19"/>
          <p:cNvSpPr>
            <a:spLocks noChangeShapeType="1"/>
          </p:cNvSpPr>
          <p:nvPr/>
        </p:nvSpPr>
        <p:spPr bwMode="auto">
          <a:xfrm>
            <a:off x="4572000" y="3962400"/>
            <a:ext cx="1588" cy="15033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Freeform 21"/>
          <p:cNvSpPr>
            <a:spLocks/>
          </p:cNvSpPr>
          <p:nvPr/>
        </p:nvSpPr>
        <p:spPr bwMode="auto">
          <a:xfrm>
            <a:off x="2362200" y="3941763"/>
            <a:ext cx="2232025" cy="145256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Freeform 22"/>
          <p:cNvSpPr>
            <a:spLocks/>
          </p:cNvSpPr>
          <p:nvPr/>
        </p:nvSpPr>
        <p:spPr bwMode="auto">
          <a:xfrm>
            <a:off x="4572000" y="3941763"/>
            <a:ext cx="2227263" cy="145256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TextBox 23"/>
          <p:cNvSpPr txBox="1">
            <a:spLocks noChangeArrowheads="1"/>
          </p:cNvSpPr>
          <p:nvPr/>
        </p:nvSpPr>
        <p:spPr bwMode="auto">
          <a:xfrm>
            <a:off x="76200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56339" name="TextBox 1"/>
          <p:cNvSpPr txBox="1">
            <a:spLocks noChangeArrowheads="1"/>
          </p:cNvSpPr>
          <p:nvPr/>
        </p:nvSpPr>
        <p:spPr bwMode="auto">
          <a:xfrm>
            <a:off x="4090988" y="5900738"/>
            <a:ext cx="103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µ ± 1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/>
          </a:p>
        </p:txBody>
      </p:sp>
      <p:sp>
        <p:nvSpPr>
          <p:cNvPr id="56340" name="TextBox 22"/>
          <p:cNvSpPr txBox="1">
            <a:spLocks noChangeArrowheads="1"/>
          </p:cNvSpPr>
          <p:nvPr/>
        </p:nvSpPr>
        <p:spPr bwMode="auto">
          <a:xfrm>
            <a:off x="4446588" y="5400675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>
            <a:off x="6859588" y="4057650"/>
            <a:ext cx="1512887" cy="1660525"/>
          </a:xfrm>
          <a:custGeom>
            <a:avLst/>
            <a:gdLst>
              <a:gd name="T0" fmla="*/ 0 w 953"/>
              <a:gd name="T1" fmla="*/ 2147483646 h 1046"/>
              <a:gd name="T2" fmla="*/ 0 w 953"/>
              <a:gd name="T3" fmla="*/ 0 h 1046"/>
              <a:gd name="T4" fmla="*/ 2147483646 w 953"/>
              <a:gd name="T5" fmla="*/ 2147483646 h 1046"/>
              <a:gd name="T6" fmla="*/ 2147483646 w 953"/>
              <a:gd name="T7" fmla="*/ 2147483646 h 1046"/>
              <a:gd name="T8" fmla="*/ 2147483646 w 953"/>
              <a:gd name="T9" fmla="*/ 2147483646 h 1046"/>
              <a:gd name="T10" fmla="*/ 2147483646 w 953"/>
              <a:gd name="T11" fmla="*/ 2147483646 h 1046"/>
              <a:gd name="T12" fmla="*/ 2147483646 w 953"/>
              <a:gd name="T13" fmla="*/ 2147483646 h 1046"/>
              <a:gd name="T14" fmla="*/ 2147483646 w 953"/>
              <a:gd name="T15" fmla="*/ 2147483646 h 1046"/>
              <a:gd name="T16" fmla="*/ 2147483646 w 953"/>
              <a:gd name="T17" fmla="*/ 2147483646 h 1046"/>
              <a:gd name="T18" fmla="*/ 2147483646 w 953"/>
              <a:gd name="T19" fmla="*/ 2147483646 h 1046"/>
              <a:gd name="T20" fmla="*/ 2147483646 w 953"/>
              <a:gd name="T21" fmla="*/ 2147483646 h 1046"/>
              <a:gd name="T22" fmla="*/ 2147483646 w 953"/>
              <a:gd name="T23" fmla="*/ 2147483646 h 1046"/>
              <a:gd name="T24" fmla="*/ 2147483646 w 953"/>
              <a:gd name="T25" fmla="*/ 2147483646 h 1046"/>
              <a:gd name="T26" fmla="*/ 2147483646 w 953"/>
              <a:gd name="T27" fmla="*/ 2147483646 h 1046"/>
              <a:gd name="T28" fmla="*/ 0 w 953"/>
              <a:gd name="T29" fmla="*/ 2147483646 h 10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3"/>
              <a:gd name="T46" fmla="*/ 0 h 1046"/>
              <a:gd name="T47" fmla="*/ 953 w 953"/>
              <a:gd name="T48" fmla="*/ 1046 h 10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3" h="1046">
                <a:moveTo>
                  <a:pt x="0" y="1043"/>
                </a:moveTo>
                <a:lnTo>
                  <a:pt x="0" y="0"/>
                </a:lnTo>
                <a:lnTo>
                  <a:pt x="96" y="38"/>
                </a:lnTo>
                <a:lnTo>
                  <a:pt x="192" y="139"/>
                </a:lnTo>
                <a:lnTo>
                  <a:pt x="264" y="240"/>
                </a:lnTo>
                <a:lnTo>
                  <a:pt x="330" y="360"/>
                </a:lnTo>
                <a:lnTo>
                  <a:pt x="360" y="438"/>
                </a:lnTo>
                <a:lnTo>
                  <a:pt x="414" y="522"/>
                </a:lnTo>
                <a:lnTo>
                  <a:pt x="462" y="629"/>
                </a:lnTo>
                <a:lnTo>
                  <a:pt x="528" y="714"/>
                </a:lnTo>
                <a:lnTo>
                  <a:pt x="618" y="822"/>
                </a:lnTo>
                <a:lnTo>
                  <a:pt x="780" y="955"/>
                </a:lnTo>
                <a:lnTo>
                  <a:pt x="947" y="986"/>
                </a:lnTo>
                <a:lnTo>
                  <a:pt x="953" y="1046"/>
                </a:lnTo>
                <a:lnTo>
                  <a:pt x="0" y="1043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auto">
          <a:xfrm>
            <a:off x="2286000" y="4165600"/>
            <a:ext cx="1076325" cy="1638300"/>
          </a:xfrm>
          <a:custGeom>
            <a:avLst/>
            <a:gdLst>
              <a:gd name="T0" fmla="*/ 0 w 678"/>
              <a:gd name="T1" fmla="*/ 2147483646 h 1032"/>
              <a:gd name="T2" fmla="*/ 0 w 678"/>
              <a:gd name="T3" fmla="*/ 0 h 1032"/>
              <a:gd name="T4" fmla="*/ 2147483646 w 678"/>
              <a:gd name="T5" fmla="*/ 2147483646 h 1032"/>
              <a:gd name="T6" fmla="*/ 2147483646 w 678"/>
              <a:gd name="T7" fmla="*/ 2147483646 h 1032"/>
              <a:gd name="T8" fmla="*/ 2147483646 w 678"/>
              <a:gd name="T9" fmla="*/ 2147483646 h 1032"/>
              <a:gd name="T10" fmla="*/ 2147483646 w 678"/>
              <a:gd name="T11" fmla="*/ 2147483646 h 1032"/>
              <a:gd name="T12" fmla="*/ 2147483646 w 678"/>
              <a:gd name="T13" fmla="*/ 2147483646 h 1032"/>
              <a:gd name="T14" fmla="*/ 2147483646 w 678"/>
              <a:gd name="T15" fmla="*/ 2147483646 h 1032"/>
              <a:gd name="T16" fmla="*/ 2147483646 w 678"/>
              <a:gd name="T17" fmla="*/ 2147483646 h 1032"/>
              <a:gd name="T18" fmla="*/ 2147483646 w 678"/>
              <a:gd name="T19" fmla="*/ 2147483646 h 1032"/>
              <a:gd name="T20" fmla="*/ 2147483646 w 678"/>
              <a:gd name="T21" fmla="*/ 2147483646 h 1032"/>
              <a:gd name="T22" fmla="*/ 2147483646 w 678"/>
              <a:gd name="T23" fmla="*/ 2147483646 h 1032"/>
              <a:gd name="T24" fmla="*/ 2147483646 w 678"/>
              <a:gd name="T25" fmla="*/ 2147483646 h 1032"/>
              <a:gd name="T26" fmla="*/ 0 w 678"/>
              <a:gd name="T27" fmla="*/ 2147483646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8"/>
              <a:gd name="T43" fmla="*/ 0 h 1032"/>
              <a:gd name="T44" fmla="*/ 678 w 678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8" h="1032">
                <a:moveTo>
                  <a:pt x="0" y="1032"/>
                </a:moveTo>
                <a:lnTo>
                  <a:pt x="0" y="0"/>
                </a:lnTo>
                <a:lnTo>
                  <a:pt x="96" y="36"/>
                </a:lnTo>
                <a:lnTo>
                  <a:pt x="210" y="156"/>
                </a:lnTo>
                <a:lnTo>
                  <a:pt x="282" y="288"/>
                </a:lnTo>
                <a:lnTo>
                  <a:pt x="366" y="432"/>
                </a:lnTo>
                <a:lnTo>
                  <a:pt x="420" y="540"/>
                </a:lnTo>
                <a:lnTo>
                  <a:pt x="474" y="624"/>
                </a:lnTo>
                <a:lnTo>
                  <a:pt x="528" y="720"/>
                </a:lnTo>
                <a:lnTo>
                  <a:pt x="568" y="780"/>
                </a:lnTo>
                <a:lnTo>
                  <a:pt x="647" y="852"/>
                </a:lnTo>
                <a:lnTo>
                  <a:pt x="678" y="870"/>
                </a:lnTo>
                <a:lnTo>
                  <a:pt x="678" y="1032"/>
                </a:lnTo>
                <a:lnTo>
                  <a:pt x="0" y="1032"/>
                </a:lnTo>
                <a:close/>
              </a:path>
            </a:pathLst>
          </a:custGeom>
          <a:solidFill>
            <a:srgbClr val="1DFF1D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8077200" cy="2209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Approximately 95% of the data in a symmetric mound-shaped (</a:t>
            </a:r>
            <a:r>
              <a:rPr lang="en-US" altLang="en-US" sz="2400"/>
              <a:t>normal?) distribution </a:t>
            </a:r>
            <a:r>
              <a:rPr lang="en-US" altLang="en-US" sz="2400" dirty="0"/>
              <a:t>lies within two standard deviations of the mean, or µ ± 2</a:t>
            </a:r>
            <a:r>
              <a:rPr lang="el-GR" altLang="en-US" sz="2400" dirty="0"/>
              <a:t>σ</a:t>
            </a:r>
            <a:r>
              <a:rPr lang="en-US" altLang="en-US" sz="2400" dirty="0"/>
              <a:t>.</a:t>
            </a:r>
            <a:endParaRPr lang="el-GR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eaLnBrk="1" hangingPunct="1"/>
            <a:r>
              <a:rPr lang="en-US" altLang="en-US" sz="2400" dirty="0"/>
              <a:t>Approximately 99.7% of the data in a symmetric mound-shaped distribution lies within three standard deviations of the mean, or µ ± 3</a:t>
            </a:r>
            <a:r>
              <a:rPr lang="el-GR" altLang="en-US" sz="2400" dirty="0"/>
              <a:t>σ</a:t>
            </a:r>
            <a:r>
              <a:rPr lang="en-US" altLang="en-US" sz="2400" dirty="0"/>
              <a:t>.</a:t>
            </a:r>
            <a:endParaRPr lang="el-GR" altLang="en-US" sz="2400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78497" y="186392"/>
            <a:ext cx="772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C00000"/>
                </a:solidFill>
              </a:rPr>
              <a:t>The Empirical Rule (normal </a:t>
            </a:r>
            <a:r>
              <a:rPr lang="en-US" altLang="en-US" dirty="0">
                <a:solidFill>
                  <a:srgbClr val="C00000"/>
                </a:solidFill>
              </a:rPr>
              <a:t>distribution</a:t>
            </a:r>
            <a:r>
              <a:rPr lang="en-US" altLang="en-US" sz="3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7350" name="Freeform 8"/>
          <p:cNvSpPr>
            <a:spLocks/>
          </p:cNvSpPr>
          <p:nvPr/>
        </p:nvSpPr>
        <p:spPr bwMode="auto">
          <a:xfrm>
            <a:off x="5324475" y="4067175"/>
            <a:ext cx="1535113" cy="1670050"/>
          </a:xfrm>
          <a:custGeom>
            <a:avLst/>
            <a:gdLst>
              <a:gd name="T0" fmla="*/ 2147483646 w 967"/>
              <a:gd name="T1" fmla="*/ 2147483646 h 1052"/>
              <a:gd name="T2" fmla="*/ 2147483646 w 967"/>
              <a:gd name="T3" fmla="*/ 0 h 1052"/>
              <a:gd name="T4" fmla="*/ 2147483646 w 967"/>
              <a:gd name="T5" fmla="*/ 2147483646 h 1052"/>
              <a:gd name="T6" fmla="*/ 2147483646 w 967"/>
              <a:gd name="T7" fmla="*/ 2147483646 h 1052"/>
              <a:gd name="T8" fmla="*/ 2147483646 w 967"/>
              <a:gd name="T9" fmla="*/ 2147483646 h 1052"/>
              <a:gd name="T10" fmla="*/ 2147483646 w 967"/>
              <a:gd name="T11" fmla="*/ 2147483646 h 1052"/>
              <a:gd name="T12" fmla="*/ 2147483646 w 967"/>
              <a:gd name="T13" fmla="*/ 2147483646 h 1052"/>
              <a:gd name="T14" fmla="*/ 2147483646 w 967"/>
              <a:gd name="T15" fmla="*/ 2147483646 h 1052"/>
              <a:gd name="T16" fmla="*/ 2147483646 w 967"/>
              <a:gd name="T17" fmla="*/ 2147483646 h 1052"/>
              <a:gd name="T18" fmla="*/ 2147483646 w 967"/>
              <a:gd name="T19" fmla="*/ 2147483646 h 1052"/>
              <a:gd name="T20" fmla="*/ 2147483646 w 967"/>
              <a:gd name="T21" fmla="*/ 2147483646 h 1052"/>
              <a:gd name="T22" fmla="*/ 0 w 967"/>
              <a:gd name="T23" fmla="*/ 2147483646 h 1052"/>
              <a:gd name="T24" fmla="*/ 2147483646 w 967"/>
              <a:gd name="T25" fmla="*/ 2147483646 h 1052"/>
              <a:gd name="T26" fmla="*/ 2147483646 w 967"/>
              <a:gd name="T27" fmla="*/ 2147483646 h 10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7"/>
              <a:gd name="T43" fmla="*/ 0 h 1052"/>
              <a:gd name="T44" fmla="*/ 967 w 967"/>
              <a:gd name="T45" fmla="*/ 1052 h 10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7" h="1052">
                <a:moveTo>
                  <a:pt x="967" y="1038"/>
                </a:moveTo>
                <a:lnTo>
                  <a:pt x="967" y="0"/>
                </a:lnTo>
                <a:lnTo>
                  <a:pt x="871" y="78"/>
                </a:lnTo>
                <a:lnTo>
                  <a:pt x="775" y="174"/>
                </a:lnTo>
                <a:lnTo>
                  <a:pt x="709" y="312"/>
                </a:lnTo>
                <a:lnTo>
                  <a:pt x="631" y="462"/>
                </a:lnTo>
                <a:lnTo>
                  <a:pt x="583" y="558"/>
                </a:lnTo>
                <a:lnTo>
                  <a:pt x="505" y="642"/>
                </a:lnTo>
                <a:lnTo>
                  <a:pt x="439" y="750"/>
                </a:lnTo>
                <a:lnTo>
                  <a:pt x="343" y="858"/>
                </a:lnTo>
                <a:lnTo>
                  <a:pt x="187" y="954"/>
                </a:lnTo>
                <a:lnTo>
                  <a:pt x="0" y="992"/>
                </a:lnTo>
                <a:lnTo>
                  <a:pt x="6" y="1052"/>
                </a:lnTo>
                <a:lnTo>
                  <a:pt x="967" y="1038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Freeform 9"/>
          <p:cNvSpPr>
            <a:spLocks/>
          </p:cNvSpPr>
          <p:nvPr/>
        </p:nvSpPr>
        <p:spPr bwMode="auto">
          <a:xfrm>
            <a:off x="6894513" y="407035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Freeform 10"/>
          <p:cNvSpPr>
            <a:spLocks/>
          </p:cNvSpPr>
          <p:nvPr/>
        </p:nvSpPr>
        <p:spPr bwMode="auto">
          <a:xfrm>
            <a:off x="5257800" y="407035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Freeform 11"/>
          <p:cNvSpPr>
            <a:spLocks/>
          </p:cNvSpPr>
          <p:nvPr/>
        </p:nvSpPr>
        <p:spPr bwMode="auto">
          <a:xfrm>
            <a:off x="5240338" y="57261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Freeform 12"/>
          <p:cNvSpPr>
            <a:spLocks/>
          </p:cNvSpPr>
          <p:nvPr/>
        </p:nvSpPr>
        <p:spPr bwMode="auto">
          <a:xfrm>
            <a:off x="1219200" y="4165600"/>
            <a:ext cx="1066800" cy="1657350"/>
          </a:xfrm>
          <a:custGeom>
            <a:avLst/>
            <a:gdLst>
              <a:gd name="T0" fmla="*/ 2147483646 w 666"/>
              <a:gd name="T1" fmla="*/ 2147483646 h 1044"/>
              <a:gd name="T2" fmla="*/ 2147483646 w 666"/>
              <a:gd name="T3" fmla="*/ 0 h 1044"/>
              <a:gd name="T4" fmla="*/ 2147483646 w 666"/>
              <a:gd name="T5" fmla="*/ 2147483646 h 1044"/>
              <a:gd name="T6" fmla="*/ 2147483646 w 666"/>
              <a:gd name="T7" fmla="*/ 2147483646 h 1044"/>
              <a:gd name="T8" fmla="*/ 2147483646 w 666"/>
              <a:gd name="T9" fmla="*/ 2147483646 h 1044"/>
              <a:gd name="T10" fmla="*/ 2147483646 w 666"/>
              <a:gd name="T11" fmla="*/ 2147483646 h 1044"/>
              <a:gd name="T12" fmla="*/ 2147483646 w 666"/>
              <a:gd name="T13" fmla="*/ 2147483646 h 1044"/>
              <a:gd name="T14" fmla="*/ 2147483646 w 666"/>
              <a:gd name="T15" fmla="*/ 2147483646 h 1044"/>
              <a:gd name="T16" fmla="*/ 2147483646 w 666"/>
              <a:gd name="T17" fmla="*/ 2147483646 h 1044"/>
              <a:gd name="T18" fmla="*/ 2147483646 w 666"/>
              <a:gd name="T19" fmla="*/ 2147483646 h 1044"/>
              <a:gd name="T20" fmla="*/ 2147483646 w 666"/>
              <a:gd name="T21" fmla="*/ 2147483646 h 1044"/>
              <a:gd name="T22" fmla="*/ 0 w 666"/>
              <a:gd name="T23" fmla="*/ 2147483646 h 1044"/>
              <a:gd name="T24" fmla="*/ 0 w 666"/>
              <a:gd name="T25" fmla="*/ 2147483646 h 1044"/>
              <a:gd name="T26" fmla="*/ 2147483646 w 666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6"/>
              <a:gd name="T43" fmla="*/ 0 h 1044"/>
              <a:gd name="T44" fmla="*/ 666 w 666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6" h="1044">
                <a:moveTo>
                  <a:pt x="666" y="1044"/>
                </a:moveTo>
                <a:lnTo>
                  <a:pt x="666" y="0"/>
                </a:lnTo>
                <a:lnTo>
                  <a:pt x="576" y="60"/>
                </a:lnTo>
                <a:lnTo>
                  <a:pt x="474" y="180"/>
                </a:lnTo>
                <a:lnTo>
                  <a:pt x="426" y="324"/>
                </a:lnTo>
                <a:lnTo>
                  <a:pt x="330" y="468"/>
                </a:lnTo>
                <a:lnTo>
                  <a:pt x="282" y="564"/>
                </a:lnTo>
                <a:lnTo>
                  <a:pt x="210" y="660"/>
                </a:lnTo>
                <a:lnTo>
                  <a:pt x="138" y="756"/>
                </a:lnTo>
                <a:lnTo>
                  <a:pt x="108" y="792"/>
                </a:lnTo>
                <a:lnTo>
                  <a:pt x="30" y="864"/>
                </a:lnTo>
                <a:lnTo>
                  <a:pt x="0" y="882"/>
                </a:lnTo>
                <a:lnTo>
                  <a:pt x="0" y="1044"/>
                </a:lnTo>
                <a:lnTo>
                  <a:pt x="666" y="1044"/>
                </a:lnTo>
                <a:close/>
              </a:path>
            </a:pathLst>
          </a:custGeom>
          <a:solidFill>
            <a:srgbClr val="1DFF1D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3"/>
          <p:cNvSpPr>
            <a:spLocks noChangeShapeType="1"/>
          </p:cNvSpPr>
          <p:nvPr/>
        </p:nvSpPr>
        <p:spPr bwMode="auto">
          <a:xfrm>
            <a:off x="2286000" y="414655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Freeform 14"/>
          <p:cNvSpPr>
            <a:spLocks/>
          </p:cNvSpPr>
          <p:nvPr/>
        </p:nvSpPr>
        <p:spPr bwMode="auto">
          <a:xfrm>
            <a:off x="2320925" y="41783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Freeform 15"/>
          <p:cNvSpPr>
            <a:spLocks/>
          </p:cNvSpPr>
          <p:nvPr/>
        </p:nvSpPr>
        <p:spPr bwMode="auto">
          <a:xfrm>
            <a:off x="669925" y="4178300"/>
            <a:ext cx="1652588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Freeform 16"/>
          <p:cNvSpPr>
            <a:spLocks/>
          </p:cNvSpPr>
          <p:nvPr/>
        </p:nvSpPr>
        <p:spPr bwMode="auto">
          <a:xfrm>
            <a:off x="666750" y="58340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7"/>
          <p:cNvSpPr>
            <a:spLocks noChangeShapeType="1"/>
          </p:cNvSpPr>
          <p:nvPr/>
        </p:nvSpPr>
        <p:spPr bwMode="auto">
          <a:xfrm>
            <a:off x="6859588" y="403860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77505"/>
              </p:ext>
            </p:extLst>
          </p:nvPr>
        </p:nvGraphicFramePr>
        <p:xfrm>
          <a:off x="6454775" y="5926138"/>
          <a:ext cx="9604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307" imgH="203112" progId="Equation.3">
                  <p:embed/>
                </p:oleObj>
              </mc:Choice>
              <mc:Fallback>
                <p:oleObj name="Equation" r:id="rId2" imgW="44430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5926138"/>
                        <a:ext cx="9604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Line 19"/>
          <p:cNvSpPr>
            <a:spLocks noChangeShapeType="1"/>
          </p:cNvSpPr>
          <p:nvPr/>
        </p:nvSpPr>
        <p:spPr bwMode="auto">
          <a:xfrm flipV="1">
            <a:off x="53340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20"/>
          <p:cNvSpPr>
            <a:spLocks noChangeShapeType="1"/>
          </p:cNvSpPr>
          <p:nvPr/>
        </p:nvSpPr>
        <p:spPr bwMode="auto">
          <a:xfrm flipV="1">
            <a:off x="83820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21"/>
          <p:cNvSpPr>
            <a:spLocks noChangeShapeType="1"/>
          </p:cNvSpPr>
          <p:nvPr/>
        </p:nvSpPr>
        <p:spPr bwMode="auto">
          <a:xfrm flipH="1">
            <a:off x="5334000" y="6127750"/>
            <a:ext cx="9906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22"/>
          <p:cNvSpPr>
            <a:spLocks noChangeShapeType="1"/>
          </p:cNvSpPr>
          <p:nvPr/>
        </p:nvSpPr>
        <p:spPr bwMode="auto">
          <a:xfrm>
            <a:off x="7543800" y="6127750"/>
            <a:ext cx="8382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Text Box 23"/>
          <p:cNvSpPr txBox="1">
            <a:spLocks noChangeArrowheads="1"/>
          </p:cNvSpPr>
          <p:nvPr/>
        </p:nvSpPr>
        <p:spPr bwMode="auto">
          <a:xfrm>
            <a:off x="6400800" y="49847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99.7%</a:t>
            </a:r>
          </a:p>
        </p:txBody>
      </p:sp>
      <p:sp>
        <p:nvSpPr>
          <p:cNvPr id="57366" name="Text Box 24"/>
          <p:cNvSpPr txBox="1">
            <a:spLocks noChangeArrowheads="1"/>
          </p:cNvSpPr>
          <p:nvPr/>
        </p:nvSpPr>
        <p:spPr bwMode="auto">
          <a:xfrm>
            <a:off x="1905000" y="50609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95%</a:t>
            </a:r>
          </a:p>
        </p:txBody>
      </p:sp>
      <p:graphicFrame>
        <p:nvGraphicFramePr>
          <p:cNvPr id="57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59526"/>
              </p:ext>
            </p:extLst>
          </p:nvPr>
        </p:nvGraphicFramePr>
        <p:xfrm>
          <a:off x="1909763" y="6002338"/>
          <a:ext cx="9604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307" imgH="203112" progId="Equation.3">
                  <p:embed/>
                </p:oleObj>
              </mc:Choice>
              <mc:Fallback>
                <p:oleObj name="Equation" r:id="rId4" imgW="444307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6002338"/>
                        <a:ext cx="9604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Line 26"/>
          <p:cNvSpPr>
            <a:spLocks noChangeShapeType="1"/>
          </p:cNvSpPr>
          <p:nvPr/>
        </p:nvSpPr>
        <p:spPr bwMode="auto">
          <a:xfrm flipV="1">
            <a:off x="12192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7"/>
          <p:cNvSpPr>
            <a:spLocks noChangeShapeType="1"/>
          </p:cNvSpPr>
          <p:nvPr/>
        </p:nvSpPr>
        <p:spPr bwMode="auto">
          <a:xfrm flipV="1">
            <a:off x="3352800" y="55943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Line 28"/>
          <p:cNvSpPr>
            <a:spLocks noChangeShapeType="1"/>
          </p:cNvSpPr>
          <p:nvPr/>
        </p:nvSpPr>
        <p:spPr bwMode="auto">
          <a:xfrm flipH="1">
            <a:off x="1241425" y="6203950"/>
            <a:ext cx="538163" cy="158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9"/>
          <p:cNvSpPr>
            <a:spLocks noChangeShapeType="1"/>
          </p:cNvSpPr>
          <p:nvPr/>
        </p:nvSpPr>
        <p:spPr bwMode="auto">
          <a:xfrm>
            <a:off x="2971800" y="6203950"/>
            <a:ext cx="3810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TextBox 30"/>
          <p:cNvSpPr txBox="1">
            <a:spLocks noChangeArrowheads="1"/>
          </p:cNvSpPr>
          <p:nvPr/>
        </p:nvSpPr>
        <p:spPr bwMode="auto">
          <a:xfrm>
            <a:off x="7467600" y="8524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0CB1-2994-D39F-FA93-60E5AF45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D9C7-7DF0-65F6-AEF5-2EAA5187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care to note that this assumes a “symmetric, mound shaped” distribution!</a:t>
            </a:r>
          </a:p>
          <a:p>
            <a:r>
              <a:rPr lang="en-US" dirty="0"/>
              <a:t>Many distributions are indeed </a:t>
            </a:r>
            <a:r>
              <a:rPr lang="en-US"/>
              <a:t>like this </a:t>
            </a:r>
            <a:r>
              <a:rPr lang="en-US" dirty="0"/>
              <a:t>(or pretty close) but many are not!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the Empirical Rule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</a:rPr>
              <a:t>Suppose that the variable Math SAT scores is bell-shaped with a mean of 500 and a standard deviation of 90.  Then: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Approximately 68% of all test takers scored between 410 and 590, (500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>
                <a:latin typeface="Times New Roman" panose="02020603050405020304" pitchFamily="18" charset="0"/>
              </a:rPr>
              <a:t> 90).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altLang="en-US" sz="14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Approximately 95% of all test takers scored between 320 and 680, (500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>
                <a:latin typeface="Times New Roman" panose="02020603050405020304" pitchFamily="18" charset="0"/>
              </a:rPr>
              <a:t> 180).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altLang="en-US" sz="14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Approximately 99.7% of all test takers scored between 230 and 770, (500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>
                <a:latin typeface="Times New Roman" panose="02020603050405020304" pitchFamily="18" charset="0"/>
              </a:rPr>
              <a:t> 270).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3333-A720-6922-1DC0-BD535C9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E3A3-AF8F-0C64-4E33-D92CF54E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if the distribution is normal, we’ve got a good “rule of thumb” (the empirical rule). </a:t>
            </a:r>
          </a:p>
          <a:p>
            <a:r>
              <a:rPr lang="en-US" i="1" dirty="0"/>
              <a:t>Do we have a rule of thumb for data that’s </a:t>
            </a:r>
            <a:r>
              <a:rPr lang="en-US" i="1" u="sng" dirty="0"/>
              <a:t>not</a:t>
            </a:r>
            <a:r>
              <a:rPr lang="en-US" i="1" dirty="0"/>
              <a:t> bell-shaped/approximately normal?</a:t>
            </a:r>
          </a:p>
          <a:p>
            <a:r>
              <a:rPr lang="en-US" dirty="0"/>
              <a:t>Yep. We have Chebyshev’s Theorem.</a:t>
            </a:r>
          </a:p>
          <a:p>
            <a:r>
              <a:rPr lang="en-US" dirty="0"/>
              <a:t>This is a rule of thumb for non-normal distributions in general. </a:t>
            </a:r>
          </a:p>
          <a:p>
            <a:pPr lvl="1"/>
            <a:r>
              <a:rPr lang="en-US" dirty="0"/>
              <a:t>Not exact, but decent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676400" y="4343400"/>
            <a:ext cx="680878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0900" y="21336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Regardless of how the data are distributed, at least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(1 - 1/k</a:t>
            </a:r>
            <a:r>
              <a:rPr lang="en-US" altLang="en-US" sz="2400" baseline="30000" dirty="0">
                <a:solidFill>
                  <a:srgbClr val="008000"/>
                </a:solidFill>
              </a:rPr>
              <a:t>2</a:t>
            </a:r>
            <a:r>
              <a:rPr lang="en-US" altLang="en-US" sz="2400" dirty="0">
                <a:solidFill>
                  <a:srgbClr val="008000"/>
                </a:solidFill>
              </a:rPr>
              <a:t>) x 100%</a:t>
            </a:r>
            <a:r>
              <a:rPr lang="en-US" altLang="en-US" sz="2400" dirty="0"/>
              <a:t> of the values will fall within </a:t>
            </a:r>
            <a:r>
              <a:rPr lang="en-US" altLang="en-US" sz="2400" dirty="0">
                <a:solidFill>
                  <a:srgbClr val="008000"/>
                </a:solidFill>
              </a:rPr>
              <a:t>k</a:t>
            </a:r>
            <a:r>
              <a:rPr lang="en-US" altLang="en-US" sz="2400" dirty="0"/>
              <a:t> standard deviations of the mean (for k &gt; 1).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800" dirty="0"/>
              <a:t> </a:t>
            </a:r>
            <a:r>
              <a:rPr lang="en-US" altLang="en-US" dirty="0"/>
              <a:t>Examples:</a:t>
            </a: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en-US" sz="2000" dirty="0">
              <a:solidFill>
                <a:schemeClr val="folHlink"/>
              </a:solidFill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(1 - 1/2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x 100% = </a:t>
            </a:r>
            <a:r>
              <a:rPr lang="en-US" altLang="en-US" sz="2400" dirty="0">
                <a:solidFill>
                  <a:srgbClr val="008000"/>
                </a:solidFill>
              </a:rPr>
              <a:t>75%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….............. </a:t>
            </a:r>
            <a:r>
              <a:rPr lang="en-US" altLang="en-US" sz="2400" dirty="0">
                <a:solidFill>
                  <a:srgbClr val="008000"/>
                </a:solidFill>
              </a:rPr>
              <a:t>k=2  (</a:t>
            </a:r>
            <a:r>
              <a:rPr lang="el-GR" altLang="en-US" sz="2400" dirty="0">
                <a:solidFill>
                  <a:srgbClr val="008000"/>
                </a:solidFill>
              </a:rPr>
              <a:t>μ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 ± 2</a:t>
            </a:r>
            <a:r>
              <a:rPr lang="el-GR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σ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008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(1 - 1/3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x 100% = </a:t>
            </a:r>
            <a:r>
              <a:rPr lang="en-US" altLang="en-US" sz="2400" dirty="0">
                <a:solidFill>
                  <a:srgbClr val="008000"/>
                </a:solidFill>
              </a:rPr>
              <a:t>88.89%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……….. </a:t>
            </a:r>
            <a:r>
              <a:rPr lang="en-US" altLang="en-US" sz="2400" dirty="0">
                <a:solidFill>
                  <a:srgbClr val="008000"/>
                </a:solidFill>
              </a:rPr>
              <a:t>k=3  (</a:t>
            </a:r>
            <a:r>
              <a:rPr lang="el-GR" altLang="en-US" sz="2400" dirty="0">
                <a:solidFill>
                  <a:srgbClr val="008000"/>
                </a:solidFill>
              </a:rPr>
              <a:t>μ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 ± 3</a:t>
            </a:r>
            <a:r>
              <a:rPr lang="el-GR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σ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955675" y="172702"/>
            <a:ext cx="7785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00000"/>
                </a:solidFill>
              </a:rPr>
              <a:t>Chebyshev’s Rule (non-normal distribution)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934200" y="4367213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Within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248150" y="4384675"/>
            <a:ext cx="120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At least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905000" y="4799013"/>
            <a:ext cx="6580188" cy="5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1088-4F11-CB16-6ED9-A7DCF470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D60DA-DEAC-0261-9C61-1FA9E3C6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Ex: The average attendee at a Savannah Bananas game spends $39.52 in the stadium (snacks, drinks, hats, </a:t>
            </a:r>
            <a:r>
              <a:rPr lang="en-US" dirty="0" err="1"/>
              <a:t>etc</a:t>
            </a:r>
            <a:r>
              <a:rPr lang="en-US" dirty="0"/>
              <a:t>) with a std. dev of $8.15.</a:t>
            </a:r>
          </a:p>
          <a:p>
            <a:r>
              <a:rPr lang="en-US" dirty="0"/>
              <a:t> We believe the distribution of this variable is non-normal/non-bell shaped.</a:t>
            </a:r>
          </a:p>
          <a:p>
            <a:r>
              <a:rPr lang="en-US" dirty="0"/>
              <a:t>According to C’s Rule, what interval (dollar range) should capture 95% of observations?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Locating the Median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location of the median when the values are in numerical order (smallest to largest):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If the number of values is odd, the median is the middle number.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If the number of values is even, the median is the average of the two middle numbers.</a:t>
            </a:r>
          </a:p>
          <a:p>
            <a:pPr marL="512763" lvl="1" indent="-77788" eaLnBrk="1" hangingPunct="1">
              <a:lnSpc>
                <a:spcPct val="90000"/>
              </a:lnSpc>
            </a:pPr>
            <a:endParaRPr lang="en-US" altLang="en-US" sz="1800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Note that            is not the </a:t>
            </a:r>
            <a:r>
              <a:rPr lang="en-US" altLang="en-US" sz="2000" i="1" dirty="0">
                <a:solidFill>
                  <a:schemeClr val="folHlink"/>
                </a:solidFill>
              </a:rPr>
              <a:t>value</a:t>
            </a:r>
            <a:r>
              <a:rPr lang="en-US" altLang="en-US" sz="2000" dirty="0"/>
              <a:t> of the median, only the </a:t>
            </a:r>
            <a:r>
              <a:rPr lang="en-US" altLang="en-US" sz="2000" i="1" dirty="0">
                <a:solidFill>
                  <a:schemeClr val="folHlink"/>
                </a:solidFill>
                <a:highlight>
                  <a:srgbClr val="FFFF00"/>
                </a:highlight>
              </a:rPr>
              <a:t>position</a:t>
            </a:r>
            <a:r>
              <a:rPr lang="en-US" altLang="en-US" sz="2000" dirty="0"/>
              <a:t> of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     the median in the ranked data.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257300" y="2590800"/>
          <a:ext cx="708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300" imgH="393700" progId="Equation.3">
                  <p:embed/>
                </p:oleObj>
              </mc:Choice>
              <mc:Fallback>
                <p:oleObj name="Equation" r:id="rId2" imgW="35433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590800"/>
                        <a:ext cx="7086600" cy="7874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2133600" y="5029200"/>
          <a:ext cx="609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393529" progId="Equation.3">
                  <p:embed/>
                </p:oleObj>
              </mc:Choice>
              <mc:Fallback>
                <p:oleObj name="Equation" r:id="rId4" imgW="34275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29200"/>
                        <a:ext cx="609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4953000"/>
            <a:ext cx="8077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5C48-40B9-6442-0B11-2BCFD0F1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F8E3-0723-3CD5-F9C9-81CEB2F8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C’s Rule: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{(1 - 1/k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altLang="en-US" sz="2800" dirty="0">
                <a:solidFill>
                  <a:srgbClr val="008000"/>
                </a:solidFill>
              </a:rPr>
              <a:t>) x 100} of the </a:t>
            </a:r>
            <a:r>
              <a:rPr lang="en-US" altLang="en-US" sz="2800" dirty="0" err="1">
                <a:solidFill>
                  <a:srgbClr val="008000"/>
                </a:solidFill>
              </a:rPr>
              <a:t>vals</a:t>
            </a:r>
            <a:r>
              <a:rPr lang="en-US" altLang="en-US" sz="2800" dirty="0">
                <a:solidFill>
                  <a:srgbClr val="008000"/>
                </a:solidFill>
              </a:rPr>
              <a:t> wil</a:t>
            </a:r>
            <a:r>
              <a:rPr lang="en-US" altLang="en-US" dirty="0">
                <a:solidFill>
                  <a:srgbClr val="008000"/>
                </a:solidFill>
              </a:rPr>
              <a:t>l fall w/in K std </a:t>
            </a:r>
            <a:r>
              <a:rPr lang="en-US" altLang="en-US" dirty="0" err="1">
                <a:solidFill>
                  <a:srgbClr val="008000"/>
                </a:solidFill>
              </a:rPr>
              <a:t>devs</a:t>
            </a:r>
            <a:endParaRPr lang="en-US" altLang="en-US" sz="2800" dirty="0">
              <a:solidFill>
                <a:srgbClr val="008000"/>
              </a:solidFill>
            </a:endParaRPr>
          </a:p>
          <a:p>
            <a:r>
              <a:rPr lang="en-US" dirty="0"/>
              <a:t>We want a 95% interval so: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(1 - 1/k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altLang="en-US" sz="2800" dirty="0">
                <a:solidFill>
                  <a:srgbClr val="008000"/>
                </a:solidFill>
              </a:rPr>
              <a:t>) x 100</a:t>
            </a:r>
            <a:r>
              <a:rPr lang="en-US" dirty="0"/>
              <a:t> =95, solve for k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(1 - 1/k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altLang="en-US" sz="2800" dirty="0">
                <a:solidFill>
                  <a:srgbClr val="008000"/>
                </a:solidFill>
              </a:rPr>
              <a:t>) </a:t>
            </a:r>
            <a:r>
              <a:rPr lang="en-US" dirty="0"/>
              <a:t>=0.95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1/k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dirty="0"/>
              <a:t> = 0.05</a:t>
            </a:r>
          </a:p>
          <a:p>
            <a:r>
              <a:rPr lang="en-US" altLang="en-US" sz="2800" dirty="0">
                <a:solidFill>
                  <a:srgbClr val="008000"/>
                </a:solidFill>
              </a:rPr>
              <a:t>K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dirty="0"/>
              <a:t>= 20</a:t>
            </a:r>
          </a:p>
          <a:p>
            <a:r>
              <a:rPr lang="en-US" dirty="0"/>
              <a:t>K = 4.47</a:t>
            </a:r>
          </a:p>
          <a:p>
            <a:endParaRPr lang="en-US" altLang="en-US" sz="28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94F6-EF17-FA02-29E6-52313183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31A1-C65E-3C25-B265-BCD65A75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interval that captures 95% of observations is the mean +/- 4.47 std </a:t>
            </a:r>
            <a:r>
              <a:rPr lang="en-US" dirty="0" err="1"/>
              <a:t>devs</a:t>
            </a:r>
            <a:endParaRPr lang="en-US" dirty="0"/>
          </a:p>
          <a:p>
            <a:r>
              <a:rPr lang="en-US" dirty="0"/>
              <a:t>(4.47*8.15)=36.43</a:t>
            </a:r>
          </a:p>
          <a:p>
            <a:r>
              <a:rPr lang="en-US" dirty="0"/>
              <a:t>39.52+36.43= $75.95</a:t>
            </a:r>
          </a:p>
          <a:p>
            <a:r>
              <a:rPr lang="en-US" dirty="0"/>
              <a:t>39.52-36.43= $3.09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far, we’ve focused on describing one variable</a:t>
            </a:r>
          </a:p>
          <a:p>
            <a:pPr lvl="1"/>
            <a:r>
              <a:rPr lang="en-US" dirty="0"/>
              <a:t>It’s mean/median/mode, std.dev., skew, etc</a:t>
            </a:r>
          </a:p>
          <a:p>
            <a:r>
              <a:rPr lang="en-US" dirty="0"/>
              <a:t>Often we’re also pretty interested in how two variables move</a:t>
            </a:r>
          </a:p>
          <a:p>
            <a:pPr lvl="1"/>
            <a:r>
              <a:rPr lang="en-US" dirty="0" err="1"/>
              <a:t>Mkting</a:t>
            </a:r>
            <a:r>
              <a:rPr lang="en-US" dirty="0"/>
              <a:t> expenditure and sales</a:t>
            </a:r>
          </a:p>
          <a:p>
            <a:pPr lvl="1"/>
            <a:r>
              <a:rPr lang="en-US" dirty="0"/>
              <a:t>Education level and earnings</a:t>
            </a:r>
          </a:p>
          <a:p>
            <a:pPr lvl="1"/>
            <a:r>
              <a:rPr lang="en-US" dirty="0"/>
              <a:t>Interest rate and stock price</a:t>
            </a:r>
          </a:p>
          <a:p>
            <a:pPr lvl="1"/>
            <a:r>
              <a:rPr lang="en-US" dirty="0"/>
              <a:t>Size of the house and the selling price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Two Measures Of The Relationship </a:t>
            </a:r>
            <a:br>
              <a:rPr lang="en-US" altLang="en-US" sz="2800" dirty="0"/>
            </a:br>
            <a:r>
              <a:rPr lang="en-US" altLang="en-US" sz="2800" dirty="0"/>
              <a:t>Between Two Numerical Variables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82296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Scatter plots: visually examine the relationship between two numerical variables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Two quantitative measures of such relationships:</a:t>
            </a:r>
          </a:p>
          <a:p>
            <a:pPr lvl="1" eaLnBrk="1" hangingPunct="1"/>
            <a:r>
              <a:rPr lang="en-US" altLang="en-US" dirty="0"/>
              <a:t>Covariance</a:t>
            </a:r>
          </a:p>
          <a:p>
            <a:pPr lvl="1" eaLnBrk="1" hangingPunct="1"/>
            <a:r>
              <a:rPr lang="en-US" altLang="en-US" dirty="0"/>
              <a:t>Coefficient of Correlation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Covariance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7609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covariance measures the strength of the linear relationship between </a:t>
            </a:r>
            <a:r>
              <a:rPr lang="en-US" altLang="en-US" sz="2400" b="1" dirty="0">
                <a:solidFill>
                  <a:srgbClr val="008000"/>
                </a:solidFill>
              </a:rPr>
              <a:t>two numerical variables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(X &amp; Y).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8000"/>
                </a:solidFill>
              </a:rPr>
              <a:t>sample covariance</a:t>
            </a:r>
            <a:r>
              <a:rPr lang="en-US" altLang="en-US" sz="2400" dirty="0"/>
              <a:t>: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Note that no causal effect is implied.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133600" y="3657600"/>
          <a:ext cx="48768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700" imgH="609600" progId="Equation.3">
                  <p:embed/>
                </p:oleObj>
              </mc:Choice>
              <mc:Fallback>
                <p:oleObj name="Equation" r:id="rId2" imgW="20447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4876800" cy="14509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45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008000"/>
                </a:solidFill>
              </a:rPr>
              <a:t>Covariance</a:t>
            </a:r>
            <a:r>
              <a:rPr lang="en-US" altLang="en-US" sz="3200" dirty="0"/>
              <a:t> between two variables: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cov</a:t>
            </a:r>
            <a:r>
              <a:rPr lang="en-US" altLang="en-US" sz="2400" dirty="0">
                <a:sym typeface="Symbol" panose="05050102010706020507" pitchFamily="18" charset="2"/>
              </a:rPr>
              <a:t>(X,Y) &gt; 0       X and Y tend to move in the 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same</a:t>
            </a:r>
            <a:r>
              <a:rPr lang="en-US" altLang="en-US" sz="2400" dirty="0">
                <a:sym typeface="Symbol" panose="05050102010706020507" pitchFamily="18" charset="2"/>
              </a:rPr>
              <a:t> direction.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cov</a:t>
            </a:r>
            <a:r>
              <a:rPr lang="en-US" altLang="en-US" sz="2400" dirty="0">
                <a:sym typeface="Symbol" panose="05050102010706020507" pitchFamily="18" charset="2"/>
              </a:rPr>
              <a:t>(X,Y) &lt; 0       X and Y tend to move in </a:t>
            </a:r>
            <a:r>
              <a:rPr lang="en-US" altLang="en-US" sz="2400" dirty="0">
                <a:solidFill>
                  <a:srgbClr val="008000"/>
                </a:solidFill>
                <a:sym typeface="Symbol" panose="05050102010706020507" pitchFamily="18" charset="2"/>
              </a:rPr>
              <a:t>opposite</a:t>
            </a:r>
            <a:r>
              <a:rPr lang="en-US" altLang="en-US" sz="2400" dirty="0">
                <a:sym typeface="Symbol" panose="05050102010706020507" pitchFamily="18" charset="2"/>
              </a:rPr>
              <a:t> directions.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cov</a:t>
            </a:r>
            <a:r>
              <a:rPr lang="en-US" altLang="en-US" sz="2400" dirty="0">
                <a:sym typeface="Symbol" panose="05050102010706020507" pitchFamily="18" charset="2"/>
              </a:rPr>
              <a:t>(X,Y) = 0       X and Y are independent.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sz="3200" dirty="0">
                <a:sym typeface="Symbol" panose="05050102010706020507" pitchFamily="18" charset="2"/>
              </a:rPr>
              <a:t>The covariance has a difficulty: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 dirty="0">
                <a:sym typeface="Symbol" panose="05050102010706020507" pitchFamily="18" charset="2"/>
              </a:rPr>
              <a:t>It is not possible to determine the relative strength of the relationship from the size of the covariance.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Interpreting Covariance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362200" y="26670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2362200" y="32766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362200" y="3886200"/>
            <a:ext cx="381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Coefficient of Correlation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1524000"/>
          </a:xfrm>
        </p:spPr>
        <p:txBody>
          <a:bodyPr/>
          <a:lstStyle/>
          <a:p>
            <a:pPr eaLnBrk="1" hangingPunct="1"/>
            <a:r>
              <a:rPr lang="en-US" altLang="en-US" dirty="0"/>
              <a:t>Measures the relative strength of the linear relationship between two numerical variables.</a:t>
            </a:r>
          </a:p>
          <a:p>
            <a:pPr eaLnBrk="1" hangingPunct="1"/>
            <a:r>
              <a:rPr lang="en-US" altLang="en-US" dirty="0">
                <a:solidFill>
                  <a:srgbClr val="008000"/>
                </a:solidFill>
              </a:rPr>
              <a:t>Sample coefficient of correlation: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Where,</a:t>
            </a:r>
          </a:p>
        </p:txBody>
      </p:sp>
      <p:graphicFrame>
        <p:nvGraphicFramePr>
          <p:cNvPr id="63492" name="Object 10"/>
          <p:cNvGraphicFramePr>
            <a:graphicFrameLocks noChangeAspect="1"/>
          </p:cNvGraphicFramePr>
          <p:nvPr/>
        </p:nvGraphicFramePr>
        <p:xfrm>
          <a:off x="3276600" y="3352800"/>
          <a:ext cx="2339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431800" progId="Equation.3">
                  <p:embed/>
                </p:oleObj>
              </mc:Choice>
              <mc:Fallback>
                <p:oleObj name="Equation" r:id="rId2" imgW="9271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339975" cy="10890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42934"/>
              </p:ext>
            </p:extLst>
          </p:nvPr>
        </p:nvGraphicFramePr>
        <p:xfrm>
          <a:off x="4038600" y="5118100"/>
          <a:ext cx="220980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647700" progId="Equation.3">
                  <p:embed/>
                </p:oleObj>
              </mc:Choice>
              <mc:Fallback>
                <p:oleObj name="Equation" r:id="rId4" imgW="1244600" imgH="647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18100"/>
                        <a:ext cx="2209800" cy="114776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38073"/>
              </p:ext>
            </p:extLst>
          </p:nvPr>
        </p:nvGraphicFramePr>
        <p:xfrm>
          <a:off x="304800" y="5105400"/>
          <a:ext cx="350996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5800" imgH="647700" progId="Equation.3">
                  <p:embed/>
                </p:oleObj>
              </mc:Choice>
              <mc:Fallback>
                <p:oleObj name="Equation" r:id="rId6" imgW="1955800" imgH="647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05400"/>
                        <a:ext cx="3509963" cy="116046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51121"/>
              </p:ext>
            </p:extLst>
          </p:nvPr>
        </p:nvGraphicFramePr>
        <p:xfrm>
          <a:off x="6424613" y="5122862"/>
          <a:ext cx="22082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600" imgH="647700" progId="Equation.3">
                  <p:embed/>
                </p:oleObj>
              </mc:Choice>
              <mc:Fallback>
                <p:oleObj name="Equation" r:id="rId8" imgW="1244600" imgH="647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5122862"/>
                        <a:ext cx="2208212" cy="11477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Features of the</a:t>
            </a:r>
            <a:br>
              <a:rPr lang="en-US" altLang="en-US"/>
            </a:br>
            <a:r>
              <a:rPr lang="en-US" altLang="en-US"/>
              <a:t>Coefficient of Correlation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The population coefficient of correlation is referred as </a:t>
            </a:r>
            <a:r>
              <a:rPr lang="el-GR" altLang="en-US" sz="2400" dirty="0"/>
              <a:t>ρ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The sample coefficient of correlation is referred to as 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Either </a:t>
            </a:r>
            <a:r>
              <a:rPr lang="el-GR" altLang="en-US" sz="2400" dirty="0"/>
              <a:t>ρ</a:t>
            </a:r>
            <a:r>
              <a:rPr lang="en-US" altLang="en-US" sz="2400" dirty="0"/>
              <a:t> or r have the following features: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Unit free.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Range between –1 and 1.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–1, the stronger the negative linear relationship.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1, the stronger the positive linear relationship.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closer to 0, the weaker the linear relationship.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64516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108"/>
          <p:cNvSpPr>
            <a:spLocks noChangeShapeType="1"/>
          </p:cNvSpPr>
          <p:nvPr/>
        </p:nvSpPr>
        <p:spPr bwMode="auto">
          <a:xfrm>
            <a:off x="6394450" y="4876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762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Scatter Plots of  Sample Data with Various Coefficients of Correlation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1936750" y="16811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 flipV="1">
            <a:off x="1936750" y="18288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 rot="7282380" flipH="1">
            <a:off x="4054475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 rot="7282380" flipH="1">
            <a:off x="3292475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 rot="7282380" flipH="1">
            <a:off x="2987675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 rot="7282380" flipH="1">
            <a:off x="1997075" y="175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 rot="7282380" flipH="1">
            <a:off x="2378075" y="190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 rot="7282380" flipH="1">
            <a:off x="2682875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69227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1920875" y="3200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 rot="7282380" flipH="1">
            <a:off x="3673475" y="2362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183063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4891088" y="16811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 flipV="1">
            <a:off x="4891088" y="18288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 rot="14317620">
            <a:off x="700881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 rot="14317620">
            <a:off x="69326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 rot="14317620">
            <a:off x="5103813" y="144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 rot="14317620">
            <a:off x="5256213" y="182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 rot="14317620">
            <a:off x="6627813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 rot="14317620">
            <a:off x="4951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 rot="14317620">
            <a:off x="62468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 rot="14317620">
            <a:off x="5713413" y="182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 rot="14317620">
            <a:off x="5942013" y="167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 rot="14317620">
            <a:off x="678021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 rot="14317620">
            <a:off x="5332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 rot="14317620">
            <a:off x="6551613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 rot="14317620">
            <a:off x="56372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 rot="14317620">
            <a:off x="601821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 rot="14317620">
            <a:off x="57896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4646613" y="1219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4875213" y="3200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7137400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72" name="Line 52"/>
          <p:cNvSpPr>
            <a:spLocks noChangeShapeType="1"/>
          </p:cNvSpPr>
          <p:nvPr/>
        </p:nvSpPr>
        <p:spPr bwMode="auto">
          <a:xfrm>
            <a:off x="3462338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Line 53"/>
          <p:cNvSpPr>
            <a:spLocks noChangeShapeType="1"/>
          </p:cNvSpPr>
          <p:nvPr/>
        </p:nvSpPr>
        <p:spPr bwMode="auto">
          <a:xfrm flipV="1">
            <a:off x="3462338" y="4419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54"/>
          <p:cNvSpPr>
            <a:spLocks noChangeArrowheads="1"/>
          </p:cNvSpPr>
          <p:nvPr/>
        </p:nvSpPr>
        <p:spPr bwMode="auto">
          <a:xfrm rot="14317620">
            <a:off x="35226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5" name="Oval 55"/>
          <p:cNvSpPr>
            <a:spLocks noChangeArrowheads="1"/>
          </p:cNvSpPr>
          <p:nvPr/>
        </p:nvSpPr>
        <p:spPr bwMode="auto">
          <a:xfrm rot="14317620">
            <a:off x="37512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6" name="Oval 56"/>
          <p:cNvSpPr>
            <a:spLocks noChangeArrowheads="1"/>
          </p:cNvSpPr>
          <p:nvPr/>
        </p:nvSpPr>
        <p:spPr bwMode="auto">
          <a:xfrm rot="14317620">
            <a:off x="5410200" y="3810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7" name="Oval 57"/>
          <p:cNvSpPr>
            <a:spLocks noChangeArrowheads="1"/>
          </p:cNvSpPr>
          <p:nvPr/>
        </p:nvSpPr>
        <p:spPr bwMode="auto">
          <a:xfrm rot="14317620">
            <a:off x="5580063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8" name="Oval 58"/>
          <p:cNvSpPr>
            <a:spLocks noChangeArrowheads="1"/>
          </p:cNvSpPr>
          <p:nvPr/>
        </p:nvSpPr>
        <p:spPr bwMode="auto">
          <a:xfrm rot="14317620">
            <a:off x="40386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9" name="Oval 59"/>
          <p:cNvSpPr>
            <a:spLocks noChangeArrowheads="1"/>
          </p:cNvSpPr>
          <p:nvPr/>
        </p:nvSpPr>
        <p:spPr bwMode="auto">
          <a:xfrm rot="14317620">
            <a:off x="57912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0" name="Oval 60"/>
          <p:cNvSpPr>
            <a:spLocks noChangeArrowheads="1"/>
          </p:cNvSpPr>
          <p:nvPr/>
        </p:nvSpPr>
        <p:spPr bwMode="auto">
          <a:xfrm rot="14317620">
            <a:off x="49530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1" name="Oval 61"/>
          <p:cNvSpPr>
            <a:spLocks noChangeArrowheads="1"/>
          </p:cNvSpPr>
          <p:nvPr/>
        </p:nvSpPr>
        <p:spPr bwMode="auto">
          <a:xfrm rot="14317620">
            <a:off x="5029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2" name="Oval 62"/>
          <p:cNvSpPr>
            <a:spLocks noChangeArrowheads="1"/>
          </p:cNvSpPr>
          <p:nvPr/>
        </p:nvSpPr>
        <p:spPr bwMode="auto">
          <a:xfrm rot="14317620">
            <a:off x="44196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3" name="Oval 63"/>
          <p:cNvSpPr>
            <a:spLocks noChangeArrowheads="1"/>
          </p:cNvSpPr>
          <p:nvPr/>
        </p:nvSpPr>
        <p:spPr bwMode="auto">
          <a:xfrm rot="14317620">
            <a:off x="3581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4" name="Oval 64"/>
          <p:cNvSpPr>
            <a:spLocks noChangeArrowheads="1"/>
          </p:cNvSpPr>
          <p:nvPr/>
        </p:nvSpPr>
        <p:spPr bwMode="auto">
          <a:xfrm rot="14317620">
            <a:off x="3810000" y="4267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5" name="Oval 65"/>
          <p:cNvSpPr>
            <a:spLocks noChangeArrowheads="1"/>
          </p:cNvSpPr>
          <p:nvPr/>
        </p:nvSpPr>
        <p:spPr bwMode="auto">
          <a:xfrm rot="14317620">
            <a:off x="41910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586" name="Oval 66"/>
          <p:cNvSpPr>
            <a:spLocks noChangeArrowheads="1"/>
          </p:cNvSpPr>
          <p:nvPr/>
        </p:nvSpPr>
        <p:spPr bwMode="auto">
          <a:xfrm rot="14317620">
            <a:off x="5334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7" name="Oval 67"/>
          <p:cNvSpPr>
            <a:spLocks noChangeArrowheads="1"/>
          </p:cNvSpPr>
          <p:nvPr/>
        </p:nvSpPr>
        <p:spPr bwMode="auto">
          <a:xfrm rot="14317620">
            <a:off x="4589463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8" name="Oval 68"/>
          <p:cNvSpPr>
            <a:spLocks noChangeArrowheads="1"/>
          </p:cNvSpPr>
          <p:nvPr/>
        </p:nvSpPr>
        <p:spPr bwMode="auto">
          <a:xfrm rot="14317620">
            <a:off x="4572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9" name="Text Box 69"/>
          <p:cNvSpPr txBox="1">
            <a:spLocks noChangeArrowheads="1"/>
          </p:cNvSpPr>
          <p:nvPr/>
        </p:nvSpPr>
        <p:spPr bwMode="auto">
          <a:xfrm>
            <a:off x="3194050" y="4038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590" name="Line 70"/>
          <p:cNvSpPr>
            <a:spLocks noChangeShapeType="1"/>
          </p:cNvSpPr>
          <p:nvPr/>
        </p:nvSpPr>
        <p:spPr bwMode="auto">
          <a:xfrm>
            <a:off x="3446463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71"/>
          <p:cNvSpPr>
            <a:spLocks noChangeArrowheads="1"/>
          </p:cNvSpPr>
          <p:nvPr/>
        </p:nvSpPr>
        <p:spPr bwMode="auto">
          <a:xfrm rot="14317620">
            <a:off x="53340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2" name="Text Box 72"/>
          <p:cNvSpPr txBox="1">
            <a:spLocks noChangeArrowheads="1"/>
          </p:cNvSpPr>
          <p:nvPr/>
        </p:nvSpPr>
        <p:spPr bwMode="auto">
          <a:xfrm>
            <a:off x="5708650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593" name="Line 73"/>
          <p:cNvSpPr>
            <a:spLocks noChangeShapeType="1"/>
          </p:cNvSpPr>
          <p:nvPr/>
        </p:nvSpPr>
        <p:spPr bwMode="auto">
          <a:xfrm>
            <a:off x="396875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Line 74"/>
          <p:cNvSpPr>
            <a:spLocks noChangeShapeType="1"/>
          </p:cNvSpPr>
          <p:nvPr/>
        </p:nvSpPr>
        <p:spPr bwMode="auto">
          <a:xfrm flipV="1">
            <a:off x="396875" y="4419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75"/>
          <p:cNvSpPr>
            <a:spLocks noChangeArrowheads="1"/>
          </p:cNvSpPr>
          <p:nvPr/>
        </p:nvSpPr>
        <p:spPr bwMode="auto">
          <a:xfrm rot="14317620">
            <a:off x="457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6" name="Oval 76"/>
          <p:cNvSpPr>
            <a:spLocks noChangeArrowheads="1"/>
          </p:cNvSpPr>
          <p:nvPr/>
        </p:nvSpPr>
        <p:spPr bwMode="auto">
          <a:xfrm rot="14317620">
            <a:off x="7620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7" name="Oval 77"/>
          <p:cNvSpPr>
            <a:spLocks noChangeArrowheads="1"/>
          </p:cNvSpPr>
          <p:nvPr/>
        </p:nvSpPr>
        <p:spPr bwMode="auto">
          <a:xfrm rot="14317620">
            <a:off x="2819400" y="4343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8" name="Oval 78"/>
          <p:cNvSpPr>
            <a:spLocks noChangeArrowheads="1"/>
          </p:cNvSpPr>
          <p:nvPr/>
        </p:nvSpPr>
        <p:spPr bwMode="auto">
          <a:xfrm rot="14317620">
            <a:off x="24384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9" name="Oval 79"/>
          <p:cNvSpPr>
            <a:spLocks noChangeArrowheads="1"/>
          </p:cNvSpPr>
          <p:nvPr/>
        </p:nvSpPr>
        <p:spPr bwMode="auto">
          <a:xfrm rot="14317620">
            <a:off x="10668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600" name="Oval 80"/>
          <p:cNvSpPr>
            <a:spLocks noChangeArrowheads="1"/>
          </p:cNvSpPr>
          <p:nvPr/>
        </p:nvSpPr>
        <p:spPr bwMode="auto">
          <a:xfrm rot="14317620">
            <a:off x="17526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1" name="Oval 81"/>
          <p:cNvSpPr>
            <a:spLocks noChangeArrowheads="1"/>
          </p:cNvSpPr>
          <p:nvPr/>
        </p:nvSpPr>
        <p:spPr bwMode="auto">
          <a:xfrm rot="14317620">
            <a:off x="1404938" y="478155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2" name="Text Box 82"/>
          <p:cNvSpPr txBox="1">
            <a:spLocks noChangeArrowheads="1"/>
          </p:cNvSpPr>
          <p:nvPr/>
        </p:nvSpPr>
        <p:spPr bwMode="auto">
          <a:xfrm>
            <a:off x="52388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603" name="Line 83"/>
          <p:cNvSpPr>
            <a:spLocks noChangeShapeType="1"/>
          </p:cNvSpPr>
          <p:nvPr/>
        </p:nvSpPr>
        <p:spPr bwMode="auto">
          <a:xfrm>
            <a:off x="381000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4" name="Oval 84"/>
          <p:cNvSpPr>
            <a:spLocks noChangeArrowheads="1"/>
          </p:cNvSpPr>
          <p:nvPr/>
        </p:nvSpPr>
        <p:spPr bwMode="auto">
          <a:xfrm rot="14317620">
            <a:off x="21336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5" name="Text Box 85"/>
          <p:cNvSpPr txBox="1">
            <a:spLocks noChangeArrowheads="1"/>
          </p:cNvSpPr>
          <p:nvPr/>
        </p:nvSpPr>
        <p:spPr bwMode="auto">
          <a:xfrm>
            <a:off x="2643188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606" name="Text Box 87"/>
          <p:cNvSpPr txBox="1">
            <a:spLocks noChangeArrowheads="1"/>
          </p:cNvSpPr>
          <p:nvPr/>
        </p:nvSpPr>
        <p:spPr bwMode="auto">
          <a:xfrm>
            <a:off x="2590800" y="3276600"/>
            <a:ext cx="9159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-1</a:t>
            </a:r>
          </a:p>
        </p:txBody>
      </p:sp>
      <p:sp>
        <p:nvSpPr>
          <p:cNvPr id="65607" name="Text Box 88"/>
          <p:cNvSpPr txBox="1">
            <a:spLocks noChangeArrowheads="1"/>
          </p:cNvSpPr>
          <p:nvPr/>
        </p:nvSpPr>
        <p:spPr bwMode="auto">
          <a:xfrm>
            <a:off x="5551488" y="3286125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-.6</a:t>
            </a:r>
          </a:p>
        </p:txBody>
      </p:sp>
      <p:sp>
        <p:nvSpPr>
          <p:cNvPr id="65608" name="Text Box 90"/>
          <p:cNvSpPr txBox="1">
            <a:spLocks noChangeArrowheads="1"/>
          </p:cNvSpPr>
          <p:nvPr/>
        </p:nvSpPr>
        <p:spPr bwMode="auto">
          <a:xfrm>
            <a:off x="4122738" y="58562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+.3</a:t>
            </a:r>
          </a:p>
        </p:txBody>
      </p:sp>
      <p:sp>
        <p:nvSpPr>
          <p:cNvPr id="65609" name="Text Box 91"/>
          <p:cNvSpPr txBox="1">
            <a:spLocks noChangeArrowheads="1"/>
          </p:cNvSpPr>
          <p:nvPr/>
        </p:nvSpPr>
        <p:spPr bwMode="auto">
          <a:xfrm>
            <a:off x="1057275" y="5842000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+1</a:t>
            </a:r>
          </a:p>
        </p:txBody>
      </p:sp>
      <p:sp>
        <p:nvSpPr>
          <p:cNvPr id="65610" name="Line 92"/>
          <p:cNvSpPr>
            <a:spLocks noChangeShapeType="1"/>
          </p:cNvSpPr>
          <p:nvPr/>
        </p:nvSpPr>
        <p:spPr bwMode="auto">
          <a:xfrm>
            <a:off x="6357938" y="4271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Oval 95"/>
          <p:cNvSpPr>
            <a:spLocks noChangeArrowheads="1"/>
          </p:cNvSpPr>
          <p:nvPr/>
        </p:nvSpPr>
        <p:spPr bwMode="auto">
          <a:xfrm rot="14317620">
            <a:off x="85344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2" name="Oval 96"/>
          <p:cNvSpPr>
            <a:spLocks noChangeArrowheads="1"/>
          </p:cNvSpPr>
          <p:nvPr/>
        </p:nvSpPr>
        <p:spPr bwMode="auto">
          <a:xfrm rot="14317620">
            <a:off x="8001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3" name="Oval 99"/>
          <p:cNvSpPr>
            <a:spLocks noChangeArrowheads="1"/>
          </p:cNvSpPr>
          <p:nvPr/>
        </p:nvSpPr>
        <p:spPr bwMode="auto">
          <a:xfrm rot="1431762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4" name="Oval 100"/>
          <p:cNvSpPr>
            <a:spLocks noChangeArrowheads="1"/>
          </p:cNvSpPr>
          <p:nvPr/>
        </p:nvSpPr>
        <p:spPr bwMode="auto">
          <a:xfrm rot="14317620">
            <a:off x="68580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5" name="Oval 101"/>
          <p:cNvSpPr>
            <a:spLocks noChangeArrowheads="1"/>
          </p:cNvSpPr>
          <p:nvPr/>
        </p:nvSpPr>
        <p:spPr bwMode="auto">
          <a:xfrm rot="14317620">
            <a:off x="71628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5616" name="Oval 102"/>
          <p:cNvSpPr>
            <a:spLocks noChangeArrowheads="1"/>
          </p:cNvSpPr>
          <p:nvPr/>
        </p:nvSpPr>
        <p:spPr bwMode="auto">
          <a:xfrm rot="14317620">
            <a:off x="7485063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7" name="Text Box 104"/>
          <p:cNvSpPr txBox="1">
            <a:spLocks noChangeArrowheads="1"/>
          </p:cNvSpPr>
          <p:nvPr/>
        </p:nvSpPr>
        <p:spPr bwMode="auto">
          <a:xfrm>
            <a:off x="6113463" y="3810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65618" name="Line 105"/>
          <p:cNvSpPr>
            <a:spLocks noChangeShapeType="1"/>
          </p:cNvSpPr>
          <p:nvPr/>
        </p:nvSpPr>
        <p:spPr bwMode="auto">
          <a:xfrm>
            <a:off x="6342063" y="5791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Text Box 107"/>
          <p:cNvSpPr txBox="1">
            <a:spLocks noChangeArrowheads="1"/>
          </p:cNvSpPr>
          <p:nvPr/>
        </p:nvSpPr>
        <p:spPr bwMode="auto">
          <a:xfrm>
            <a:off x="8604250" y="5562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65620" name="Text Box 109"/>
          <p:cNvSpPr txBox="1">
            <a:spLocks noChangeArrowheads="1"/>
          </p:cNvSpPr>
          <p:nvPr/>
        </p:nvSpPr>
        <p:spPr bwMode="auto">
          <a:xfrm>
            <a:off x="7146925" y="5854700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 = 0</a:t>
            </a:r>
          </a:p>
        </p:txBody>
      </p:sp>
      <p:sp>
        <p:nvSpPr>
          <p:cNvPr id="65621" name="Oval 110"/>
          <p:cNvSpPr>
            <a:spLocks noChangeArrowheads="1"/>
          </p:cNvSpPr>
          <p:nvPr/>
        </p:nvSpPr>
        <p:spPr bwMode="auto">
          <a:xfrm rot="14317620">
            <a:off x="4953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2" name="Oval 111"/>
          <p:cNvSpPr>
            <a:spLocks noChangeArrowheads="1"/>
          </p:cNvSpPr>
          <p:nvPr/>
        </p:nvSpPr>
        <p:spPr bwMode="auto">
          <a:xfrm rot="14317620">
            <a:off x="43434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3" name="Oval 112"/>
          <p:cNvSpPr>
            <a:spLocks noChangeArrowheads="1"/>
          </p:cNvSpPr>
          <p:nvPr/>
        </p:nvSpPr>
        <p:spPr bwMode="auto">
          <a:xfrm rot="14317620">
            <a:off x="4724400" y="4191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5624" name="TextBox 89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0CC1-3D02-B686-0EA4-729D41FE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A96C-740C-08D6-8475-A5E2F8791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can (of course) calculate the covariance for us</a:t>
            </a:r>
          </a:p>
          <a:p>
            <a:pPr lvl="1"/>
            <a:r>
              <a:rPr lang="en-US" dirty="0"/>
              <a:t>But be careful: note that the formulas are a little different in the population and the sample</a:t>
            </a:r>
          </a:p>
          <a:p>
            <a:pPr lvl="1"/>
            <a:r>
              <a:rPr lang="en-US" dirty="0"/>
              <a:t>If you use the covariance function in the Data Analysis pack, it will give you the population </a:t>
            </a:r>
            <a:r>
              <a:rPr lang="en-US" dirty="0" err="1"/>
              <a:t>cov</a:t>
            </a:r>
            <a:r>
              <a:rPr lang="en-US" dirty="0"/>
              <a:t>, which is probably not what you want</a:t>
            </a:r>
          </a:p>
          <a:p>
            <a:pPr lvl="2"/>
            <a:r>
              <a:rPr lang="en-US" dirty="0"/>
              <a:t>(although, if you have a large data set, will it matter much?)</a:t>
            </a:r>
          </a:p>
          <a:p>
            <a:r>
              <a:rPr lang="en-US" dirty="0"/>
              <a:t>=COVARIANCE.s(array1,array2)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covariance.s</a:t>
            </a:r>
            <a:r>
              <a:rPr lang="en-US" dirty="0"/>
              <a:t>(A1:A50,B1:B50) </a:t>
            </a:r>
          </a:p>
        </p:txBody>
      </p:sp>
    </p:spTree>
    <p:extLst>
      <p:ext uri="{BB962C8B-B14F-4D97-AF65-F5344CB8AC3E}">
        <p14:creationId xmlns:p14="http://schemas.microsoft.com/office/powerpoint/2010/main" val="26620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793038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Measures of Central Tendency:</a:t>
            </a:r>
            <a:br>
              <a:rPr lang="en-US" altLang="en-US" sz="3600"/>
            </a:br>
            <a:r>
              <a:rPr lang="en-US" altLang="en-US" sz="3600"/>
              <a:t>The Mode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458200" cy="4532313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/>
              <a:t>Value that occurs most often.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Not affected by extreme values.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Used for either numerical or categorical data.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There may be no mode.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There may be several modes.</a:t>
            </a:r>
          </a:p>
          <a:p>
            <a:pPr eaLnBrk="1" hangingPunct="1"/>
            <a:endParaRPr lang="en-US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768350" y="5257800"/>
            <a:ext cx="3354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" y="5251450"/>
            <a:ext cx="5410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0   1   2   3   4   5   6   7   8   9   10   11   12   13   14</a:t>
            </a:r>
            <a:r>
              <a:rPr lang="en-US" altLang="en-US" sz="1800" b="1"/>
              <a:t>   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914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512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046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655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046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189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3189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3189288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482975" y="5700712"/>
            <a:ext cx="169862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Mode = 9</a:t>
            </a: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570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16200000">
            <a:off x="3018632" y="5653880"/>
            <a:ext cx="609600" cy="398463"/>
          </a:xfrm>
          <a:prstGeom prst="rightArrow">
            <a:avLst>
              <a:gd name="adj1" fmla="val 31481"/>
              <a:gd name="adj2" fmla="val 3865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968750" y="5257800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43322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4332288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47894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1704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6477000" y="52578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477000" y="5184775"/>
            <a:ext cx="2536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0   1   2   3   4   5   6</a:t>
            </a: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68580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71628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74676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80660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8370888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6858000" y="5691187"/>
            <a:ext cx="162242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No Mode</a:t>
            </a:r>
          </a:p>
        </p:txBody>
      </p:sp>
      <p:sp>
        <p:nvSpPr>
          <p:cNvPr id="11295" name="TextBox 33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793037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/>
              <a:t>Pitfalls in Numerical </a:t>
            </a:r>
            <a:br>
              <a:rPr lang="en-US" altLang="en-US"/>
            </a:br>
            <a:r>
              <a:rPr lang="en-US" altLang="en-US"/>
              <a:t>Descriptive Measures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80772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Data analysis is objective: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Should report the summary measures that best describe and communicate the important aspects of the data set.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1600"/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Data interpretation is subjective: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Should be done in fair, neutral and clear manner.</a:t>
            </a:r>
          </a:p>
        </p:txBody>
      </p:sp>
      <p:sp>
        <p:nvSpPr>
          <p:cNvPr id="6656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Ethical Considerations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Numerical descriptive measures: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Should document both good and bad results.</a:t>
            </a:r>
          </a:p>
          <a:p>
            <a:pPr eaLnBrk="1" hangingPunct="1"/>
            <a:r>
              <a:rPr lang="en-US" altLang="en-US"/>
              <a:t>Should be presented in a fair, objective and neutral manner.</a:t>
            </a:r>
          </a:p>
          <a:p>
            <a:pPr eaLnBrk="1" hangingPunct="1"/>
            <a:r>
              <a:rPr lang="en-US" altLang="en-US"/>
              <a:t>Should not use inappropriate summary measures to distort facts.</a:t>
            </a:r>
          </a:p>
        </p:txBody>
      </p: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DCOV</a:t>
            </a:r>
            <a:r>
              <a:rPr lang="en-US" altLang="en-US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5344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 we have discussed: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Describing the properties of central tendency, variation, and shape in numerical variables.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Constructing and interpreting a boxplot.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Computing descriptive summary measures for a population.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Calculating the covariance and the coefficient of correlation.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Chapter Summary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3280-F34D-9246-5AC2-7E8FFAD2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9AC9-8579-C8BE-5DFF-67B9F12A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practice:</a:t>
            </a:r>
          </a:p>
          <a:p>
            <a:r>
              <a:rPr lang="en-US" dirty="0"/>
              <a:t>Pg 166: 3.2</a:t>
            </a:r>
          </a:p>
          <a:p>
            <a:r>
              <a:rPr lang="en-US" dirty="0"/>
              <a:t>Pg 175: 3.32</a:t>
            </a:r>
          </a:p>
          <a:p>
            <a:r>
              <a:rPr lang="en-US"/>
              <a:t>Pg 183: 3.44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0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5738</TotalTime>
  <Pages>20</Pages>
  <Words>5150</Words>
  <Application>Microsoft Office PowerPoint</Application>
  <PresentationFormat>On-screen Show (4:3)</PresentationFormat>
  <Paragraphs>772</Paragraphs>
  <Slides>93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Arial</vt:lpstr>
      <vt:lpstr>Calibri</vt:lpstr>
      <vt:lpstr>Wingdings</vt:lpstr>
      <vt:lpstr>Times New Roman</vt:lpstr>
      <vt:lpstr>1_PrenHall1</vt:lpstr>
      <vt:lpstr>Equation</vt:lpstr>
      <vt:lpstr>PowerPoint Presentation</vt:lpstr>
      <vt:lpstr>Objectives</vt:lpstr>
      <vt:lpstr>Summary Definitions</vt:lpstr>
      <vt:lpstr>Measures of Central Tendency: The Mean</vt:lpstr>
      <vt:lpstr>PowerPoint Presentation</vt:lpstr>
      <vt:lpstr>Measures of Central Tendency: The Mean  (con’t)</vt:lpstr>
      <vt:lpstr>Measures of Central Tendency: The Median</vt:lpstr>
      <vt:lpstr>Measures of Central Tendency: Locating the Median</vt:lpstr>
      <vt:lpstr>Measures of Central Tendency: The Mode</vt:lpstr>
      <vt:lpstr>PowerPoint Presentation</vt:lpstr>
      <vt:lpstr>Measures of Central Tendency: Review Example</vt:lpstr>
      <vt:lpstr>Measures of Central Tendency: Which Measure to Choose?</vt:lpstr>
      <vt:lpstr>PowerPoint Presentation</vt:lpstr>
      <vt:lpstr>PowerPoint Presentation</vt:lpstr>
      <vt:lpstr>Measure of Central Tendency For The Rate Of Change Of A Variable Over Time: The Geometric Mean &amp; The Geometric Rate of Return</vt:lpstr>
      <vt:lpstr>The Geometric Mean &amp; The Mean Rate of Return:  Example</vt:lpstr>
      <vt:lpstr>The Geometric Mean &amp; The Mean Rate of Return:  Example  (con’t)</vt:lpstr>
      <vt:lpstr>Measures of Central Tendency: Summary</vt:lpstr>
      <vt:lpstr>Measures of Variation</vt:lpstr>
      <vt:lpstr>Measures of Variation: The Range</vt:lpstr>
      <vt:lpstr>Measures of Variation: Why The Range Can Be Misleading</vt:lpstr>
      <vt:lpstr>Measures of Variation: The Sample Variance</vt:lpstr>
      <vt:lpstr>Measures of Variation: The Sample Standard Deviation</vt:lpstr>
      <vt:lpstr>Measures of Variation: The Sample Standard Deviation</vt:lpstr>
      <vt:lpstr>Measures of Variation: Sample Standard Deviation Calculation Example</vt:lpstr>
      <vt:lpstr>Measures of Variation: Comparing Standard Deviations</vt:lpstr>
      <vt:lpstr>PowerPoint Presentation</vt:lpstr>
      <vt:lpstr>PowerPoint Presentation</vt:lpstr>
      <vt:lpstr>PowerPoint Presentation</vt:lpstr>
      <vt:lpstr>Measures of Variation: Comparing Standard Deviations</vt:lpstr>
      <vt:lpstr>Measures of Variation: Summary Characteristics</vt:lpstr>
      <vt:lpstr>PowerPoint Presentation</vt:lpstr>
      <vt:lpstr>PowerPoint Presentation</vt:lpstr>
      <vt:lpstr>Measures of Variation: The Coefficient of Variation</vt:lpstr>
      <vt:lpstr>Measures of Variation: Comparing Coefficients of Variation</vt:lpstr>
      <vt:lpstr>Measures of Variation: Comparing Coefficients of Variation (con’t)</vt:lpstr>
      <vt:lpstr>PowerPoint Presentation</vt:lpstr>
      <vt:lpstr>PowerPoint Presentation</vt:lpstr>
      <vt:lpstr>PowerPoint Presentation</vt:lpstr>
      <vt:lpstr>Locating Extreme Outliers: Z-Score</vt:lpstr>
      <vt:lpstr>Locating Extreme Outliers: Z-Score</vt:lpstr>
      <vt:lpstr>PowerPoint Presentation</vt:lpstr>
      <vt:lpstr>Locating Extreme Outliers: Z-Score</vt:lpstr>
      <vt:lpstr>PowerPoint Presentation</vt:lpstr>
      <vt:lpstr>In summary:</vt:lpstr>
      <vt:lpstr>PowerPoint Presentation</vt:lpstr>
      <vt:lpstr>PowerPoint Presentation</vt:lpstr>
      <vt:lpstr>PowerPoint Presentation</vt:lpstr>
      <vt:lpstr>PowerPoint Presentation</vt:lpstr>
      <vt:lpstr>Shape of a Distribution</vt:lpstr>
      <vt:lpstr>Shape of a Distribution (Skewness)</vt:lpstr>
      <vt:lpstr>Shape of a Distribution  --  Kurtosis measures how sharply the curve rises approaching the center of the distribution</vt:lpstr>
      <vt:lpstr>PowerPoint Presentation</vt:lpstr>
      <vt:lpstr>PowerPoint Presentation</vt:lpstr>
      <vt:lpstr>Exploring Numerical Data Using Quartiles</vt:lpstr>
      <vt:lpstr>Quartile Measures</vt:lpstr>
      <vt:lpstr>Quartile Measures: Locating Quartiles</vt:lpstr>
      <vt:lpstr>Quartile Measures: Calculation Rules</vt:lpstr>
      <vt:lpstr>Quartile Measures Calculating The Quartiles:  Example</vt:lpstr>
      <vt:lpstr>Quartile Measures: The Interquartile Range (IQR)</vt:lpstr>
      <vt:lpstr>Calculating The Interquartile Range</vt:lpstr>
      <vt:lpstr>The Five Number Summary</vt:lpstr>
      <vt:lpstr>Five Number Summary and The Boxplot</vt:lpstr>
      <vt:lpstr>Five Number Summary: Shape of Boxplots</vt:lpstr>
      <vt:lpstr>Distribution Shape and  The Boxplot</vt:lpstr>
      <vt:lpstr>Boxplot Example</vt:lpstr>
      <vt:lpstr>Numerical Descriptive Measures for a Population</vt:lpstr>
      <vt:lpstr>Numerical Descriptive Measures  for a Population:  The mean µ</vt:lpstr>
      <vt:lpstr>Numerical Descriptive Measures For A Population:  The Variance σ2</vt:lpstr>
      <vt:lpstr>Numerical Descriptive Measures For A Population:  The Standard Deviation σ</vt:lpstr>
      <vt:lpstr>Sample statistics versus population parameters</vt:lpstr>
      <vt:lpstr>PowerPoint Presentation</vt:lpstr>
      <vt:lpstr>PowerPoint Presentation</vt:lpstr>
      <vt:lpstr>PowerPoint Presentation</vt:lpstr>
      <vt:lpstr>PowerPoint Presentation</vt:lpstr>
      <vt:lpstr>Using the Empirical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Measures Of The Relationship  Between Two Numerical Variables</vt:lpstr>
      <vt:lpstr>The Covariance</vt:lpstr>
      <vt:lpstr>Interpreting Covariance</vt:lpstr>
      <vt:lpstr>Coefficient of Correlation</vt:lpstr>
      <vt:lpstr>Features of the Coefficient of Correlation</vt:lpstr>
      <vt:lpstr>Scatter Plots of  Sample Data with Various Coefficients of Correlation</vt:lpstr>
      <vt:lpstr>PowerPoint Presentation</vt:lpstr>
      <vt:lpstr>Pitfalls in Numerical  Descriptive Measures</vt:lpstr>
      <vt:lpstr>Ethical Considerations</vt:lpstr>
      <vt:lpstr>Chapter Summary</vt:lpstr>
      <vt:lpstr>PowerPoint Presentation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3  Numerical Descriptive Measures</dc:subject>
  <dc:creator>Berenson/Levine/Szabat/Stephan</dc:creator>
  <cp:lastModifiedBy>Jason Beck</cp:lastModifiedBy>
  <cp:revision>244</cp:revision>
  <cp:lastPrinted>1998-11-22T23:37:53Z</cp:lastPrinted>
  <dcterms:created xsi:type="dcterms:W3CDTF">2001-01-29T19:31:26Z</dcterms:created>
  <dcterms:modified xsi:type="dcterms:W3CDTF">2023-11-22T08:47:04Z</dcterms:modified>
</cp:coreProperties>
</file>