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cen\Documents\WorkRelated\Aalto\Nov2023\Week1\Session2_VisualizingData\ChartMaking\NewExample\BrokerageFirmListing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Figure</a:t>
            </a:r>
            <a:r>
              <a:rPr lang="en-US" sz="1800" b="1" baseline="0"/>
              <a:t> 1a: Firm Size Distribution, Atlanta, GA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Sheet1!$L$5</c:f>
              <c:strCache>
                <c:ptCount val="1"/>
                <c:pt idx="0">
                  <c:v>Rel refq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2225"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cat>
            <c:strRef>
              <c:f>Sheet1!$M$6:$M$11</c:f>
              <c:strCache>
                <c:ptCount val="6"/>
                <c:pt idx="0">
                  <c:v>1-2</c:v>
                </c:pt>
                <c:pt idx="1">
                  <c:v>3-10</c:v>
                </c:pt>
                <c:pt idx="2">
                  <c:v>11-50</c:v>
                </c:pt>
                <c:pt idx="3">
                  <c:v>51-100</c:v>
                </c:pt>
                <c:pt idx="4">
                  <c:v>101-250</c:v>
                </c:pt>
                <c:pt idx="5">
                  <c:v>250+</c:v>
                </c:pt>
              </c:strCache>
            </c:strRef>
          </c:cat>
          <c:val>
            <c:numRef>
              <c:f>Sheet1!$L$6:$L$11</c:f>
              <c:numCache>
                <c:formatCode>General</c:formatCode>
                <c:ptCount val="6"/>
                <c:pt idx="0">
                  <c:v>0.68775235531628531</c:v>
                </c:pt>
                <c:pt idx="1">
                  <c:v>0.18842530282637954</c:v>
                </c:pt>
                <c:pt idx="2">
                  <c:v>9.2866756393001348E-2</c:v>
                </c:pt>
                <c:pt idx="3">
                  <c:v>1.8842530282637954E-2</c:v>
                </c:pt>
                <c:pt idx="4">
                  <c:v>9.4212651413189772E-3</c:v>
                </c:pt>
                <c:pt idx="5">
                  <c:v>2.6917900403768506E-3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7-4182-B6CC-5FEB067CD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95776112"/>
        <c:axId val="493697904"/>
      </c:barChart>
      <c:catAx>
        <c:axId val="495776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#</a:t>
                </a:r>
                <a:r>
                  <a:rPr lang="en-US" sz="1200" b="1" baseline="0"/>
                  <a:t> of listings by firm</a:t>
                </a:r>
                <a:endParaRPr lang="en-US" sz="12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697904"/>
        <c:crosses val="autoZero"/>
        <c:auto val="1"/>
        <c:lblAlgn val="ctr"/>
        <c:lblOffset val="100"/>
        <c:noMultiLvlLbl val="0"/>
      </c:catAx>
      <c:valAx>
        <c:axId val="493697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Relative Freqency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77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0" cap="flat" cmpd="sng" algn="ctr">
      <a:solidFill>
        <a:schemeClr val="tx1">
          <a:lumMod val="95000"/>
          <a:lumOff val="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61CF-80A8-07C3-4640-5BC0D537A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A8852-D891-007A-4D0D-FC8ACAC4E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4F698-8343-22FE-F3C2-598F9FED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6929F-DA73-8F0F-E301-0F856700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49868-BC23-3048-F0D3-FC21BFB6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8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A3371-5BDA-8D42-1C9C-25DE29ADB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A61A0-ECB4-B1C3-8622-D18AE23C7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A3B95-1E5E-54D5-4672-43F3FBC1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82D28-34F3-1615-4E45-961A5DDC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CB69F-910B-88AB-2C69-43564C61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4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08E9E0-927C-1501-BB3A-3D2BB0196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15C81-1ADD-E2EF-CF74-775412E45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CFE56-2116-373F-1272-8211FC1CB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9B24A-148A-155D-5410-39D999E5B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C1B7B-3B4A-851A-BF55-508FC576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5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D85E-D3DA-4B59-04C7-3D647E1A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ACCF1-9778-D823-B60F-381FC5451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4E50B-B605-1A6F-E5B0-CD72A412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146E3-52DE-3C87-9BD1-9759F5E1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B19F5-46A3-2E66-6804-1C79E026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1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92714-AC90-B1B9-0C2F-E029FD7CD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B813A-7295-1511-D6CA-A98349BBF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B36DB-5C7B-22B6-45E5-6124EB7E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D7686-41EA-A826-F8B4-53D21DD7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1ADDC-ACB3-00E4-4537-744C926D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5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C824-0505-E84E-CB6D-444FA5711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2DBE-11D1-E5EE-01D3-3E9893BDD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786C8-191A-0CCB-E092-CEFE382DB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A79A9-091D-B0AC-7828-42F78048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7D181-C46A-5C52-0088-21744C6A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8FDF4-B3C5-ED8E-11E5-C4618ECB0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8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37BA-904A-2290-41CB-AEC79F49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F15EB-FDAC-6B27-C9E6-90B9E9139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40DCD-18F7-7C01-A4DE-1537A77EB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87F593-247F-5A86-764C-6D7E3AA37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EF06B-6D4D-924A-327B-928BDBE91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2D4AB6-B872-9AD3-E6D6-E5A2A920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1D309-8880-20E5-ABDA-465F87E0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CCA3C3-A1FC-2874-3C7D-49C0B74E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4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548A-0C94-6666-CFCC-C8209AFF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92972-019D-4626-BD39-84D1B180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6399A-8217-DE91-5403-983E2CE22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35BB9-DF9E-B6AA-F5F8-84268F47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4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B61DED-EF01-D093-DC1A-3E9451227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BF4ADE-94F7-6503-EC5D-73DF4BE5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CE14B-7F1A-7160-FAA3-56536E43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6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9DD35-62FF-F322-8C01-DA102C47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37A59-CF76-E384-5168-D20E913D9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AC195-DB1C-D918-6DC9-26DC5D869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3CA4C-980E-F152-756D-40996C24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CB86E-9A57-2410-7A27-A97C73B3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522AA-51FC-BFD2-B40B-F17DF597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8FDD-F304-8C9A-7D0D-F3C6876F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174D0-B085-FCFB-1B39-54CAAFFEB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4F5D1-E110-5F8B-CFD8-6DD01E242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3A07C-70D6-B1E6-8DD0-C6CB9950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93CC1-7D7F-3312-E1FF-EA5FC11D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029D7-1726-C945-88C3-28E2FF1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3CDBCF-70B3-A2E1-6D36-BEB29537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BC12E-E53E-8625-907C-5BC910D25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BE99F-5B0B-D2FD-3763-B98908D4B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F4DF1-954F-4E13-8819-535A3BC4A63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32F73-0166-F1DE-57B7-6DB14A577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9915F-33E3-995B-814B-20BF18360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C10D4-ECDC-416E-BD6A-6E04FD5C1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1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FB824-64CB-61CD-F49F-5F3058FD1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78C8F9-FAC3-6B01-8455-91DEC590E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3F6721D-AC7B-FDC1-B9BA-85FD29C074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787017"/>
              </p:ext>
            </p:extLst>
          </p:nvPr>
        </p:nvGraphicFramePr>
        <p:xfrm>
          <a:off x="2595717" y="914400"/>
          <a:ext cx="6902244" cy="4748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629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Beck</dc:creator>
  <cp:lastModifiedBy>Jason Beck</cp:lastModifiedBy>
  <cp:revision>1</cp:revision>
  <dcterms:created xsi:type="dcterms:W3CDTF">2023-11-21T17:53:06Z</dcterms:created>
  <dcterms:modified xsi:type="dcterms:W3CDTF">2023-11-21T17:54:33Z</dcterms:modified>
</cp:coreProperties>
</file>