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53" r:id="rId1"/>
  </p:sldMasterIdLst>
  <p:notesMasterIdLst>
    <p:notesMasterId r:id="rId44"/>
  </p:notesMasterIdLst>
  <p:handoutMasterIdLst>
    <p:handoutMasterId r:id="rId45"/>
  </p:handoutMasterIdLst>
  <p:sldIdLst>
    <p:sldId id="416" r:id="rId2"/>
    <p:sldId id="419" r:id="rId3"/>
    <p:sldId id="420" r:id="rId4"/>
    <p:sldId id="421" r:id="rId5"/>
    <p:sldId id="422" r:id="rId6"/>
    <p:sldId id="423" r:id="rId7"/>
    <p:sldId id="453" r:id="rId8"/>
    <p:sldId id="454" r:id="rId9"/>
    <p:sldId id="455" r:id="rId10"/>
    <p:sldId id="482" r:id="rId11"/>
    <p:sldId id="424" r:id="rId12"/>
    <p:sldId id="456" r:id="rId13"/>
    <p:sldId id="457" r:id="rId14"/>
    <p:sldId id="425" r:id="rId15"/>
    <p:sldId id="426" r:id="rId16"/>
    <p:sldId id="427" r:id="rId17"/>
    <p:sldId id="480" r:id="rId18"/>
    <p:sldId id="439" r:id="rId19"/>
    <p:sldId id="440" r:id="rId20"/>
    <p:sldId id="471" r:id="rId21"/>
    <p:sldId id="472" r:id="rId22"/>
    <p:sldId id="481" r:id="rId23"/>
    <p:sldId id="473" r:id="rId24"/>
    <p:sldId id="478" r:id="rId25"/>
    <p:sldId id="474" r:id="rId26"/>
    <p:sldId id="479" r:id="rId27"/>
    <p:sldId id="475" r:id="rId28"/>
    <p:sldId id="458" r:id="rId29"/>
    <p:sldId id="468" r:id="rId30"/>
    <p:sldId id="428" r:id="rId31"/>
    <p:sldId id="467" r:id="rId32"/>
    <p:sldId id="476" r:id="rId33"/>
    <p:sldId id="477" r:id="rId34"/>
    <p:sldId id="466" r:id="rId35"/>
    <p:sldId id="434" r:id="rId36"/>
    <p:sldId id="487" r:id="rId37"/>
    <p:sldId id="435" r:id="rId38"/>
    <p:sldId id="484" r:id="rId39"/>
    <p:sldId id="486" r:id="rId40"/>
    <p:sldId id="483" r:id="rId41"/>
    <p:sldId id="488" r:id="rId42"/>
    <p:sldId id="485" r:id="rId43"/>
  </p:sldIdLst>
  <p:sldSz cx="9144000" cy="6858000" type="screen4x3"/>
  <p:notesSz cx="6858000" cy="9144000"/>
  <p:custDataLst>
    <p:tags r:id="rId46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E200"/>
    <a:srgbClr val="69FF69"/>
    <a:srgbClr val="A50021"/>
    <a:srgbClr val="FFCC99"/>
    <a:srgbClr val="FDE0BD"/>
    <a:srgbClr val="F983C1"/>
    <a:srgbClr val="008000"/>
    <a:srgbClr val="FF9B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96" autoAdjust="0"/>
    <p:restoredTop sz="94647" autoAdjust="0"/>
  </p:normalViewPr>
  <p:slideViewPr>
    <p:cSldViewPr showGuides="1">
      <p:cViewPr varScale="1">
        <p:scale>
          <a:sx n="78" d="100"/>
          <a:sy n="78" d="100"/>
        </p:scale>
        <p:origin x="172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-528" y="32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gs" Target="tags/tag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76200" y="8823325"/>
            <a:ext cx="670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endParaRPr lang="en-US" alt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71438" y="55563"/>
            <a:ext cx="671512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>
            <a:lvl1pPr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200"/>
              <a:t>	Chapter 12		 12-</a:t>
            </a:r>
            <a:fld id="{2065AFDB-31E4-45F0-9303-6F31E0EDD97F}" type="slidenum">
              <a:rPr lang="en-US" altLang="en-US" sz="1200" smtClean="0"/>
              <a:pPr>
                <a:defRPr/>
              </a:pPr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184405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76600"/>
            <a:ext cx="502920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47800" y="609600"/>
            <a:ext cx="3886200" cy="2584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1120775" y="3581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1120775" y="3886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1120775" y="4191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1120775" y="4495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1120775" y="4800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1120775" y="5410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1120775" y="5715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1120775" y="6019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1120775" y="6324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1120775" y="6629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1120775" y="6934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1120775" y="7239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1120775" y="7543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1120775" y="7848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1120775" y="8153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1120775" y="8458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77788" y="61913"/>
            <a:ext cx="670242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>
            <a:lvl1pPr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200"/>
              <a:t>	Chapter 12		12-</a:t>
            </a:r>
            <a:fld id="{52A3B11A-052E-4AB3-84D1-D23FE039CA63}" type="slidenum">
              <a:rPr lang="en-US" altLang="en-US" sz="1200" smtClean="0"/>
              <a:pPr>
                <a:defRPr/>
              </a:pPr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3296213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4000"/>
          </a:p>
        </p:txBody>
      </p:sp>
      <p:sp>
        <p:nvSpPr>
          <p:cNvPr id="163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9242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3419465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73285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360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19300" cy="61325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905500" cy="61325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77003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5447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35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0"/>
            <a:ext cx="39624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28800"/>
            <a:ext cx="39624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68507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862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97966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9763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041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6198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28600"/>
            <a:ext cx="73834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28800"/>
            <a:ext cx="8077200" cy="453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5342" tIns="42672" rIns="85342" bIns="426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gray">
          <a:xfrm>
            <a:off x="0" y="6409509"/>
            <a:ext cx="9144000" cy="457200"/>
          </a:xfrm>
          <a:prstGeom prst="rect">
            <a:avLst/>
          </a:prstGeom>
          <a:solidFill>
            <a:srgbClr val="1C4A5E"/>
          </a:solidFill>
          <a:ln>
            <a:noFill/>
          </a:ln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b="0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pic>
        <p:nvPicPr>
          <p:cNvPr id="9" name="Shape 40"/>
          <p:cNvPicPr preferRelativeResize="0"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6477771"/>
            <a:ext cx="108267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20"/>
          <p:cNvSpPr txBox="1">
            <a:spLocks noChangeArrowheads="1"/>
          </p:cNvSpPr>
          <p:nvPr userDrawn="1"/>
        </p:nvSpPr>
        <p:spPr bwMode="auto">
          <a:xfrm>
            <a:off x="3492500" y="6512696"/>
            <a:ext cx="38227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200" b="0" dirty="0">
                <a:solidFill>
                  <a:srgbClr val="D9D9D9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Copyright © 2020 Pearson Education Ltd.  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1352550" y="6538096"/>
            <a:ext cx="1998663" cy="2619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1100" spc="205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ALWAYS LEARNING</a:t>
            </a:r>
            <a:endParaRPr lang="en-US" sz="1100" b="0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2" name="TextBox 18"/>
          <p:cNvSpPr txBox="1">
            <a:spLocks noChangeArrowheads="1"/>
          </p:cNvSpPr>
          <p:nvPr userDrawn="1"/>
        </p:nvSpPr>
        <p:spPr bwMode="auto">
          <a:xfrm>
            <a:off x="7391400" y="6468291"/>
            <a:ext cx="1219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600" b="0" dirty="0">
                <a:solidFill>
                  <a:prstClr val="white"/>
                </a:solidFill>
                <a:ea typeface="MS PGothic" panose="020B0600070205080204" pitchFamily="34" charset="-128"/>
              </a:rPr>
              <a:t>Slide </a:t>
            </a:r>
            <a:fld id="{C1165AEB-7ABF-4805-BAD5-BFA81993408A}" type="slidenum">
              <a:rPr lang="en-US" altLang="en-US" sz="1600" b="0" smtClean="0">
                <a:solidFill>
                  <a:prstClr val="white"/>
                </a:solidFill>
                <a:ea typeface="MS PGothic" panose="020B0600070205080204" pitchFamily="34" charset="-128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600" b="0" dirty="0">
              <a:solidFill>
                <a:prstClr val="white"/>
              </a:solidFill>
              <a:ea typeface="MS PGothic" panose="020B0600070205080204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dt="0"/>
  <p:txStyles>
    <p:titleStyle>
      <a:lvl1pPr algn="l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rgbClr val="A50021"/>
          </a:solidFill>
          <a:latin typeface="+mj-lt"/>
          <a:ea typeface="+mj-ea"/>
          <a:cs typeface="+mj-cs"/>
        </a:defRPr>
      </a:lvl1pPr>
      <a:lvl2pPr algn="l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rgbClr val="A50021"/>
          </a:solidFill>
          <a:latin typeface="Arial" charset="0"/>
          <a:cs typeface="Arial" charset="0"/>
        </a:defRPr>
      </a:lvl2pPr>
      <a:lvl3pPr algn="l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rgbClr val="A50021"/>
          </a:solidFill>
          <a:latin typeface="Arial" charset="0"/>
          <a:cs typeface="Arial" charset="0"/>
        </a:defRPr>
      </a:lvl3pPr>
      <a:lvl4pPr algn="l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rgbClr val="A50021"/>
          </a:solidFill>
          <a:latin typeface="Arial" charset="0"/>
          <a:cs typeface="Arial" charset="0"/>
        </a:defRPr>
      </a:lvl4pPr>
      <a:lvl5pPr algn="l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rgbClr val="A50021"/>
          </a:solidFill>
          <a:latin typeface="Arial" charset="0"/>
          <a:cs typeface="Arial" charset="0"/>
        </a:defRPr>
      </a:lvl5pPr>
      <a:lvl6pPr marL="457200" algn="l" defTabSz="852488" rtl="0" fontAlgn="base">
        <a:spcBef>
          <a:spcPct val="0"/>
        </a:spcBef>
        <a:spcAft>
          <a:spcPct val="0"/>
        </a:spcAft>
        <a:defRPr sz="4000">
          <a:solidFill>
            <a:srgbClr val="D00000"/>
          </a:solidFill>
          <a:latin typeface="Arial" charset="0"/>
          <a:cs typeface="Arial" charset="0"/>
        </a:defRPr>
      </a:lvl6pPr>
      <a:lvl7pPr marL="914400" algn="l" defTabSz="852488" rtl="0" fontAlgn="base">
        <a:spcBef>
          <a:spcPct val="0"/>
        </a:spcBef>
        <a:spcAft>
          <a:spcPct val="0"/>
        </a:spcAft>
        <a:defRPr sz="4000">
          <a:solidFill>
            <a:srgbClr val="D00000"/>
          </a:solidFill>
          <a:latin typeface="Arial" charset="0"/>
          <a:cs typeface="Arial" charset="0"/>
        </a:defRPr>
      </a:lvl7pPr>
      <a:lvl8pPr marL="1371600" algn="l" defTabSz="852488" rtl="0" fontAlgn="base">
        <a:spcBef>
          <a:spcPct val="0"/>
        </a:spcBef>
        <a:spcAft>
          <a:spcPct val="0"/>
        </a:spcAft>
        <a:defRPr sz="4000">
          <a:solidFill>
            <a:srgbClr val="D00000"/>
          </a:solidFill>
          <a:latin typeface="Arial" charset="0"/>
          <a:cs typeface="Arial" charset="0"/>
        </a:defRPr>
      </a:lvl8pPr>
      <a:lvl9pPr marL="1828800" algn="l" defTabSz="852488" rtl="0" fontAlgn="base">
        <a:spcBef>
          <a:spcPct val="0"/>
        </a:spcBef>
        <a:spcAft>
          <a:spcPct val="0"/>
        </a:spcAft>
        <a:defRPr sz="4000">
          <a:solidFill>
            <a:srgbClr val="D00000"/>
          </a:solidFill>
          <a:latin typeface="Arial" charset="0"/>
          <a:cs typeface="Arial" charset="0"/>
        </a:defRPr>
      </a:lvl9pPr>
    </p:titleStyle>
    <p:bodyStyle>
      <a:lvl1pPr marL="320675" indent="-320675" algn="l" defTabSz="852488" rtl="0" eaLnBrk="0" fontAlgn="base" hangingPunct="0">
        <a:spcBef>
          <a:spcPct val="20000"/>
        </a:spcBef>
        <a:spcAft>
          <a:spcPct val="0"/>
        </a:spcAft>
        <a:buClr>
          <a:srgbClr val="336699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93738" indent="-268288" algn="l" defTabSz="852488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068388" indent="-215900" algn="l" defTabSz="852488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3pPr>
      <a:lvl4pPr marL="1493838" indent="-212725" algn="l" defTabSz="852488" rtl="0" eaLnBrk="0" fontAlgn="base" hangingPunct="0">
        <a:spcBef>
          <a:spcPct val="20000"/>
        </a:spcBef>
        <a:spcAft>
          <a:spcPct val="0"/>
        </a:spcAft>
        <a:buClr>
          <a:srgbClr val="336699"/>
        </a:buClr>
        <a:buSzPct val="55000"/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  <a:cs typeface="+mn-cs"/>
        </a:defRPr>
      </a:lvl4pPr>
      <a:lvl5pPr marL="1919288" indent="-212725" algn="l" defTabSz="852488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  <a:cs typeface="+mn-cs"/>
        </a:defRPr>
      </a:lvl5pPr>
      <a:lvl6pPr marL="23764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  <a:cs typeface="+mn-cs"/>
        </a:defRPr>
      </a:lvl6pPr>
      <a:lvl7pPr marL="28336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  <a:cs typeface="+mn-cs"/>
        </a:defRPr>
      </a:lvl7pPr>
      <a:lvl8pPr marL="32908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  <a:cs typeface="+mn-cs"/>
        </a:defRPr>
      </a:lvl8pPr>
      <a:lvl9pPr marL="37480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9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10.wmf"/><Relationship Id="rId7" Type="http://schemas.openxmlformats.org/officeDocument/2006/relationships/image" Target="../media/image12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4572000" y="2514600"/>
            <a:ext cx="4495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dirty="0"/>
              <a:t>Discrete Probability Distributions</a:t>
            </a:r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4495800" y="852488"/>
            <a:ext cx="42672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800" b="1">
                <a:solidFill>
                  <a:srgbClr val="A50021"/>
                </a:solidFill>
              </a:rPr>
              <a:t>Chapter 5</a:t>
            </a: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6378" y="825330"/>
            <a:ext cx="3948840" cy="5078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A8925-894D-6301-55B2-6E6889335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C4D62-1B4E-8EF7-94FC-5D7DBC714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Say your student organization runs a raffle to raise some money!</a:t>
            </a:r>
          </a:p>
          <a:p>
            <a:r>
              <a:rPr lang="en-US" sz="2000" dirty="0"/>
              <a:t>They will sell 100 tickets.</a:t>
            </a:r>
          </a:p>
          <a:p>
            <a:r>
              <a:rPr lang="en-US" sz="2000" dirty="0"/>
              <a:t>1 will win 100 euros</a:t>
            </a:r>
          </a:p>
          <a:p>
            <a:r>
              <a:rPr lang="en-US" sz="2000" dirty="0"/>
              <a:t>3 will win 20 euros (each)</a:t>
            </a:r>
          </a:p>
          <a:p>
            <a:r>
              <a:rPr lang="en-US" sz="2000" dirty="0"/>
              <a:t>The ticket costs 5 euros</a:t>
            </a:r>
          </a:p>
          <a:p>
            <a:r>
              <a:rPr lang="en-US" sz="2000" dirty="0"/>
              <a:t>What is the EV of one ticket?</a:t>
            </a:r>
          </a:p>
          <a:p>
            <a:r>
              <a:rPr lang="en-US" sz="2000" dirty="0"/>
              <a:t>(0.01*100)+(0.03*20)+(0.96*0)= 1.06 </a:t>
            </a:r>
          </a:p>
          <a:p>
            <a:r>
              <a:rPr lang="en-US" sz="2000" dirty="0"/>
              <a:t>The expected winnings are 1.06 gross, or -3.94 net of the tic cost</a:t>
            </a:r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56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76200"/>
            <a:ext cx="86868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200" dirty="0"/>
              <a:t>Expected Value Of Discrete Variables, Measuring Center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19200"/>
            <a:ext cx="8077200" cy="1981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200" dirty="0"/>
              <a:t> </a:t>
            </a:r>
            <a:r>
              <a:rPr lang="en-US" altLang="en-US" dirty="0">
                <a:solidFill>
                  <a:srgbClr val="008000"/>
                </a:solidFill>
              </a:rPr>
              <a:t>Expected Value (or mean)</a:t>
            </a:r>
            <a:r>
              <a:rPr lang="en-US" altLang="en-US" dirty="0"/>
              <a:t> of a discrete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      variable </a:t>
            </a:r>
            <a:r>
              <a:rPr lang="en-US" altLang="en-US" sz="1900" dirty="0"/>
              <a:t>(Weighted Average):</a:t>
            </a:r>
          </a:p>
        </p:txBody>
      </p:sp>
      <p:graphicFrame>
        <p:nvGraphicFramePr>
          <p:cNvPr id="12292" name="Object 13"/>
          <p:cNvGraphicFramePr>
            <a:graphicFrameLocks noChangeAspect="1"/>
          </p:cNvGraphicFramePr>
          <p:nvPr/>
        </p:nvGraphicFramePr>
        <p:xfrm>
          <a:off x="2633663" y="2014538"/>
          <a:ext cx="3995737" cy="99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27200" imgH="431800" progId="Equation.3">
                  <p:embed/>
                </p:oleObj>
              </mc:Choice>
              <mc:Fallback>
                <p:oleObj name="Equation" r:id="rId2" imgW="1727200" imgH="4318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3663" y="2014538"/>
                        <a:ext cx="3995737" cy="998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49" name="Group 45"/>
          <p:cNvGraphicFramePr>
            <a:graphicFrameLocks noGrp="1"/>
          </p:cNvGraphicFramePr>
          <p:nvPr/>
        </p:nvGraphicFramePr>
        <p:xfrm>
          <a:off x="1143000" y="3089275"/>
          <a:ext cx="6781800" cy="3240088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Interruptions Per Day In Computer Network (x</a:t>
                      </a:r>
                      <a:r>
                        <a:rPr kumimoji="0" lang="en-US" alt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Probability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P(X = x</a:t>
                      </a:r>
                      <a:r>
                        <a:rPr kumimoji="0" lang="en-US" alt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P(X = x</a:t>
                      </a:r>
                      <a:r>
                        <a:rPr kumimoji="0" lang="en-US" alt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0.35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(0)(0.35) = 0.00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0.25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(1)(0.25) = 0.25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0.20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(2)(0.20) = 0.40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0.10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(3)(0.10) = 0.30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(4)(0.05) = 0.20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(5)(0.05) = 0.25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μ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E(X) = 1.40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4495800" y="5938838"/>
            <a:ext cx="53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943600" y="5938838"/>
            <a:ext cx="1600200" cy="47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D1C33-AC5A-3EEC-5457-85FA5DBC5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6550C-2E58-5DF5-0C5F-0BD6F3A94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let’s think about how we would describe the spread, i.e. var and std dev</a:t>
            </a:r>
          </a:p>
          <a:p>
            <a:r>
              <a:rPr lang="en-US" dirty="0"/>
              <a:t>Well….how did we do this before????</a:t>
            </a:r>
          </a:p>
          <a:p>
            <a:r>
              <a:rPr lang="en-US" dirty="0"/>
              <a:t>Variance: Each value minus the mean, squared, added up, and divided by N or n-1</a:t>
            </a:r>
          </a:p>
          <a:p>
            <a:pPr lvl="1"/>
            <a:r>
              <a:rPr lang="en-US" dirty="0"/>
              <a:t>So basically the average of the squared differences</a:t>
            </a:r>
          </a:p>
          <a:p>
            <a:pPr lvl="1"/>
            <a:r>
              <a:rPr lang="en-US" dirty="0"/>
              <a:t>Then took the sq root to find (basically) the avg deviation from the mean (</a:t>
            </a:r>
            <a:r>
              <a:rPr lang="en-US" dirty="0">
                <a:sym typeface="Wingdings" panose="05000000000000000000" pitchFamily="2" charset="2"/>
              </a:rPr>
              <a:t>not exactly correct but basically)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002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D44B7-24BD-87CC-9B10-2DE5786E9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20745-9CB9-481A-FBD0-B91A59DFAD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We’ll do something similar here</a:t>
            </a:r>
          </a:p>
          <a:p>
            <a:r>
              <a:rPr lang="en-US" dirty="0"/>
              <a:t>For the variance, first we’ll take the value minus the EV and square it. </a:t>
            </a:r>
          </a:p>
          <a:p>
            <a:r>
              <a:rPr lang="en-US" dirty="0"/>
              <a:t>Then, instead of dividing by N or n-1, we multiply by the probability that that particular outcome occurs</a:t>
            </a:r>
          </a:p>
          <a:p>
            <a:pPr lvl="1"/>
            <a:r>
              <a:rPr lang="en-US" dirty="0"/>
              <a:t>Just a weighted average</a:t>
            </a:r>
          </a:p>
        </p:txBody>
      </p:sp>
    </p:spTree>
    <p:extLst>
      <p:ext uri="{BB962C8B-B14F-4D97-AF65-F5344CB8AC3E}">
        <p14:creationId xmlns:p14="http://schemas.microsoft.com/office/powerpoint/2010/main" val="72100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8229600" cy="5105400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rgbClr val="008000"/>
                </a:solidFill>
              </a:rPr>
              <a:t>Variance</a:t>
            </a:r>
            <a:r>
              <a:rPr lang="en-US" altLang="en-US" sz="2400" dirty="0"/>
              <a:t> of a discrete variable.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endParaRPr lang="en-US" altLang="en-US" sz="20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0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dirty="0">
              <a:solidFill>
                <a:schemeClr val="folHlink"/>
              </a:solidFill>
            </a:endParaRPr>
          </a:p>
          <a:p>
            <a:pPr eaLnBrk="1" hangingPunct="1"/>
            <a:r>
              <a:rPr lang="en-US" altLang="en-US" sz="2400" dirty="0">
                <a:solidFill>
                  <a:srgbClr val="008000"/>
                </a:solidFill>
              </a:rPr>
              <a:t>Standard Deviation</a:t>
            </a:r>
            <a:r>
              <a:rPr lang="en-US" altLang="en-US" sz="2400" dirty="0"/>
              <a:t> of a discrete variable.</a:t>
            </a:r>
            <a:endParaRPr lang="en-US" altLang="en-US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	where:</a:t>
            </a:r>
            <a:endParaRPr lang="en-US" altLang="en-US" sz="1600" i="1" baseline="-25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baseline="-25000" dirty="0"/>
              <a:t>		</a:t>
            </a:r>
            <a:r>
              <a:rPr lang="en-US" altLang="en-US" sz="1600" dirty="0"/>
              <a:t>E(X)      = Expected value of the discrete variable X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	    	x</a:t>
            </a:r>
            <a:r>
              <a:rPr lang="en-US" altLang="en-US" sz="1600" baseline="-25000" dirty="0"/>
              <a:t>i </a:t>
            </a:r>
            <a:r>
              <a:rPr lang="en-US" altLang="en-US" sz="1600" dirty="0"/>
              <a:t>          = the </a:t>
            </a:r>
            <a:r>
              <a:rPr lang="en-US" altLang="en-US" sz="1600" dirty="0" err="1"/>
              <a:t>i</a:t>
            </a:r>
            <a:r>
              <a:rPr lang="en-US" altLang="en-US" sz="1600" baseline="30000" dirty="0" err="1"/>
              <a:t>th</a:t>
            </a:r>
            <a:r>
              <a:rPr lang="en-US" altLang="en-US" sz="1600" dirty="0"/>
              <a:t> outcome of X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		P(X=x</a:t>
            </a:r>
            <a:r>
              <a:rPr lang="en-US" altLang="en-US" sz="1600" baseline="-25000" dirty="0"/>
              <a:t>i</a:t>
            </a:r>
            <a:r>
              <a:rPr lang="en-US" altLang="en-US" sz="1600" dirty="0"/>
              <a:t>) = Probability of the </a:t>
            </a:r>
            <a:r>
              <a:rPr lang="en-US" altLang="en-US" sz="1600" dirty="0" err="1"/>
              <a:t>i</a:t>
            </a:r>
            <a:r>
              <a:rPr lang="en-US" altLang="en-US" sz="1600" baseline="30000" dirty="0" err="1"/>
              <a:t>th</a:t>
            </a:r>
            <a:r>
              <a:rPr lang="en-US" altLang="en-US" sz="1600" dirty="0"/>
              <a:t> occurrence of X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152400"/>
            <a:ext cx="7793038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600"/>
              <a:t>Discrete Variables: </a:t>
            </a:r>
            <a:br>
              <a:rPr lang="en-US" altLang="en-US" sz="3600"/>
            </a:br>
            <a:r>
              <a:rPr lang="en-US" altLang="en-US" sz="3600"/>
              <a:t>Measuring Dispersion</a:t>
            </a:r>
          </a:p>
        </p:txBody>
      </p:sp>
      <p:graphicFrame>
        <p:nvGraphicFramePr>
          <p:cNvPr id="13316" name="Object 11"/>
          <p:cNvGraphicFramePr>
            <a:graphicFrameLocks noChangeAspect="1"/>
          </p:cNvGraphicFramePr>
          <p:nvPr/>
        </p:nvGraphicFramePr>
        <p:xfrm>
          <a:off x="2370138" y="2057400"/>
          <a:ext cx="4552950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54200" imgH="431800" progId="Equation.3">
                  <p:embed/>
                </p:oleObj>
              </mc:Choice>
              <mc:Fallback>
                <p:oleObj name="Equation" r:id="rId2" imgW="1854200" imgH="431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0138" y="2057400"/>
                        <a:ext cx="4552950" cy="1055688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12"/>
          <p:cNvGraphicFramePr>
            <a:graphicFrameLocks noChangeAspect="1"/>
          </p:cNvGraphicFramePr>
          <p:nvPr/>
        </p:nvGraphicFramePr>
        <p:xfrm>
          <a:off x="1774825" y="4038600"/>
          <a:ext cx="5821363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362200" imgH="482600" progId="Equation.3">
                  <p:embed/>
                </p:oleObj>
              </mc:Choice>
              <mc:Fallback>
                <p:oleObj name="Equation" r:id="rId4" imgW="2362200" imgH="482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4038600"/>
                        <a:ext cx="5821363" cy="1179513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8686800" cy="533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600"/>
              <a:t>Discrete Variables: Measuring Dispersion</a:t>
            </a:r>
          </a:p>
        </p:txBody>
      </p:sp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7315200" y="990600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rgbClr val="008000"/>
                </a:solidFill>
              </a:rPr>
              <a:t>(continued)</a:t>
            </a:r>
          </a:p>
        </p:txBody>
      </p:sp>
      <p:graphicFrame>
        <p:nvGraphicFramePr>
          <p:cNvPr id="23605" name="Group 53"/>
          <p:cNvGraphicFramePr>
            <a:graphicFrameLocks noGrp="1"/>
          </p:cNvGraphicFramePr>
          <p:nvPr/>
        </p:nvGraphicFramePr>
        <p:xfrm>
          <a:off x="228600" y="2819400"/>
          <a:ext cx="8686800" cy="3514725"/>
        </p:xfrm>
        <a:graphic>
          <a:graphicData uri="http://schemas.openxmlformats.org/drawingml/2006/table">
            <a:tbl>
              <a:tblPr/>
              <a:tblGrid>
                <a:gridCol w="2114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9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2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702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Interruptions Per Day In Computer Network (x</a:t>
                      </a:r>
                      <a:r>
                        <a:rPr kumimoji="0" lang="en-US" alt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Probability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P(X = x</a:t>
                      </a:r>
                      <a:r>
                        <a:rPr kumimoji="0" lang="en-US" alt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[x</a:t>
                      </a:r>
                      <a:r>
                        <a:rPr kumimoji="0" lang="en-US" alt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E(X)]</a:t>
                      </a:r>
                      <a:r>
                        <a:rPr kumimoji="0" lang="en-US" altLang="en-US" sz="1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[x</a:t>
                      </a:r>
                      <a:r>
                        <a:rPr kumimoji="0" lang="en-US" alt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E(X)]</a:t>
                      </a:r>
                      <a:r>
                        <a:rPr kumimoji="0" lang="en-US" altLang="en-US" sz="1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P(X = x</a:t>
                      </a:r>
                      <a:r>
                        <a:rPr kumimoji="0" lang="en-US" alt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0.35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 – 1.4)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=   1.96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(1.96)(0.35) = 0.686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0.25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 – 1.4)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=   0.16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(0.16)(0.25) = 0.040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 – 1.4)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=   0.36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(0.36)(0.20) = 0.072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 – 1.4)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=   2.56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(2.56)(0.10) = 0.256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(4 – 1.4)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=   6.76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(6.76)(0.05) = 0.338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 – 1.4)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 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12.96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(12.96)(0.05) = 0.648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σ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2.04, </a:t>
                      </a:r>
                      <a:r>
                        <a:rPr kumimoji="0" lang="el-G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σ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1.4283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FF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4387" name="Object 25"/>
          <p:cNvGraphicFramePr>
            <a:graphicFrameLocks noChangeAspect="1"/>
          </p:cNvGraphicFramePr>
          <p:nvPr/>
        </p:nvGraphicFramePr>
        <p:xfrm>
          <a:off x="2057400" y="1371600"/>
          <a:ext cx="4757738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30400" imgH="482600" progId="Equation.3">
                  <p:embed/>
                </p:oleObj>
              </mc:Choice>
              <mc:Fallback>
                <p:oleObj name="Equation" r:id="rId2" imgW="1930400" imgH="4826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371600"/>
                        <a:ext cx="4757738" cy="1179513"/>
                      </a:xfrm>
                      <a:prstGeom prst="rect">
                        <a:avLst/>
                      </a:prstGeom>
                      <a:solidFill>
                        <a:srgbClr val="FF9BAE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5976938" y="5943600"/>
            <a:ext cx="23288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3"/>
          <p:cNvSpPr>
            <a:spLocks noChangeShapeType="1"/>
          </p:cNvSpPr>
          <p:nvPr/>
        </p:nvSpPr>
        <p:spPr bwMode="auto">
          <a:xfrm flipH="1">
            <a:off x="5257800" y="52578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3" name="Line 16"/>
          <p:cNvSpPr>
            <a:spLocks noChangeShapeType="1"/>
          </p:cNvSpPr>
          <p:nvPr/>
        </p:nvSpPr>
        <p:spPr bwMode="auto">
          <a:xfrm>
            <a:off x="5257800" y="3810000"/>
            <a:ext cx="0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4" name="Line 5"/>
          <p:cNvSpPr>
            <a:spLocks noChangeShapeType="1"/>
          </p:cNvSpPr>
          <p:nvPr/>
        </p:nvSpPr>
        <p:spPr bwMode="auto">
          <a:xfrm flipH="1">
            <a:off x="1600200" y="52578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Line 9"/>
          <p:cNvSpPr>
            <a:spLocks noChangeShapeType="1"/>
          </p:cNvSpPr>
          <p:nvPr/>
        </p:nvSpPr>
        <p:spPr bwMode="auto">
          <a:xfrm flipH="1">
            <a:off x="1600200" y="45720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Line 10"/>
          <p:cNvSpPr>
            <a:spLocks noChangeShapeType="1"/>
          </p:cNvSpPr>
          <p:nvPr/>
        </p:nvSpPr>
        <p:spPr bwMode="auto">
          <a:xfrm>
            <a:off x="2438400" y="2590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11"/>
          <p:cNvSpPr>
            <a:spLocks noChangeShapeType="1"/>
          </p:cNvSpPr>
          <p:nvPr/>
        </p:nvSpPr>
        <p:spPr bwMode="auto">
          <a:xfrm>
            <a:off x="6248400" y="2590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457200" y="533400"/>
            <a:ext cx="82486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000"/>
          </a:p>
        </p:txBody>
      </p:sp>
      <p:sp>
        <p:nvSpPr>
          <p:cNvPr id="15369" name="Rectangle 13"/>
          <p:cNvSpPr>
            <a:spLocks noChangeArrowheads="1"/>
          </p:cNvSpPr>
          <p:nvPr/>
        </p:nvSpPr>
        <p:spPr bwMode="auto">
          <a:xfrm>
            <a:off x="1524000" y="457200"/>
            <a:ext cx="704532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chemeClr val="tx2"/>
                </a:solidFill>
              </a:rPr>
              <a:t>Probability Distributions</a:t>
            </a:r>
          </a:p>
        </p:txBody>
      </p:sp>
      <p:sp>
        <p:nvSpPr>
          <p:cNvPr id="15370" name="Rectangle 14"/>
          <p:cNvSpPr>
            <a:spLocks noChangeArrowheads="1"/>
          </p:cNvSpPr>
          <p:nvPr/>
        </p:nvSpPr>
        <p:spPr bwMode="auto">
          <a:xfrm>
            <a:off x="5105400" y="2743200"/>
            <a:ext cx="2209800" cy="1196975"/>
          </a:xfrm>
          <a:prstGeom prst="rect">
            <a:avLst/>
          </a:prstGeom>
          <a:solidFill>
            <a:schemeClr val="bg1"/>
          </a:solidFill>
          <a:ln w="12700">
            <a:solidFill>
              <a:srgbClr val="000066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Continuous</a:t>
            </a:r>
            <a:r>
              <a:rPr lang="en-US" altLang="en-US" sz="2400"/>
              <a:t>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Probability Distributions</a:t>
            </a:r>
          </a:p>
        </p:txBody>
      </p:sp>
      <p:sp>
        <p:nvSpPr>
          <p:cNvPr id="15371" name="Line 15"/>
          <p:cNvSpPr>
            <a:spLocks noChangeShapeType="1"/>
          </p:cNvSpPr>
          <p:nvPr/>
        </p:nvSpPr>
        <p:spPr bwMode="auto">
          <a:xfrm>
            <a:off x="2438400" y="2590800"/>
            <a:ext cx="3810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16"/>
          <p:cNvSpPr>
            <a:spLocks noChangeShapeType="1"/>
          </p:cNvSpPr>
          <p:nvPr/>
        </p:nvSpPr>
        <p:spPr bwMode="auto">
          <a:xfrm>
            <a:off x="1600200" y="3810000"/>
            <a:ext cx="0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17"/>
          <p:cNvSpPr>
            <a:spLocks noChangeShapeType="1"/>
          </p:cNvSpPr>
          <p:nvPr/>
        </p:nvSpPr>
        <p:spPr bwMode="auto">
          <a:xfrm>
            <a:off x="4343400" y="2438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Rectangle 18"/>
          <p:cNvSpPr>
            <a:spLocks noChangeArrowheads="1"/>
          </p:cNvSpPr>
          <p:nvPr/>
        </p:nvSpPr>
        <p:spPr bwMode="auto">
          <a:xfrm>
            <a:off x="1828800" y="4343400"/>
            <a:ext cx="1676400" cy="466725"/>
          </a:xfrm>
          <a:prstGeom prst="rect">
            <a:avLst/>
          </a:prstGeom>
          <a:solidFill>
            <a:srgbClr val="FF9BAE"/>
          </a:solidFill>
          <a:ln w="12700">
            <a:solidFill>
              <a:srgbClr val="000066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66"/>
                </a:solidFill>
              </a:rPr>
              <a:t>Binomial</a:t>
            </a:r>
          </a:p>
        </p:txBody>
      </p:sp>
      <p:sp>
        <p:nvSpPr>
          <p:cNvPr id="15375" name="Rectangle 20"/>
          <p:cNvSpPr>
            <a:spLocks noChangeArrowheads="1"/>
          </p:cNvSpPr>
          <p:nvPr/>
        </p:nvSpPr>
        <p:spPr bwMode="auto">
          <a:xfrm>
            <a:off x="1828800" y="5029200"/>
            <a:ext cx="1447800" cy="466725"/>
          </a:xfrm>
          <a:prstGeom prst="rect">
            <a:avLst/>
          </a:prstGeom>
          <a:solidFill>
            <a:srgbClr val="FF9BAE"/>
          </a:solidFill>
          <a:ln w="12700">
            <a:solidFill>
              <a:srgbClr val="000066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Poisson</a:t>
            </a:r>
          </a:p>
        </p:txBody>
      </p:sp>
      <p:sp>
        <p:nvSpPr>
          <p:cNvPr id="15376" name="Rectangle 21"/>
          <p:cNvSpPr>
            <a:spLocks noChangeArrowheads="1"/>
          </p:cNvSpPr>
          <p:nvPr/>
        </p:nvSpPr>
        <p:spPr bwMode="auto">
          <a:xfrm>
            <a:off x="3276600" y="1600200"/>
            <a:ext cx="2286000" cy="831850"/>
          </a:xfrm>
          <a:prstGeom prst="rect">
            <a:avLst/>
          </a:prstGeom>
          <a:solidFill>
            <a:srgbClr val="00E200"/>
          </a:solidFill>
          <a:ln w="12700">
            <a:solidFill>
              <a:srgbClr val="000066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Probability Distributions</a:t>
            </a:r>
          </a:p>
        </p:txBody>
      </p:sp>
      <p:sp>
        <p:nvSpPr>
          <p:cNvPr id="15377" name="Rectangle 22"/>
          <p:cNvSpPr>
            <a:spLocks noChangeArrowheads="1"/>
          </p:cNvSpPr>
          <p:nvPr/>
        </p:nvSpPr>
        <p:spPr bwMode="auto">
          <a:xfrm>
            <a:off x="1447800" y="2743200"/>
            <a:ext cx="2209800" cy="1196975"/>
          </a:xfrm>
          <a:prstGeom prst="rect">
            <a:avLst/>
          </a:prstGeom>
          <a:solidFill>
            <a:srgbClr val="FF9BAE"/>
          </a:solidFill>
          <a:ln w="12700">
            <a:solidFill>
              <a:srgbClr val="000066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Discrete</a:t>
            </a:r>
            <a:r>
              <a:rPr lang="en-US" altLang="en-US" sz="2400"/>
              <a:t>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Probability Distributions</a:t>
            </a:r>
          </a:p>
        </p:txBody>
      </p:sp>
      <p:sp>
        <p:nvSpPr>
          <p:cNvPr id="15378" name="Line 23"/>
          <p:cNvSpPr>
            <a:spLocks noChangeShapeType="1"/>
          </p:cNvSpPr>
          <p:nvPr/>
        </p:nvSpPr>
        <p:spPr bwMode="auto">
          <a:xfrm flipH="1">
            <a:off x="5257800" y="45720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Rectangle 25"/>
          <p:cNvSpPr>
            <a:spLocks noChangeArrowheads="1"/>
          </p:cNvSpPr>
          <p:nvPr/>
        </p:nvSpPr>
        <p:spPr bwMode="auto">
          <a:xfrm>
            <a:off x="5486400" y="4343400"/>
            <a:ext cx="1676400" cy="466725"/>
          </a:xfrm>
          <a:prstGeom prst="rect">
            <a:avLst/>
          </a:prstGeom>
          <a:solidFill>
            <a:schemeClr val="bg1"/>
          </a:solidFill>
          <a:ln w="12700">
            <a:solidFill>
              <a:srgbClr val="000066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Normal</a:t>
            </a:r>
          </a:p>
        </p:txBody>
      </p:sp>
      <p:sp>
        <p:nvSpPr>
          <p:cNvPr id="15380" name="Rectangle 28"/>
          <p:cNvSpPr>
            <a:spLocks noChangeArrowheads="1"/>
          </p:cNvSpPr>
          <p:nvPr/>
        </p:nvSpPr>
        <p:spPr bwMode="auto">
          <a:xfrm>
            <a:off x="228600" y="2743200"/>
            <a:ext cx="990600" cy="466725"/>
          </a:xfrm>
          <a:prstGeom prst="rect">
            <a:avLst/>
          </a:prstGeom>
          <a:solidFill>
            <a:srgbClr val="FF9BAE"/>
          </a:solidFill>
          <a:ln w="12700">
            <a:solidFill>
              <a:srgbClr val="000066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66"/>
                </a:solidFill>
              </a:rPr>
              <a:t>Ch. 5</a:t>
            </a:r>
          </a:p>
        </p:txBody>
      </p:sp>
      <p:sp>
        <p:nvSpPr>
          <p:cNvPr id="15381" name="Rectangle 29"/>
          <p:cNvSpPr>
            <a:spLocks noChangeArrowheads="1"/>
          </p:cNvSpPr>
          <p:nvPr/>
        </p:nvSpPr>
        <p:spPr bwMode="auto">
          <a:xfrm>
            <a:off x="7467600" y="2743200"/>
            <a:ext cx="990600" cy="466725"/>
          </a:xfrm>
          <a:prstGeom prst="rect">
            <a:avLst/>
          </a:prstGeom>
          <a:solidFill>
            <a:schemeClr val="bg1"/>
          </a:solidFill>
          <a:ln w="12700">
            <a:solidFill>
              <a:srgbClr val="000066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Ch. 6</a:t>
            </a:r>
          </a:p>
        </p:txBody>
      </p:sp>
      <p:sp>
        <p:nvSpPr>
          <p:cNvPr id="15382" name="Rectangle 25"/>
          <p:cNvSpPr>
            <a:spLocks noChangeArrowheads="1"/>
          </p:cNvSpPr>
          <p:nvPr/>
        </p:nvSpPr>
        <p:spPr bwMode="auto">
          <a:xfrm>
            <a:off x="5486400" y="5038725"/>
            <a:ext cx="1676400" cy="466725"/>
          </a:xfrm>
          <a:prstGeom prst="rect">
            <a:avLst/>
          </a:prstGeom>
          <a:solidFill>
            <a:schemeClr val="bg1"/>
          </a:solidFill>
          <a:ln w="12700">
            <a:solidFill>
              <a:srgbClr val="000066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Uniform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89E5D-FC4A-582B-8928-F003F2D7E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2027E-2C42-D2C7-4BCE-5DC2B1C83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00B050"/>
                </a:solidFill>
              </a:rPr>
              <a:t>binomial distribution </a:t>
            </a:r>
            <a:r>
              <a:rPr lang="en-US" dirty="0"/>
              <a:t>is a special case of a particular discrete probability distribution</a:t>
            </a:r>
          </a:p>
          <a:p>
            <a:r>
              <a:rPr lang="en-US" dirty="0"/>
              <a:t>Only two outcomes</a:t>
            </a:r>
          </a:p>
          <a:p>
            <a:pPr lvl="1"/>
            <a:r>
              <a:rPr lang="en-US" dirty="0"/>
              <a:t>X= 0 or 1</a:t>
            </a:r>
          </a:p>
          <a:p>
            <a:r>
              <a:rPr lang="en-US" dirty="0"/>
              <a:t>Each trial has the same chance of “success” (or “outcome of interest”)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7213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152400"/>
            <a:ext cx="7793038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Binomial Distribution Characteristics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912938"/>
            <a:ext cx="1828800" cy="839787"/>
          </a:xfrm>
        </p:spPr>
        <p:txBody>
          <a:bodyPr/>
          <a:lstStyle/>
          <a:p>
            <a:pPr eaLnBrk="1" hangingPunct="1"/>
            <a:r>
              <a:rPr lang="en-US" altLang="en-US"/>
              <a:t>Mean: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914400" y="2971800"/>
            <a:ext cx="5943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342" tIns="42672" rIns="85342" bIns="42672"/>
          <a:lstStyle>
            <a:lvl1pPr marL="320675" indent="-320675" defTabSz="852488"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52488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52488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52488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52488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Variance and Standard Deviation:</a:t>
            </a:r>
          </a:p>
        </p:txBody>
      </p:sp>
      <p:graphicFrame>
        <p:nvGraphicFramePr>
          <p:cNvPr id="29701" name="Object 14"/>
          <p:cNvGraphicFramePr>
            <a:graphicFrameLocks noChangeAspect="1"/>
          </p:cNvGraphicFramePr>
          <p:nvPr/>
        </p:nvGraphicFramePr>
        <p:xfrm>
          <a:off x="3160713" y="1905000"/>
          <a:ext cx="289877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26698" imgH="203112" progId="Equation.3">
                  <p:embed/>
                </p:oleObj>
              </mc:Choice>
              <mc:Fallback>
                <p:oleObj name="Equation" r:id="rId2" imgW="926698" imgH="203112" progId="Equation.3">
                  <p:embed/>
                  <p:pic>
                    <p:nvPicPr>
                      <p:cNvPr id="29701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0713" y="1905000"/>
                        <a:ext cx="2898775" cy="635000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2" name="Object 15"/>
          <p:cNvGraphicFramePr>
            <a:graphicFrameLocks noChangeAspect="1"/>
          </p:cNvGraphicFramePr>
          <p:nvPr/>
        </p:nvGraphicFramePr>
        <p:xfrm>
          <a:off x="3371850" y="3657600"/>
          <a:ext cx="255270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14400" imgH="228600" progId="Equation.3">
                  <p:embed/>
                </p:oleObj>
              </mc:Choice>
              <mc:Fallback>
                <p:oleObj name="Equation" r:id="rId4" imgW="914400" imgH="228600" progId="Equation.3">
                  <p:embed/>
                  <p:pic>
                    <p:nvPicPr>
                      <p:cNvPr id="29702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1850" y="3657600"/>
                        <a:ext cx="2552700" cy="638175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Object 16"/>
          <p:cNvGraphicFramePr>
            <a:graphicFrameLocks noChangeAspect="1"/>
          </p:cNvGraphicFramePr>
          <p:nvPr/>
        </p:nvGraphicFramePr>
        <p:xfrm>
          <a:off x="3354388" y="4548188"/>
          <a:ext cx="2695575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65200" imgH="254000" progId="Equation.3">
                  <p:embed/>
                </p:oleObj>
              </mc:Choice>
              <mc:Fallback>
                <p:oleObj name="Equation" r:id="rId6" imgW="965200" imgH="254000" progId="Equation.3">
                  <p:embed/>
                  <p:pic>
                    <p:nvPicPr>
                      <p:cNvPr id="29703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4388" y="4548188"/>
                        <a:ext cx="2695575" cy="708025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1066800" y="5334000"/>
            <a:ext cx="6324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342" tIns="42672" rIns="85342" bIns="42672"/>
          <a:lstStyle>
            <a:lvl1pPr marL="320675" indent="-320675" defTabSz="852488"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52488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52488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52488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52488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700"/>
              <a:t>Where	n = sample size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700"/>
              <a:t>		</a:t>
            </a:r>
            <a:r>
              <a:rPr lang="el-GR" altLang="en-US" sz="1700" i="1"/>
              <a:t>π</a:t>
            </a:r>
            <a:r>
              <a:rPr lang="en-US" altLang="en-US" sz="1700"/>
              <a:t> = probability of the event of interest for any trial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700"/>
              <a:t>		(1 – </a:t>
            </a:r>
            <a:r>
              <a:rPr lang="el-GR" altLang="en-US" sz="1700" i="1"/>
              <a:t>π</a:t>
            </a:r>
            <a:r>
              <a:rPr lang="en-US" altLang="en-US" sz="1700"/>
              <a:t>) = probability of no event of interest for any trial</a:t>
            </a:r>
          </a:p>
        </p:txBody>
      </p:sp>
    </p:spTree>
    <p:extLst>
      <p:ext uri="{BB962C8B-B14F-4D97-AF65-F5344CB8AC3E}">
        <p14:creationId xmlns:p14="http://schemas.microsoft.com/office/powerpoint/2010/main" val="31919830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Binomial Distribution</a:t>
            </a:r>
            <a:br>
              <a:rPr lang="en-US" altLang="en-US"/>
            </a:br>
            <a:r>
              <a:rPr lang="en-US" altLang="en-US"/>
              <a:t>Characteristics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4800600" y="1981200"/>
            <a:ext cx="3886200" cy="1981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0724" name="Line 5"/>
          <p:cNvSpPr>
            <a:spLocks noChangeShapeType="1"/>
          </p:cNvSpPr>
          <p:nvPr/>
        </p:nvSpPr>
        <p:spPr bwMode="auto">
          <a:xfrm>
            <a:off x="5459413" y="3114675"/>
            <a:ext cx="2589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Line 6"/>
          <p:cNvSpPr>
            <a:spLocks noChangeShapeType="1"/>
          </p:cNvSpPr>
          <p:nvPr/>
        </p:nvSpPr>
        <p:spPr bwMode="auto">
          <a:xfrm>
            <a:off x="5459413" y="2809875"/>
            <a:ext cx="2589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Line 7"/>
          <p:cNvSpPr>
            <a:spLocks noChangeShapeType="1"/>
          </p:cNvSpPr>
          <p:nvPr/>
        </p:nvSpPr>
        <p:spPr bwMode="auto">
          <a:xfrm>
            <a:off x="5459413" y="2508250"/>
            <a:ext cx="2589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Freeform 8"/>
          <p:cNvSpPr>
            <a:spLocks/>
          </p:cNvSpPr>
          <p:nvPr/>
        </p:nvSpPr>
        <p:spPr bwMode="auto">
          <a:xfrm>
            <a:off x="5334000" y="2538413"/>
            <a:ext cx="152400" cy="879475"/>
          </a:xfrm>
          <a:custGeom>
            <a:avLst/>
            <a:gdLst>
              <a:gd name="T0" fmla="*/ 0 w 308"/>
              <a:gd name="T1" fmla="*/ 0 h 554"/>
              <a:gd name="T2" fmla="*/ 2147483646 w 308"/>
              <a:gd name="T3" fmla="*/ 0 h 554"/>
              <a:gd name="T4" fmla="*/ 2147483646 w 308"/>
              <a:gd name="T5" fmla="*/ 2147483646 h 554"/>
              <a:gd name="T6" fmla="*/ 0 w 308"/>
              <a:gd name="T7" fmla="*/ 2147483646 h 554"/>
              <a:gd name="T8" fmla="*/ 0 w 308"/>
              <a:gd name="T9" fmla="*/ 0 h 5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554"/>
              <a:gd name="T17" fmla="*/ 308 w 308"/>
              <a:gd name="T18" fmla="*/ 554 h 5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554">
                <a:moveTo>
                  <a:pt x="0" y="0"/>
                </a:moveTo>
                <a:lnTo>
                  <a:pt x="307" y="0"/>
                </a:lnTo>
                <a:lnTo>
                  <a:pt x="307" y="553"/>
                </a:lnTo>
                <a:lnTo>
                  <a:pt x="0" y="553"/>
                </a:lnTo>
                <a:lnTo>
                  <a:pt x="0" y="0"/>
                </a:lnTo>
              </a:path>
            </a:pathLst>
          </a:custGeom>
          <a:solidFill>
            <a:schemeClr val="bg2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8" name="Freeform 9"/>
          <p:cNvSpPr>
            <a:spLocks/>
          </p:cNvSpPr>
          <p:nvPr/>
        </p:nvSpPr>
        <p:spPr bwMode="auto">
          <a:xfrm>
            <a:off x="5867400" y="2932113"/>
            <a:ext cx="152400" cy="485775"/>
          </a:xfrm>
          <a:custGeom>
            <a:avLst/>
            <a:gdLst>
              <a:gd name="T0" fmla="*/ 0 w 306"/>
              <a:gd name="T1" fmla="*/ 0 h 306"/>
              <a:gd name="T2" fmla="*/ 2147483646 w 306"/>
              <a:gd name="T3" fmla="*/ 0 h 306"/>
              <a:gd name="T4" fmla="*/ 2147483646 w 306"/>
              <a:gd name="T5" fmla="*/ 2147483646 h 306"/>
              <a:gd name="T6" fmla="*/ 0 w 306"/>
              <a:gd name="T7" fmla="*/ 2147483646 h 306"/>
              <a:gd name="T8" fmla="*/ 0 w 306"/>
              <a:gd name="T9" fmla="*/ 0 h 3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6"/>
              <a:gd name="T16" fmla="*/ 0 h 306"/>
              <a:gd name="T17" fmla="*/ 306 w 306"/>
              <a:gd name="T18" fmla="*/ 306 h 3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6" h="306">
                <a:moveTo>
                  <a:pt x="0" y="0"/>
                </a:moveTo>
                <a:lnTo>
                  <a:pt x="305" y="0"/>
                </a:lnTo>
                <a:lnTo>
                  <a:pt x="305" y="305"/>
                </a:lnTo>
                <a:lnTo>
                  <a:pt x="0" y="305"/>
                </a:lnTo>
                <a:lnTo>
                  <a:pt x="0" y="0"/>
                </a:lnTo>
              </a:path>
            </a:pathLst>
          </a:custGeom>
          <a:solidFill>
            <a:schemeClr val="bg2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9" name="Freeform 10"/>
          <p:cNvSpPr>
            <a:spLocks/>
          </p:cNvSpPr>
          <p:nvPr/>
        </p:nvSpPr>
        <p:spPr bwMode="auto">
          <a:xfrm>
            <a:off x="6324600" y="3276600"/>
            <a:ext cx="152400" cy="152400"/>
          </a:xfrm>
          <a:custGeom>
            <a:avLst/>
            <a:gdLst>
              <a:gd name="T0" fmla="*/ 0 w 308"/>
              <a:gd name="T1" fmla="*/ 0 h 78"/>
              <a:gd name="T2" fmla="*/ 2147483646 w 308"/>
              <a:gd name="T3" fmla="*/ 0 h 78"/>
              <a:gd name="T4" fmla="*/ 2147483646 w 308"/>
              <a:gd name="T5" fmla="*/ 2147483646 h 78"/>
              <a:gd name="T6" fmla="*/ 0 w 308"/>
              <a:gd name="T7" fmla="*/ 2147483646 h 78"/>
              <a:gd name="T8" fmla="*/ 0 w 308"/>
              <a:gd name="T9" fmla="*/ 0 h 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78"/>
              <a:gd name="T17" fmla="*/ 308 w 308"/>
              <a:gd name="T18" fmla="*/ 78 h 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78">
                <a:moveTo>
                  <a:pt x="0" y="0"/>
                </a:moveTo>
                <a:lnTo>
                  <a:pt x="307" y="0"/>
                </a:lnTo>
                <a:lnTo>
                  <a:pt x="307" y="77"/>
                </a:lnTo>
                <a:lnTo>
                  <a:pt x="0" y="77"/>
                </a:lnTo>
                <a:lnTo>
                  <a:pt x="0" y="0"/>
                </a:lnTo>
              </a:path>
            </a:pathLst>
          </a:custGeom>
          <a:solidFill>
            <a:schemeClr val="bg2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0" name="Freeform 11"/>
          <p:cNvSpPr>
            <a:spLocks/>
          </p:cNvSpPr>
          <p:nvPr/>
        </p:nvSpPr>
        <p:spPr bwMode="auto">
          <a:xfrm>
            <a:off x="6858000" y="3333750"/>
            <a:ext cx="152400" cy="95250"/>
          </a:xfrm>
          <a:custGeom>
            <a:avLst/>
            <a:gdLst>
              <a:gd name="T0" fmla="*/ 0 w 308"/>
              <a:gd name="T1" fmla="*/ 0 h 20"/>
              <a:gd name="T2" fmla="*/ 2147483646 w 308"/>
              <a:gd name="T3" fmla="*/ 0 h 20"/>
              <a:gd name="T4" fmla="*/ 2147483646 w 308"/>
              <a:gd name="T5" fmla="*/ 2147483646 h 20"/>
              <a:gd name="T6" fmla="*/ 0 w 308"/>
              <a:gd name="T7" fmla="*/ 2147483646 h 20"/>
              <a:gd name="T8" fmla="*/ 0 w 308"/>
              <a:gd name="T9" fmla="*/ 0 h 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0"/>
              <a:gd name="T17" fmla="*/ 308 w 308"/>
              <a:gd name="T18" fmla="*/ 20 h 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0">
                <a:moveTo>
                  <a:pt x="0" y="0"/>
                </a:moveTo>
                <a:lnTo>
                  <a:pt x="307" y="0"/>
                </a:lnTo>
                <a:lnTo>
                  <a:pt x="307" y="19"/>
                </a:lnTo>
                <a:lnTo>
                  <a:pt x="0" y="19"/>
                </a:lnTo>
                <a:lnTo>
                  <a:pt x="0" y="0"/>
                </a:lnTo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Line 12"/>
          <p:cNvSpPr>
            <a:spLocks noChangeShapeType="1"/>
          </p:cNvSpPr>
          <p:nvPr/>
        </p:nvSpPr>
        <p:spPr bwMode="auto">
          <a:xfrm>
            <a:off x="5276850" y="2690813"/>
            <a:ext cx="0" cy="5794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13"/>
          <p:cNvSpPr>
            <a:spLocks noChangeShapeType="1"/>
          </p:cNvSpPr>
          <p:nvPr/>
        </p:nvSpPr>
        <p:spPr bwMode="auto">
          <a:xfrm>
            <a:off x="5243513" y="3416300"/>
            <a:ext cx="1587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Line 14"/>
          <p:cNvSpPr>
            <a:spLocks noChangeShapeType="1"/>
          </p:cNvSpPr>
          <p:nvPr/>
        </p:nvSpPr>
        <p:spPr bwMode="auto">
          <a:xfrm>
            <a:off x="5243513" y="3114675"/>
            <a:ext cx="1587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Line 15"/>
          <p:cNvSpPr>
            <a:spLocks noChangeShapeType="1"/>
          </p:cNvSpPr>
          <p:nvPr/>
        </p:nvSpPr>
        <p:spPr bwMode="auto">
          <a:xfrm>
            <a:off x="5243513" y="2809875"/>
            <a:ext cx="1587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Line 16"/>
          <p:cNvSpPr>
            <a:spLocks noChangeShapeType="1"/>
          </p:cNvSpPr>
          <p:nvPr/>
        </p:nvSpPr>
        <p:spPr bwMode="auto">
          <a:xfrm>
            <a:off x="5243513" y="2508250"/>
            <a:ext cx="1587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Line 17"/>
          <p:cNvSpPr>
            <a:spLocks noChangeShapeType="1"/>
          </p:cNvSpPr>
          <p:nvPr/>
        </p:nvSpPr>
        <p:spPr bwMode="auto">
          <a:xfrm>
            <a:off x="5486400" y="3429000"/>
            <a:ext cx="2589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7" name="Line 18"/>
          <p:cNvSpPr>
            <a:spLocks noChangeShapeType="1"/>
          </p:cNvSpPr>
          <p:nvPr/>
        </p:nvSpPr>
        <p:spPr bwMode="auto">
          <a:xfrm flipV="1">
            <a:off x="5276850" y="3289300"/>
            <a:ext cx="0" cy="328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8" name="Line 19"/>
          <p:cNvSpPr>
            <a:spLocks noChangeShapeType="1"/>
          </p:cNvSpPr>
          <p:nvPr/>
        </p:nvSpPr>
        <p:spPr bwMode="auto">
          <a:xfrm flipV="1">
            <a:off x="5764213" y="3289300"/>
            <a:ext cx="0" cy="328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9" name="Line 20"/>
          <p:cNvSpPr>
            <a:spLocks noChangeShapeType="1"/>
          </p:cNvSpPr>
          <p:nvPr/>
        </p:nvSpPr>
        <p:spPr bwMode="auto">
          <a:xfrm flipV="1">
            <a:off x="6248400" y="3289300"/>
            <a:ext cx="0" cy="328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Line 21"/>
          <p:cNvSpPr>
            <a:spLocks noChangeShapeType="1"/>
          </p:cNvSpPr>
          <p:nvPr/>
        </p:nvSpPr>
        <p:spPr bwMode="auto">
          <a:xfrm flipV="1">
            <a:off x="6735763" y="3289300"/>
            <a:ext cx="0" cy="328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Line 22"/>
          <p:cNvSpPr>
            <a:spLocks noChangeShapeType="1"/>
          </p:cNvSpPr>
          <p:nvPr/>
        </p:nvSpPr>
        <p:spPr bwMode="auto">
          <a:xfrm flipV="1">
            <a:off x="7223125" y="3289300"/>
            <a:ext cx="0" cy="328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2" name="Line 23"/>
          <p:cNvSpPr>
            <a:spLocks noChangeShapeType="1"/>
          </p:cNvSpPr>
          <p:nvPr/>
        </p:nvSpPr>
        <p:spPr bwMode="auto">
          <a:xfrm flipV="1">
            <a:off x="7707313" y="3289300"/>
            <a:ext cx="0" cy="328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3" name="Rectangle 24"/>
          <p:cNvSpPr>
            <a:spLocks noChangeArrowheads="1"/>
          </p:cNvSpPr>
          <p:nvPr/>
        </p:nvSpPr>
        <p:spPr bwMode="auto">
          <a:xfrm>
            <a:off x="4814888" y="3241675"/>
            <a:ext cx="3714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 0</a:t>
            </a:r>
          </a:p>
        </p:txBody>
      </p:sp>
      <p:sp>
        <p:nvSpPr>
          <p:cNvPr id="30744" name="Rectangle 25"/>
          <p:cNvSpPr>
            <a:spLocks noChangeArrowheads="1"/>
          </p:cNvSpPr>
          <p:nvPr/>
        </p:nvSpPr>
        <p:spPr bwMode="auto">
          <a:xfrm>
            <a:off x="4814888" y="2940050"/>
            <a:ext cx="3714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.2</a:t>
            </a:r>
          </a:p>
        </p:txBody>
      </p:sp>
      <p:sp>
        <p:nvSpPr>
          <p:cNvPr id="30745" name="Rectangle 26"/>
          <p:cNvSpPr>
            <a:spLocks noChangeArrowheads="1"/>
          </p:cNvSpPr>
          <p:nvPr/>
        </p:nvSpPr>
        <p:spPr bwMode="auto">
          <a:xfrm>
            <a:off x="4814888" y="2635250"/>
            <a:ext cx="3714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.4</a:t>
            </a:r>
          </a:p>
        </p:txBody>
      </p:sp>
      <p:sp>
        <p:nvSpPr>
          <p:cNvPr id="30746" name="Rectangle 27"/>
          <p:cNvSpPr>
            <a:spLocks noChangeArrowheads="1"/>
          </p:cNvSpPr>
          <p:nvPr/>
        </p:nvSpPr>
        <p:spPr bwMode="auto">
          <a:xfrm>
            <a:off x="4814888" y="2333625"/>
            <a:ext cx="3714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.6</a:t>
            </a:r>
          </a:p>
        </p:txBody>
      </p:sp>
      <p:sp>
        <p:nvSpPr>
          <p:cNvPr id="30747" name="Rectangle 28"/>
          <p:cNvSpPr>
            <a:spLocks noChangeArrowheads="1"/>
          </p:cNvSpPr>
          <p:nvPr/>
        </p:nvSpPr>
        <p:spPr bwMode="auto">
          <a:xfrm>
            <a:off x="5365750" y="3584575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0</a:t>
            </a:r>
          </a:p>
        </p:txBody>
      </p:sp>
      <p:sp>
        <p:nvSpPr>
          <p:cNvPr id="30748" name="Rectangle 29"/>
          <p:cNvSpPr>
            <a:spLocks noChangeArrowheads="1"/>
          </p:cNvSpPr>
          <p:nvPr/>
        </p:nvSpPr>
        <p:spPr bwMode="auto">
          <a:xfrm>
            <a:off x="5867400" y="3581400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1</a:t>
            </a:r>
          </a:p>
        </p:txBody>
      </p:sp>
      <p:sp>
        <p:nvSpPr>
          <p:cNvPr id="30749" name="Rectangle 30"/>
          <p:cNvSpPr>
            <a:spLocks noChangeArrowheads="1"/>
          </p:cNvSpPr>
          <p:nvPr/>
        </p:nvSpPr>
        <p:spPr bwMode="auto">
          <a:xfrm>
            <a:off x="6337300" y="3584575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2</a:t>
            </a:r>
          </a:p>
        </p:txBody>
      </p:sp>
      <p:sp>
        <p:nvSpPr>
          <p:cNvPr id="30750" name="Rectangle 31"/>
          <p:cNvSpPr>
            <a:spLocks noChangeArrowheads="1"/>
          </p:cNvSpPr>
          <p:nvPr/>
        </p:nvSpPr>
        <p:spPr bwMode="auto">
          <a:xfrm>
            <a:off x="6824663" y="3584575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3</a:t>
            </a:r>
          </a:p>
        </p:txBody>
      </p:sp>
      <p:sp>
        <p:nvSpPr>
          <p:cNvPr id="30751" name="Rectangle 32"/>
          <p:cNvSpPr>
            <a:spLocks noChangeArrowheads="1"/>
          </p:cNvSpPr>
          <p:nvPr/>
        </p:nvSpPr>
        <p:spPr bwMode="auto">
          <a:xfrm>
            <a:off x="7312025" y="3584575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4</a:t>
            </a:r>
          </a:p>
        </p:txBody>
      </p:sp>
      <p:sp>
        <p:nvSpPr>
          <p:cNvPr id="30752" name="Rectangle 33"/>
          <p:cNvSpPr>
            <a:spLocks noChangeArrowheads="1"/>
          </p:cNvSpPr>
          <p:nvPr/>
        </p:nvSpPr>
        <p:spPr bwMode="auto">
          <a:xfrm>
            <a:off x="7797800" y="3584575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5</a:t>
            </a:r>
          </a:p>
        </p:txBody>
      </p:sp>
      <p:sp>
        <p:nvSpPr>
          <p:cNvPr id="30753" name="Rectangle 34"/>
          <p:cNvSpPr>
            <a:spLocks noChangeArrowheads="1"/>
          </p:cNvSpPr>
          <p:nvPr/>
        </p:nvSpPr>
        <p:spPr bwMode="auto">
          <a:xfrm>
            <a:off x="8229600" y="3581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x</a:t>
            </a:r>
          </a:p>
        </p:txBody>
      </p:sp>
      <p:sp>
        <p:nvSpPr>
          <p:cNvPr id="30754" name="Rectangle 35"/>
          <p:cNvSpPr>
            <a:spLocks noChangeArrowheads="1"/>
          </p:cNvSpPr>
          <p:nvPr/>
        </p:nvSpPr>
        <p:spPr bwMode="auto">
          <a:xfrm>
            <a:off x="5143500" y="2057400"/>
            <a:ext cx="14620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P(X=x|5, 0.1)</a:t>
            </a:r>
          </a:p>
        </p:txBody>
      </p:sp>
      <p:sp>
        <p:nvSpPr>
          <p:cNvPr id="30755" name="Rectangle 36"/>
          <p:cNvSpPr>
            <a:spLocks noChangeArrowheads="1"/>
          </p:cNvSpPr>
          <p:nvPr/>
        </p:nvSpPr>
        <p:spPr bwMode="auto">
          <a:xfrm>
            <a:off x="4800600" y="4267200"/>
            <a:ext cx="3841750" cy="1981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000"/>
          </a:p>
        </p:txBody>
      </p:sp>
      <p:sp>
        <p:nvSpPr>
          <p:cNvPr id="30756" name="Line 38"/>
          <p:cNvSpPr>
            <a:spLocks noChangeShapeType="1"/>
          </p:cNvSpPr>
          <p:nvPr/>
        </p:nvSpPr>
        <p:spPr bwMode="auto">
          <a:xfrm>
            <a:off x="5457825" y="5387975"/>
            <a:ext cx="25923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7" name="Line 39"/>
          <p:cNvSpPr>
            <a:spLocks noChangeShapeType="1"/>
          </p:cNvSpPr>
          <p:nvPr/>
        </p:nvSpPr>
        <p:spPr bwMode="auto">
          <a:xfrm>
            <a:off x="5457825" y="5083175"/>
            <a:ext cx="25923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8" name="Line 40"/>
          <p:cNvSpPr>
            <a:spLocks noChangeShapeType="1"/>
          </p:cNvSpPr>
          <p:nvPr/>
        </p:nvSpPr>
        <p:spPr bwMode="auto">
          <a:xfrm>
            <a:off x="5457825" y="4779963"/>
            <a:ext cx="25923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9" name="Freeform 41"/>
          <p:cNvSpPr>
            <a:spLocks/>
          </p:cNvSpPr>
          <p:nvPr/>
        </p:nvSpPr>
        <p:spPr bwMode="auto">
          <a:xfrm>
            <a:off x="5410200" y="5562600"/>
            <a:ext cx="152400" cy="152400"/>
          </a:xfrm>
          <a:custGeom>
            <a:avLst/>
            <a:gdLst>
              <a:gd name="T0" fmla="*/ 0 w 308"/>
              <a:gd name="T1" fmla="*/ 0 h 30"/>
              <a:gd name="T2" fmla="*/ 2147483646 w 308"/>
              <a:gd name="T3" fmla="*/ 0 h 30"/>
              <a:gd name="T4" fmla="*/ 2147483646 w 308"/>
              <a:gd name="T5" fmla="*/ 2147483646 h 30"/>
              <a:gd name="T6" fmla="*/ 0 w 308"/>
              <a:gd name="T7" fmla="*/ 2147483646 h 30"/>
              <a:gd name="T8" fmla="*/ 0 w 308"/>
              <a:gd name="T9" fmla="*/ 0 h 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30"/>
              <a:gd name="T17" fmla="*/ 308 w 308"/>
              <a:gd name="T18" fmla="*/ 30 h 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30">
                <a:moveTo>
                  <a:pt x="0" y="0"/>
                </a:moveTo>
                <a:lnTo>
                  <a:pt x="307" y="0"/>
                </a:lnTo>
                <a:lnTo>
                  <a:pt x="307" y="29"/>
                </a:lnTo>
                <a:lnTo>
                  <a:pt x="0" y="29"/>
                </a:lnTo>
                <a:lnTo>
                  <a:pt x="0" y="0"/>
                </a:lnTo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0" name="Freeform 42"/>
          <p:cNvSpPr>
            <a:spLocks/>
          </p:cNvSpPr>
          <p:nvPr/>
        </p:nvSpPr>
        <p:spPr bwMode="auto">
          <a:xfrm>
            <a:off x="5867400" y="5451475"/>
            <a:ext cx="152400" cy="263525"/>
          </a:xfrm>
          <a:custGeom>
            <a:avLst/>
            <a:gdLst>
              <a:gd name="T0" fmla="*/ 0 w 307"/>
              <a:gd name="T1" fmla="*/ 0 h 151"/>
              <a:gd name="T2" fmla="*/ 2147483646 w 307"/>
              <a:gd name="T3" fmla="*/ 0 h 151"/>
              <a:gd name="T4" fmla="*/ 2147483646 w 307"/>
              <a:gd name="T5" fmla="*/ 2147483646 h 151"/>
              <a:gd name="T6" fmla="*/ 0 w 307"/>
              <a:gd name="T7" fmla="*/ 2147483646 h 151"/>
              <a:gd name="T8" fmla="*/ 0 w 307"/>
              <a:gd name="T9" fmla="*/ 0 h 1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151"/>
              <a:gd name="T17" fmla="*/ 307 w 307"/>
              <a:gd name="T18" fmla="*/ 151 h 1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151">
                <a:moveTo>
                  <a:pt x="0" y="0"/>
                </a:moveTo>
                <a:lnTo>
                  <a:pt x="306" y="0"/>
                </a:lnTo>
                <a:lnTo>
                  <a:pt x="306" y="150"/>
                </a:lnTo>
                <a:lnTo>
                  <a:pt x="0" y="150"/>
                </a:lnTo>
                <a:lnTo>
                  <a:pt x="0" y="0"/>
                </a:lnTo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1" name="Freeform 43"/>
          <p:cNvSpPr>
            <a:spLocks/>
          </p:cNvSpPr>
          <p:nvPr/>
        </p:nvSpPr>
        <p:spPr bwMode="auto">
          <a:xfrm>
            <a:off x="6324600" y="5216525"/>
            <a:ext cx="152400" cy="498475"/>
          </a:xfrm>
          <a:custGeom>
            <a:avLst/>
            <a:gdLst>
              <a:gd name="T0" fmla="*/ 0 w 308"/>
              <a:gd name="T1" fmla="*/ 0 h 299"/>
              <a:gd name="T2" fmla="*/ 2147483646 w 308"/>
              <a:gd name="T3" fmla="*/ 0 h 299"/>
              <a:gd name="T4" fmla="*/ 2147483646 w 308"/>
              <a:gd name="T5" fmla="*/ 2147483646 h 299"/>
              <a:gd name="T6" fmla="*/ 0 w 308"/>
              <a:gd name="T7" fmla="*/ 2147483646 h 299"/>
              <a:gd name="T8" fmla="*/ 0 w 308"/>
              <a:gd name="T9" fmla="*/ 0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99"/>
              <a:gd name="T17" fmla="*/ 308 w 308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99">
                <a:moveTo>
                  <a:pt x="0" y="0"/>
                </a:moveTo>
                <a:lnTo>
                  <a:pt x="307" y="0"/>
                </a:lnTo>
                <a:lnTo>
                  <a:pt x="307" y="298"/>
                </a:lnTo>
                <a:lnTo>
                  <a:pt x="0" y="298"/>
                </a:lnTo>
                <a:lnTo>
                  <a:pt x="0" y="0"/>
                </a:lnTo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2" name="Freeform 44"/>
          <p:cNvSpPr>
            <a:spLocks/>
          </p:cNvSpPr>
          <p:nvPr/>
        </p:nvSpPr>
        <p:spPr bwMode="auto">
          <a:xfrm>
            <a:off x="6858000" y="5216525"/>
            <a:ext cx="152400" cy="498475"/>
          </a:xfrm>
          <a:custGeom>
            <a:avLst/>
            <a:gdLst>
              <a:gd name="T0" fmla="*/ 0 w 309"/>
              <a:gd name="T1" fmla="*/ 0 h 299"/>
              <a:gd name="T2" fmla="*/ 2147483646 w 309"/>
              <a:gd name="T3" fmla="*/ 0 h 299"/>
              <a:gd name="T4" fmla="*/ 2147483646 w 309"/>
              <a:gd name="T5" fmla="*/ 2147483646 h 299"/>
              <a:gd name="T6" fmla="*/ 0 w 309"/>
              <a:gd name="T7" fmla="*/ 2147483646 h 299"/>
              <a:gd name="T8" fmla="*/ 0 w 309"/>
              <a:gd name="T9" fmla="*/ 0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9"/>
              <a:gd name="T16" fmla="*/ 0 h 299"/>
              <a:gd name="T17" fmla="*/ 309 w 309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9" h="299">
                <a:moveTo>
                  <a:pt x="0" y="0"/>
                </a:moveTo>
                <a:lnTo>
                  <a:pt x="308" y="0"/>
                </a:lnTo>
                <a:lnTo>
                  <a:pt x="308" y="298"/>
                </a:lnTo>
                <a:lnTo>
                  <a:pt x="0" y="298"/>
                </a:lnTo>
                <a:lnTo>
                  <a:pt x="0" y="0"/>
                </a:lnTo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3" name="Freeform 45"/>
          <p:cNvSpPr>
            <a:spLocks/>
          </p:cNvSpPr>
          <p:nvPr/>
        </p:nvSpPr>
        <p:spPr bwMode="auto">
          <a:xfrm>
            <a:off x="7315200" y="5451475"/>
            <a:ext cx="152400" cy="263525"/>
          </a:xfrm>
          <a:custGeom>
            <a:avLst/>
            <a:gdLst>
              <a:gd name="T0" fmla="*/ 0 w 306"/>
              <a:gd name="T1" fmla="*/ 0 h 151"/>
              <a:gd name="T2" fmla="*/ 2147483646 w 306"/>
              <a:gd name="T3" fmla="*/ 0 h 151"/>
              <a:gd name="T4" fmla="*/ 2147483646 w 306"/>
              <a:gd name="T5" fmla="*/ 2147483646 h 151"/>
              <a:gd name="T6" fmla="*/ 0 w 306"/>
              <a:gd name="T7" fmla="*/ 2147483646 h 151"/>
              <a:gd name="T8" fmla="*/ 0 w 306"/>
              <a:gd name="T9" fmla="*/ 0 h 1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6"/>
              <a:gd name="T16" fmla="*/ 0 h 151"/>
              <a:gd name="T17" fmla="*/ 306 w 306"/>
              <a:gd name="T18" fmla="*/ 151 h 1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6" h="151">
                <a:moveTo>
                  <a:pt x="0" y="0"/>
                </a:moveTo>
                <a:lnTo>
                  <a:pt x="305" y="0"/>
                </a:lnTo>
                <a:lnTo>
                  <a:pt x="305" y="150"/>
                </a:lnTo>
                <a:lnTo>
                  <a:pt x="0" y="150"/>
                </a:lnTo>
                <a:lnTo>
                  <a:pt x="0" y="0"/>
                </a:lnTo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4" name="Freeform 46"/>
          <p:cNvSpPr>
            <a:spLocks/>
          </p:cNvSpPr>
          <p:nvPr/>
        </p:nvSpPr>
        <p:spPr bwMode="auto">
          <a:xfrm>
            <a:off x="7848600" y="5638800"/>
            <a:ext cx="152400" cy="76200"/>
          </a:xfrm>
          <a:custGeom>
            <a:avLst/>
            <a:gdLst>
              <a:gd name="T0" fmla="*/ 0 w 308"/>
              <a:gd name="T1" fmla="*/ 0 h 30"/>
              <a:gd name="T2" fmla="*/ 2147483646 w 308"/>
              <a:gd name="T3" fmla="*/ 0 h 30"/>
              <a:gd name="T4" fmla="*/ 2147483646 w 308"/>
              <a:gd name="T5" fmla="*/ 2147483646 h 30"/>
              <a:gd name="T6" fmla="*/ 0 w 308"/>
              <a:gd name="T7" fmla="*/ 2147483646 h 30"/>
              <a:gd name="T8" fmla="*/ 0 w 308"/>
              <a:gd name="T9" fmla="*/ 0 h 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30"/>
              <a:gd name="T17" fmla="*/ 308 w 308"/>
              <a:gd name="T18" fmla="*/ 30 h 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30">
                <a:moveTo>
                  <a:pt x="0" y="0"/>
                </a:moveTo>
                <a:lnTo>
                  <a:pt x="307" y="0"/>
                </a:lnTo>
                <a:lnTo>
                  <a:pt x="307" y="29"/>
                </a:lnTo>
                <a:lnTo>
                  <a:pt x="0" y="29"/>
                </a:lnTo>
                <a:lnTo>
                  <a:pt x="0" y="0"/>
                </a:lnTo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5" name="Line 47"/>
          <p:cNvSpPr>
            <a:spLocks noChangeShapeType="1"/>
          </p:cNvSpPr>
          <p:nvPr/>
        </p:nvSpPr>
        <p:spPr bwMode="auto">
          <a:xfrm>
            <a:off x="5275263" y="4962525"/>
            <a:ext cx="0" cy="581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6" name="Line 48"/>
          <p:cNvSpPr>
            <a:spLocks noChangeShapeType="1"/>
          </p:cNvSpPr>
          <p:nvPr/>
        </p:nvSpPr>
        <p:spPr bwMode="auto">
          <a:xfrm>
            <a:off x="5241925" y="5689600"/>
            <a:ext cx="1588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7" name="Line 49"/>
          <p:cNvSpPr>
            <a:spLocks noChangeShapeType="1"/>
          </p:cNvSpPr>
          <p:nvPr/>
        </p:nvSpPr>
        <p:spPr bwMode="auto">
          <a:xfrm>
            <a:off x="5241925" y="5387975"/>
            <a:ext cx="1588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8" name="Line 50"/>
          <p:cNvSpPr>
            <a:spLocks noChangeShapeType="1"/>
          </p:cNvSpPr>
          <p:nvPr/>
        </p:nvSpPr>
        <p:spPr bwMode="auto">
          <a:xfrm>
            <a:off x="5241925" y="5083175"/>
            <a:ext cx="1588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9" name="Line 51"/>
          <p:cNvSpPr>
            <a:spLocks noChangeShapeType="1"/>
          </p:cNvSpPr>
          <p:nvPr/>
        </p:nvSpPr>
        <p:spPr bwMode="auto">
          <a:xfrm>
            <a:off x="5241925" y="4779963"/>
            <a:ext cx="1588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0" name="Line 52"/>
          <p:cNvSpPr>
            <a:spLocks noChangeShapeType="1"/>
          </p:cNvSpPr>
          <p:nvPr/>
        </p:nvSpPr>
        <p:spPr bwMode="auto">
          <a:xfrm>
            <a:off x="5486400" y="5715000"/>
            <a:ext cx="25923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1" name="Line 53"/>
          <p:cNvSpPr>
            <a:spLocks noChangeShapeType="1"/>
          </p:cNvSpPr>
          <p:nvPr/>
        </p:nvSpPr>
        <p:spPr bwMode="auto">
          <a:xfrm flipV="1">
            <a:off x="5275263" y="5562600"/>
            <a:ext cx="0" cy="328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2" name="Line 54"/>
          <p:cNvSpPr>
            <a:spLocks noChangeShapeType="1"/>
          </p:cNvSpPr>
          <p:nvPr/>
        </p:nvSpPr>
        <p:spPr bwMode="auto">
          <a:xfrm flipV="1">
            <a:off x="5762625" y="5562600"/>
            <a:ext cx="0" cy="328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3" name="Line 55"/>
          <p:cNvSpPr>
            <a:spLocks noChangeShapeType="1"/>
          </p:cNvSpPr>
          <p:nvPr/>
        </p:nvSpPr>
        <p:spPr bwMode="auto">
          <a:xfrm flipV="1">
            <a:off x="6248400" y="5562600"/>
            <a:ext cx="0" cy="328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4" name="Line 56"/>
          <p:cNvSpPr>
            <a:spLocks noChangeShapeType="1"/>
          </p:cNvSpPr>
          <p:nvPr/>
        </p:nvSpPr>
        <p:spPr bwMode="auto">
          <a:xfrm flipV="1">
            <a:off x="6735763" y="5562600"/>
            <a:ext cx="0" cy="328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5" name="Line 57"/>
          <p:cNvSpPr>
            <a:spLocks noChangeShapeType="1"/>
          </p:cNvSpPr>
          <p:nvPr/>
        </p:nvSpPr>
        <p:spPr bwMode="auto">
          <a:xfrm flipV="1">
            <a:off x="7224713" y="5562600"/>
            <a:ext cx="0" cy="328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6" name="Line 58"/>
          <p:cNvSpPr>
            <a:spLocks noChangeShapeType="1"/>
          </p:cNvSpPr>
          <p:nvPr/>
        </p:nvSpPr>
        <p:spPr bwMode="auto">
          <a:xfrm flipV="1">
            <a:off x="7708900" y="5562600"/>
            <a:ext cx="0" cy="328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7" name="Rectangle 59"/>
          <p:cNvSpPr>
            <a:spLocks noChangeArrowheads="1"/>
          </p:cNvSpPr>
          <p:nvPr/>
        </p:nvSpPr>
        <p:spPr bwMode="auto">
          <a:xfrm>
            <a:off x="4813300" y="5211763"/>
            <a:ext cx="3714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.2</a:t>
            </a:r>
          </a:p>
        </p:txBody>
      </p:sp>
      <p:sp>
        <p:nvSpPr>
          <p:cNvPr id="30778" name="Rectangle 60"/>
          <p:cNvSpPr>
            <a:spLocks noChangeArrowheads="1"/>
          </p:cNvSpPr>
          <p:nvPr/>
        </p:nvSpPr>
        <p:spPr bwMode="auto">
          <a:xfrm>
            <a:off x="4813300" y="4906963"/>
            <a:ext cx="3714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.4</a:t>
            </a:r>
          </a:p>
        </p:txBody>
      </p:sp>
      <p:sp>
        <p:nvSpPr>
          <p:cNvPr id="30779" name="Rectangle 61"/>
          <p:cNvSpPr>
            <a:spLocks noChangeArrowheads="1"/>
          </p:cNvSpPr>
          <p:nvPr/>
        </p:nvSpPr>
        <p:spPr bwMode="auto">
          <a:xfrm>
            <a:off x="4813300" y="4605338"/>
            <a:ext cx="3714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.6</a:t>
            </a:r>
          </a:p>
        </p:txBody>
      </p:sp>
      <p:sp>
        <p:nvSpPr>
          <p:cNvPr id="30780" name="Rectangle 62"/>
          <p:cNvSpPr>
            <a:spLocks noChangeArrowheads="1"/>
          </p:cNvSpPr>
          <p:nvPr/>
        </p:nvSpPr>
        <p:spPr bwMode="auto">
          <a:xfrm>
            <a:off x="5364163" y="5857875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0</a:t>
            </a:r>
          </a:p>
        </p:txBody>
      </p:sp>
      <p:sp>
        <p:nvSpPr>
          <p:cNvPr id="30781" name="Rectangle 63"/>
          <p:cNvSpPr>
            <a:spLocks noChangeArrowheads="1"/>
          </p:cNvSpPr>
          <p:nvPr/>
        </p:nvSpPr>
        <p:spPr bwMode="auto">
          <a:xfrm>
            <a:off x="5853113" y="5857875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1</a:t>
            </a:r>
          </a:p>
        </p:txBody>
      </p:sp>
      <p:sp>
        <p:nvSpPr>
          <p:cNvPr id="30782" name="Rectangle 64"/>
          <p:cNvSpPr>
            <a:spLocks noChangeArrowheads="1"/>
          </p:cNvSpPr>
          <p:nvPr/>
        </p:nvSpPr>
        <p:spPr bwMode="auto">
          <a:xfrm>
            <a:off x="6337300" y="5857875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2</a:t>
            </a:r>
          </a:p>
        </p:txBody>
      </p:sp>
      <p:sp>
        <p:nvSpPr>
          <p:cNvPr id="30783" name="Rectangle 65"/>
          <p:cNvSpPr>
            <a:spLocks noChangeArrowheads="1"/>
          </p:cNvSpPr>
          <p:nvPr/>
        </p:nvSpPr>
        <p:spPr bwMode="auto">
          <a:xfrm>
            <a:off x="6826250" y="5857875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3</a:t>
            </a:r>
          </a:p>
        </p:txBody>
      </p:sp>
      <p:sp>
        <p:nvSpPr>
          <p:cNvPr id="30784" name="Rectangle 66"/>
          <p:cNvSpPr>
            <a:spLocks noChangeArrowheads="1"/>
          </p:cNvSpPr>
          <p:nvPr/>
        </p:nvSpPr>
        <p:spPr bwMode="auto">
          <a:xfrm>
            <a:off x="7313613" y="5857875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4</a:t>
            </a:r>
          </a:p>
        </p:txBody>
      </p:sp>
      <p:sp>
        <p:nvSpPr>
          <p:cNvPr id="30785" name="Rectangle 67"/>
          <p:cNvSpPr>
            <a:spLocks noChangeArrowheads="1"/>
          </p:cNvSpPr>
          <p:nvPr/>
        </p:nvSpPr>
        <p:spPr bwMode="auto">
          <a:xfrm>
            <a:off x="7772400" y="5867400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5</a:t>
            </a:r>
          </a:p>
        </p:txBody>
      </p:sp>
      <p:sp>
        <p:nvSpPr>
          <p:cNvPr id="30786" name="Rectangle 68"/>
          <p:cNvSpPr>
            <a:spLocks noChangeArrowheads="1"/>
          </p:cNvSpPr>
          <p:nvPr/>
        </p:nvSpPr>
        <p:spPr bwMode="auto">
          <a:xfrm>
            <a:off x="82296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x</a:t>
            </a:r>
          </a:p>
        </p:txBody>
      </p:sp>
      <p:sp>
        <p:nvSpPr>
          <p:cNvPr id="30787" name="Rectangle 69"/>
          <p:cNvSpPr>
            <a:spLocks noChangeArrowheads="1"/>
          </p:cNvSpPr>
          <p:nvPr/>
        </p:nvSpPr>
        <p:spPr bwMode="auto">
          <a:xfrm>
            <a:off x="5067300" y="4329113"/>
            <a:ext cx="14620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P(X=x|5, 0.5)</a:t>
            </a:r>
          </a:p>
        </p:txBody>
      </p:sp>
      <p:sp>
        <p:nvSpPr>
          <p:cNvPr id="30788" name="Rectangle 70"/>
          <p:cNvSpPr>
            <a:spLocks noChangeArrowheads="1"/>
          </p:cNvSpPr>
          <p:nvPr/>
        </p:nvSpPr>
        <p:spPr bwMode="auto">
          <a:xfrm>
            <a:off x="4867275" y="5530850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0</a:t>
            </a:r>
          </a:p>
        </p:txBody>
      </p:sp>
      <p:graphicFrame>
        <p:nvGraphicFramePr>
          <p:cNvPr id="30789" name="Object 83"/>
          <p:cNvGraphicFramePr>
            <a:graphicFrameLocks noChangeAspect="1"/>
          </p:cNvGraphicFramePr>
          <p:nvPr/>
        </p:nvGraphicFramePr>
        <p:xfrm>
          <a:off x="1050925" y="2413000"/>
          <a:ext cx="3173413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62100" imgH="228600" progId="Equation.3">
                  <p:embed/>
                </p:oleObj>
              </mc:Choice>
              <mc:Fallback>
                <p:oleObj name="Equation" r:id="rId2" imgW="1562100" imgH="228600" progId="Equation.3">
                  <p:embed/>
                  <p:pic>
                    <p:nvPicPr>
                      <p:cNvPr id="30789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925" y="2413000"/>
                        <a:ext cx="3173413" cy="461963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0" name="Object 84"/>
          <p:cNvGraphicFramePr>
            <a:graphicFrameLocks noChangeAspect="1"/>
          </p:cNvGraphicFramePr>
          <p:nvPr/>
        </p:nvGraphicFramePr>
        <p:xfrm>
          <a:off x="449263" y="2982913"/>
          <a:ext cx="4346575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387600" imgH="546100" progId="Equation.3">
                  <p:embed/>
                </p:oleObj>
              </mc:Choice>
              <mc:Fallback>
                <p:oleObj name="Equation" r:id="rId4" imgW="2387600" imgH="546100" progId="Equation.3">
                  <p:embed/>
                  <p:pic>
                    <p:nvPicPr>
                      <p:cNvPr id="30790" name="Objec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2982913"/>
                        <a:ext cx="4346575" cy="987425"/>
                      </a:xfrm>
                      <a:prstGeom prst="rect">
                        <a:avLst/>
                      </a:prstGeom>
                      <a:solidFill>
                        <a:srgbClr val="69FF69">
                          <a:alpha val="59999"/>
                        </a:srgb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1" name="Object 85"/>
          <p:cNvGraphicFramePr>
            <a:graphicFrameLocks noChangeAspect="1"/>
          </p:cNvGraphicFramePr>
          <p:nvPr/>
        </p:nvGraphicFramePr>
        <p:xfrm>
          <a:off x="1111250" y="4624388"/>
          <a:ext cx="31750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62100" imgH="228600" progId="Equation.3">
                  <p:embed/>
                </p:oleObj>
              </mc:Choice>
              <mc:Fallback>
                <p:oleObj name="Equation" r:id="rId6" imgW="1562100" imgH="228600" progId="Equation.3">
                  <p:embed/>
                  <p:pic>
                    <p:nvPicPr>
                      <p:cNvPr id="30791" name="Object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250" y="4624388"/>
                        <a:ext cx="3175000" cy="438150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2" name="Object 86"/>
          <p:cNvGraphicFramePr>
            <a:graphicFrameLocks noChangeAspect="1"/>
          </p:cNvGraphicFramePr>
          <p:nvPr/>
        </p:nvGraphicFramePr>
        <p:xfrm>
          <a:off x="536575" y="5199063"/>
          <a:ext cx="4208463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387600" imgH="546100" progId="Equation.3">
                  <p:embed/>
                </p:oleObj>
              </mc:Choice>
              <mc:Fallback>
                <p:oleObj name="Equation" r:id="rId8" imgW="2387600" imgH="546100" progId="Equation.3">
                  <p:embed/>
                  <p:pic>
                    <p:nvPicPr>
                      <p:cNvPr id="30792" name="Object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5199063"/>
                        <a:ext cx="4208463" cy="957262"/>
                      </a:xfrm>
                      <a:prstGeom prst="rect">
                        <a:avLst/>
                      </a:prstGeom>
                      <a:solidFill>
                        <a:srgbClr val="69FF69">
                          <a:alpha val="59999"/>
                        </a:srgb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3" name="Line 75"/>
          <p:cNvSpPr>
            <a:spLocks noChangeShapeType="1"/>
          </p:cNvSpPr>
          <p:nvPr/>
        </p:nvSpPr>
        <p:spPr bwMode="auto">
          <a:xfrm>
            <a:off x="838200" y="4114800"/>
            <a:ext cx="78486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4" name="Text Box 76"/>
          <p:cNvSpPr txBox="1">
            <a:spLocks noChangeArrowheads="1"/>
          </p:cNvSpPr>
          <p:nvPr/>
        </p:nvSpPr>
        <p:spPr bwMode="auto">
          <a:xfrm>
            <a:off x="1676400" y="18288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3067827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Definitions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828800"/>
            <a:ext cx="8077200" cy="4279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>
                <a:solidFill>
                  <a:srgbClr val="009900"/>
                </a:solidFill>
              </a:rPr>
              <a:t>Discrete</a:t>
            </a:r>
            <a:r>
              <a:rPr lang="en-US" altLang="en-US"/>
              <a:t> variables produce outcomes that come from a counting process (e.g. number of classes you are taking).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 b="1">
                <a:solidFill>
                  <a:srgbClr val="009900"/>
                </a:solidFill>
              </a:rPr>
              <a:t>Continuous</a:t>
            </a:r>
            <a:r>
              <a:rPr lang="en-US" altLang="en-US"/>
              <a:t> variables produce outcomes that come from a measurement (e.g. your annual salary, or your weight).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30FCF-D448-A12F-B3EB-BA94E4191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AF80C-3566-B86C-F7DF-41BB1617F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we go into this topic any further, let’s talk about “</a:t>
            </a:r>
            <a:r>
              <a:rPr lang="en-US" dirty="0" err="1"/>
              <a:t>combinatronics</a:t>
            </a:r>
            <a:r>
              <a:rPr lang="en-US" dirty="0"/>
              <a:t>” now, so we don’t get nervous when we see it later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178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457200"/>
            <a:ext cx="7793038" cy="762000"/>
          </a:xfrm>
        </p:spPr>
        <p:txBody>
          <a:bodyPr/>
          <a:lstStyle/>
          <a:p>
            <a:pPr eaLnBrk="1" hangingPunct="1"/>
            <a:r>
              <a:rPr lang="en-US" altLang="en-US" sz="3600"/>
              <a:t>Counting Techniques</a:t>
            </a:r>
            <a:br>
              <a:rPr lang="en-US" altLang="en-US" sz="3600"/>
            </a:br>
            <a:r>
              <a:rPr lang="en-US" altLang="en-US" sz="3600"/>
              <a:t>Rule of Combinations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828800"/>
            <a:ext cx="8077200" cy="1511300"/>
          </a:xfrm>
        </p:spPr>
        <p:txBody>
          <a:bodyPr/>
          <a:lstStyle/>
          <a:p>
            <a:pPr eaLnBrk="1" hangingPunct="1"/>
            <a:r>
              <a:rPr lang="en-US" altLang="en-US" sz="2700" dirty="0"/>
              <a:t>The number of </a:t>
            </a:r>
            <a:r>
              <a:rPr lang="en-US" altLang="en-US" sz="2700" dirty="0">
                <a:solidFill>
                  <a:srgbClr val="008000"/>
                </a:solidFill>
              </a:rPr>
              <a:t>combinations</a:t>
            </a:r>
            <a:r>
              <a:rPr lang="en-US" altLang="en-US" sz="2700" dirty="0"/>
              <a:t> of </a:t>
            </a:r>
            <a:r>
              <a:rPr lang="en-US" altLang="en-US" sz="2700" u="sng" dirty="0"/>
              <a:t>selecting x</a:t>
            </a:r>
            <a:r>
              <a:rPr lang="en-US" altLang="en-US" sz="2700" dirty="0"/>
              <a:t> objects out of </a:t>
            </a:r>
            <a:r>
              <a:rPr lang="en-US" altLang="en-US" sz="2700" u="sng" dirty="0"/>
              <a:t>n objects </a:t>
            </a:r>
            <a:r>
              <a:rPr lang="en-US" altLang="en-US" sz="2700" dirty="0"/>
              <a:t>is:</a:t>
            </a:r>
          </a:p>
        </p:txBody>
      </p:sp>
      <p:graphicFrame>
        <p:nvGraphicFramePr>
          <p:cNvPr id="20484" name="Object 7"/>
          <p:cNvGraphicFramePr>
            <a:graphicFrameLocks noChangeAspect="1"/>
          </p:cNvGraphicFramePr>
          <p:nvPr/>
        </p:nvGraphicFramePr>
        <p:xfrm>
          <a:off x="2976563" y="3233738"/>
          <a:ext cx="2706687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40948" imgH="431613" progId="Equation.3">
                  <p:embed/>
                </p:oleObj>
              </mc:Choice>
              <mc:Fallback>
                <p:oleObj name="Equation" r:id="rId2" imgW="1040948" imgH="431613" progId="Equation.3">
                  <p:embed/>
                  <p:pic>
                    <p:nvPicPr>
                      <p:cNvPr id="2048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6563" y="3233738"/>
                        <a:ext cx="2706687" cy="1123950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447800" y="4572000"/>
            <a:ext cx="5638800" cy="152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Tx/>
              <a:buSzTx/>
              <a:buFontTx/>
              <a:buNone/>
            </a:pPr>
            <a:r>
              <a:rPr lang="en-US" altLang="en-US" sz="2000"/>
              <a:t>          where:</a:t>
            </a:r>
            <a:endParaRPr lang="en-US" altLang="en-US" sz="2000" i="1"/>
          </a:p>
          <a:p>
            <a:pPr eaLnBrk="1" hangingPunct="1">
              <a:lnSpc>
                <a:spcPct val="50000"/>
              </a:lnSpc>
              <a:spcBef>
                <a:spcPct val="40000"/>
              </a:spcBef>
              <a:buClrTx/>
              <a:buSzTx/>
              <a:buFontTx/>
              <a:buNone/>
            </a:pPr>
            <a:r>
              <a:rPr lang="en-US" altLang="en-US" sz="2000"/>
              <a:t>		n! =(n)(n - 1)(n - 2) </a:t>
            </a:r>
            <a:r>
              <a:rPr lang="en-US" altLang="en-US" sz="2000" baseline="30000"/>
              <a:t>. . .</a:t>
            </a:r>
            <a:r>
              <a:rPr lang="en-US" altLang="en-US" sz="2000"/>
              <a:t> (2)(1)</a:t>
            </a:r>
          </a:p>
          <a:p>
            <a:pPr eaLnBrk="1" hangingPunct="1">
              <a:spcBef>
                <a:spcPct val="40000"/>
              </a:spcBef>
              <a:buClrTx/>
              <a:buSzTx/>
              <a:buFontTx/>
              <a:buNone/>
            </a:pPr>
            <a:r>
              <a:rPr lang="en-US" altLang="en-US" sz="2000"/>
              <a:t>		x! = (X)(X - 1)(X - 2) </a:t>
            </a:r>
            <a:r>
              <a:rPr lang="en-US" altLang="en-US" sz="2000" baseline="30000"/>
              <a:t>. . .</a:t>
            </a:r>
            <a:r>
              <a:rPr lang="en-US" altLang="en-US" sz="2000"/>
              <a:t> (2)(1)</a:t>
            </a:r>
          </a:p>
          <a:p>
            <a:pPr eaLnBrk="1" hangingPunct="1">
              <a:spcBef>
                <a:spcPct val="40000"/>
              </a:spcBef>
              <a:buClrTx/>
              <a:buSzTx/>
              <a:buFontTx/>
              <a:buNone/>
            </a:pPr>
            <a:r>
              <a:rPr lang="en-US" altLang="en-US" sz="2000"/>
              <a:t>	 	0! = 1  </a:t>
            </a:r>
            <a:r>
              <a:rPr lang="en-US" altLang="en-US" sz="1600"/>
              <a:t>(by definition)</a:t>
            </a:r>
          </a:p>
        </p:txBody>
      </p:sp>
    </p:spTree>
    <p:extLst>
      <p:ext uri="{BB962C8B-B14F-4D97-AF65-F5344CB8AC3E}">
        <p14:creationId xmlns:p14="http://schemas.microsoft.com/office/powerpoint/2010/main" val="16794567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9ABE1-B042-68B5-738C-47EC2A387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44618-B371-A180-96C6-052F5E7F2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helps us figure out how many different subsets of x “slots” where each “slot” could be filled by one of n possibilities. </a:t>
            </a:r>
          </a:p>
          <a:p>
            <a:r>
              <a:rPr lang="en-US" i="1" dirty="0"/>
              <a:t>How many combos could we make?</a:t>
            </a:r>
          </a:p>
          <a:p>
            <a:pPr lvl="1"/>
            <a:r>
              <a:rPr lang="en-US" dirty="0"/>
              <a:t>Note that this is different than “Counting Rule 3”</a:t>
            </a:r>
          </a:p>
          <a:p>
            <a:pPr lvl="2"/>
            <a:r>
              <a:rPr lang="en-US" dirty="0"/>
              <a:t>CR3 tells us the number of ways n items can be arranged in order</a:t>
            </a:r>
          </a:p>
          <a:p>
            <a:pPr lvl="3"/>
            <a:r>
              <a:rPr lang="en-US" dirty="0"/>
              <a:t>Red, Blue, Green| Blue, Red, Green| Green, Red, Blue| </a:t>
            </a:r>
            <a:r>
              <a:rPr lang="en-US" dirty="0" err="1"/>
              <a:t>etc</a:t>
            </a:r>
            <a:endParaRPr lang="en-US" dirty="0"/>
          </a:p>
          <a:p>
            <a:pPr lvl="3"/>
            <a:r>
              <a:rPr lang="en-US" dirty="0"/>
              <a:t>This new thing tells us the number of subsets of size x that can be generated from n items/possibilities</a:t>
            </a:r>
          </a:p>
          <a:p>
            <a:pPr lvl="3"/>
            <a:endParaRPr lang="en-US" dirty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2780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B6102-4F2E-0997-26D7-C5D007CCC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0CAD1-BD14-BD6D-EB1D-D839B004D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instance: </a:t>
            </a:r>
          </a:p>
          <a:p>
            <a:r>
              <a:rPr lang="en-US" dirty="0"/>
              <a:t>How many ways are there to fill 3 class slots next semester with 6 offered courses?</a:t>
            </a:r>
          </a:p>
          <a:p>
            <a:r>
              <a:rPr lang="en-US" dirty="0"/>
              <a:t>How many different combos of courses could you take?</a:t>
            </a:r>
          </a:p>
          <a:p>
            <a:pPr lvl="1"/>
            <a:r>
              <a:rPr lang="en-US" dirty="0"/>
              <a:t>“selecting x objects” out of “n objects”</a:t>
            </a:r>
          </a:p>
          <a:p>
            <a:r>
              <a:rPr lang="en-US" dirty="0"/>
              <a:t>Selecting 3 (x=3) out of 6 (n=6)</a:t>
            </a:r>
          </a:p>
        </p:txBody>
      </p:sp>
    </p:spTree>
    <p:extLst>
      <p:ext uri="{BB962C8B-B14F-4D97-AF65-F5344CB8AC3E}">
        <p14:creationId xmlns:p14="http://schemas.microsoft.com/office/powerpoint/2010/main" val="1268917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56770-9F8D-1268-93CE-275A3F2C7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176C7-B689-C1EE-C661-9EA68D699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“Out of n, choose x”</a:t>
            </a:r>
          </a:p>
          <a:p>
            <a:pPr lvl="1"/>
            <a:r>
              <a:rPr lang="en-US" dirty="0"/>
              <a:t>Out of 6, choose 3</a:t>
            </a:r>
          </a:p>
          <a:p>
            <a:r>
              <a:rPr lang="en-US" dirty="0"/>
              <a:t>Our notation for this: </a:t>
            </a:r>
            <a:r>
              <a:rPr lang="en-US" baseline="-25000" dirty="0"/>
              <a:t>6</a:t>
            </a:r>
            <a:r>
              <a:rPr lang="en-US" dirty="0"/>
              <a:t>C</a:t>
            </a:r>
            <a:r>
              <a:rPr lang="en-US" baseline="-25000" dirty="0"/>
              <a:t>3</a:t>
            </a:r>
          </a:p>
          <a:p>
            <a:r>
              <a:rPr lang="en-US" dirty="0"/>
              <a:t>Or more generally, </a:t>
            </a:r>
            <a:r>
              <a:rPr lang="en-US" baseline="-25000" dirty="0" err="1"/>
              <a:t>n</a:t>
            </a:r>
            <a:r>
              <a:rPr lang="en-US" dirty="0" err="1"/>
              <a:t>C</a:t>
            </a:r>
            <a:r>
              <a:rPr lang="en-US" baseline="-25000" dirty="0" err="1"/>
              <a:t>x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1695489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A1158-E733-4019-765E-5B253F434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FDF06B-AA3D-2233-0642-E2FB99763ED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X=3, n=6</a:t>
            </a:r>
          </a:p>
          <a:p>
            <a:r>
              <a:rPr lang="en-US" dirty="0"/>
              <a:t># of combos=</a:t>
            </a:r>
          </a:p>
          <a:p>
            <a:r>
              <a:rPr lang="en-US" dirty="0"/>
              <a:t>6!/(3!(6-3)!)</a:t>
            </a:r>
          </a:p>
          <a:p>
            <a:r>
              <a:rPr lang="en-US" dirty="0"/>
              <a:t>=720/(6*6)=20</a:t>
            </a:r>
          </a:p>
          <a:p>
            <a:r>
              <a:rPr lang="en-US" dirty="0"/>
              <a:t>20 different combos possible</a:t>
            </a:r>
          </a:p>
        </p:txBody>
      </p:sp>
      <p:graphicFrame>
        <p:nvGraphicFramePr>
          <p:cNvPr id="5" name="Object 7">
            <a:extLst>
              <a:ext uri="{FF2B5EF4-FFF2-40B4-BE49-F238E27FC236}">
                <a16:creationId xmlns:a16="http://schemas.microsoft.com/office/drawing/2014/main" id="{1725BAB8-0D65-8C36-B17E-F3B207D4EA86}"/>
              </a:ext>
            </a:extLst>
          </p:cNvPr>
          <p:cNvGraphicFramePr>
            <a:graphicFrameLocks noGrp="1" noChangeAspect="1"/>
          </p:cNvGraphicFramePr>
          <p:nvPr>
            <p:ph sz="half" idx="1"/>
          </p:nvPr>
        </p:nvGraphicFramePr>
        <p:xfrm>
          <a:off x="1150938" y="2911872"/>
          <a:ext cx="2494382" cy="1034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40948" imgH="431613" progId="Equation.3">
                  <p:embed/>
                </p:oleObj>
              </mc:Choice>
              <mc:Fallback>
                <p:oleObj name="Equation" r:id="rId2" imgW="1040948" imgH="431613" progId="Equation.3">
                  <p:embed/>
                  <p:pic>
                    <p:nvPicPr>
                      <p:cNvPr id="5" name="Object 7">
                        <a:extLst>
                          <a:ext uri="{FF2B5EF4-FFF2-40B4-BE49-F238E27FC236}">
                            <a16:creationId xmlns:a16="http://schemas.microsoft.com/office/drawing/2014/main" id="{1725BAB8-0D65-8C36-B17E-F3B207D4EA8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0938" y="2911872"/>
                        <a:ext cx="2494382" cy="1034256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23366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56538-3319-B914-3817-A18E23BCA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43FCD-F593-DFAE-7EBC-D879B15B1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Solve: </a:t>
            </a:r>
            <a:r>
              <a:rPr lang="en-US" baseline="-25000" dirty="0"/>
              <a:t>6</a:t>
            </a:r>
            <a:r>
              <a:rPr lang="en-US" dirty="0"/>
              <a:t>C</a:t>
            </a:r>
            <a:r>
              <a:rPr lang="en-US" baseline="-25000" dirty="0"/>
              <a:t>4</a:t>
            </a:r>
          </a:p>
          <a:p>
            <a:r>
              <a:rPr lang="en-US" dirty="0"/>
              <a:t>6! / (4!(6-4)!</a:t>
            </a:r>
          </a:p>
          <a:p>
            <a:r>
              <a:rPr lang="en-US" dirty="0"/>
              <a:t>720 / (24(2))</a:t>
            </a:r>
          </a:p>
          <a:p>
            <a:r>
              <a:rPr lang="en-US" dirty="0"/>
              <a:t>=15</a:t>
            </a:r>
          </a:p>
          <a:p>
            <a:r>
              <a:rPr lang="en-US" dirty="0"/>
              <a:t>There are 15 possible combos</a:t>
            </a:r>
          </a:p>
        </p:txBody>
      </p:sp>
    </p:spTree>
    <p:extLst>
      <p:ext uri="{BB962C8B-B14F-4D97-AF65-F5344CB8AC3E}">
        <p14:creationId xmlns:p14="http://schemas.microsoft.com/office/powerpoint/2010/main" val="41432598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Counting Techniques</a:t>
            </a:r>
            <a:br>
              <a:rPr lang="en-US" altLang="en-US"/>
            </a:br>
            <a:r>
              <a:rPr lang="en-US" altLang="en-US"/>
              <a:t>Rule of Combinations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09600" y="1828800"/>
            <a:ext cx="8077200" cy="2098675"/>
          </a:xfrm>
        </p:spPr>
        <p:txBody>
          <a:bodyPr/>
          <a:lstStyle/>
          <a:p>
            <a:pPr eaLnBrk="1" hangingPunct="1"/>
            <a:r>
              <a:rPr lang="en-US" altLang="en-US" sz="2400"/>
              <a:t>How many possible 3 scoop combinations could you create at an ice cream parlor if you have 31 flavors to select from and no flavor can be used more than once in the 3 scoops?</a:t>
            </a:r>
          </a:p>
          <a:p>
            <a:pPr eaLnBrk="1" hangingPunct="1"/>
            <a:r>
              <a:rPr lang="en-US" altLang="en-US" sz="2400"/>
              <a:t>The total choices is n = 31, and we select X = 3.</a:t>
            </a:r>
          </a:p>
        </p:txBody>
      </p:sp>
      <p:graphicFrame>
        <p:nvGraphicFramePr>
          <p:cNvPr id="21508" name="Object 7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736600" y="4187825"/>
          <a:ext cx="7745413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975100" imgH="431800" progId="Equation.3">
                  <p:embed/>
                </p:oleObj>
              </mc:Choice>
              <mc:Fallback>
                <p:oleObj name="Equation" r:id="rId2" imgW="3975100" imgH="431800" progId="Equation.3">
                  <p:embed/>
                  <p:pic>
                    <p:nvPicPr>
                      <p:cNvPr id="21508" name="Object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4187825"/>
                        <a:ext cx="7745413" cy="841375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41288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E8E3E-5856-C7B7-4316-F0CB90D4E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ACD26-2DFE-9FFC-4296-CC34DB2A6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Ok, now let’s think about a binomial variable: only two possible outcomes</a:t>
            </a:r>
          </a:p>
          <a:p>
            <a:pPr lvl="1"/>
            <a:r>
              <a:rPr lang="en-US" dirty="0"/>
              <a:t>Heads vs tails</a:t>
            </a:r>
          </a:p>
          <a:p>
            <a:pPr lvl="1"/>
            <a:r>
              <a:rPr lang="en-US" dirty="0"/>
              <a:t>Pass vs fail</a:t>
            </a:r>
          </a:p>
          <a:p>
            <a:pPr lvl="1"/>
            <a:r>
              <a:rPr lang="en-US" dirty="0"/>
              <a:t>Made the shot, missed the shot</a:t>
            </a:r>
          </a:p>
        </p:txBody>
      </p:sp>
    </p:spTree>
    <p:extLst>
      <p:ext uri="{BB962C8B-B14F-4D97-AF65-F5344CB8AC3E}">
        <p14:creationId xmlns:p14="http://schemas.microsoft.com/office/powerpoint/2010/main" val="37262108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07052-3420-BCDE-C458-79AB099BB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BB6A8-BAC6-4EA1-9321-F0777E69C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want to know things like:</a:t>
            </a:r>
          </a:p>
          <a:p>
            <a:pPr lvl="1"/>
            <a:r>
              <a:rPr lang="en-US" dirty="0"/>
              <a:t>What’s the probability of getting more than 10 defects out of 1000 units produced?</a:t>
            </a:r>
          </a:p>
          <a:p>
            <a:pPr lvl="1"/>
            <a:r>
              <a:rPr lang="en-US" dirty="0"/>
              <a:t>What’s the prob of at least 8 of our 9 clients renewing their contracts with our firm for another year?</a:t>
            </a:r>
          </a:p>
          <a:p>
            <a:pPr lvl="1"/>
            <a:r>
              <a:rPr lang="en-US" dirty="0"/>
              <a:t>What’s the prob that at least 11,500 of our 12,000 scheduled flights will land on time?</a:t>
            </a:r>
          </a:p>
          <a:p>
            <a:r>
              <a:rPr lang="en-US" dirty="0"/>
              <a:t>To do this, we’ll need to know about the binomial distribution</a:t>
            </a:r>
          </a:p>
        </p:txBody>
      </p:sp>
    </p:spTree>
    <p:extLst>
      <p:ext uri="{BB962C8B-B14F-4D97-AF65-F5344CB8AC3E}">
        <p14:creationId xmlns:p14="http://schemas.microsoft.com/office/powerpoint/2010/main" val="227834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152400"/>
            <a:ext cx="7793038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600"/>
              <a:t>Types Of Variables</a:t>
            </a:r>
          </a:p>
        </p:txBody>
      </p:sp>
      <p:sp>
        <p:nvSpPr>
          <p:cNvPr id="8195" name="Line 9"/>
          <p:cNvSpPr>
            <a:spLocks noChangeShapeType="1"/>
          </p:cNvSpPr>
          <p:nvPr/>
        </p:nvSpPr>
        <p:spPr bwMode="auto">
          <a:xfrm>
            <a:off x="3794125" y="3208338"/>
            <a:ext cx="1588" cy="1587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Line 10"/>
          <p:cNvSpPr>
            <a:spLocks noChangeShapeType="1"/>
          </p:cNvSpPr>
          <p:nvPr/>
        </p:nvSpPr>
        <p:spPr bwMode="auto">
          <a:xfrm>
            <a:off x="4953000" y="5105400"/>
            <a:ext cx="2901950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197" name="Freeform 11"/>
          <p:cNvSpPr>
            <a:spLocks/>
          </p:cNvSpPr>
          <p:nvPr/>
        </p:nvSpPr>
        <p:spPr bwMode="auto">
          <a:xfrm>
            <a:off x="6400800" y="4267200"/>
            <a:ext cx="1390650" cy="766763"/>
          </a:xfrm>
          <a:custGeom>
            <a:avLst/>
            <a:gdLst>
              <a:gd name="T0" fmla="*/ 2147483646 w 1030"/>
              <a:gd name="T1" fmla="*/ 2147483646 h 991"/>
              <a:gd name="T2" fmla="*/ 2147483646 w 1030"/>
              <a:gd name="T3" fmla="*/ 2147483646 h 991"/>
              <a:gd name="T4" fmla="*/ 2147483646 w 1030"/>
              <a:gd name="T5" fmla="*/ 2147483646 h 991"/>
              <a:gd name="T6" fmla="*/ 2147483646 w 1030"/>
              <a:gd name="T7" fmla="*/ 2147483646 h 991"/>
              <a:gd name="T8" fmla="*/ 2147483646 w 1030"/>
              <a:gd name="T9" fmla="*/ 2147483646 h 991"/>
              <a:gd name="T10" fmla="*/ 2147483646 w 1030"/>
              <a:gd name="T11" fmla="*/ 2147483646 h 991"/>
              <a:gd name="T12" fmla="*/ 2147483646 w 1030"/>
              <a:gd name="T13" fmla="*/ 2147483646 h 991"/>
              <a:gd name="T14" fmla="*/ 2147483646 w 1030"/>
              <a:gd name="T15" fmla="*/ 2147483646 h 991"/>
              <a:gd name="T16" fmla="*/ 2147483646 w 1030"/>
              <a:gd name="T17" fmla="*/ 2147483646 h 991"/>
              <a:gd name="T18" fmla="*/ 2147483646 w 1030"/>
              <a:gd name="T19" fmla="*/ 2147483646 h 991"/>
              <a:gd name="T20" fmla="*/ 2147483646 w 1030"/>
              <a:gd name="T21" fmla="*/ 2147483646 h 991"/>
              <a:gd name="T22" fmla="*/ 2147483646 w 1030"/>
              <a:gd name="T23" fmla="*/ 2147483646 h 991"/>
              <a:gd name="T24" fmla="*/ 2147483646 w 1030"/>
              <a:gd name="T25" fmla="*/ 2147483646 h 991"/>
              <a:gd name="T26" fmla="*/ 2147483646 w 1030"/>
              <a:gd name="T27" fmla="*/ 2147483646 h 991"/>
              <a:gd name="T28" fmla="*/ 2147483646 w 1030"/>
              <a:gd name="T29" fmla="*/ 2147483646 h 991"/>
              <a:gd name="T30" fmla="*/ 0 w 1030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0"/>
              <a:gd name="T49" fmla="*/ 0 h 991"/>
              <a:gd name="T50" fmla="*/ 1030 w 1030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Freeform 12"/>
          <p:cNvSpPr>
            <a:spLocks/>
          </p:cNvSpPr>
          <p:nvPr/>
        </p:nvSpPr>
        <p:spPr bwMode="auto">
          <a:xfrm>
            <a:off x="5029200" y="4267200"/>
            <a:ext cx="1393825" cy="766763"/>
          </a:xfrm>
          <a:custGeom>
            <a:avLst/>
            <a:gdLst>
              <a:gd name="T0" fmla="*/ 0 w 1032"/>
              <a:gd name="T1" fmla="*/ 2147483646 h 991"/>
              <a:gd name="T2" fmla="*/ 2147483646 w 1032"/>
              <a:gd name="T3" fmla="*/ 2147483646 h 991"/>
              <a:gd name="T4" fmla="*/ 2147483646 w 1032"/>
              <a:gd name="T5" fmla="*/ 2147483646 h 991"/>
              <a:gd name="T6" fmla="*/ 2147483646 w 1032"/>
              <a:gd name="T7" fmla="*/ 2147483646 h 991"/>
              <a:gd name="T8" fmla="*/ 2147483646 w 1032"/>
              <a:gd name="T9" fmla="*/ 2147483646 h 991"/>
              <a:gd name="T10" fmla="*/ 2147483646 w 1032"/>
              <a:gd name="T11" fmla="*/ 2147483646 h 991"/>
              <a:gd name="T12" fmla="*/ 2147483646 w 1032"/>
              <a:gd name="T13" fmla="*/ 2147483646 h 991"/>
              <a:gd name="T14" fmla="*/ 2147483646 w 1032"/>
              <a:gd name="T15" fmla="*/ 2147483646 h 991"/>
              <a:gd name="T16" fmla="*/ 2147483646 w 1032"/>
              <a:gd name="T17" fmla="*/ 2147483646 h 991"/>
              <a:gd name="T18" fmla="*/ 2147483646 w 1032"/>
              <a:gd name="T19" fmla="*/ 2147483646 h 991"/>
              <a:gd name="T20" fmla="*/ 2147483646 w 1032"/>
              <a:gd name="T21" fmla="*/ 2147483646 h 991"/>
              <a:gd name="T22" fmla="*/ 2147483646 w 1032"/>
              <a:gd name="T23" fmla="*/ 2147483646 h 991"/>
              <a:gd name="T24" fmla="*/ 2147483646 w 1032"/>
              <a:gd name="T25" fmla="*/ 2147483646 h 991"/>
              <a:gd name="T26" fmla="*/ 2147483646 w 1032"/>
              <a:gd name="T27" fmla="*/ 2147483646 h 991"/>
              <a:gd name="T28" fmla="*/ 2147483646 w 1032"/>
              <a:gd name="T29" fmla="*/ 2147483646 h 991"/>
              <a:gd name="T30" fmla="*/ 2147483646 w 1032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2"/>
              <a:gd name="T49" fmla="*/ 0 h 991"/>
              <a:gd name="T50" fmla="*/ 1032 w 1032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13"/>
          <p:cNvSpPr>
            <a:spLocks noChangeShapeType="1"/>
          </p:cNvSpPr>
          <p:nvPr/>
        </p:nvSpPr>
        <p:spPr bwMode="auto">
          <a:xfrm>
            <a:off x="1219200" y="5105400"/>
            <a:ext cx="2901950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00" name="Line 14"/>
          <p:cNvSpPr>
            <a:spLocks noChangeShapeType="1"/>
          </p:cNvSpPr>
          <p:nvPr/>
        </p:nvSpPr>
        <p:spPr bwMode="auto">
          <a:xfrm>
            <a:off x="1524000" y="4800600"/>
            <a:ext cx="0" cy="304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8201" name="Line 15"/>
          <p:cNvSpPr>
            <a:spLocks noChangeShapeType="1"/>
          </p:cNvSpPr>
          <p:nvPr/>
        </p:nvSpPr>
        <p:spPr bwMode="auto">
          <a:xfrm>
            <a:off x="1676400" y="4648200"/>
            <a:ext cx="0" cy="457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8202" name="Line 16"/>
          <p:cNvSpPr>
            <a:spLocks noChangeShapeType="1"/>
          </p:cNvSpPr>
          <p:nvPr/>
        </p:nvSpPr>
        <p:spPr bwMode="auto">
          <a:xfrm>
            <a:off x="1828800" y="4191000"/>
            <a:ext cx="0" cy="914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8203" name="Line 17"/>
          <p:cNvSpPr>
            <a:spLocks noChangeShapeType="1"/>
          </p:cNvSpPr>
          <p:nvPr/>
        </p:nvSpPr>
        <p:spPr bwMode="auto">
          <a:xfrm>
            <a:off x="1981200" y="4419600"/>
            <a:ext cx="0" cy="685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8204" name="Line 18"/>
          <p:cNvSpPr>
            <a:spLocks noChangeShapeType="1"/>
          </p:cNvSpPr>
          <p:nvPr/>
        </p:nvSpPr>
        <p:spPr bwMode="auto">
          <a:xfrm>
            <a:off x="2133600" y="4267200"/>
            <a:ext cx="0" cy="838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8205" name="Line 19"/>
          <p:cNvSpPr>
            <a:spLocks noChangeShapeType="1"/>
          </p:cNvSpPr>
          <p:nvPr/>
        </p:nvSpPr>
        <p:spPr bwMode="auto">
          <a:xfrm>
            <a:off x="2286000" y="4495800"/>
            <a:ext cx="0" cy="609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8206" name="Line 20"/>
          <p:cNvSpPr>
            <a:spLocks noChangeShapeType="1"/>
          </p:cNvSpPr>
          <p:nvPr/>
        </p:nvSpPr>
        <p:spPr bwMode="auto">
          <a:xfrm>
            <a:off x="2438400" y="4648200"/>
            <a:ext cx="0" cy="457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8207" name="Line 21"/>
          <p:cNvSpPr>
            <a:spLocks noChangeShapeType="1"/>
          </p:cNvSpPr>
          <p:nvPr/>
        </p:nvSpPr>
        <p:spPr bwMode="auto">
          <a:xfrm>
            <a:off x="2590800" y="4724400"/>
            <a:ext cx="0" cy="3810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8208" name="Line 22"/>
          <p:cNvSpPr>
            <a:spLocks noChangeShapeType="1"/>
          </p:cNvSpPr>
          <p:nvPr/>
        </p:nvSpPr>
        <p:spPr bwMode="auto">
          <a:xfrm>
            <a:off x="3352800" y="4876800"/>
            <a:ext cx="0" cy="228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8209" name="Line 23"/>
          <p:cNvSpPr>
            <a:spLocks noChangeShapeType="1"/>
          </p:cNvSpPr>
          <p:nvPr/>
        </p:nvSpPr>
        <p:spPr bwMode="auto">
          <a:xfrm>
            <a:off x="3581400" y="4953000"/>
            <a:ext cx="0" cy="152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8210" name="Line 24"/>
          <p:cNvSpPr>
            <a:spLocks noChangeShapeType="1"/>
          </p:cNvSpPr>
          <p:nvPr/>
        </p:nvSpPr>
        <p:spPr bwMode="auto">
          <a:xfrm>
            <a:off x="3048000" y="4876800"/>
            <a:ext cx="0" cy="228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8211" name="Line 25"/>
          <p:cNvSpPr>
            <a:spLocks noChangeShapeType="1"/>
          </p:cNvSpPr>
          <p:nvPr/>
        </p:nvSpPr>
        <p:spPr bwMode="auto">
          <a:xfrm>
            <a:off x="2743200" y="4724400"/>
            <a:ext cx="0" cy="3810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8212" name="Text Box 26"/>
          <p:cNvSpPr txBox="1">
            <a:spLocks noChangeArrowheads="1"/>
          </p:cNvSpPr>
          <p:nvPr/>
        </p:nvSpPr>
        <p:spPr bwMode="auto">
          <a:xfrm>
            <a:off x="457200" y="3354388"/>
            <a:ext cx="912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Ch. 5</a:t>
            </a:r>
          </a:p>
        </p:txBody>
      </p:sp>
      <p:sp>
        <p:nvSpPr>
          <p:cNvPr id="8213" name="Text Box 27"/>
          <p:cNvSpPr txBox="1">
            <a:spLocks noChangeArrowheads="1"/>
          </p:cNvSpPr>
          <p:nvPr/>
        </p:nvSpPr>
        <p:spPr bwMode="auto">
          <a:xfrm>
            <a:off x="7621588" y="3354388"/>
            <a:ext cx="912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Ch. 6</a:t>
            </a:r>
          </a:p>
        </p:txBody>
      </p:sp>
      <p:sp>
        <p:nvSpPr>
          <p:cNvPr id="8214" name="Rectangle 28"/>
          <p:cNvSpPr>
            <a:spLocks noChangeArrowheads="1"/>
          </p:cNvSpPr>
          <p:nvPr/>
        </p:nvSpPr>
        <p:spPr bwMode="auto">
          <a:xfrm>
            <a:off x="990600" y="152400"/>
            <a:ext cx="77930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342" tIns="42672" rIns="85342" bIns="42672" anchor="b"/>
          <a:lstStyle>
            <a:lvl1pPr defTabSz="852488"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52488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52488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52488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52488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3600">
              <a:solidFill>
                <a:schemeClr val="tx2"/>
              </a:solidFill>
            </a:endParaRPr>
          </a:p>
        </p:txBody>
      </p:sp>
      <p:sp>
        <p:nvSpPr>
          <p:cNvPr id="8215" name="Rectangle 29"/>
          <p:cNvSpPr>
            <a:spLocks noChangeArrowheads="1"/>
          </p:cNvSpPr>
          <p:nvPr/>
        </p:nvSpPr>
        <p:spPr bwMode="auto">
          <a:xfrm>
            <a:off x="838200" y="1676400"/>
            <a:ext cx="8077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342" tIns="42672" rIns="85342" bIns="42672"/>
          <a:lstStyle>
            <a:lvl1pPr marL="320675" indent="-320675" defTabSz="852488"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52488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52488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52488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52488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endParaRPr lang="en-US" altLang="en-US" sz="320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</p:txBody>
      </p:sp>
      <p:sp>
        <p:nvSpPr>
          <p:cNvPr id="8216" name="Line 35"/>
          <p:cNvSpPr>
            <a:spLocks noChangeShapeType="1"/>
          </p:cNvSpPr>
          <p:nvPr/>
        </p:nvSpPr>
        <p:spPr bwMode="auto">
          <a:xfrm>
            <a:off x="3794125" y="3208338"/>
            <a:ext cx="1588" cy="1587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Line 36"/>
          <p:cNvSpPr>
            <a:spLocks noChangeShapeType="1"/>
          </p:cNvSpPr>
          <p:nvPr/>
        </p:nvSpPr>
        <p:spPr bwMode="auto">
          <a:xfrm>
            <a:off x="4953000" y="5105400"/>
            <a:ext cx="2901950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18" name="Freeform 37"/>
          <p:cNvSpPr>
            <a:spLocks/>
          </p:cNvSpPr>
          <p:nvPr/>
        </p:nvSpPr>
        <p:spPr bwMode="auto">
          <a:xfrm>
            <a:off x="6400800" y="4267200"/>
            <a:ext cx="1390650" cy="766763"/>
          </a:xfrm>
          <a:custGeom>
            <a:avLst/>
            <a:gdLst>
              <a:gd name="T0" fmla="*/ 2147483646 w 1030"/>
              <a:gd name="T1" fmla="*/ 2147483646 h 991"/>
              <a:gd name="T2" fmla="*/ 2147483646 w 1030"/>
              <a:gd name="T3" fmla="*/ 2147483646 h 991"/>
              <a:gd name="T4" fmla="*/ 2147483646 w 1030"/>
              <a:gd name="T5" fmla="*/ 2147483646 h 991"/>
              <a:gd name="T6" fmla="*/ 2147483646 w 1030"/>
              <a:gd name="T7" fmla="*/ 2147483646 h 991"/>
              <a:gd name="T8" fmla="*/ 2147483646 w 1030"/>
              <a:gd name="T9" fmla="*/ 2147483646 h 991"/>
              <a:gd name="T10" fmla="*/ 2147483646 w 1030"/>
              <a:gd name="T11" fmla="*/ 2147483646 h 991"/>
              <a:gd name="T12" fmla="*/ 2147483646 w 1030"/>
              <a:gd name="T13" fmla="*/ 2147483646 h 991"/>
              <a:gd name="T14" fmla="*/ 2147483646 w 1030"/>
              <a:gd name="T15" fmla="*/ 2147483646 h 991"/>
              <a:gd name="T16" fmla="*/ 2147483646 w 1030"/>
              <a:gd name="T17" fmla="*/ 2147483646 h 991"/>
              <a:gd name="T18" fmla="*/ 2147483646 w 1030"/>
              <a:gd name="T19" fmla="*/ 2147483646 h 991"/>
              <a:gd name="T20" fmla="*/ 2147483646 w 1030"/>
              <a:gd name="T21" fmla="*/ 2147483646 h 991"/>
              <a:gd name="T22" fmla="*/ 2147483646 w 1030"/>
              <a:gd name="T23" fmla="*/ 2147483646 h 991"/>
              <a:gd name="T24" fmla="*/ 2147483646 w 1030"/>
              <a:gd name="T25" fmla="*/ 2147483646 h 991"/>
              <a:gd name="T26" fmla="*/ 2147483646 w 1030"/>
              <a:gd name="T27" fmla="*/ 2147483646 h 991"/>
              <a:gd name="T28" fmla="*/ 2147483646 w 1030"/>
              <a:gd name="T29" fmla="*/ 2147483646 h 991"/>
              <a:gd name="T30" fmla="*/ 0 w 1030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0"/>
              <a:gd name="T49" fmla="*/ 0 h 991"/>
              <a:gd name="T50" fmla="*/ 1030 w 1030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9" name="Freeform 38"/>
          <p:cNvSpPr>
            <a:spLocks/>
          </p:cNvSpPr>
          <p:nvPr/>
        </p:nvSpPr>
        <p:spPr bwMode="auto">
          <a:xfrm>
            <a:off x="5029200" y="4267200"/>
            <a:ext cx="1393825" cy="766763"/>
          </a:xfrm>
          <a:custGeom>
            <a:avLst/>
            <a:gdLst>
              <a:gd name="T0" fmla="*/ 0 w 1032"/>
              <a:gd name="T1" fmla="*/ 2147483646 h 991"/>
              <a:gd name="T2" fmla="*/ 2147483646 w 1032"/>
              <a:gd name="T3" fmla="*/ 2147483646 h 991"/>
              <a:gd name="T4" fmla="*/ 2147483646 w 1032"/>
              <a:gd name="T5" fmla="*/ 2147483646 h 991"/>
              <a:gd name="T6" fmla="*/ 2147483646 w 1032"/>
              <a:gd name="T7" fmla="*/ 2147483646 h 991"/>
              <a:gd name="T8" fmla="*/ 2147483646 w 1032"/>
              <a:gd name="T9" fmla="*/ 2147483646 h 991"/>
              <a:gd name="T10" fmla="*/ 2147483646 w 1032"/>
              <a:gd name="T11" fmla="*/ 2147483646 h 991"/>
              <a:gd name="T12" fmla="*/ 2147483646 w 1032"/>
              <a:gd name="T13" fmla="*/ 2147483646 h 991"/>
              <a:gd name="T14" fmla="*/ 2147483646 w 1032"/>
              <a:gd name="T15" fmla="*/ 2147483646 h 991"/>
              <a:gd name="T16" fmla="*/ 2147483646 w 1032"/>
              <a:gd name="T17" fmla="*/ 2147483646 h 991"/>
              <a:gd name="T18" fmla="*/ 2147483646 w 1032"/>
              <a:gd name="T19" fmla="*/ 2147483646 h 991"/>
              <a:gd name="T20" fmla="*/ 2147483646 w 1032"/>
              <a:gd name="T21" fmla="*/ 2147483646 h 991"/>
              <a:gd name="T22" fmla="*/ 2147483646 w 1032"/>
              <a:gd name="T23" fmla="*/ 2147483646 h 991"/>
              <a:gd name="T24" fmla="*/ 2147483646 w 1032"/>
              <a:gd name="T25" fmla="*/ 2147483646 h 991"/>
              <a:gd name="T26" fmla="*/ 2147483646 w 1032"/>
              <a:gd name="T27" fmla="*/ 2147483646 h 991"/>
              <a:gd name="T28" fmla="*/ 2147483646 w 1032"/>
              <a:gd name="T29" fmla="*/ 2147483646 h 991"/>
              <a:gd name="T30" fmla="*/ 2147483646 w 1032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2"/>
              <a:gd name="T49" fmla="*/ 0 h 991"/>
              <a:gd name="T50" fmla="*/ 1032 w 1032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0" name="Line 39"/>
          <p:cNvSpPr>
            <a:spLocks noChangeShapeType="1"/>
          </p:cNvSpPr>
          <p:nvPr/>
        </p:nvSpPr>
        <p:spPr bwMode="auto">
          <a:xfrm>
            <a:off x="1219200" y="5105400"/>
            <a:ext cx="2901950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21" name="Line 40"/>
          <p:cNvSpPr>
            <a:spLocks noChangeShapeType="1"/>
          </p:cNvSpPr>
          <p:nvPr/>
        </p:nvSpPr>
        <p:spPr bwMode="auto">
          <a:xfrm>
            <a:off x="1524000" y="4800600"/>
            <a:ext cx="0" cy="304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8222" name="Line 41"/>
          <p:cNvSpPr>
            <a:spLocks noChangeShapeType="1"/>
          </p:cNvSpPr>
          <p:nvPr/>
        </p:nvSpPr>
        <p:spPr bwMode="auto">
          <a:xfrm>
            <a:off x="1676400" y="4648200"/>
            <a:ext cx="0" cy="457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8223" name="Line 42"/>
          <p:cNvSpPr>
            <a:spLocks noChangeShapeType="1"/>
          </p:cNvSpPr>
          <p:nvPr/>
        </p:nvSpPr>
        <p:spPr bwMode="auto">
          <a:xfrm>
            <a:off x="1828800" y="4191000"/>
            <a:ext cx="0" cy="914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8224" name="Line 43"/>
          <p:cNvSpPr>
            <a:spLocks noChangeShapeType="1"/>
          </p:cNvSpPr>
          <p:nvPr/>
        </p:nvSpPr>
        <p:spPr bwMode="auto">
          <a:xfrm>
            <a:off x="1981200" y="4419600"/>
            <a:ext cx="0" cy="685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8225" name="Line 44"/>
          <p:cNvSpPr>
            <a:spLocks noChangeShapeType="1"/>
          </p:cNvSpPr>
          <p:nvPr/>
        </p:nvSpPr>
        <p:spPr bwMode="auto">
          <a:xfrm>
            <a:off x="2133600" y="4267200"/>
            <a:ext cx="0" cy="838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8226" name="Line 45"/>
          <p:cNvSpPr>
            <a:spLocks noChangeShapeType="1"/>
          </p:cNvSpPr>
          <p:nvPr/>
        </p:nvSpPr>
        <p:spPr bwMode="auto">
          <a:xfrm>
            <a:off x="2286000" y="4495800"/>
            <a:ext cx="0" cy="609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8227" name="Line 46"/>
          <p:cNvSpPr>
            <a:spLocks noChangeShapeType="1"/>
          </p:cNvSpPr>
          <p:nvPr/>
        </p:nvSpPr>
        <p:spPr bwMode="auto">
          <a:xfrm>
            <a:off x="2438400" y="4648200"/>
            <a:ext cx="0" cy="457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8228" name="Line 47"/>
          <p:cNvSpPr>
            <a:spLocks noChangeShapeType="1"/>
          </p:cNvSpPr>
          <p:nvPr/>
        </p:nvSpPr>
        <p:spPr bwMode="auto">
          <a:xfrm>
            <a:off x="2590800" y="4724400"/>
            <a:ext cx="0" cy="3810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8229" name="Line 48"/>
          <p:cNvSpPr>
            <a:spLocks noChangeShapeType="1"/>
          </p:cNvSpPr>
          <p:nvPr/>
        </p:nvSpPr>
        <p:spPr bwMode="auto">
          <a:xfrm>
            <a:off x="3352800" y="4876800"/>
            <a:ext cx="0" cy="228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8230" name="Line 49"/>
          <p:cNvSpPr>
            <a:spLocks noChangeShapeType="1"/>
          </p:cNvSpPr>
          <p:nvPr/>
        </p:nvSpPr>
        <p:spPr bwMode="auto">
          <a:xfrm>
            <a:off x="3581400" y="4953000"/>
            <a:ext cx="0" cy="152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8231" name="Line 50"/>
          <p:cNvSpPr>
            <a:spLocks noChangeShapeType="1"/>
          </p:cNvSpPr>
          <p:nvPr/>
        </p:nvSpPr>
        <p:spPr bwMode="auto">
          <a:xfrm>
            <a:off x="3048000" y="4876800"/>
            <a:ext cx="0" cy="228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8232" name="Line 51"/>
          <p:cNvSpPr>
            <a:spLocks noChangeShapeType="1"/>
          </p:cNvSpPr>
          <p:nvPr/>
        </p:nvSpPr>
        <p:spPr bwMode="auto">
          <a:xfrm>
            <a:off x="2743200" y="4724400"/>
            <a:ext cx="0" cy="3810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8233" name="Text Box 52"/>
          <p:cNvSpPr txBox="1">
            <a:spLocks noChangeArrowheads="1"/>
          </p:cNvSpPr>
          <p:nvPr/>
        </p:nvSpPr>
        <p:spPr bwMode="auto">
          <a:xfrm>
            <a:off x="457200" y="3354388"/>
            <a:ext cx="912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Ch. 5</a:t>
            </a:r>
          </a:p>
        </p:txBody>
      </p:sp>
      <p:sp>
        <p:nvSpPr>
          <p:cNvPr id="8234" name="Text Box 53"/>
          <p:cNvSpPr txBox="1">
            <a:spLocks noChangeArrowheads="1"/>
          </p:cNvSpPr>
          <p:nvPr/>
        </p:nvSpPr>
        <p:spPr bwMode="auto">
          <a:xfrm>
            <a:off x="7621588" y="3354388"/>
            <a:ext cx="912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Ch. 6</a:t>
            </a:r>
          </a:p>
        </p:txBody>
      </p:sp>
      <p:sp>
        <p:nvSpPr>
          <p:cNvPr id="8235" name="Rectangle 54"/>
          <p:cNvSpPr>
            <a:spLocks noChangeArrowheads="1"/>
          </p:cNvSpPr>
          <p:nvPr/>
        </p:nvSpPr>
        <p:spPr bwMode="auto">
          <a:xfrm>
            <a:off x="990600" y="152400"/>
            <a:ext cx="77930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342" tIns="42672" rIns="85342" bIns="42672" anchor="b"/>
          <a:lstStyle>
            <a:lvl1pPr defTabSz="852488"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52488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52488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52488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52488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3600">
              <a:solidFill>
                <a:schemeClr val="tx2"/>
              </a:solidFill>
            </a:endParaRPr>
          </a:p>
        </p:txBody>
      </p:sp>
      <p:sp>
        <p:nvSpPr>
          <p:cNvPr id="8236" name="Rectangle 55"/>
          <p:cNvSpPr>
            <a:spLocks noChangeArrowheads="1"/>
          </p:cNvSpPr>
          <p:nvPr/>
        </p:nvSpPr>
        <p:spPr bwMode="auto">
          <a:xfrm>
            <a:off x="838200" y="1676400"/>
            <a:ext cx="8077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342" tIns="42672" rIns="85342" bIns="42672"/>
          <a:lstStyle>
            <a:lvl1pPr marL="320675" indent="-320675" defTabSz="852488"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52488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52488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52488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52488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endParaRPr lang="en-US" altLang="en-US" sz="320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</p:txBody>
      </p:sp>
      <p:sp>
        <p:nvSpPr>
          <p:cNvPr id="8237" name="Rectangle 56"/>
          <p:cNvSpPr>
            <a:spLocks noChangeArrowheads="1"/>
          </p:cNvSpPr>
          <p:nvPr/>
        </p:nvSpPr>
        <p:spPr bwMode="auto">
          <a:xfrm>
            <a:off x="3352800" y="1466850"/>
            <a:ext cx="2332038" cy="1530350"/>
          </a:xfrm>
          <a:prstGeom prst="rect">
            <a:avLst/>
          </a:prstGeom>
          <a:solidFill>
            <a:srgbClr val="00E200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6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b="1"/>
          </a:p>
          <a:p>
            <a:pPr algn="ctr">
              <a:lnSpc>
                <a:spcPct val="6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Types Of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 Variables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b="1"/>
          </a:p>
        </p:txBody>
      </p:sp>
      <p:sp>
        <p:nvSpPr>
          <p:cNvPr id="8238" name="Rectangle 57"/>
          <p:cNvSpPr>
            <a:spLocks noChangeArrowheads="1"/>
          </p:cNvSpPr>
          <p:nvPr/>
        </p:nvSpPr>
        <p:spPr bwMode="auto">
          <a:xfrm>
            <a:off x="1600200" y="3352800"/>
            <a:ext cx="2514600" cy="687388"/>
          </a:xfrm>
          <a:prstGeom prst="rect">
            <a:avLst/>
          </a:prstGeom>
          <a:solidFill>
            <a:srgbClr val="00E200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/>
              <a:t>Discrete 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/>
              <a:t>Variable</a:t>
            </a:r>
          </a:p>
        </p:txBody>
      </p:sp>
      <p:sp>
        <p:nvSpPr>
          <p:cNvPr id="8239" name="Rectangle 58"/>
          <p:cNvSpPr>
            <a:spLocks noChangeArrowheads="1"/>
          </p:cNvSpPr>
          <p:nvPr/>
        </p:nvSpPr>
        <p:spPr bwMode="auto">
          <a:xfrm>
            <a:off x="4953000" y="3352800"/>
            <a:ext cx="2374900" cy="687388"/>
          </a:xfrm>
          <a:prstGeom prst="rect">
            <a:avLst/>
          </a:prstGeom>
          <a:solidFill>
            <a:srgbClr val="00E200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/>
              <a:t>Continuous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/>
              <a:t>Variable</a:t>
            </a:r>
          </a:p>
        </p:txBody>
      </p:sp>
      <p:cxnSp>
        <p:nvCxnSpPr>
          <p:cNvPr id="8240" name="AutoShape 59"/>
          <p:cNvCxnSpPr>
            <a:cxnSpLocks noChangeShapeType="1"/>
          </p:cNvCxnSpPr>
          <p:nvPr/>
        </p:nvCxnSpPr>
        <p:spPr bwMode="auto">
          <a:xfrm rot="5400000">
            <a:off x="3429000" y="2257426"/>
            <a:ext cx="333375" cy="183515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41" name="AutoShape 60"/>
          <p:cNvCxnSpPr>
            <a:cxnSpLocks noChangeShapeType="1"/>
            <a:stCxn id="8237" idx="2"/>
            <a:endCxn id="8239" idx="0"/>
          </p:cNvCxnSpPr>
          <p:nvPr/>
        </p:nvCxnSpPr>
        <p:spPr bwMode="auto">
          <a:xfrm rot="16200000" flipH="1">
            <a:off x="5151438" y="2363787"/>
            <a:ext cx="355600" cy="1622425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42" name="Line 61"/>
          <p:cNvSpPr>
            <a:spLocks noChangeShapeType="1"/>
          </p:cNvSpPr>
          <p:nvPr/>
        </p:nvSpPr>
        <p:spPr bwMode="auto">
          <a:xfrm>
            <a:off x="3794125" y="3208338"/>
            <a:ext cx="1588" cy="1587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3" name="Line 62"/>
          <p:cNvSpPr>
            <a:spLocks noChangeShapeType="1"/>
          </p:cNvSpPr>
          <p:nvPr/>
        </p:nvSpPr>
        <p:spPr bwMode="auto">
          <a:xfrm>
            <a:off x="4953000" y="5105400"/>
            <a:ext cx="2901950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44" name="Freeform 63"/>
          <p:cNvSpPr>
            <a:spLocks/>
          </p:cNvSpPr>
          <p:nvPr/>
        </p:nvSpPr>
        <p:spPr bwMode="auto">
          <a:xfrm>
            <a:off x="6400800" y="4267200"/>
            <a:ext cx="1390650" cy="766763"/>
          </a:xfrm>
          <a:custGeom>
            <a:avLst/>
            <a:gdLst>
              <a:gd name="T0" fmla="*/ 2147483646 w 1030"/>
              <a:gd name="T1" fmla="*/ 2147483646 h 991"/>
              <a:gd name="T2" fmla="*/ 2147483646 w 1030"/>
              <a:gd name="T3" fmla="*/ 2147483646 h 991"/>
              <a:gd name="T4" fmla="*/ 2147483646 w 1030"/>
              <a:gd name="T5" fmla="*/ 2147483646 h 991"/>
              <a:gd name="T6" fmla="*/ 2147483646 w 1030"/>
              <a:gd name="T7" fmla="*/ 2147483646 h 991"/>
              <a:gd name="T8" fmla="*/ 2147483646 w 1030"/>
              <a:gd name="T9" fmla="*/ 2147483646 h 991"/>
              <a:gd name="T10" fmla="*/ 2147483646 w 1030"/>
              <a:gd name="T11" fmla="*/ 2147483646 h 991"/>
              <a:gd name="T12" fmla="*/ 2147483646 w 1030"/>
              <a:gd name="T13" fmla="*/ 2147483646 h 991"/>
              <a:gd name="T14" fmla="*/ 2147483646 w 1030"/>
              <a:gd name="T15" fmla="*/ 2147483646 h 991"/>
              <a:gd name="T16" fmla="*/ 2147483646 w 1030"/>
              <a:gd name="T17" fmla="*/ 2147483646 h 991"/>
              <a:gd name="T18" fmla="*/ 2147483646 w 1030"/>
              <a:gd name="T19" fmla="*/ 2147483646 h 991"/>
              <a:gd name="T20" fmla="*/ 2147483646 w 1030"/>
              <a:gd name="T21" fmla="*/ 2147483646 h 991"/>
              <a:gd name="T22" fmla="*/ 2147483646 w 1030"/>
              <a:gd name="T23" fmla="*/ 2147483646 h 991"/>
              <a:gd name="T24" fmla="*/ 2147483646 w 1030"/>
              <a:gd name="T25" fmla="*/ 2147483646 h 991"/>
              <a:gd name="T26" fmla="*/ 2147483646 w 1030"/>
              <a:gd name="T27" fmla="*/ 2147483646 h 991"/>
              <a:gd name="T28" fmla="*/ 2147483646 w 1030"/>
              <a:gd name="T29" fmla="*/ 2147483646 h 991"/>
              <a:gd name="T30" fmla="*/ 0 w 1030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0"/>
              <a:gd name="T49" fmla="*/ 0 h 991"/>
              <a:gd name="T50" fmla="*/ 1030 w 1030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5" name="Freeform 64"/>
          <p:cNvSpPr>
            <a:spLocks/>
          </p:cNvSpPr>
          <p:nvPr/>
        </p:nvSpPr>
        <p:spPr bwMode="auto">
          <a:xfrm>
            <a:off x="5029200" y="4267200"/>
            <a:ext cx="1393825" cy="766763"/>
          </a:xfrm>
          <a:custGeom>
            <a:avLst/>
            <a:gdLst>
              <a:gd name="T0" fmla="*/ 0 w 1032"/>
              <a:gd name="T1" fmla="*/ 2147483646 h 991"/>
              <a:gd name="T2" fmla="*/ 2147483646 w 1032"/>
              <a:gd name="T3" fmla="*/ 2147483646 h 991"/>
              <a:gd name="T4" fmla="*/ 2147483646 w 1032"/>
              <a:gd name="T5" fmla="*/ 2147483646 h 991"/>
              <a:gd name="T6" fmla="*/ 2147483646 w 1032"/>
              <a:gd name="T7" fmla="*/ 2147483646 h 991"/>
              <a:gd name="T8" fmla="*/ 2147483646 w 1032"/>
              <a:gd name="T9" fmla="*/ 2147483646 h 991"/>
              <a:gd name="T10" fmla="*/ 2147483646 w 1032"/>
              <a:gd name="T11" fmla="*/ 2147483646 h 991"/>
              <a:gd name="T12" fmla="*/ 2147483646 w 1032"/>
              <a:gd name="T13" fmla="*/ 2147483646 h 991"/>
              <a:gd name="T14" fmla="*/ 2147483646 w 1032"/>
              <a:gd name="T15" fmla="*/ 2147483646 h 991"/>
              <a:gd name="T16" fmla="*/ 2147483646 w 1032"/>
              <a:gd name="T17" fmla="*/ 2147483646 h 991"/>
              <a:gd name="T18" fmla="*/ 2147483646 w 1032"/>
              <a:gd name="T19" fmla="*/ 2147483646 h 991"/>
              <a:gd name="T20" fmla="*/ 2147483646 w 1032"/>
              <a:gd name="T21" fmla="*/ 2147483646 h 991"/>
              <a:gd name="T22" fmla="*/ 2147483646 w 1032"/>
              <a:gd name="T23" fmla="*/ 2147483646 h 991"/>
              <a:gd name="T24" fmla="*/ 2147483646 w 1032"/>
              <a:gd name="T25" fmla="*/ 2147483646 h 991"/>
              <a:gd name="T26" fmla="*/ 2147483646 w 1032"/>
              <a:gd name="T27" fmla="*/ 2147483646 h 991"/>
              <a:gd name="T28" fmla="*/ 2147483646 w 1032"/>
              <a:gd name="T29" fmla="*/ 2147483646 h 991"/>
              <a:gd name="T30" fmla="*/ 2147483646 w 1032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2"/>
              <a:gd name="T49" fmla="*/ 0 h 991"/>
              <a:gd name="T50" fmla="*/ 1032 w 1032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6" name="Line 65"/>
          <p:cNvSpPr>
            <a:spLocks noChangeShapeType="1"/>
          </p:cNvSpPr>
          <p:nvPr/>
        </p:nvSpPr>
        <p:spPr bwMode="auto">
          <a:xfrm>
            <a:off x="1219200" y="5105400"/>
            <a:ext cx="2901950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47" name="Line 66"/>
          <p:cNvSpPr>
            <a:spLocks noChangeShapeType="1"/>
          </p:cNvSpPr>
          <p:nvPr/>
        </p:nvSpPr>
        <p:spPr bwMode="auto">
          <a:xfrm>
            <a:off x="1524000" y="4800600"/>
            <a:ext cx="0" cy="304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8248" name="Line 67"/>
          <p:cNvSpPr>
            <a:spLocks noChangeShapeType="1"/>
          </p:cNvSpPr>
          <p:nvPr/>
        </p:nvSpPr>
        <p:spPr bwMode="auto">
          <a:xfrm>
            <a:off x="1676400" y="4648200"/>
            <a:ext cx="0" cy="457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8249" name="Line 68"/>
          <p:cNvSpPr>
            <a:spLocks noChangeShapeType="1"/>
          </p:cNvSpPr>
          <p:nvPr/>
        </p:nvSpPr>
        <p:spPr bwMode="auto">
          <a:xfrm>
            <a:off x="1828800" y="4191000"/>
            <a:ext cx="0" cy="914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8250" name="Line 69"/>
          <p:cNvSpPr>
            <a:spLocks noChangeShapeType="1"/>
          </p:cNvSpPr>
          <p:nvPr/>
        </p:nvSpPr>
        <p:spPr bwMode="auto">
          <a:xfrm>
            <a:off x="1981200" y="4419600"/>
            <a:ext cx="0" cy="685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8251" name="Line 70"/>
          <p:cNvSpPr>
            <a:spLocks noChangeShapeType="1"/>
          </p:cNvSpPr>
          <p:nvPr/>
        </p:nvSpPr>
        <p:spPr bwMode="auto">
          <a:xfrm>
            <a:off x="2133600" y="4267200"/>
            <a:ext cx="0" cy="838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8252" name="Line 71"/>
          <p:cNvSpPr>
            <a:spLocks noChangeShapeType="1"/>
          </p:cNvSpPr>
          <p:nvPr/>
        </p:nvSpPr>
        <p:spPr bwMode="auto">
          <a:xfrm>
            <a:off x="2286000" y="4495800"/>
            <a:ext cx="0" cy="609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8253" name="Line 72"/>
          <p:cNvSpPr>
            <a:spLocks noChangeShapeType="1"/>
          </p:cNvSpPr>
          <p:nvPr/>
        </p:nvSpPr>
        <p:spPr bwMode="auto">
          <a:xfrm>
            <a:off x="2438400" y="4648200"/>
            <a:ext cx="0" cy="457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8254" name="Line 73"/>
          <p:cNvSpPr>
            <a:spLocks noChangeShapeType="1"/>
          </p:cNvSpPr>
          <p:nvPr/>
        </p:nvSpPr>
        <p:spPr bwMode="auto">
          <a:xfrm>
            <a:off x="2590800" y="4724400"/>
            <a:ext cx="0" cy="3810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8255" name="Line 74"/>
          <p:cNvSpPr>
            <a:spLocks noChangeShapeType="1"/>
          </p:cNvSpPr>
          <p:nvPr/>
        </p:nvSpPr>
        <p:spPr bwMode="auto">
          <a:xfrm>
            <a:off x="3352800" y="4876800"/>
            <a:ext cx="0" cy="228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8256" name="Line 75"/>
          <p:cNvSpPr>
            <a:spLocks noChangeShapeType="1"/>
          </p:cNvSpPr>
          <p:nvPr/>
        </p:nvSpPr>
        <p:spPr bwMode="auto">
          <a:xfrm>
            <a:off x="3581400" y="4953000"/>
            <a:ext cx="0" cy="152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8257" name="Line 76"/>
          <p:cNvSpPr>
            <a:spLocks noChangeShapeType="1"/>
          </p:cNvSpPr>
          <p:nvPr/>
        </p:nvSpPr>
        <p:spPr bwMode="auto">
          <a:xfrm>
            <a:off x="3048000" y="4876800"/>
            <a:ext cx="0" cy="228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8258" name="Line 77"/>
          <p:cNvSpPr>
            <a:spLocks noChangeShapeType="1"/>
          </p:cNvSpPr>
          <p:nvPr/>
        </p:nvSpPr>
        <p:spPr bwMode="auto">
          <a:xfrm>
            <a:off x="2743200" y="4724400"/>
            <a:ext cx="0" cy="3810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8259" name="Text Box 78"/>
          <p:cNvSpPr txBox="1">
            <a:spLocks noChangeArrowheads="1"/>
          </p:cNvSpPr>
          <p:nvPr/>
        </p:nvSpPr>
        <p:spPr bwMode="auto">
          <a:xfrm>
            <a:off x="457200" y="3354388"/>
            <a:ext cx="912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A50021"/>
                </a:solidFill>
              </a:rPr>
              <a:t>Ch. 5</a:t>
            </a:r>
          </a:p>
        </p:txBody>
      </p:sp>
      <p:sp>
        <p:nvSpPr>
          <p:cNvPr id="8260" name="Text Box 79"/>
          <p:cNvSpPr txBox="1">
            <a:spLocks noChangeArrowheads="1"/>
          </p:cNvSpPr>
          <p:nvPr/>
        </p:nvSpPr>
        <p:spPr bwMode="auto">
          <a:xfrm>
            <a:off x="7621588" y="3354388"/>
            <a:ext cx="912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A50021"/>
                </a:solidFill>
              </a:rPr>
              <a:t>Ch. 6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1563" y="152400"/>
            <a:ext cx="7381875" cy="685800"/>
          </a:xfrm>
        </p:spPr>
        <p:txBody>
          <a:bodyPr/>
          <a:lstStyle/>
          <a:p>
            <a:pPr eaLnBrk="1" hangingPunct="1"/>
            <a:r>
              <a:rPr lang="en-US" altLang="en-US" dirty="0">
                <a:highlight>
                  <a:srgbClr val="00FF00"/>
                </a:highlight>
              </a:rPr>
              <a:t>Binomial</a:t>
            </a:r>
            <a:r>
              <a:rPr lang="en-US" altLang="en-US" dirty="0"/>
              <a:t> Probability Distribution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228600" y="685800"/>
            <a:ext cx="8686800" cy="519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342" tIns="42672" rIns="85342" bIns="42672"/>
          <a:lstStyle>
            <a:lvl1pPr marL="320675" indent="-320675" defTabSz="852488"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93738" indent="-268288" defTabSz="852488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68388" indent="-215900" defTabSz="852488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52488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52488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105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A fixed number of observations/trials, </a:t>
            </a:r>
            <a:r>
              <a:rPr lang="en-US" altLang="en-US" sz="2400" i="1" dirty="0"/>
              <a:t>n</a:t>
            </a:r>
            <a:r>
              <a:rPr lang="en-US" altLang="en-US" sz="2400" dirty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e.g., 15 tosses of a coin, ten light bulbs taken from a warehouse, free throws attempted.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 dirty="0"/>
              <a:t>Each observation is classified into </a:t>
            </a:r>
            <a:r>
              <a:rPr lang="en-US" altLang="en-US" sz="2400" dirty="0">
                <a:highlight>
                  <a:srgbClr val="00FF00"/>
                </a:highlight>
              </a:rPr>
              <a:t>one of two </a:t>
            </a:r>
            <a:r>
              <a:rPr lang="en-US" altLang="en-US" sz="2400" dirty="0"/>
              <a:t>mutually exclusive &amp; collectively exhaustive categories.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1800" dirty="0"/>
              <a:t>e.g., head or tail in each toss of a coin; defective or not defective light bulb; made it or missed it.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 dirty="0"/>
              <a:t>The </a:t>
            </a:r>
            <a:r>
              <a:rPr lang="en-US" altLang="en-US" sz="2400" dirty="0">
                <a:highlight>
                  <a:srgbClr val="FFFF00"/>
                </a:highlight>
              </a:rPr>
              <a:t>probability</a:t>
            </a:r>
            <a:r>
              <a:rPr lang="en-US" altLang="en-US" sz="2400" dirty="0"/>
              <a:t> of being classified as the “event of interest,” </a:t>
            </a:r>
            <a:r>
              <a:rPr lang="el-GR" altLang="en-US" sz="2400" dirty="0">
                <a:highlight>
                  <a:srgbClr val="FFFF00"/>
                </a:highlight>
              </a:rPr>
              <a:t>π</a:t>
            </a:r>
            <a:r>
              <a:rPr lang="en-US" altLang="en-US" sz="2400" dirty="0">
                <a:highlight>
                  <a:srgbClr val="FFFF00"/>
                </a:highlight>
              </a:rPr>
              <a:t>, is constant </a:t>
            </a:r>
            <a:r>
              <a:rPr lang="en-US" altLang="en-US" sz="2400" dirty="0"/>
              <a:t>from observation to observation.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Probability of getting a tail is the same each time we toss the coin.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Since the two categories are mutually exclusive and collectively exhaustive, when the probability of the event of interest is </a:t>
            </a:r>
            <a:r>
              <a:rPr lang="el-GR" altLang="en-US" sz="1800" dirty="0"/>
              <a:t>π</a:t>
            </a:r>
            <a:r>
              <a:rPr lang="en-US" altLang="en-US" sz="1800" dirty="0"/>
              <a:t>, the probability of the event of interest not occurring is </a:t>
            </a:r>
            <a:r>
              <a:rPr lang="en-US" altLang="en-US" sz="1800" dirty="0">
                <a:highlight>
                  <a:srgbClr val="FFFF00"/>
                </a:highlight>
              </a:rPr>
              <a:t>1 – </a:t>
            </a:r>
            <a:r>
              <a:rPr lang="el-GR" altLang="en-US" sz="1800" dirty="0">
                <a:highlight>
                  <a:srgbClr val="FFFF00"/>
                </a:highlight>
              </a:rPr>
              <a:t>π</a:t>
            </a:r>
            <a:r>
              <a:rPr lang="en-US" altLang="en-US" sz="1800" dirty="0"/>
              <a:t>.</a:t>
            </a:r>
            <a:endParaRPr lang="en-US" altLang="en-US" sz="1600" dirty="0"/>
          </a:p>
          <a:p>
            <a:pPr eaLnBrk="1" hangingPunct="1"/>
            <a:r>
              <a:rPr lang="en-US" altLang="en-US" sz="2400" dirty="0"/>
              <a:t>The value of any observation is independent of the value of any other observation.</a:t>
            </a:r>
          </a:p>
        </p:txBody>
      </p:sp>
    </p:spTree>
    <p:extLst>
      <p:ext uri="{BB962C8B-B14F-4D97-AF65-F5344CB8AC3E}">
        <p14:creationId xmlns:p14="http://schemas.microsoft.com/office/powerpoint/2010/main" val="333857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7E899-E8AE-649C-5EA0-4ACBD8819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D9EB6-2FF0-F91D-8A7B-3365BEB1C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make sure we have it straight…</a:t>
            </a:r>
          </a:p>
          <a:p>
            <a:r>
              <a:rPr lang="en-US" dirty="0"/>
              <a:t>The number of trials/attempts is….</a:t>
            </a:r>
          </a:p>
          <a:p>
            <a:r>
              <a:rPr lang="en-US" dirty="0"/>
              <a:t>n</a:t>
            </a:r>
          </a:p>
          <a:p>
            <a:r>
              <a:rPr lang="en-US" dirty="0"/>
              <a:t>The prob of success each time is….</a:t>
            </a:r>
          </a:p>
          <a:p>
            <a:r>
              <a:rPr lang="el-GR" altLang="en-US" sz="2800" dirty="0"/>
              <a:t>π</a:t>
            </a:r>
            <a:endParaRPr lang="en-US" altLang="en-US" sz="2800" dirty="0"/>
          </a:p>
          <a:p>
            <a:endParaRPr lang="en-US" dirty="0"/>
          </a:p>
          <a:p>
            <a:r>
              <a:rPr lang="en-US" dirty="0"/>
              <a:t>X: The number of successes out of n trials</a:t>
            </a:r>
          </a:p>
          <a:p>
            <a:pPr lvl="2"/>
            <a:r>
              <a:rPr lang="en-US" dirty="0"/>
              <a:t># of “on time” arrivals, # of shots made,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94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28776-8E33-ECC8-534B-93D448A49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A84A2-19E2-0FEF-AB2C-40CC03136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probability that I’ll make exactly 9 shots out of 10 attempts if my odds of hitting each shot is 70%?</a:t>
            </a:r>
          </a:p>
          <a:p>
            <a:r>
              <a:rPr lang="en-US" dirty="0"/>
              <a:t>Number of trials: n</a:t>
            </a:r>
          </a:p>
          <a:p>
            <a:pPr lvl="1"/>
            <a:r>
              <a:rPr lang="en-US" dirty="0"/>
              <a:t>10</a:t>
            </a:r>
          </a:p>
          <a:p>
            <a:r>
              <a:rPr lang="en-US" dirty="0"/>
              <a:t>Number of successes: x</a:t>
            </a:r>
          </a:p>
          <a:p>
            <a:pPr lvl="1"/>
            <a:r>
              <a:rPr lang="en-US" dirty="0"/>
              <a:t>9</a:t>
            </a:r>
          </a:p>
          <a:p>
            <a:r>
              <a:rPr lang="en-US" altLang="en-US" dirty="0"/>
              <a:t>probability of success for each shot: </a:t>
            </a:r>
            <a:r>
              <a:rPr lang="el-GR" altLang="en-US" sz="2800" dirty="0"/>
              <a:t>π</a:t>
            </a:r>
            <a:endParaRPr lang="en-US" altLang="en-US" sz="2800" dirty="0"/>
          </a:p>
          <a:p>
            <a:pPr lvl="1"/>
            <a:r>
              <a:rPr lang="en-US" dirty="0"/>
              <a:t>.7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709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DD39C-2598-BE88-1D80-4EFD6C211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28759-7D6A-D18E-B64E-F1AD5E521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formula to get this is:</a:t>
            </a:r>
          </a:p>
          <a:p>
            <a:r>
              <a:rPr lang="en-US" sz="4000" b="1" dirty="0">
                <a:solidFill>
                  <a:srgbClr val="00B050"/>
                </a:solidFill>
              </a:rPr>
              <a:t>(</a:t>
            </a:r>
            <a:r>
              <a:rPr lang="en-US" sz="4000" b="1" dirty="0" err="1">
                <a:solidFill>
                  <a:srgbClr val="00B050"/>
                </a:solidFill>
              </a:rPr>
              <a:t>nCx</a:t>
            </a:r>
            <a:r>
              <a:rPr lang="en-US" sz="4000" b="1" dirty="0">
                <a:solidFill>
                  <a:srgbClr val="00B050"/>
                </a:solidFill>
              </a:rPr>
              <a:t>)</a:t>
            </a:r>
            <a:r>
              <a:rPr lang="en-US" sz="4000" b="1" dirty="0"/>
              <a:t>*</a:t>
            </a:r>
            <a:r>
              <a:rPr lang="en-US" sz="4000" b="1" dirty="0">
                <a:solidFill>
                  <a:srgbClr val="002060"/>
                </a:solidFill>
              </a:rPr>
              <a:t>(</a:t>
            </a:r>
            <a:r>
              <a:rPr lang="el-GR" altLang="en-US" sz="4000" b="1" dirty="0">
                <a:solidFill>
                  <a:srgbClr val="002060"/>
                </a:solidFill>
              </a:rPr>
              <a:t>π</a:t>
            </a:r>
            <a:r>
              <a:rPr lang="en-US" altLang="en-US" sz="4000" b="1" baseline="30000" dirty="0">
                <a:solidFill>
                  <a:srgbClr val="002060"/>
                </a:solidFill>
              </a:rPr>
              <a:t>x</a:t>
            </a:r>
            <a:r>
              <a:rPr lang="en-US" altLang="en-US" sz="4000" b="1" dirty="0">
                <a:solidFill>
                  <a:srgbClr val="002060"/>
                </a:solidFill>
              </a:rPr>
              <a:t>(1-</a:t>
            </a:r>
            <a:r>
              <a:rPr lang="el-GR" altLang="en-US" sz="4000" b="1" dirty="0">
                <a:solidFill>
                  <a:srgbClr val="002060"/>
                </a:solidFill>
              </a:rPr>
              <a:t> π</a:t>
            </a:r>
            <a:r>
              <a:rPr lang="en-US" altLang="en-US" sz="4000" b="1" dirty="0">
                <a:solidFill>
                  <a:srgbClr val="002060"/>
                </a:solidFill>
              </a:rPr>
              <a:t>)</a:t>
            </a:r>
            <a:r>
              <a:rPr lang="en-US" altLang="en-US" sz="4000" b="1" baseline="30000" dirty="0">
                <a:solidFill>
                  <a:srgbClr val="002060"/>
                </a:solidFill>
              </a:rPr>
              <a:t>(n-x)</a:t>
            </a:r>
            <a:r>
              <a:rPr lang="en-US" altLang="en-US" sz="4000" b="1" dirty="0">
                <a:solidFill>
                  <a:srgbClr val="002060"/>
                </a:solidFill>
              </a:rPr>
              <a:t>)</a:t>
            </a:r>
          </a:p>
          <a:p>
            <a:r>
              <a:rPr lang="en-US" altLang="en-US" dirty="0"/>
              <a:t>The intuition is that this is the (</a:t>
            </a:r>
            <a:r>
              <a:rPr lang="en-US" altLang="en-US" dirty="0">
                <a:solidFill>
                  <a:srgbClr val="00B050"/>
                </a:solidFill>
              </a:rPr>
              <a:t>number of possible combos</a:t>
            </a:r>
            <a:r>
              <a:rPr lang="en-US" altLang="en-US" dirty="0"/>
              <a:t>)*(</a:t>
            </a:r>
            <a:r>
              <a:rPr lang="en-US" altLang="en-US" dirty="0">
                <a:solidFill>
                  <a:srgbClr val="002060"/>
                </a:solidFill>
              </a:rPr>
              <a:t>the odds on that particular combo occurring</a:t>
            </a:r>
            <a:r>
              <a:rPr lang="en-US" alt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03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FE7FA-B571-E180-CF9E-74ACB6222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50BA7-9DD3-BECD-FB74-FE2CE8842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What’s the probability that I’ll make 9 shots out of 10 attempts if my odds of hitting each shot is 70%?</a:t>
            </a:r>
          </a:p>
          <a:p>
            <a:r>
              <a:rPr lang="en-US" dirty="0">
                <a:solidFill>
                  <a:srgbClr val="00B050"/>
                </a:solidFill>
              </a:rPr>
              <a:t>Prob of x successes= (</a:t>
            </a:r>
            <a:r>
              <a:rPr lang="en-US" dirty="0" err="1">
                <a:solidFill>
                  <a:srgbClr val="00B050"/>
                </a:solidFill>
              </a:rPr>
              <a:t>nCx</a:t>
            </a:r>
            <a:r>
              <a:rPr lang="en-US" dirty="0">
                <a:solidFill>
                  <a:srgbClr val="00B050"/>
                </a:solidFill>
              </a:rPr>
              <a:t>)*(</a:t>
            </a:r>
            <a:r>
              <a:rPr lang="el-GR" altLang="en-US" sz="2800" dirty="0">
                <a:solidFill>
                  <a:srgbClr val="00B050"/>
                </a:solidFill>
              </a:rPr>
              <a:t>π</a:t>
            </a:r>
            <a:r>
              <a:rPr lang="en-US" altLang="en-US" sz="2800" baseline="30000" dirty="0">
                <a:solidFill>
                  <a:srgbClr val="00B050"/>
                </a:solidFill>
              </a:rPr>
              <a:t>x</a:t>
            </a:r>
            <a:r>
              <a:rPr lang="en-US" altLang="en-US" sz="2800" dirty="0">
                <a:solidFill>
                  <a:srgbClr val="00B050"/>
                </a:solidFill>
              </a:rPr>
              <a:t>(1-</a:t>
            </a:r>
            <a:r>
              <a:rPr lang="el-GR" altLang="en-US" sz="2800" dirty="0">
                <a:solidFill>
                  <a:srgbClr val="00B050"/>
                </a:solidFill>
              </a:rPr>
              <a:t> π</a:t>
            </a:r>
            <a:r>
              <a:rPr lang="en-US" altLang="en-US" sz="2800" dirty="0">
                <a:solidFill>
                  <a:srgbClr val="00B050"/>
                </a:solidFill>
              </a:rPr>
              <a:t>)</a:t>
            </a:r>
            <a:r>
              <a:rPr lang="en-US" altLang="en-US" sz="2800" baseline="30000" dirty="0">
                <a:solidFill>
                  <a:srgbClr val="00B050"/>
                </a:solidFill>
              </a:rPr>
              <a:t>(n-x)</a:t>
            </a:r>
            <a:r>
              <a:rPr lang="en-US" altLang="en-US" sz="2800" dirty="0">
                <a:solidFill>
                  <a:srgbClr val="00B050"/>
                </a:solidFill>
              </a:rPr>
              <a:t>)</a:t>
            </a:r>
          </a:p>
          <a:p>
            <a:r>
              <a:rPr lang="en-US" dirty="0"/>
              <a:t>=</a:t>
            </a:r>
            <a:r>
              <a:rPr lang="en-US" baseline="-25000" dirty="0"/>
              <a:t>10</a:t>
            </a:r>
            <a:r>
              <a:rPr lang="en-US" dirty="0"/>
              <a:t>C</a:t>
            </a:r>
            <a:r>
              <a:rPr lang="en-US" baseline="-25000" dirty="0"/>
              <a:t>9</a:t>
            </a:r>
            <a:r>
              <a:rPr lang="en-US" dirty="0"/>
              <a:t> (.7)</a:t>
            </a:r>
            <a:r>
              <a:rPr lang="en-US" baseline="30000" dirty="0"/>
              <a:t>9</a:t>
            </a:r>
            <a:r>
              <a:rPr lang="en-US" dirty="0"/>
              <a:t>(.3)</a:t>
            </a:r>
            <a:r>
              <a:rPr lang="en-US" baseline="30000" dirty="0"/>
              <a:t>1</a:t>
            </a:r>
            <a:endParaRPr lang="en-US" dirty="0"/>
          </a:p>
          <a:p>
            <a:r>
              <a:rPr lang="en-US" dirty="0"/>
              <a:t>= </a:t>
            </a:r>
            <a:r>
              <a:rPr lang="en-US" baseline="-25000" dirty="0"/>
              <a:t>10</a:t>
            </a:r>
            <a:r>
              <a:rPr lang="en-US" dirty="0"/>
              <a:t>C</a:t>
            </a:r>
            <a:r>
              <a:rPr lang="en-US" baseline="-25000" dirty="0"/>
              <a:t>9</a:t>
            </a:r>
            <a:r>
              <a:rPr lang="en-US" dirty="0"/>
              <a:t> (0.0121)</a:t>
            </a:r>
          </a:p>
          <a:p>
            <a:r>
              <a:rPr lang="en-US" dirty="0"/>
              <a:t>= [10!/(1!9!)][0.0121]</a:t>
            </a:r>
          </a:p>
          <a:p>
            <a:r>
              <a:rPr lang="en-US" dirty="0"/>
              <a:t>=10(0.0121)</a:t>
            </a:r>
          </a:p>
          <a:p>
            <a:r>
              <a:rPr lang="en-US" dirty="0"/>
              <a:t>=0.121 or 12.1%</a:t>
            </a:r>
          </a:p>
        </p:txBody>
      </p:sp>
    </p:spTree>
    <p:extLst>
      <p:ext uri="{BB962C8B-B14F-4D97-AF65-F5344CB8AC3E}">
        <p14:creationId xmlns:p14="http://schemas.microsoft.com/office/powerpoint/2010/main" val="281754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7"/>
          <p:cNvSpPr>
            <a:spLocks noChangeArrowheads="1"/>
          </p:cNvSpPr>
          <p:nvPr/>
        </p:nvSpPr>
        <p:spPr bwMode="auto">
          <a:xfrm>
            <a:off x="3048000" y="2590800"/>
            <a:ext cx="3505200" cy="533400"/>
          </a:xfrm>
          <a:prstGeom prst="rect">
            <a:avLst/>
          </a:prstGeom>
          <a:solidFill>
            <a:srgbClr val="FF9BA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000"/>
          </a:p>
        </p:txBody>
      </p:sp>
      <p:sp>
        <p:nvSpPr>
          <p:cNvPr id="24579" name="Text Box 26"/>
          <p:cNvSpPr txBox="1">
            <a:spLocks noChangeArrowheads="1"/>
          </p:cNvSpPr>
          <p:nvPr/>
        </p:nvSpPr>
        <p:spPr bwMode="auto">
          <a:xfrm>
            <a:off x="1295400" y="1371600"/>
            <a:ext cx="68580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What is the probability of one success in five observations if the probability of an event of interest is 0.1?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 		x = 1, n = 5, and </a:t>
            </a:r>
            <a:r>
              <a:rPr lang="el-GR" altLang="en-US" sz="2400"/>
              <a:t>π</a:t>
            </a:r>
            <a:r>
              <a:rPr lang="en-US" altLang="en-US" sz="2400"/>
              <a:t> = 0.1</a:t>
            </a:r>
          </a:p>
        </p:txBody>
      </p:sp>
      <p:sp>
        <p:nvSpPr>
          <p:cNvPr id="24580" name="Line 22"/>
          <p:cNvSpPr>
            <a:spLocks noChangeShapeType="1"/>
          </p:cNvSpPr>
          <p:nvPr/>
        </p:nvSpPr>
        <p:spPr bwMode="auto">
          <a:xfrm>
            <a:off x="8610600" y="4498975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Rectangle 25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228600"/>
            <a:ext cx="7848600" cy="990600"/>
          </a:xfrm>
        </p:spPr>
        <p:txBody>
          <a:bodyPr/>
          <a:lstStyle/>
          <a:p>
            <a:pPr defTabSz="914400" eaLnBrk="1" hangingPunct="1">
              <a:lnSpc>
                <a:spcPct val="80000"/>
              </a:lnSpc>
            </a:pPr>
            <a:r>
              <a:rPr lang="en-US" altLang="en-US"/>
              <a:t>Example: </a:t>
            </a:r>
            <a:br>
              <a:rPr lang="en-US" altLang="en-US"/>
            </a:br>
            <a:r>
              <a:rPr lang="en-US" altLang="en-US"/>
              <a:t>Calculating a Binomial Probability</a:t>
            </a:r>
          </a:p>
        </p:txBody>
      </p:sp>
      <p:graphicFrame>
        <p:nvGraphicFramePr>
          <p:cNvPr id="2458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7606290"/>
              </p:ext>
            </p:extLst>
          </p:nvPr>
        </p:nvGraphicFramePr>
        <p:xfrm>
          <a:off x="2209800" y="3352800"/>
          <a:ext cx="5343525" cy="273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628900" imgH="1346200" progId="Equation.3">
                  <p:embed/>
                </p:oleObj>
              </mc:Choice>
              <mc:Fallback>
                <p:oleObj name="Equation" r:id="rId3" imgW="2628900" imgH="13462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352800"/>
                        <a:ext cx="5343525" cy="2738438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3" name="Oval 29"/>
          <p:cNvSpPr>
            <a:spLocks noChangeArrowheads="1"/>
          </p:cNvSpPr>
          <p:nvPr/>
        </p:nvSpPr>
        <p:spPr bwMode="auto">
          <a:xfrm>
            <a:off x="4114800" y="5562600"/>
            <a:ext cx="1371600" cy="685800"/>
          </a:xfrm>
          <a:prstGeom prst="ellipse">
            <a:avLst/>
          </a:prstGeom>
          <a:noFill/>
          <a:ln w="2857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000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56638-4B55-073A-624E-898827515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ED716-C58B-6C12-894B-B63CAF594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do one: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Suppose the probability of an invoice payment being late is 0.10.  What is the probability of 1 late invoice payment in a group of 4 invoices?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 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1675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Binomial Distribution</a:t>
            </a:r>
            <a:br>
              <a:rPr lang="en-US" altLang="en-US"/>
            </a:br>
            <a:r>
              <a:rPr lang="en-US" altLang="en-US"/>
              <a:t>Example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600200" y="1524000"/>
            <a:ext cx="68580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Suppose the probability of an invoice payment being late is 0.10.  What is the probability of 1 late invoice payment in a group of 4 invoices?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 		x = 1, n = 4, and </a:t>
            </a:r>
            <a:r>
              <a:rPr lang="el-GR" altLang="en-US" sz="2400" dirty="0"/>
              <a:t>π</a:t>
            </a:r>
            <a:r>
              <a:rPr lang="en-US" altLang="en-US" sz="2400" dirty="0">
                <a:latin typeface="Times New Roman" panose="02020603050405020304" pitchFamily="18" charset="0"/>
              </a:rPr>
              <a:t> = 0.10</a:t>
            </a:r>
          </a:p>
        </p:txBody>
      </p:sp>
      <p:graphicFrame>
        <p:nvGraphicFramePr>
          <p:cNvPr id="26628" name="Object 7"/>
          <p:cNvGraphicFramePr>
            <a:graphicFrameLocks noGrp="1" noChangeAspect="1"/>
          </p:cNvGraphicFramePr>
          <p:nvPr>
            <p:ph idx="4294967295"/>
          </p:nvPr>
        </p:nvGraphicFramePr>
        <p:xfrm>
          <a:off x="1989138" y="3841750"/>
          <a:ext cx="4987925" cy="227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95600" imgH="1320800" progId="Equation.3">
                  <p:embed/>
                </p:oleObj>
              </mc:Choice>
              <mc:Fallback>
                <p:oleObj name="Equation" r:id="rId2" imgW="2895600" imgH="1320800" progId="Equation.3">
                  <p:embed/>
                  <p:pic>
                    <p:nvPicPr>
                      <p:cNvPr id="0" name="Object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9138" y="3841750"/>
                        <a:ext cx="4987925" cy="2274888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3962400" y="5638800"/>
            <a:ext cx="838200" cy="609600"/>
          </a:xfrm>
          <a:prstGeom prst="ellips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0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D9516-CB4D-72E7-FC21-27FA31EF7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practice: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B0752-81D2-6C12-556A-A98CEB837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1) You will take three exams in this course. Say the odds of passing </a:t>
            </a:r>
            <a:r>
              <a:rPr lang="en-US"/>
              <a:t>each individual exam </a:t>
            </a:r>
            <a:r>
              <a:rPr lang="en-US" dirty="0"/>
              <a:t>are 95%. </a:t>
            </a:r>
          </a:p>
          <a:p>
            <a:r>
              <a:rPr lang="en-US" dirty="0"/>
              <a:t>What is the probability that you will pass all three exams?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2241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961AA-09CD-DD9C-E42F-A930FFAFC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35462-D80E-4106-FD30-493148D15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2) The factory you manage runs 22 days per month. </a:t>
            </a:r>
          </a:p>
          <a:p>
            <a:r>
              <a:rPr lang="en-US" dirty="0"/>
              <a:t>From experience, you know that there is a 1.5% chance there will be an interruption from mechanical failure on any given workday. </a:t>
            </a:r>
          </a:p>
          <a:p>
            <a:r>
              <a:rPr lang="en-US" dirty="0"/>
              <a:t>What is the probability that you will have 0 or 1 interruptions next month? </a:t>
            </a:r>
          </a:p>
        </p:txBody>
      </p:sp>
    </p:spTree>
    <p:extLst>
      <p:ext uri="{BB962C8B-B14F-4D97-AF65-F5344CB8AC3E}">
        <p14:creationId xmlns:p14="http://schemas.microsoft.com/office/powerpoint/2010/main" val="473775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82738" y="228600"/>
            <a:ext cx="6859587" cy="990600"/>
          </a:xfrm>
        </p:spPr>
        <p:txBody>
          <a:bodyPr/>
          <a:lstStyle/>
          <a:p>
            <a:pPr eaLnBrk="1" hangingPunct="1"/>
            <a:r>
              <a:rPr lang="en-US" altLang="en-US"/>
              <a:t>Discrete Variables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600200"/>
            <a:ext cx="80772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Can only assume a countable number of values.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190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Examples: 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/>
          </a:p>
          <a:p>
            <a:pPr lvl="1" eaLnBrk="1" hangingPunct="1">
              <a:lnSpc>
                <a:spcPct val="80000"/>
              </a:lnSpc>
            </a:pPr>
            <a:r>
              <a:rPr lang="en-US" altLang="en-US" b="1">
                <a:solidFill>
                  <a:srgbClr val="008000"/>
                </a:solidFill>
              </a:rPr>
              <a:t>Roll a die twice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8000"/>
                </a:solidFill>
              </a:rPr>
              <a:t>		Let  X  be the number of times 4 occurs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8000"/>
                </a:solidFill>
              </a:rPr>
              <a:t>		(then  X  could be 0, 1, or 2 times).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b="1">
              <a:solidFill>
                <a:srgbClr val="008000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en-US" altLang="en-US" b="1">
              <a:solidFill>
                <a:srgbClr val="008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b="1">
                <a:solidFill>
                  <a:srgbClr val="008000"/>
                </a:solidFill>
              </a:rPr>
              <a:t>Toss a coin 5 times.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008000"/>
                </a:solidFill>
              </a:rPr>
              <a:t>	   Let  X  be the number of heads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008000"/>
                </a:solidFill>
              </a:rPr>
              <a:t>      (then  X  = 0, 1, 2, 3, 4, or 5).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Tx/>
              <a:buSzPct val="100000"/>
              <a:buFontTx/>
              <a:buNone/>
            </a:pPr>
            <a:endParaRPr lang="en-US" altLang="en-US" sz="2400">
              <a:solidFill>
                <a:srgbClr val="008000"/>
              </a:solidFill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7239000" y="2438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000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8001000" y="2438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000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6477000" y="2438400"/>
            <a:ext cx="685800" cy="6858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000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5715000" y="2438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000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4953000" y="2438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000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4191000" y="2438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000"/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4495800" y="2743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000"/>
          </a:p>
        </p:txBody>
      </p:sp>
      <p:sp>
        <p:nvSpPr>
          <p:cNvPr id="9227" name="Oval 11"/>
          <p:cNvSpPr>
            <a:spLocks noChangeArrowheads="1"/>
          </p:cNvSpPr>
          <p:nvPr/>
        </p:nvSpPr>
        <p:spPr bwMode="auto">
          <a:xfrm>
            <a:off x="6629400" y="2590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000"/>
          </a:p>
        </p:txBody>
      </p:sp>
      <p:sp>
        <p:nvSpPr>
          <p:cNvPr id="9228" name="Oval 12"/>
          <p:cNvSpPr>
            <a:spLocks noChangeArrowheads="1"/>
          </p:cNvSpPr>
          <p:nvPr/>
        </p:nvSpPr>
        <p:spPr bwMode="auto">
          <a:xfrm>
            <a:off x="5257800" y="2590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000"/>
          </a:p>
        </p:txBody>
      </p:sp>
      <p:sp>
        <p:nvSpPr>
          <p:cNvPr id="9229" name="Oval 13"/>
          <p:cNvSpPr>
            <a:spLocks noChangeArrowheads="1"/>
          </p:cNvSpPr>
          <p:nvPr/>
        </p:nvSpPr>
        <p:spPr bwMode="auto">
          <a:xfrm>
            <a:off x="6915150" y="25971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000"/>
          </a:p>
        </p:txBody>
      </p:sp>
      <p:sp>
        <p:nvSpPr>
          <p:cNvPr id="9230" name="Oval 14"/>
          <p:cNvSpPr>
            <a:spLocks noChangeArrowheads="1"/>
          </p:cNvSpPr>
          <p:nvPr/>
        </p:nvSpPr>
        <p:spPr bwMode="auto">
          <a:xfrm>
            <a:off x="5867400" y="2895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000"/>
          </a:p>
        </p:txBody>
      </p:sp>
      <p:sp>
        <p:nvSpPr>
          <p:cNvPr id="9231" name="Oval 15"/>
          <p:cNvSpPr>
            <a:spLocks noChangeArrowheads="1"/>
          </p:cNvSpPr>
          <p:nvPr/>
        </p:nvSpPr>
        <p:spPr bwMode="auto">
          <a:xfrm>
            <a:off x="6165850" y="25844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000"/>
          </a:p>
        </p:txBody>
      </p:sp>
      <p:sp>
        <p:nvSpPr>
          <p:cNvPr id="9232" name="Oval 16"/>
          <p:cNvSpPr>
            <a:spLocks noChangeArrowheads="1"/>
          </p:cNvSpPr>
          <p:nvPr/>
        </p:nvSpPr>
        <p:spPr bwMode="auto">
          <a:xfrm>
            <a:off x="6019800" y="2743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000"/>
          </a:p>
        </p:txBody>
      </p:sp>
      <p:sp>
        <p:nvSpPr>
          <p:cNvPr id="9233" name="Oval 17"/>
          <p:cNvSpPr>
            <a:spLocks noChangeArrowheads="1"/>
          </p:cNvSpPr>
          <p:nvPr/>
        </p:nvSpPr>
        <p:spPr bwMode="auto">
          <a:xfrm>
            <a:off x="6629400" y="2895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000"/>
          </a:p>
        </p:txBody>
      </p:sp>
      <p:sp>
        <p:nvSpPr>
          <p:cNvPr id="9234" name="Oval 18"/>
          <p:cNvSpPr>
            <a:spLocks noChangeArrowheads="1"/>
          </p:cNvSpPr>
          <p:nvPr/>
        </p:nvSpPr>
        <p:spPr bwMode="auto">
          <a:xfrm>
            <a:off x="6927850" y="2895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000"/>
          </a:p>
        </p:txBody>
      </p:sp>
      <p:sp>
        <p:nvSpPr>
          <p:cNvPr id="9235" name="Oval 19"/>
          <p:cNvSpPr>
            <a:spLocks noChangeArrowheads="1"/>
          </p:cNvSpPr>
          <p:nvPr/>
        </p:nvSpPr>
        <p:spPr bwMode="auto">
          <a:xfrm>
            <a:off x="7391400" y="2590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000"/>
          </a:p>
        </p:txBody>
      </p:sp>
      <p:sp>
        <p:nvSpPr>
          <p:cNvPr id="9236" name="Oval 20"/>
          <p:cNvSpPr>
            <a:spLocks noChangeArrowheads="1"/>
          </p:cNvSpPr>
          <p:nvPr/>
        </p:nvSpPr>
        <p:spPr bwMode="auto">
          <a:xfrm>
            <a:off x="7686675" y="2895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000"/>
          </a:p>
        </p:txBody>
      </p:sp>
      <p:sp>
        <p:nvSpPr>
          <p:cNvPr id="9237" name="Oval 21"/>
          <p:cNvSpPr>
            <a:spLocks noChangeArrowheads="1"/>
          </p:cNvSpPr>
          <p:nvPr/>
        </p:nvSpPr>
        <p:spPr bwMode="auto">
          <a:xfrm>
            <a:off x="7667625" y="2590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000"/>
          </a:p>
        </p:txBody>
      </p:sp>
      <p:sp>
        <p:nvSpPr>
          <p:cNvPr id="9238" name="Oval 22"/>
          <p:cNvSpPr>
            <a:spLocks noChangeArrowheads="1"/>
          </p:cNvSpPr>
          <p:nvPr/>
        </p:nvSpPr>
        <p:spPr bwMode="auto">
          <a:xfrm>
            <a:off x="8162925" y="2590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000"/>
          </a:p>
        </p:txBody>
      </p:sp>
      <p:sp>
        <p:nvSpPr>
          <p:cNvPr id="9239" name="Oval 23"/>
          <p:cNvSpPr>
            <a:spLocks noChangeArrowheads="1"/>
          </p:cNvSpPr>
          <p:nvPr/>
        </p:nvSpPr>
        <p:spPr bwMode="auto">
          <a:xfrm>
            <a:off x="8458200" y="2590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000"/>
          </a:p>
        </p:txBody>
      </p:sp>
      <p:sp>
        <p:nvSpPr>
          <p:cNvPr id="9240" name="Oval 24"/>
          <p:cNvSpPr>
            <a:spLocks noChangeArrowheads="1"/>
          </p:cNvSpPr>
          <p:nvPr/>
        </p:nvSpPr>
        <p:spPr bwMode="auto">
          <a:xfrm>
            <a:off x="8162925" y="2743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000"/>
          </a:p>
        </p:txBody>
      </p:sp>
      <p:sp>
        <p:nvSpPr>
          <p:cNvPr id="9241" name="Oval 25"/>
          <p:cNvSpPr>
            <a:spLocks noChangeArrowheads="1"/>
          </p:cNvSpPr>
          <p:nvPr/>
        </p:nvSpPr>
        <p:spPr bwMode="auto">
          <a:xfrm>
            <a:off x="8458200" y="2743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000"/>
          </a:p>
        </p:txBody>
      </p:sp>
      <p:sp>
        <p:nvSpPr>
          <p:cNvPr id="9242" name="Oval 26"/>
          <p:cNvSpPr>
            <a:spLocks noChangeArrowheads="1"/>
          </p:cNvSpPr>
          <p:nvPr/>
        </p:nvSpPr>
        <p:spPr bwMode="auto">
          <a:xfrm>
            <a:off x="8162925" y="2895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000"/>
          </a:p>
        </p:txBody>
      </p:sp>
      <p:sp>
        <p:nvSpPr>
          <p:cNvPr id="9243" name="Oval 27"/>
          <p:cNvSpPr>
            <a:spLocks noChangeArrowheads="1"/>
          </p:cNvSpPr>
          <p:nvPr/>
        </p:nvSpPr>
        <p:spPr bwMode="auto">
          <a:xfrm>
            <a:off x="8458200" y="2895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000"/>
          </a:p>
        </p:txBody>
      </p:sp>
      <p:sp>
        <p:nvSpPr>
          <p:cNvPr id="9244" name="Oval 28"/>
          <p:cNvSpPr>
            <a:spLocks noChangeArrowheads="1"/>
          </p:cNvSpPr>
          <p:nvPr/>
        </p:nvSpPr>
        <p:spPr bwMode="auto">
          <a:xfrm>
            <a:off x="5257800" y="2895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000"/>
          </a:p>
        </p:txBody>
      </p:sp>
      <p:sp>
        <p:nvSpPr>
          <p:cNvPr id="9245" name="Oval 29"/>
          <p:cNvSpPr>
            <a:spLocks noChangeArrowheads="1"/>
          </p:cNvSpPr>
          <p:nvPr/>
        </p:nvSpPr>
        <p:spPr bwMode="auto">
          <a:xfrm>
            <a:off x="7391400" y="2895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000"/>
          </a:p>
        </p:txBody>
      </p:sp>
      <p:sp>
        <p:nvSpPr>
          <p:cNvPr id="9246" name="Oval 30"/>
          <p:cNvSpPr>
            <a:spLocks noChangeArrowheads="1"/>
          </p:cNvSpPr>
          <p:nvPr/>
        </p:nvSpPr>
        <p:spPr bwMode="auto">
          <a:xfrm>
            <a:off x="7543800" y="2743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0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2BAB4-244C-8C87-01A7-2FE551AAC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practice: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A0E5E-6914-38B3-6F61-DD911A6D4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3) Your firm has hired a famous ping-pong player to be a paid spokesperson for the next year. He’s so good that he has a 90% chance of winning each match he plays. On the pro ping-pong circuit, players play 20 matches per season.</a:t>
            </a:r>
          </a:p>
          <a:p>
            <a:r>
              <a:rPr lang="en-US" dirty="0"/>
              <a:t>What is the probability that he wins at least 18 matches? </a:t>
            </a:r>
          </a:p>
          <a:p>
            <a:r>
              <a:rPr lang="en-US" dirty="0"/>
              <a:t>What is the most likely # of matches he will win?</a:t>
            </a:r>
          </a:p>
        </p:txBody>
      </p:sp>
    </p:spTree>
    <p:extLst>
      <p:ext uri="{BB962C8B-B14F-4D97-AF65-F5344CB8AC3E}">
        <p14:creationId xmlns:p14="http://schemas.microsoft.com/office/powerpoint/2010/main" val="15064966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C1ABC-093C-63E7-3754-63AAC12A8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05C22-93B1-481C-F496-C9C564F26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4) Write your own question!</a:t>
            </a:r>
          </a:p>
          <a:p>
            <a:r>
              <a:rPr lang="en-US" sz="2200" dirty="0"/>
              <a:t>Come up with a question of your own like one of the previous. </a:t>
            </a:r>
          </a:p>
          <a:p>
            <a:r>
              <a:rPr lang="en-US" sz="2200" dirty="0"/>
              <a:t>I encourage you to make it something that might be pertinent and interesting to you.</a:t>
            </a:r>
          </a:p>
          <a:p>
            <a:r>
              <a:rPr lang="en-US" sz="2200" dirty="0"/>
              <a:t>You will probably need to guess at pi (but if it is known or can be better estimated, go for it!)</a:t>
            </a:r>
          </a:p>
          <a:p>
            <a:pPr lvl="1"/>
            <a:r>
              <a:rPr lang="en-US" sz="2200" i="1" dirty="0"/>
              <a:t>i.e. “Next semester I will teach a 9am class. If the course is 30 sessions and the odds of me sleeping in and being late for any given class is 1%, what are the odds that I will make it to every class on time?”</a:t>
            </a:r>
          </a:p>
        </p:txBody>
      </p:sp>
    </p:spTree>
    <p:extLst>
      <p:ext uri="{BB962C8B-B14F-4D97-AF65-F5344CB8AC3E}">
        <p14:creationId xmlns:p14="http://schemas.microsoft.com/office/powerpoint/2010/main" val="257779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DC5C2-A5D5-B1D4-7A41-566A4B383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96B1D-208B-7911-31B7-FA722FD41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1) 85.7%</a:t>
            </a:r>
          </a:p>
          <a:p>
            <a:r>
              <a:rPr lang="en-US" dirty="0"/>
              <a:t>2) 95.7%</a:t>
            </a:r>
          </a:p>
          <a:p>
            <a:r>
              <a:rPr lang="en-US" dirty="0"/>
              <a:t>3) 67.7%, 18</a:t>
            </a:r>
          </a:p>
          <a:p>
            <a:r>
              <a:rPr lang="en-US" dirty="0"/>
              <a:t>4) you tell me!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67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04800"/>
            <a:ext cx="7383463" cy="990600"/>
          </a:xfrm>
        </p:spPr>
        <p:txBody>
          <a:bodyPr/>
          <a:lstStyle/>
          <a:p>
            <a:pPr eaLnBrk="1" hangingPunct="1"/>
            <a:r>
              <a:rPr lang="en-US" altLang="en-US"/>
              <a:t>Probability Distribution For A Discrete Variable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8600" y="1371600"/>
            <a:ext cx="8610600" cy="1600200"/>
          </a:xfrm>
        </p:spPr>
        <p:txBody>
          <a:bodyPr/>
          <a:lstStyle/>
          <a:p>
            <a:pPr eaLnBrk="1" hangingPunct="1"/>
            <a:r>
              <a:rPr lang="en-US" altLang="en-US" sz="2400"/>
              <a:t>A </a:t>
            </a:r>
            <a:r>
              <a:rPr lang="en-US" altLang="en-US" sz="2400" b="1"/>
              <a:t>probability distribution for a discrete variable</a:t>
            </a:r>
            <a:r>
              <a:rPr lang="en-US" altLang="en-US" sz="2400"/>
              <a:t> is a mutually exclusive list of all possible numerical outcomes for that variable and a probability of occurrence associated with each outcome.</a:t>
            </a:r>
          </a:p>
        </p:txBody>
      </p:sp>
      <p:graphicFrame>
        <p:nvGraphicFramePr>
          <p:cNvPr id="23578" name="Group 26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396707343"/>
              </p:ext>
            </p:extLst>
          </p:nvPr>
        </p:nvGraphicFramePr>
        <p:xfrm>
          <a:off x="882650" y="2895600"/>
          <a:ext cx="6584950" cy="3444875"/>
        </p:xfrm>
        <a:graphic>
          <a:graphicData uri="http://schemas.openxmlformats.org/drawingml/2006/table">
            <a:tbl>
              <a:tblPr/>
              <a:tblGrid>
                <a:gridCol w="3687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7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Interruptions Per Day In Computer Network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Probability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04800"/>
            <a:ext cx="7383463" cy="990600"/>
          </a:xfrm>
        </p:spPr>
        <p:txBody>
          <a:bodyPr/>
          <a:lstStyle/>
          <a:p>
            <a:pPr eaLnBrk="1" hangingPunct="1"/>
            <a:r>
              <a:rPr lang="en-US" altLang="en-US"/>
              <a:t>Probability Distributions Are Often Represented Graphically</a:t>
            </a:r>
          </a:p>
        </p:txBody>
      </p:sp>
      <p:grpSp>
        <p:nvGrpSpPr>
          <p:cNvPr id="11267" name="Group 29"/>
          <p:cNvGrpSpPr>
            <a:grpSpLocks/>
          </p:cNvGrpSpPr>
          <p:nvPr/>
        </p:nvGrpSpPr>
        <p:grpSpPr bwMode="auto">
          <a:xfrm>
            <a:off x="1219200" y="1905000"/>
            <a:ext cx="6454775" cy="3660775"/>
            <a:chOff x="1143000" y="1752600"/>
            <a:chExt cx="6454470" cy="3660577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676375" y="1752600"/>
              <a:ext cx="0" cy="32764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1676375" y="5029023"/>
              <a:ext cx="5867123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70" name="TextBox 12"/>
            <p:cNvSpPr txBox="1">
              <a:spLocks noChangeArrowheads="1"/>
            </p:cNvSpPr>
            <p:nvPr/>
          </p:nvSpPr>
          <p:spPr bwMode="auto">
            <a:xfrm>
              <a:off x="1143000" y="1752600"/>
              <a:ext cx="543739" cy="2893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36699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A50021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8000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336699"/>
                </a:buClr>
                <a:buSzPct val="55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A5002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5002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5002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5002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5002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/>
                <a:t>P(X)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400"/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400"/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/>
                <a:t>0.4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400"/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400"/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/>
                <a:t>0.3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400"/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400"/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/>
                <a:t>0.2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400"/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400"/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/>
                <a:t>0.1</a:t>
              </a:r>
            </a:p>
          </p:txBody>
        </p:sp>
        <p:sp>
          <p:nvSpPr>
            <p:cNvPr id="11271" name="TextBox 14"/>
            <p:cNvSpPr txBox="1">
              <a:spLocks noChangeArrowheads="1"/>
            </p:cNvSpPr>
            <p:nvPr/>
          </p:nvSpPr>
          <p:spPr bwMode="auto">
            <a:xfrm>
              <a:off x="1752600" y="5105400"/>
              <a:ext cx="58448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36699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A50021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8000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336699"/>
                </a:buClr>
                <a:buSzPct val="55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A5002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5002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5002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5002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5002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/>
                <a:t>0	1	2	3	4	5	X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1904964" y="2895538"/>
              <a:ext cx="0" cy="213348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819321" y="3581301"/>
              <a:ext cx="0" cy="144772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3733678" y="3886085"/>
              <a:ext cx="0" cy="11429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648034" y="4495652"/>
              <a:ext cx="0" cy="53337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5562391" y="4724239"/>
              <a:ext cx="0" cy="30478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6476748" y="4724239"/>
              <a:ext cx="0" cy="30478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E3718-E767-F298-08A7-E1D94A532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3E802-D001-98FA-4AF7-7DE0DF2E6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we go to next slide: what is “expected value”?</a:t>
            </a:r>
          </a:p>
          <a:p>
            <a:r>
              <a:rPr lang="en-US" dirty="0"/>
              <a:t>Weighted average</a:t>
            </a:r>
          </a:p>
          <a:p>
            <a:r>
              <a:rPr lang="en-US" dirty="0"/>
              <a:t>EV=the sum of the odds of each possible outcome happening multiplied by the value of the outcome.</a:t>
            </a:r>
          </a:p>
          <a:p>
            <a:r>
              <a:rPr lang="en-US" dirty="0"/>
              <a:t>Ex: what’s the EV of the roll of a 6-sided die?</a:t>
            </a:r>
          </a:p>
          <a:p>
            <a:r>
              <a:rPr lang="en-US" dirty="0"/>
              <a:t>EV=(1/6)(1)+(1/6)(2)+..+(1/6)*(6)=3.5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72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BF923-10B6-4384-1E90-BD08AA2A9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BBD51-F5CC-5850-26DE-798C89609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Say I offer to give you 10 euros if you roll a 6, nothing otherwise. What is EV of your payout?</a:t>
            </a:r>
          </a:p>
          <a:p>
            <a:r>
              <a:rPr lang="en-US" dirty="0"/>
              <a:t>EV=(1/6)(0)+(1/6)(0)+(1/6)(0)+(1/6)(0)+(1/6)(0)+(1/6)(</a:t>
            </a:r>
            <a:r>
              <a:rPr lang="en-US" dirty="0">
                <a:highlight>
                  <a:srgbClr val="FFFF00"/>
                </a:highlight>
              </a:rPr>
              <a:t>10</a:t>
            </a:r>
            <a:r>
              <a:rPr lang="en-US" dirty="0"/>
              <a:t>)=1.66</a:t>
            </a:r>
          </a:p>
        </p:txBody>
      </p:sp>
    </p:spTree>
    <p:extLst>
      <p:ext uri="{BB962C8B-B14F-4D97-AF65-F5344CB8AC3E}">
        <p14:creationId xmlns:p14="http://schemas.microsoft.com/office/powerpoint/2010/main" val="241023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CC4F9-D4BD-6061-08C1-AA11E67B6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F58EB-A67C-6AFA-0865-48EFA27B2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Say you are a 40% free throw shooter and you get two free throws for one point each. What is the EV of points on two shots?</a:t>
            </a:r>
          </a:p>
          <a:p>
            <a:r>
              <a:rPr lang="en-US" dirty="0"/>
              <a:t>EV={(.4)(1)+(.6)(0)}+{(.4)(1)+(.6)(0)}= .8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921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1_PrenHall1">
  <a:themeElements>
    <a:clrScheme name="1_PrenHall1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PrenHall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enHall1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nHall1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nHall1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nHall1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nHall1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nHall1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nHall1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4111</TotalTime>
  <Pages>20</Pages>
  <Words>2355</Words>
  <Application>Microsoft Office PowerPoint</Application>
  <PresentationFormat>On-screen Show (4:3)</PresentationFormat>
  <Paragraphs>327</Paragraphs>
  <Slides>42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Wingdings</vt:lpstr>
      <vt:lpstr>Times New Roman</vt:lpstr>
      <vt:lpstr>1_PrenHall1</vt:lpstr>
      <vt:lpstr>Equation</vt:lpstr>
      <vt:lpstr>PowerPoint Presentation</vt:lpstr>
      <vt:lpstr>Definitions</vt:lpstr>
      <vt:lpstr>Types Of Variables</vt:lpstr>
      <vt:lpstr>Discrete Variables</vt:lpstr>
      <vt:lpstr>Probability Distribution For A Discrete Variable</vt:lpstr>
      <vt:lpstr>Probability Distributions Are Often Represented Graphically</vt:lpstr>
      <vt:lpstr>PowerPoint Presentation</vt:lpstr>
      <vt:lpstr>PowerPoint Presentation</vt:lpstr>
      <vt:lpstr>PowerPoint Presentation</vt:lpstr>
      <vt:lpstr>PowerPoint Presentation</vt:lpstr>
      <vt:lpstr>Expected Value Of Discrete Variables, Measuring Center</vt:lpstr>
      <vt:lpstr>PowerPoint Presentation</vt:lpstr>
      <vt:lpstr>PowerPoint Presentation</vt:lpstr>
      <vt:lpstr>Discrete Variables:  Measuring Dispersion</vt:lpstr>
      <vt:lpstr>Discrete Variables: Measuring Dispersion</vt:lpstr>
      <vt:lpstr>PowerPoint Presentation</vt:lpstr>
      <vt:lpstr>PowerPoint Presentation</vt:lpstr>
      <vt:lpstr>Binomial Distribution Characteristics</vt:lpstr>
      <vt:lpstr>The Binomial Distribution Characteristics</vt:lpstr>
      <vt:lpstr>PowerPoint Presentation</vt:lpstr>
      <vt:lpstr>Counting Techniques Rule of Combinations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Counting Techniques Rule of Combinations</vt:lpstr>
      <vt:lpstr>PowerPoint Presentation</vt:lpstr>
      <vt:lpstr>PowerPoint Presentation</vt:lpstr>
      <vt:lpstr>Binomial Probability Distribution</vt:lpstr>
      <vt:lpstr>PowerPoint Presentation</vt:lpstr>
      <vt:lpstr>PowerPoint Presentation</vt:lpstr>
      <vt:lpstr>PowerPoint Presentation</vt:lpstr>
      <vt:lpstr>PowerPoint Presentation</vt:lpstr>
      <vt:lpstr>Example:  Calculating a Binomial Probability</vt:lpstr>
      <vt:lpstr>PowerPoint Presentation</vt:lpstr>
      <vt:lpstr>The Binomial Distribution Example</vt:lpstr>
      <vt:lpstr>For practice:</vt:lpstr>
      <vt:lpstr>PowerPoint Presentation</vt:lpstr>
      <vt:lpstr>For practice:</vt:lpstr>
      <vt:lpstr>PowerPoint Presentation</vt:lpstr>
      <vt:lpstr>PowerPoint Presentation</vt:lpstr>
    </vt:vector>
  </TitlesOfParts>
  <Company>Copyright © 2019, 2015, 2012 Pearson Education,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Business Statistics 14/e</dc:title>
  <dc:subject>Chapter 5  Descrete Probability Distributions</dc:subject>
  <dc:creator>Berenson/Levine/Szabat/Stephan</dc:creator>
  <cp:lastModifiedBy>Jason Beck</cp:lastModifiedBy>
  <cp:revision>258</cp:revision>
  <cp:lastPrinted>1998-11-22T23:37:53Z</cp:lastPrinted>
  <dcterms:created xsi:type="dcterms:W3CDTF">2001-01-29T19:31:26Z</dcterms:created>
  <dcterms:modified xsi:type="dcterms:W3CDTF">2023-11-27T10:58:18Z</dcterms:modified>
</cp:coreProperties>
</file>