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312" r:id="rId3"/>
    <p:sldId id="301" r:id="rId4"/>
    <p:sldId id="306" r:id="rId5"/>
    <p:sldId id="303" r:id="rId6"/>
    <p:sldId id="308" r:id="rId7"/>
    <p:sldId id="322" r:id="rId8"/>
    <p:sldId id="302" r:id="rId9"/>
    <p:sldId id="316" r:id="rId10"/>
    <p:sldId id="315" r:id="rId11"/>
    <p:sldId id="318" r:id="rId12"/>
    <p:sldId id="317" r:id="rId13"/>
    <p:sldId id="323" r:id="rId14"/>
    <p:sldId id="321" r:id="rId15"/>
  </p:sldIdLst>
  <p:sldSz cx="12192000" cy="6858000"/>
  <p:notesSz cx="6858000" cy="9144000"/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60"/>
  </p:normalViewPr>
  <p:slideViewPr>
    <p:cSldViewPr snapToGrid="0">
      <p:cViewPr varScale="1">
        <p:scale>
          <a:sx n="123" d="100"/>
          <a:sy n="123" d="100"/>
        </p:scale>
        <p:origin x="25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10924369747899E-2"/>
          <c:y val="2.7310924369747899E-2"/>
          <c:w val="0.94537815126050417"/>
          <c:h val="0.94537815126050417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87BB57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0-7A6E-41E9-91D6-D1EF5E046091}"/>
              </c:ext>
            </c:extLst>
          </c:dPt>
          <c:dPt>
            <c:idx val="1"/>
            <c:bubble3D val="0"/>
            <c:spPr>
              <a:solidFill>
                <a:srgbClr val="006D33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1-7A6E-41E9-91D6-D1EF5E046091}"/>
              </c:ext>
            </c:extLst>
          </c:dPt>
          <c:dPt>
            <c:idx val="2"/>
            <c:bubble3D val="0"/>
            <c:spPr>
              <a:solidFill>
                <a:srgbClr val="87BB57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2-7A6E-41E9-91D6-D1EF5E046091}"/>
              </c:ext>
            </c:extLst>
          </c:dPt>
          <c:dPt>
            <c:idx val="3"/>
            <c:bubble3D val="0"/>
            <c:spPr>
              <a:solidFill>
                <a:srgbClr val="006D33"/>
              </a:solidFill>
              <a:ln w="9525" cmpd="sng" algn="ctr">
                <a:solidFill>
                  <a:schemeClr val="tx1"/>
                </a:solidFill>
                <a:prstDash val="solid"/>
              </a:ln>
            </c:spPr>
            <c:extLst>
              <c:ext xmlns:c16="http://schemas.microsoft.com/office/drawing/2014/chart" uri="{C3380CC4-5D6E-409C-BE32-E72D297353CC}">
                <c16:uniqueId val="{00000003-7A6E-41E9-91D6-D1EF5E046091}"/>
              </c:ext>
            </c:extLst>
          </c:dPt>
          <c:val>
            <c:numRef>
              <c:f>Sheet1!$A$1:$A$4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A6E-41E9-91D6-D1EF5E0460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3"/>
      </c:doughnutChart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5532B-9E5E-428A-B33B-FC4EE5A0FD2E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B9C86-6B8B-45E4-B334-AB181C3AE46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637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0A6FC-0F97-4367-8711-764DC573D12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0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0027-BD16-44FA-A793-8D81CEB14213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25243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0027-BD16-44FA-A793-8D81CEB14213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1520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0027-BD16-44FA-A793-8D81CEB14213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8940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Can delete this?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0A6FC-0F97-4367-8711-764DC573D12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543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0027-BD16-44FA-A793-8D81CEB14213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546058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0A6FC-0F97-4367-8711-764DC573D12C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27270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0027-BD16-44FA-A793-8D81CEB14213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149692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0027-BD16-44FA-A793-8D81CEB14213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63136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0027-BD16-44FA-A793-8D81CEB14213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49301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0027-BD16-44FA-A793-8D81CEB14213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752128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C190027-BD16-44FA-A793-8D81CEB14213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598537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1.emf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975D6-8486-84BD-D8FE-F6D7159383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C17C2F-960C-DCF6-8120-E52BB2829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34F98-5843-4AF2-EB42-484190D731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0AC-39FA-4041-B12E-5E0D53FABEC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FCD72-0958-4486-83BD-E84FDB2D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1C7BD8-E798-3C3D-1716-51F6FE53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479-0ED6-4CDA-8C49-35D9027D7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1505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22C27-8257-0A23-6DA9-F63FA9DE88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FF39E0-6812-D502-2291-633A113192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44C3A4-3990-ADA9-F0A0-22D35DADA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0AC-39FA-4041-B12E-5E0D53FABEC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0512D7-36C1-A450-5F86-8C55B5184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0A8709-0751-0419-16F0-DF63C54F0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479-0ED6-4CDA-8C49-35D9027D7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25477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C9B8AF-01E1-90F7-88F0-DC3F4E2E54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2A84A-0760-84FC-E666-D34BFEBDE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AB280-1BBA-55C5-63B3-216218A8E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0AC-39FA-4041-B12E-5E0D53FABEC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F4173B-8780-8D01-F311-D9A145A44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B7B484-695F-1F84-2D8A-8F715F363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479-0ED6-4CDA-8C49-35D9027D7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5787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- full picture (background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45B1AB56-15A0-3427-DAD3-1430B052441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13415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95" imgH="394" progId="TCLayout.ActiveDocument.1">
                  <p:embed/>
                </p:oleObj>
              </mc:Choice>
              <mc:Fallback>
                <p:oleObj name="think-cell Slide" r:id="rId3" imgW="395" imgH="394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B1AB56-15A0-3427-DAD3-1430B05244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8">
            <a:extLst>
              <a:ext uri="{FF2B5EF4-FFF2-40B4-BE49-F238E27FC236}">
                <a16:creationId xmlns:a16="http://schemas.microsoft.com/office/drawing/2014/main" id="{8FA9AA26-0AAE-4CC4-8E3F-F1A966C0F0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86" y="2027457"/>
            <a:ext cx="6135077" cy="3452593"/>
          </a:xfrm>
          <a:solidFill>
            <a:srgbClr val="F2F2F2"/>
          </a:solidFill>
        </p:spPr>
        <p:txBody>
          <a:bodyPr vert="horz" lIns="360000" tIns="864000" anchor="t">
            <a:noAutofit/>
          </a:bodyPr>
          <a:lstStyle>
            <a:lvl1pPr rtl="0">
              <a:defRPr>
                <a:ln>
                  <a:noFill/>
                </a:ln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Plassholder for tekst 21">
            <a:extLst>
              <a:ext uri="{FF2B5EF4-FFF2-40B4-BE49-F238E27FC236}">
                <a16:creationId xmlns:a16="http://schemas.microsoft.com/office/drawing/2014/main" id="{7354F15D-9B8A-442B-8804-ACED9114951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3256" y="4862713"/>
            <a:ext cx="3372826" cy="307777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 rtl="0">
              <a:buFontTx/>
              <a:buNone/>
              <a:defRPr sz="1200">
                <a:solidFill>
                  <a:schemeClr val="bg2"/>
                </a:solidFill>
              </a:defRPr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noProof="0"/>
              <a:t>Click to add date and endorsement</a:t>
            </a:r>
          </a:p>
        </p:txBody>
      </p:sp>
      <p:sp>
        <p:nvSpPr>
          <p:cNvPr id="11" name="Plassholder for tekst 19">
            <a:extLst>
              <a:ext uri="{FF2B5EF4-FFF2-40B4-BE49-F238E27FC236}">
                <a16:creationId xmlns:a16="http://schemas.microsoft.com/office/drawing/2014/main" id="{C063EF08-94B1-4ABA-8C01-98C7B4CC058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3256" y="3975200"/>
            <a:ext cx="5087815" cy="379412"/>
          </a:xfrm>
          <a:prstGeom prst="rect">
            <a:avLst/>
          </a:prstGeom>
        </p:spPr>
        <p:txBody>
          <a:bodyPr lIns="0" tIns="0">
            <a:noAutofit/>
          </a:bodyPr>
          <a:lstStyle>
            <a:lvl1pPr marL="0" indent="0" rtl="0">
              <a:buFontTx/>
              <a:buNone/>
              <a:defRPr sz="1800">
                <a:solidFill>
                  <a:schemeClr val="bg2"/>
                </a:solidFill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altLang="nn-NO" noProof="0"/>
              <a:t>Click to add subtitle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3C487E-F28B-45C2-BE2E-BF2B8BF062AC}"/>
              </a:ext>
            </a:extLst>
          </p:cNvPr>
          <p:cNvSpPr txBox="1"/>
          <p:nvPr userDrawn="1"/>
        </p:nvSpPr>
        <p:spPr>
          <a:xfrm>
            <a:off x="10277373" y="6183335"/>
            <a:ext cx="160742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 rtl="0">
              <a:buNone/>
            </a:pPr>
            <a:r>
              <a:rPr lang="en-US" sz="800">
                <a:solidFill>
                  <a:schemeClr val="bg2"/>
                </a:solidFill>
                <a:latin typeface="+mn-lt"/>
              </a:rPr>
              <a:t>Private and Confidential</a:t>
            </a:r>
          </a:p>
        </p:txBody>
      </p:sp>
      <p:sp>
        <p:nvSpPr>
          <p:cNvPr id="4" name="Line">
            <a:extLst>
              <a:ext uri="{FF2B5EF4-FFF2-40B4-BE49-F238E27FC236}">
                <a16:creationId xmlns:a16="http://schemas.microsoft.com/office/drawing/2014/main" id="{100A5DA5-6D5F-4BF4-9EF8-35DAE9AD76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94954" y="2455423"/>
            <a:ext cx="1284923" cy="0"/>
          </a:xfrm>
          <a:ln w="9525">
            <a:solidFill>
              <a:schemeClr val="bg2"/>
            </a:solidFill>
          </a:ln>
        </p:spPr>
        <p:txBody>
          <a:bodyPr/>
          <a:lstStyle>
            <a:lvl1pPr>
              <a:buNone/>
              <a:defRPr/>
            </a:lvl1pPr>
            <a:lvl5pPr marL="0" indent="0" algn="l" rtl="0">
              <a:buFontTx/>
              <a:buNone/>
              <a:defRPr/>
            </a:lvl5pPr>
          </a:lstStyle>
          <a:p>
            <a:pPr lvl="4"/>
            <a:r>
              <a:rPr lang="en-US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863564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630984BC-546B-1D40-82F4-E40C32D63D9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700213"/>
            <a:ext cx="7753846" cy="4169650"/>
          </a:xfrm>
          <a:prstGeom prst="rect">
            <a:avLst/>
          </a:prstGeom>
        </p:spPr>
        <p:txBody>
          <a:bodyPr anchor="ctr"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icon to add picture</a:t>
            </a:r>
            <a:endParaRPr lang="nb-NO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420078" y="6428041"/>
            <a:ext cx="9841308" cy="349250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700" b="0" i="1">
                <a:latin typeface="+mn-lt"/>
                <a:ea typeface="Segoe UI Symbol" panose="020B0502040204020203" pitchFamily="34" charset="0"/>
                <a:cs typeface="Arial" panose="020B0604020202020204" pitchFamily="34" charset="0"/>
              </a:defRPr>
            </a:lvl1pPr>
            <a:lvl2pPr marL="161929" indent="0">
              <a:buNone/>
              <a:defRPr/>
            </a:lvl2pPr>
            <a:lvl3pPr marL="333383" indent="0">
              <a:buNone/>
              <a:defRPr/>
            </a:lvl3pPr>
            <a:lvl4pPr marL="476262" indent="0">
              <a:buNone/>
              <a:defRPr/>
            </a:lvl4pPr>
            <a:lvl5pPr marL="666017" indent="0">
              <a:buNone/>
              <a:defRPr/>
            </a:lvl5pPr>
          </a:lstStyle>
          <a:p>
            <a:pPr lvl="0"/>
            <a:r>
              <a:rPr lang="nb-NO" err="1"/>
              <a:t>Add</a:t>
            </a:r>
            <a:r>
              <a:rPr lang="nb-NO"/>
              <a:t> </a:t>
            </a:r>
            <a:r>
              <a:rPr lang="nb-NO" err="1"/>
              <a:t>footnote</a:t>
            </a:r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B22339AC-C7A5-5545-A876-4905B83049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32939" y="2024063"/>
            <a:ext cx="6135077" cy="3456384"/>
          </a:xfrm>
          <a:prstGeom prst="rect">
            <a:avLst/>
          </a:prstGeom>
          <a:solidFill>
            <a:srgbClr val="F2F2F2"/>
          </a:solidFill>
          <a:ln>
            <a:solidFill>
              <a:srgbClr val="F2F2F2"/>
            </a:solidFill>
          </a:ln>
        </p:spPr>
        <p:txBody>
          <a:bodyPr lIns="360000" tIns="900000" rIns="180000" bIns="144000"/>
          <a:lstStyle>
            <a:lvl1pPr indent="-270007">
              <a:buSzPct val="100000"/>
              <a:buFont typeface="+mj-lt"/>
              <a:buAutoNum type="arabicPeriod"/>
              <a:defRPr lang="nb-NO" sz="1400" b="0" i="0" baseline="0" dirty="0" smtClean="0">
                <a:solidFill>
                  <a:schemeClr val="tx2"/>
                </a:solidFill>
                <a:latin typeface="+mn-lt"/>
                <a:ea typeface="+mn-ea"/>
                <a:cs typeface="Segoe UI Historic" panose="020B0502040204020203" pitchFamily="34" charset="0"/>
              </a:defRPr>
            </a:lvl1pPr>
          </a:lstStyle>
          <a:p>
            <a:pPr lvl="0"/>
            <a:r>
              <a:rPr lang="en-US" noProof="0"/>
              <a:t>Click to add text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5954A452-82B2-487B-9E32-92C635E7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844" y="478112"/>
            <a:ext cx="11344031" cy="400110"/>
          </a:xfrm>
        </p:spPr>
        <p:txBody>
          <a:bodyPr lIns="0" rIns="0" anchor="t" anchorCtr="0"/>
          <a:lstStyle>
            <a:lvl1pPr>
              <a:lnSpc>
                <a:spcPct val="100000"/>
              </a:lnSpc>
              <a:defRPr sz="2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CDA25799-76E4-4521-BF58-A59683EE2F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27520" y="907903"/>
            <a:ext cx="11338862" cy="219045"/>
          </a:xfrm>
          <a:prstGeom prst="rect">
            <a:avLst/>
          </a:prstGeom>
        </p:spPr>
        <p:txBody>
          <a:bodyPr lIns="0" tIns="0" bIns="0" anchor="t">
            <a:normAutofit/>
          </a:bodyPr>
          <a:lstStyle>
            <a:lvl1pPr marL="0" indent="0">
              <a:buNone/>
              <a:defRPr sz="1400" b="0" i="0" baseline="0">
                <a:solidFill>
                  <a:schemeClr val="tx2"/>
                </a:solidFill>
                <a:latin typeface="+mn-lt"/>
                <a:cs typeface="Segoe UI Historic" panose="020B0502040204020203" pitchFamily="34" charset="0"/>
              </a:defRPr>
            </a:lvl1pPr>
            <a:lvl2pPr marL="161929" indent="0">
              <a:buNone/>
              <a:defRPr/>
            </a:lvl2pPr>
            <a:lvl3pPr marL="333383" indent="0">
              <a:buNone/>
              <a:defRPr/>
            </a:lvl3pPr>
            <a:lvl4pPr marL="476262" indent="0">
              <a:buNone/>
              <a:defRPr/>
            </a:lvl4pPr>
            <a:lvl5pPr marL="666017" indent="0">
              <a:buNone/>
              <a:defRPr/>
            </a:lvl5pPr>
          </a:lstStyle>
          <a:p>
            <a:pPr lvl="0"/>
            <a:r>
              <a:rPr lang="en-US" noProof="0"/>
              <a:t>Click to add subtitle</a:t>
            </a:r>
          </a:p>
        </p:txBody>
      </p:sp>
      <p:sp>
        <p:nvSpPr>
          <p:cNvPr id="10" name="Line">
            <a:extLst>
              <a:ext uri="{FF2B5EF4-FFF2-40B4-BE49-F238E27FC236}">
                <a16:creationId xmlns:a16="http://schemas.microsoft.com/office/drawing/2014/main" id="{9F797104-7581-40DA-AC6C-7822ACDFD061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0345" y="2519752"/>
            <a:ext cx="1284923" cy="0"/>
          </a:xfrm>
          <a:ln w="9525">
            <a:solidFill>
              <a:schemeClr val="tx2"/>
            </a:solidFill>
          </a:ln>
        </p:spPr>
        <p:txBody>
          <a:bodyPr/>
          <a:lstStyle>
            <a:lvl1pPr>
              <a:buNone/>
              <a:defRPr/>
            </a:lvl1pPr>
            <a:lvl5pPr marL="0" indent="0" algn="l">
              <a:buFontTx/>
              <a:buNone/>
              <a:defRPr/>
            </a:lvl5pPr>
          </a:lstStyle>
          <a:p>
            <a:pPr lvl="4"/>
            <a:r>
              <a:rPr lang="en-GB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93588063"/>
      </p:ext>
    </p:extLst>
  </p:cSld>
  <p:clrMapOvr>
    <a:masterClrMapping/>
  </p:clrMapOvr>
  <p:hf hdr="0" ftr="0" dt="0"/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151B22-1DFE-44AF-8B65-8E05256EF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4868B-2166-DDBB-118B-B07B12422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17DE9-92F7-F704-FD87-C42EDDAD7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0AC-39FA-4041-B12E-5E0D53FABEC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AED0B-FFDE-F7AD-A6C7-5CEC0282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AA6A96-B228-4CEF-4DB7-C4739688D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479-0ED6-4CDA-8C49-35D9027D7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2530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5042F-4D9B-62DC-B4C9-4BCD08DA3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D60648-3B91-7987-33F4-B50B52968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E10A4E-7122-F999-CBDF-327574FD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0AC-39FA-4041-B12E-5E0D53FABEC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E37A71-DBAE-C332-E509-247747A9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98C17-B3E8-4BD9-E728-26C3BCDDE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479-0ED6-4CDA-8C49-35D9027D7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54585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F5DD7-593E-206E-5E5D-F33BE2F22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16022B-60ED-6C44-B974-A7E9BC5AD8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451558-DB83-2D4D-4402-6B26F15D17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1D4CB0-5F7B-C6D4-EEE9-28C3D9A17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0AC-39FA-4041-B12E-5E0D53FABEC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B0F549-0939-1BDE-40FC-166EA3220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6DA8A9-B4FB-16F8-FE54-A4FED12009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479-0ED6-4CDA-8C49-35D9027D7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31982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918AA-3AD0-CF85-2423-01B9A67F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1CDE45-5563-55B2-145C-0715F06D5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D17D5D-7092-1B52-AA2C-26CD6DCDF5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3DD3ADD-85BD-5E50-DD1D-F4F0407F80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5BC2EF-967C-761E-464D-9EBC63D0C5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2106F2A-E0BA-F5A6-F753-12F16B920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0AC-39FA-4041-B12E-5E0D53FABEC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15BC82C-A5B4-3940-E099-17D6E05CE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FE0478-BE58-A76C-FB5C-D3D6638DB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479-0ED6-4CDA-8C49-35D9027D7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6434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6DA40-7D08-8A34-D9F6-8BA26F383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E999CBF-C0C4-D4EF-B814-5848B51B1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0AC-39FA-4041-B12E-5E0D53FABEC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F674F7-AE09-2CF1-5B7C-EC039F80F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BBAC30-DA9A-67FF-D736-24E9AF2B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479-0ED6-4CDA-8C49-35D9027D7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0864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A7F624-DE39-3EE9-3DFF-8EBDE280C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0AC-39FA-4041-B12E-5E0D53FABEC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0AA7B9B-1ECA-7E2D-DC0F-5F5F25459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2CF33-1150-0963-231B-B398EA1A10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479-0ED6-4CDA-8C49-35D9027D7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54274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9B694-6849-2D62-8A32-A12AAB763F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55490E-E74B-2A12-89F0-1E26F3B02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C188C-D692-E8A1-A636-81E4590420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5A1AB-342C-4522-CC31-A1633BC7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0AC-39FA-4041-B12E-5E0D53FABEC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1195E0-05EC-4BC3-1ECA-55F6D36A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17DDFE-E9CA-B966-53BA-D12B47F47A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479-0ED6-4CDA-8C49-35D9027D7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5014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6A60B-CB72-A55F-0F39-553E15DBEA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BE4DA9B-F05C-9769-9E8A-2B647E3727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F85AEA-3182-BFA0-6046-1AEB52B4B8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9C90F-400D-A79D-E6B9-67B6ACFD8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040AC-39FA-4041-B12E-5E0D53FABEC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5B6B68-FBB8-1897-F80F-43A4AFD426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EA8B40-B2D6-4667-3034-225F402E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21B479-0ED6-4CDA-8C49-35D9027D7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327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F32575-4B83-358D-D0AC-ACCC37E49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29C6A-88AE-95B6-756D-581B944C0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1E392F-9BC6-C3EA-5445-98B5242EBD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040AC-39FA-4041-B12E-5E0D53FABECA}" type="datetimeFigureOut">
              <a:rPr lang="en-GB" smtClean="0"/>
              <a:t>19/11/2023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7D443E-006A-1BA6-908D-71DCCBF569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7D11C-50B9-4CA4-5B13-BE50A35350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1B479-0ED6-4CDA-8C49-35D9027D77E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3420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jpe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36.svg"/><Relationship Id="rId5" Type="http://schemas.openxmlformats.org/officeDocument/2006/relationships/image" Target="../media/image32.svg"/><Relationship Id="rId10" Type="http://schemas.openxmlformats.org/officeDocument/2006/relationships/image" Target="../media/image35.png"/><Relationship Id="rId4" Type="http://schemas.openxmlformats.org/officeDocument/2006/relationships/image" Target="../media/image17.png"/><Relationship Id="rId9" Type="http://schemas.openxmlformats.org/officeDocument/2006/relationships/image" Target="../media/image34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Relationship Id="rId6" Type="http://schemas.openxmlformats.org/officeDocument/2006/relationships/image" Target="../media/image6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tags" Target="../tags/tag7.xml"/><Relationship Id="rId7" Type="http://schemas.openxmlformats.org/officeDocument/2006/relationships/image" Target="../media/image1.emf"/><Relationship Id="rId12" Type="http://schemas.openxmlformats.org/officeDocument/2006/relationships/image" Target="../media/image11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0.png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9.png"/><Relationship Id="rId4" Type="http://schemas.openxmlformats.org/officeDocument/2006/relationships/slideLayout" Target="../slideLayouts/slideLayout1.xml"/><Relationship Id="rId9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28.svg"/><Relationship Id="rId3" Type="http://schemas.openxmlformats.org/officeDocument/2006/relationships/image" Target="../media/image7.jpeg"/><Relationship Id="rId7" Type="http://schemas.openxmlformats.org/officeDocument/2006/relationships/image" Target="../media/image22.sv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11" Type="http://schemas.openxmlformats.org/officeDocument/2006/relationships/image" Target="../media/image26.svg"/><Relationship Id="rId5" Type="http://schemas.openxmlformats.org/officeDocument/2006/relationships/image" Target="../media/image20.svg"/><Relationship Id="rId15" Type="http://schemas.openxmlformats.org/officeDocument/2006/relationships/image" Target="../media/image30.sv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svg"/><Relationship Id="rId1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hink-cell data - do not delete" hidden="1">
            <a:extLst>
              <a:ext uri="{FF2B5EF4-FFF2-40B4-BE49-F238E27FC236}">
                <a16:creationId xmlns:a16="http://schemas.microsoft.com/office/drawing/2014/main" id="{29A6B518-364F-6228-1C37-05DBC5702048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9A6B518-364F-6228-1C37-05DBC57020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Kuvan paikkamerkki 14">
            <a:extLst>
              <a:ext uri="{FF2B5EF4-FFF2-40B4-BE49-F238E27FC236}">
                <a16:creationId xmlns:a16="http://schemas.microsoft.com/office/drawing/2014/main" id="{67E091BB-E8DC-CF46-E209-05D423A1D18C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8" b="7728"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8B0195C4-DED4-581B-6443-4038FDE0F3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986" y="2027457"/>
            <a:ext cx="6406582" cy="3452593"/>
          </a:xfrm>
        </p:spPr>
        <p:txBody>
          <a:bodyPr vert="horz"/>
          <a:lstStyle/>
          <a:p>
            <a:r>
              <a:rPr lang="en-US" sz="3600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Carlsberg in Russia 2022:</a:t>
            </a:r>
            <a:br>
              <a:rPr lang="en-US" sz="3600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</a:br>
            <a:r>
              <a:rPr lang="en-US" sz="3600">
                <a:solidFill>
                  <a:schemeClr val="bg1"/>
                </a:solidFill>
                <a:latin typeface="Trebuchet MS" panose="020B0603020202020204" pitchFamily="34" charset="0"/>
                <a:ea typeface="Cambria" panose="02040503050406030204" pitchFamily="18" charset="0"/>
              </a:rPr>
              <a:t>Strategic response to crisis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F87B205-1758-AA2A-662A-FC25169B33A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3255" y="4726596"/>
            <a:ext cx="5832345" cy="248175"/>
          </a:xfrm>
        </p:spPr>
        <p:txBody>
          <a:bodyPr/>
          <a:lstStyle/>
          <a:p>
            <a:r>
              <a:rPr lang="en-US" b="1">
                <a:solidFill>
                  <a:schemeClr val="bg1"/>
                </a:solidFill>
                <a:latin typeface="Trebuchet MS" panose="020B0603020202020204" pitchFamily="34" charset="0"/>
              </a:rPr>
              <a:t>Group 6 </a:t>
            </a:r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(Arne Sirén, </a:t>
            </a:r>
            <a:r>
              <a:rPr lang="en-US" err="1">
                <a:solidFill>
                  <a:schemeClr val="bg1"/>
                </a:solidFill>
                <a:latin typeface="Trebuchet MS" panose="020B0603020202020204" pitchFamily="34" charset="0"/>
              </a:rPr>
              <a:t>Huanqi</a:t>
            </a:r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 Kaylin Liu, </a:t>
            </a:r>
            <a:r>
              <a:rPr lang="en-US" err="1">
                <a:solidFill>
                  <a:schemeClr val="bg1"/>
                </a:solidFill>
                <a:latin typeface="Trebuchet MS" panose="020B0603020202020204" pitchFamily="34" charset="0"/>
              </a:rPr>
              <a:t>Leevi</a:t>
            </a:r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 </a:t>
            </a:r>
            <a:r>
              <a:rPr lang="en-US" err="1">
                <a:solidFill>
                  <a:schemeClr val="bg1"/>
                </a:solidFill>
                <a:latin typeface="Trebuchet MS" panose="020B0603020202020204" pitchFamily="34" charset="0"/>
              </a:rPr>
              <a:t>Mäkipää</a:t>
            </a:r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, </a:t>
            </a:r>
            <a:r>
              <a:rPr lang="en-US" err="1">
                <a:solidFill>
                  <a:schemeClr val="bg1"/>
                </a:solidFill>
                <a:latin typeface="Trebuchet MS" panose="020B0603020202020204" pitchFamily="34" charset="0"/>
              </a:rPr>
              <a:t>Shoumorup</a:t>
            </a:r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 Mukhopadhyay)</a:t>
            </a:r>
          </a:p>
          <a:p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Fall 2023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2F322DCB-9083-34C5-BCDF-70C3B0CFDC1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73255" y="4293175"/>
            <a:ext cx="5087815" cy="379412"/>
          </a:xfrm>
        </p:spPr>
        <p:txBody>
          <a:bodyPr/>
          <a:lstStyle/>
          <a:p>
            <a:r>
              <a:rPr lang="en-US">
                <a:solidFill>
                  <a:schemeClr val="bg1"/>
                </a:solidFill>
                <a:latin typeface="Trebuchet MS" panose="020B0603020202020204" pitchFamily="34" charset="0"/>
              </a:rPr>
              <a:t>42E00101 CEMS Global Strategy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6D15A91-2268-E79A-20A0-744642F1D1D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25000" lnSpcReduction="20000"/>
          </a:bodyPr>
          <a:lstStyle/>
          <a:p>
            <a:endParaRPr lang="en-US"/>
          </a:p>
        </p:txBody>
      </p:sp>
      <p:pic>
        <p:nvPicPr>
          <p:cNvPr id="1034" name="Picture 10" descr="carlsberg-PNG - Silver Eagle Distributors Houston">
            <a:extLst>
              <a:ext uri="{FF2B5EF4-FFF2-40B4-BE49-F238E27FC236}">
                <a16:creationId xmlns:a16="http://schemas.microsoft.com/office/drawing/2014/main" id="{E2869E85-4CF5-5AA9-BB2C-C7C3B77673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1807" y="5682344"/>
            <a:ext cx="1781297" cy="1175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09492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98E17D-D579-2C47-2FD3-6B7FE4427FAF}"/>
              </a:ext>
            </a:extLst>
          </p:cNvPr>
          <p:cNvCxnSpPr/>
          <p:nvPr/>
        </p:nvCxnSpPr>
        <p:spPr>
          <a:xfrm>
            <a:off x="0" y="68946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593A270-3B66-63DA-34A1-73D99581EE19}"/>
              </a:ext>
            </a:extLst>
          </p:cNvPr>
          <p:cNvSpPr/>
          <p:nvPr/>
        </p:nvSpPr>
        <p:spPr>
          <a:xfrm>
            <a:off x="0" y="112466"/>
            <a:ext cx="12192000" cy="5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Strategic options depend on potential buyers and ethical judgement</a:t>
            </a:r>
          </a:p>
        </p:txBody>
      </p:sp>
      <p:pic>
        <p:nvPicPr>
          <p:cNvPr id="3" name="Picture 2" descr="Carlsberg Logo and symbol, meaning, history, PNG, brand">
            <a:extLst>
              <a:ext uri="{FF2B5EF4-FFF2-40B4-BE49-F238E27FC236}">
                <a16:creationId xmlns:a16="http://schemas.microsoft.com/office/drawing/2014/main" id="{F513A149-8301-E27B-1D58-97B35798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00" y="80692"/>
            <a:ext cx="933286" cy="5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7725627-ED16-B23E-5BEF-06977DE95E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38237"/>
              </p:ext>
            </p:extLst>
          </p:nvPr>
        </p:nvGraphicFramePr>
        <p:xfrm>
          <a:off x="114300" y="893847"/>
          <a:ext cx="11783290" cy="54511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1472">
                  <a:extLst>
                    <a:ext uri="{9D8B030D-6E8A-4147-A177-3AD203B41FA5}">
                      <a16:colId xmlns:a16="http://schemas.microsoft.com/office/drawing/2014/main" val="2317352707"/>
                    </a:ext>
                  </a:extLst>
                </a:gridCol>
                <a:gridCol w="3770606">
                  <a:extLst>
                    <a:ext uri="{9D8B030D-6E8A-4147-A177-3AD203B41FA5}">
                      <a16:colId xmlns:a16="http://schemas.microsoft.com/office/drawing/2014/main" val="2565132187"/>
                    </a:ext>
                  </a:extLst>
                </a:gridCol>
                <a:gridCol w="3770606">
                  <a:extLst>
                    <a:ext uri="{9D8B030D-6E8A-4147-A177-3AD203B41FA5}">
                      <a16:colId xmlns:a16="http://schemas.microsoft.com/office/drawing/2014/main" val="456290842"/>
                    </a:ext>
                  </a:extLst>
                </a:gridCol>
                <a:gridCol w="3770606">
                  <a:extLst>
                    <a:ext uri="{9D8B030D-6E8A-4147-A177-3AD203B41FA5}">
                      <a16:colId xmlns:a16="http://schemas.microsoft.com/office/drawing/2014/main" val="3484524155"/>
                    </a:ext>
                  </a:extLst>
                </a:gridCol>
              </a:tblGrid>
              <a:tr h="320436">
                <a:tc>
                  <a:txBody>
                    <a:bodyPr/>
                    <a:lstStyle/>
                    <a:p>
                      <a:endParaRPr lang="en-GB" sz="120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rebuchet MS" panose="020B0603020202020204" pitchFamily="34" charset="0"/>
                        </a:rPr>
                        <a:t>Retrenchment -</a:t>
                      </a:r>
                    </a:p>
                    <a:p>
                      <a:pPr algn="ctr"/>
                      <a:r>
                        <a:rPr lang="en-GB" sz="1200" dirty="0">
                          <a:latin typeface="Trebuchet MS" panose="020B0603020202020204" pitchFamily="34" charset="0"/>
                        </a:rPr>
                        <a:t>Discontinue sale of International premium brands</a:t>
                      </a:r>
                    </a:p>
                  </a:txBody>
                  <a:tcPr>
                    <a:solidFill>
                      <a:srgbClr val="006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latin typeface="Trebuchet MS" panose="020B0603020202020204" pitchFamily="34" charset="0"/>
                        </a:rPr>
                        <a:t>Exit – </a:t>
                      </a:r>
                    </a:p>
                    <a:p>
                      <a:pPr algn="ctr"/>
                      <a:r>
                        <a:rPr lang="en-GB" sz="1200" dirty="0">
                          <a:latin typeface="Trebuchet MS" panose="020B0603020202020204" pitchFamily="34" charset="0"/>
                        </a:rPr>
                        <a:t>Liquidate Operations</a:t>
                      </a:r>
                    </a:p>
                  </a:txBody>
                  <a:tcPr>
                    <a:solidFill>
                      <a:srgbClr val="006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i-FI" sz="1200" dirty="0" err="1">
                          <a:latin typeface="Trebuchet MS" panose="020B0603020202020204" pitchFamily="34" charset="0"/>
                        </a:rPr>
                        <a:t>Persevering</a:t>
                      </a:r>
                      <a:r>
                        <a:rPr lang="fi-FI" sz="1200" dirty="0">
                          <a:latin typeface="Trebuchet MS" panose="020B0603020202020204" pitchFamily="34" charset="0"/>
                        </a:rPr>
                        <a:t> – </a:t>
                      </a:r>
                    </a:p>
                    <a:p>
                      <a:pPr algn="ctr"/>
                      <a:r>
                        <a:rPr lang="fi-FI" sz="1200" dirty="0" err="1">
                          <a:latin typeface="Trebuchet MS" panose="020B0603020202020204" pitchFamily="34" charset="0"/>
                        </a:rPr>
                        <a:t>Stay</a:t>
                      </a:r>
                      <a:r>
                        <a:rPr lang="fi-FI" sz="1200" dirty="0">
                          <a:latin typeface="Trebuchet MS" panose="020B0603020202020204" pitchFamily="34" charset="0"/>
                        </a:rPr>
                        <a:t> and </a:t>
                      </a:r>
                      <a:r>
                        <a:rPr lang="fi-FI" sz="1200" dirty="0" err="1">
                          <a:latin typeface="Trebuchet MS" panose="020B0603020202020204" pitchFamily="34" charset="0"/>
                        </a:rPr>
                        <a:t>capitalize</a:t>
                      </a:r>
                      <a:r>
                        <a:rPr lang="fi-FI" sz="1200" dirty="0">
                          <a:latin typeface="Trebuchet MS" panose="020B0603020202020204" pitchFamily="34" charset="0"/>
                        </a:rPr>
                        <a:t> on </a:t>
                      </a:r>
                      <a:r>
                        <a:rPr lang="fi-FI" sz="1200" dirty="0" err="1">
                          <a:latin typeface="Trebuchet MS" panose="020B0603020202020204" pitchFamily="34" charset="0"/>
                        </a:rPr>
                        <a:t>disruption</a:t>
                      </a:r>
                      <a:endParaRPr lang="en-GB" sz="1200" dirty="0">
                        <a:latin typeface="Trebuchet MS" panose="020B0603020202020204" pitchFamily="34" charset="0"/>
                      </a:endParaRPr>
                    </a:p>
                  </a:txBody>
                  <a:tcPr>
                    <a:solidFill>
                      <a:srgbClr val="006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5275022"/>
                  </a:ext>
                </a:extLst>
              </a:tr>
              <a:tr h="353152">
                <a:tc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GB" sz="1000" b="1">
                        <a:latin typeface="Trebuchet MS" panose="020B060302020202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050" i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Hold back selling and await possible suitable buyers while gradually trapping down operations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A896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i-FI" sz="1050" i="1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Liquidate</a:t>
                      </a:r>
                      <a:r>
                        <a:rPr lang="fi-FI" sz="1050" i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Russian </a:t>
                      </a:r>
                      <a:r>
                        <a:rPr lang="fi-FI" sz="1050" i="1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subsidiary</a:t>
                      </a:r>
                      <a:r>
                        <a:rPr lang="fi-FI" sz="1050" i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BBH and </a:t>
                      </a:r>
                      <a:r>
                        <a:rPr lang="fi-FI" sz="1050" i="1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exit</a:t>
                      </a:r>
                      <a:r>
                        <a:rPr lang="fi-FI" sz="1050" i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050" i="1" dirty="0" err="1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the</a:t>
                      </a:r>
                      <a:r>
                        <a:rPr lang="fi-FI" sz="1050" i="1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</a:rPr>
                        <a:t> market</a:t>
                      </a:r>
                      <a:endParaRPr lang="en-GB" sz="1050" i="1" dirty="0">
                        <a:solidFill>
                          <a:schemeClr val="tx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A896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050" i="1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Exploit opportunity of growing market share when western competitors are leaving market</a:t>
                      </a:r>
                    </a:p>
                  </a:txBody>
                  <a:tcPr anchor="ctr"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7A896">
                        <a:alpha val="45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147861"/>
                  </a:ext>
                </a:extLst>
              </a:tr>
              <a:tr h="1118314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0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fi-FI" sz="1100" b="1" dirty="0" err="1">
                          <a:latin typeface="Trebuchet MS" panose="020B0603020202020204" pitchFamily="34" charset="0"/>
                        </a:rPr>
                        <a:t>Advantages</a:t>
                      </a:r>
                      <a:endParaRPr lang="en-GB" sz="1100" b="1" dirty="0">
                        <a:latin typeface="Trebuchet MS" panose="020B0603020202020204" pitchFamily="34" charset="0"/>
                      </a:endParaRPr>
                    </a:p>
                  </a:txBody>
                  <a:tcPr vert="vert270">
                    <a:solidFill>
                      <a:srgbClr val="AFD3B9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endParaRPr lang="en-GB" sz="1100" b="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Highly visible move that protects the brand image</a:t>
                      </a:r>
                    </a:p>
                    <a:p>
                      <a:pPr marL="171450" marR="0" lvl="0" indent="-1714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Defensive strategy that reduces costs, divestments, and narrows the scope of the business operations</a:t>
                      </a:r>
                    </a:p>
                    <a:p>
                      <a:pPr marL="171450" marR="0" lvl="0" indent="-1714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Opens up a window for the firm to look at potential buyers who would meet ethical requirements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Strong signal to political and media stakeholders</a:t>
                      </a:r>
                    </a:p>
                    <a:p>
                      <a:pPr marL="171450" marR="0" lvl="0" indent="-1714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Significant economic impact on the beer landscape in Russia</a:t>
                      </a:r>
                    </a:p>
                    <a:p>
                      <a:pPr marL="171450" marR="0" lvl="0" indent="-1714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Offset any other financial, political and brand image losses associated with continuing business in Russia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lvl="0" indent="-1714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Maintain its market presence and potentially capitalize on recovery and rebuilding efforts</a:t>
                      </a:r>
                    </a:p>
                    <a:p>
                      <a:pPr marL="171450" marR="0" lvl="0" indent="-1714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Support the local economy as commitment to CSR</a:t>
                      </a:r>
                    </a:p>
                    <a:p>
                      <a:pPr marL="171450" marR="0" lvl="0" indent="-17145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Foster employee morale and loyalty in such challenging times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539464"/>
                  </a:ext>
                </a:extLst>
              </a:tr>
              <a:tr h="1026141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fi-FI" sz="1100" b="1" dirty="0" err="1">
                          <a:latin typeface="Trebuchet MS" panose="020B0603020202020204" pitchFamily="34" charset="0"/>
                        </a:rPr>
                        <a:t>Disadvantages</a:t>
                      </a:r>
                      <a:endParaRPr lang="fi-FI" sz="1100" b="1" dirty="0">
                        <a:latin typeface="Trebuchet MS" panose="020B0603020202020204" pitchFamily="34" charset="0"/>
                      </a:endParaRPr>
                    </a:p>
                    <a:p>
                      <a:pPr marL="0" indent="0" algn="l">
                        <a:buNone/>
                      </a:pPr>
                      <a:endParaRPr lang="en-GB" sz="1000" b="1" dirty="0">
                        <a:latin typeface="Trebuchet MS" panose="020B0603020202020204" pitchFamily="34" charset="0"/>
                      </a:endParaRPr>
                    </a:p>
                  </a:txBody>
                  <a:tcPr vert="vert27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Loss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high-margin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component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business</a:t>
                      </a:r>
                    </a:p>
                    <a:p>
                      <a:pPr marL="228600" marR="0" lvl="0" indent="-2286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Loss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expert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talent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skill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as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the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organization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pares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itself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down</a:t>
                      </a:r>
                      <a:endParaRPr lang="fi-FI" sz="11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Innovation &amp;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creativity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stifled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due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resource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crunch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,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fewer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product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lines</a:t>
                      </a:r>
                      <a:endParaRPr lang="fi-FI" sz="11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Employees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Russia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and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Ukraine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lose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livelihood</a:t>
                      </a:r>
                      <a:endParaRPr lang="fi-FI" sz="11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Complete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financial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write-off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probable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due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lack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of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potential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immediate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buyers</a:t>
                      </a:r>
                      <a:endParaRPr lang="fi-FI" sz="11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Asset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Appropriation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by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Russian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authorities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create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ethical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complications</a:t>
                      </a:r>
                      <a:endParaRPr lang="fi-FI" sz="11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defTabSz="74295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Safety and security risks for employees, assets, and operations</a:t>
                      </a:r>
                    </a:p>
                    <a:p>
                      <a:pPr marL="171450" indent="-171450" algn="l" defTabSz="74295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Ongoing conflict can lead to operational disruptions, such as supply chain challenges, transportation</a:t>
                      </a:r>
                    </a:p>
                    <a:p>
                      <a:pPr marL="171450" indent="-171450" algn="l" defTabSz="742950" rtl="0" eaLnBrk="1" latinLnBrk="0" hangingPunct="1">
                        <a:lnSpc>
                          <a:spcPct val="100000"/>
                        </a:lnSpc>
                        <a:buClr>
                          <a:schemeClr val="accent1"/>
                        </a:buClr>
                        <a:buSzPct val="150000"/>
                        <a:buFont typeface="Wingdings" pitchFamily="2" charset="2"/>
                        <a:buChar char="ü"/>
                      </a:pPr>
                      <a:r>
                        <a:rPr lang="en-GB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Raises strong ethical considerations in the West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4822050"/>
                  </a:ext>
                </a:extLst>
              </a:tr>
              <a:tr h="706360"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>
                          <a:latin typeface="Trebuchet MS" panose="020B0603020202020204" pitchFamily="34" charset="0"/>
                        </a:rPr>
                        <a:t>Activity</a:t>
                      </a:r>
                      <a:endParaRPr lang="en-GB" sz="1100" b="1" baseline="30000" dirty="0">
                        <a:latin typeface="Trebuchet MS" panose="020B0603020202020204" pitchFamily="34" charset="0"/>
                      </a:endParaRPr>
                    </a:p>
                  </a:txBody>
                  <a:tcPr vert="vert270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Production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lines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winded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down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due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to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fewer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exports</a:t>
                      </a:r>
                      <a:endParaRPr lang="fi-FI" sz="11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  <a:p>
                      <a:pPr marL="228600" marR="0" lvl="0" indent="-2286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Actively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look for a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buyer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meeting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ethical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concerns</a:t>
                      </a:r>
                      <a:endParaRPr lang="fi-FI" sz="11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Shut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down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all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activites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in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plants</a:t>
                      </a:r>
                      <a:r>
                        <a:rPr lang="fi-FI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 &amp; </a:t>
                      </a:r>
                      <a:r>
                        <a:rPr lang="fi-FI" sz="1100" kern="1200" dirty="0" err="1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offices</a:t>
                      </a:r>
                      <a:endParaRPr lang="fi-FI" sz="1100" kern="1200" dirty="0">
                        <a:solidFill>
                          <a:schemeClr val="dk1"/>
                        </a:solidFill>
                        <a:latin typeface="Trebuchet MS" panose="020B060302020202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Continued Product Innovation to capitalize on</a:t>
                      </a:r>
                    </a:p>
                    <a:p>
                      <a:pPr marL="228600" marR="0" lvl="0" indent="-22860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1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CSR support towards rebuilding Ukraine from Russian proceeds</a:t>
                      </a:r>
                    </a:p>
                  </a:txBody>
                  <a:tcPr anchor="ctr">
                    <a:lnT w="952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1306431"/>
                  </a:ext>
                </a:extLst>
              </a:tr>
              <a:tr h="432909">
                <a:tc rowSpan="3">
                  <a:txBody>
                    <a:bodyPr/>
                    <a:lstStyle/>
                    <a:p>
                      <a:pPr marL="0" indent="0" algn="ctr">
                        <a:buNone/>
                      </a:pPr>
                      <a:r>
                        <a:rPr lang="en-GB" sz="1100" b="1" dirty="0">
                          <a:latin typeface="Trebuchet MS" panose="020B0603020202020204" pitchFamily="34" charset="0"/>
                        </a:rPr>
                        <a:t>Financials</a:t>
                      </a:r>
                      <a:endParaRPr lang="en-GB" sz="1100" b="1" baseline="30000" dirty="0">
                        <a:latin typeface="Trebuchet MS" panose="020B0603020202020204" pitchFamily="34" charset="0"/>
                      </a:endParaRPr>
                    </a:p>
                  </a:txBody>
                  <a:tcPr vert="vert270">
                    <a:lnR w="12700" cmpd="sng">
                      <a:noFill/>
                    </a:ln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2" indent="0" algn="l" defTabSz="742950" rtl="0" eaLnBrk="1" latinLnBrk="0" hangingPunct="1">
                        <a:lnSpc>
                          <a:spcPct val="100000"/>
                        </a:lnSpc>
                        <a:buClr>
                          <a:schemeClr val="bg1"/>
                        </a:buClr>
                        <a:buFont typeface="+mj-lt"/>
                        <a:buNone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Huge drop in sales revenue &amp; possible change in market share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742950" rtl="0" eaLnBrk="1" latinLnBrk="0" hangingPunct="1">
                        <a:lnSpc>
                          <a:spcPct val="100000"/>
                        </a:lnSpc>
                        <a:buClr>
                          <a:schemeClr val="bg1"/>
                        </a:buClr>
                        <a:buFont typeface="+mj-lt"/>
                        <a:buNone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Zero revenue coming in from the region with complete walkover provided to competitors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Drop in revenue due to market conditions but will improve as the situation improves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9735286"/>
                  </a:ext>
                </a:extLst>
              </a:tr>
              <a:tr h="432909"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GB" sz="1000" b="1"/>
                    </a:p>
                  </a:txBody>
                  <a:tcPr vert="vert27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marR="0" lvl="2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Cost savings associated with production, marketing, and distribution</a:t>
                      </a:r>
                    </a:p>
                  </a:txBody>
                  <a:tcPr anchor="ctr">
                    <a:lnL w="12700" cmpd="sng">
                      <a:noFill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Huge costs incurred in terms of loss in assets &amp; technology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Costs incurred to maintain the existing business model</a:t>
                      </a:r>
                    </a:p>
                  </a:txBody>
                  <a:tcPr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0880072"/>
                  </a:ext>
                </a:extLst>
              </a:tr>
              <a:tr h="432909">
                <a:tc vMerge="1">
                  <a:txBody>
                    <a:bodyPr/>
                    <a:lstStyle/>
                    <a:p>
                      <a:pPr marL="0" indent="0" algn="l">
                        <a:buNone/>
                      </a:pPr>
                      <a:endParaRPr lang="en-GB" sz="1000" b="1"/>
                    </a:p>
                  </a:txBody>
                  <a:tcPr vert="vert27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914400" lvl="2" indent="0" algn="l" defTabSz="742950" rtl="0" eaLnBrk="1" latinLnBrk="0" hangingPunct="1">
                        <a:lnSpc>
                          <a:spcPct val="100000"/>
                        </a:lnSpc>
                        <a:buClr>
                          <a:schemeClr val="bg1"/>
                        </a:buClr>
                        <a:buFont typeface="+mj-lt"/>
                        <a:buNone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Short-term profits may decrease but long-term profitability through reallocation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742950" rtl="0" eaLnBrk="1" latinLnBrk="0" hangingPunct="1">
                        <a:lnSpc>
                          <a:spcPct val="100000"/>
                        </a:lnSpc>
                        <a:buClr>
                          <a:schemeClr val="bg1"/>
                        </a:buClr>
                        <a:buFont typeface="+mj-lt"/>
                        <a:buNone/>
                      </a:pPr>
                      <a:r>
                        <a:rPr lang="en-GB" sz="1100" kern="1200" dirty="0">
                          <a:solidFill>
                            <a:schemeClr val="tx1"/>
                          </a:solidFill>
                          <a:latin typeface="Trebuchet MS" panose="020B0603020202020204" pitchFamily="34" charset="0"/>
                          <a:ea typeface="+mn-ea"/>
                          <a:cs typeface="+mn-cs"/>
                        </a:rPr>
                        <a:t>No short-term or long-term profits but relieves firm from navigating difficult waters in Russia &amp; Ukraine</a:t>
                      </a: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i-FI" sz="1100" b="0" dirty="0">
                          <a:latin typeface="Trebuchet MS" panose="020B0603020202020204" pitchFamily="34" charset="0"/>
                        </a:rPr>
                        <a:t>Long-</a:t>
                      </a:r>
                      <a:r>
                        <a:rPr lang="fi-FI" sz="1100" b="0" dirty="0" err="1">
                          <a:latin typeface="Trebuchet MS" panose="020B0603020202020204" pitchFamily="34" charset="0"/>
                        </a:rPr>
                        <a:t>term</a:t>
                      </a:r>
                      <a:r>
                        <a:rPr lang="fi-FI" sz="1100" b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100" b="0" dirty="0" err="1">
                          <a:latin typeface="Trebuchet MS" panose="020B0603020202020204" pitchFamily="34" charset="0"/>
                        </a:rPr>
                        <a:t>profits</a:t>
                      </a:r>
                      <a:r>
                        <a:rPr lang="fi-FI" sz="1100" b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100" b="0" dirty="0" err="1">
                          <a:latin typeface="Trebuchet MS" panose="020B0603020202020204" pitchFamily="34" charset="0"/>
                        </a:rPr>
                        <a:t>possible</a:t>
                      </a:r>
                      <a:r>
                        <a:rPr lang="fi-FI" sz="1100" b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100" b="0" dirty="0" err="1">
                          <a:latin typeface="Trebuchet MS" panose="020B0603020202020204" pitchFamily="34" charset="0"/>
                        </a:rPr>
                        <a:t>only</a:t>
                      </a:r>
                      <a:r>
                        <a:rPr lang="fi-FI" sz="1100" b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100" b="0" dirty="0" err="1">
                          <a:latin typeface="Trebuchet MS" panose="020B0603020202020204" pitchFamily="34" charset="0"/>
                        </a:rPr>
                        <a:t>if</a:t>
                      </a:r>
                      <a:r>
                        <a:rPr lang="fi-FI" sz="1100" b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100" b="0" dirty="0" err="1">
                          <a:latin typeface="Trebuchet MS" panose="020B0603020202020204" pitchFamily="34" charset="0"/>
                        </a:rPr>
                        <a:t>the</a:t>
                      </a:r>
                      <a:r>
                        <a:rPr lang="fi-FI" sz="1100" b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100" b="0" dirty="0" err="1">
                          <a:latin typeface="Trebuchet MS" panose="020B0603020202020204" pitchFamily="34" charset="0"/>
                        </a:rPr>
                        <a:t>situation</a:t>
                      </a:r>
                      <a:r>
                        <a:rPr lang="fi-FI" sz="1100" b="0" dirty="0"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100" b="0" dirty="0" err="1">
                          <a:latin typeface="Trebuchet MS" panose="020B0603020202020204" pitchFamily="34" charset="0"/>
                        </a:rPr>
                        <a:t>improves</a:t>
                      </a:r>
                      <a:endParaRPr lang="fi-FI" sz="1100" b="0" dirty="0"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7130"/>
                  </a:ext>
                </a:extLst>
              </a:tr>
              <a:tr h="432909">
                <a:tc>
                  <a:txBody>
                    <a:bodyPr/>
                    <a:lstStyle/>
                    <a:p>
                      <a:pPr marL="0" indent="0" algn="ctr">
                        <a:buNone/>
                      </a:pPr>
                      <a:endParaRPr lang="en-GB" sz="1000" b="1">
                        <a:latin typeface="Trebuchet MS" panose="020B0603020202020204" pitchFamily="34" charset="0"/>
                      </a:endParaRPr>
                    </a:p>
                  </a:txBody>
                  <a:tcPr vert="vert270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strategic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goal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is to minimize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negative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financial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effects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of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the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disruption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while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complying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internal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&amp;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external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ethical</a:t>
                      </a:r>
                      <a:r>
                        <a:rPr lang="fi-FI" sz="1200" b="1" dirty="0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 </a:t>
                      </a:r>
                      <a:r>
                        <a:rPr lang="fi-FI" sz="1200" b="1" dirty="0" err="1">
                          <a:solidFill>
                            <a:schemeClr val="bg1"/>
                          </a:solidFill>
                          <a:latin typeface="Trebuchet MS" panose="020B0603020202020204" pitchFamily="34" charset="0"/>
                        </a:rPr>
                        <a:t>standards</a:t>
                      </a:r>
                      <a:endParaRPr lang="fi-FI" sz="1200" b="1" dirty="0">
                        <a:solidFill>
                          <a:schemeClr val="bg1"/>
                        </a:solidFill>
                        <a:latin typeface="Trebuchet MS" panose="020B0603020202020204" pitchFamily="34" charset="0"/>
                      </a:endParaRP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D33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bg1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fi-FI" sz="1000" b="1"/>
                        <a:t>Access to wood supply through increasing awareness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2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000" b="1"/>
                        <a:t>Access to wood supply through a loss-leader product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42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3673253"/>
                  </a:ext>
                </a:extLst>
              </a:tr>
            </a:tbl>
          </a:graphicData>
        </a:graphic>
      </p:graphicFrame>
      <p:sp>
        <p:nvSpPr>
          <p:cNvPr id="9" name="Ellipsi 96">
            <a:extLst>
              <a:ext uri="{FF2B5EF4-FFF2-40B4-BE49-F238E27FC236}">
                <a16:creationId xmlns:a16="http://schemas.microsoft.com/office/drawing/2014/main" id="{1C4548CD-86B3-2D85-745B-213F22A1E51F}"/>
              </a:ext>
            </a:extLst>
          </p:cNvPr>
          <p:cNvSpPr/>
          <p:nvPr/>
        </p:nvSpPr>
        <p:spPr>
          <a:xfrm>
            <a:off x="413382" y="893850"/>
            <a:ext cx="272143" cy="240433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1" name="Ellipsi 100">
            <a:extLst>
              <a:ext uri="{FF2B5EF4-FFF2-40B4-BE49-F238E27FC236}">
                <a16:creationId xmlns:a16="http://schemas.microsoft.com/office/drawing/2014/main" id="{7B4AFEF0-41AC-E5B6-2E88-253F6E6233A9}"/>
              </a:ext>
            </a:extLst>
          </p:cNvPr>
          <p:cNvSpPr/>
          <p:nvPr/>
        </p:nvSpPr>
        <p:spPr>
          <a:xfrm>
            <a:off x="8090978" y="893848"/>
            <a:ext cx="272143" cy="240433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8" name="Ellipsi 96">
            <a:extLst>
              <a:ext uri="{FF2B5EF4-FFF2-40B4-BE49-F238E27FC236}">
                <a16:creationId xmlns:a16="http://schemas.microsoft.com/office/drawing/2014/main" id="{64ED2CD5-4106-8A92-8ADD-13EE54AE6308}"/>
              </a:ext>
            </a:extLst>
          </p:cNvPr>
          <p:cNvSpPr/>
          <p:nvPr/>
        </p:nvSpPr>
        <p:spPr>
          <a:xfrm>
            <a:off x="4314526" y="893848"/>
            <a:ext cx="272143" cy="240433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37625D-42ED-DE5D-2422-CFCE8B817070}"/>
              </a:ext>
            </a:extLst>
          </p:cNvPr>
          <p:cNvSpPr txBox="1"/>
          <p:nvPr/>
        </p:nvSpPr>
        <p:spPr>
          <a:xfrm>
            <a:off x="549453" y="4717473"/>
            <a:ext cx="1143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rebuchet MS" panose="020B0703020202090204" pitchFamily="34" charset="0"/>
              </a:rPr>
              <a:t>Revenue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085C39D-A2F5-F65F-825E-D8CABF9DC622}"/>
              </a:ext>
            </a:extLst>
          </p:cNvPr>
          <p:cNvSpPr txBox="1"/>
          <p:nvPr/>
        </p:nvSpPr>
        <p:spPr>
          <a:xfrm>
            <a:off x="549453" y="5146896"/>
            <a:ext cx="1143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rebuchet MS" panose="020B0703020202090204" pitchFamily="34" charset="0"/>
              </a:rPr>
              <a:t>Costs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9C2006-3B60-841D-2C28-A516C70654AD}"/>
              </a:ext>
            </a:extLst>
          </p:cNvPr>
          <p:cNvSpPr txBox="1"/>
          <p:nvPr/>
        </p:nvSpPr>
        <p:spPr>
          <a:xfrm>
            <a:off x="549453" y="5571068"/>
            <a:ext cx="114327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latin typeface="Trebuchet MS" panose="020B0703020202090204" pitchFamily="34" charset="0"/>
              </a:rPr>
              <a:t>Profit</a:t>
            </a:r>
          </a:p>
        </p:txBody>
      </p:sp>
    </p:spTree>
    <p:extLst>
      <p:ext uri="{BB962C8B-B14F-4D97-AF65-F5344CB8AC3E}">
        <p14:creationId xmlns:p14="http://schemas.microsoft.com/office/powerpoint/2010/main" val="3305189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98E17D-D579-2C47-2FD3-6B7FE4427FAF}"/>
              </a:ext>
            </a:extLst>
          </p:cNvPr>
          <p:cNvCxnSpPr/>
          <p:nvPr/>
        </p:nvCxnSpPr>
        <p:spPr>
          <a:xfrm>
            <a:off x="0" y="68946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593A270-3B66-63DA-34A1-73D99581EE19}"/>
              </a:ext>
            </a:extLst>
          </p:cNvPr>
          <p:cNvSpPr/>
          <p:nvPr/>
        </p:nvSpPr>
        <p:spPr>
          <a:xfrm>
            <a:off x="0" y="112466"/>
            <a:ext cx="12192000" cy="5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Internal ethical values and external reputational risks call for retrenchment</a:t>
            </a:r>
          </a:p>
        </p:txBody>
      </p:sp>
      <p:pic>
        <p:nvPicPr>
          <p:cNvPr id="3" name="Picture 2" descr="Carlsberg Logo and symbol, meaning, history, PNG, brand">
            <a:extLst>
              <a:ext uri="{FF2B5EF4-FFF2-40B4-BE49-F238E27FC236}">
                <a16:creationId xmlns:a16="http://schemas.microsoft.com/office/drawing/2014/main" id="{F513A149-8301-E27B-1D58-97B35798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00" y="80692"/>
            <a:ext cx="933286" cy="5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E510FBB-91D9-90A0-EA22-8358889A6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173" y="1028589"/>
            <a:ext cx="7147329" cy="5212800"/>
          </a:xfrm>
          <a:prstGeom prst="rect">
            <a:avLst/>
          </a:prstGeom>
        </p:spPr>
      </p:pic>
      <p:sp>
        <p:nvSpPr>
          <p:cNvPr id="9" name="Frame 8">
            <a:extLst>
              <a:ext uri="{FF2B5EF4-FFF2-40B4-BE49-F238E27FC236}">
                <a16:creationId xmlns:a16="http://schemas.microsoft.com/office/drawing/2014/main" id="{3EA16C2D-61A6-1B34-5AB0-4DFFADD12F80}"/>
              </a:ext>
            </a:extLst>
          </p:cNvPr>
          <p:cNvSpPr/>
          <p:nvPr/>
        </p:nvSpPr>
        <p:spPr>
          <a:xfrm>
            <a:off x="2340429" y="5671458"/>
            <a:ext cx="1632857" cy="759996"/>
          </a:xfrm>
          <a:prstGeom prst="fram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0" name="Frame 9">
            <a:extLst>
              <a:ext uri="{FF2B5EF4-FFF2-40B4-BE49-F238E27FC236}">
                <a16:creationId xmlns:a16="http://schemas.microsoft.com/office/drawing/2014/main" id="{83531A79-76B5-CDF7-10A8-EBF0CEF03AAC}"/>
              </a:ext>
            </a:extLst>
          </p:cNvPr>
          <p:cNvSpPr/>
          <p:nvPr/>
        </p:nvSpPr>
        <p:spPr>
          <a:xfrm>
            <a:off x="5921829" y="5671457"/>
            <a:ext cx="1545771" cy="759996"/>
          </a:xfrm>
          <a:prstGeom prst="fram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C9CC8186-3FE4-BF7C-4D44-2815513163D1}"/>
              </a:ext>
            </a:extLst>
          </p:cNvPr>
          <p:cNvSpPr/>
          <p:nvPr/>
        </p:nvSpPr>
        <p:spPr>
          <a:xfrm>
            <a:off x="7924800" y="1000704"/>
            <a:ext cx="3935630" cy="15490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D8F5911-A7EB-6A76-3838-AEA3F02C0EE1}"/>
              </a:ext>
            </a:extLst>
          </p:cNvPr>
          <p:cNvSpPr/>
          <p:nvPr/>
        </p:nvSpPr>
        <p:spPr>
          <a:xfrm>
            <a:off x="7811154" y="880308"/>
            <a:ext cx="2094846" cy="240426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latin typeface="Trebuchet MS" panose="020B0603020202020204" pitchFamily="34" charset="0"/>
              </a:rPr>
              <a:t>Financial impact</a:t>
            </a:r>
            <a:r>
              <a:rPr lang="en-GB" sz="1200" b="1" baseline="30000" dirty="0">
                <a:latin typeface="Trebuchet MS" panose="020B0603020202020204" pitchFamily="34" charset="0"/>
              </a:rPr>
              <a:t>1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81D9AF-19E8-028F-79C7-EE04328D5598}"/>
              </a:ext>
            </a:extLst>
          </p:cNvPr>
          <p:cNvSpPr/>
          <p:nvPr/>
        </p:nvSpPr>
        <p:spPr>
          <a:xfrm>
            <a:off x="7924800" y="2910541"/>
            <a:ext cx="3935630" cy="154900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3B80ED2-6655-D9C8-0C9C-918DC028899C}"/>
              </a:ext>
            </a:extLst>
          </p:cNvPr>
          <p:cNvSpPr/>
          <p:nvPr/>
        </p:nvSpPr>
        <p:spPr>
          <a:xfrm>
            <a:off x="7811154" y="2790145"/>
            <a:ext cx="2094846" cy="240433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latin typeface="Trebuchet MS" panose="020B0603020202020204" pitchFamily="34" charset="0"/>
              </a:rPr>
              <a:t>Ethical arguments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0DDE044-0BDE-D5FA-66C6-603FB9F83EAD}"/>
              </a:ext>
            </a:extLst>
          </p:cNvPr>
          <p:cNvSpPr/>
          <p:nvPr/>
        </p:nvSpPr>
        <p:spPr>
          <a:xfrm>
            <a:off x="7924800" y="4820378"/>
            <a:ext cx="3935630" cy="176445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D6FCD57-2594-5E0B-7425-059FF049F9DC}"/>
              </a:ext>
            </a:extLst>
          </p:cNvPr>
          <p:cNvSpPr/>
          <p:nvPr/>
        </p:nvSpPr>
        <p:spPr>
          <a:xfrm>
            <a:off x="7811155" y="4699982"/>
            <a:ext cx="2094846" cy="240433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latin typeface="Trebuchet MS" panose="020B0603020202020204" pitchFamily="34" charset="0"/>
              </a:rPr>
              <a:t>Formats of disengagement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6B813F3-7688-4194-64D9-43BA3AB56F55}"/>
              </a:ext>
            </a:extLst>
          </p:cNvPr>
          <p:cNvSpPr txBox="1"/>
          <p:nvPr/>
        </p:nvSpPr>
        <p:spPr>
          <a:xfrm>
            <a:off x="7924800" y="1164716"/>
            <a:ext cx="3935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100" dirty="0">
                <a:effectLst/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Relatively low mutual dependency between Carlsberg and BBH makes exit by sale a feasible </a:t>
            </a:r>
            <a:r>
              <a:rPr lang="en-US" sz="1400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possibility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Exit will damage global operations because of BBH’s big contribution to global sales and required supply chain restructurings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011450-2FA9-CEA2-BD8E-F933B8943816}"/>
              </a:ext>
            </a:extLst>
          </p:cNvPr>
          <p:cNvSpPr txBox="1"/>
          <p:nvPr/>
        </p:nvSpPr>
        <p:spPr>
          <a:xfrm>
            <a:off x="7924800" y="3074553"/>
            <a:ext cx="39356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Reputational damage will have financial impact in western markets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Staying could be an ethical way to support local employees and to protect BBH from falling into control of players connected to the government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3ADEAF-242C-2C89-AF68-43178CE489AB}"/>
              </a:ext>
            </a:extLst>
          </p:cNvPr>
          <p:cNvSpPr txBox="1"/>
          <p:nvPr/>
        </p:nvSpPr>
        <p:spPr>
          <a:xfrm>
            <a:off x="7883756" y="4984390"/>
            <a:ext cx="393563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case of suitable buyer candidates, customized sale would be preferred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of assets falling in the “wrong hands” or nationalization speaks against selling to highest bidder or local players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kern="100" dirty="0">
                <a:latin typeface="Trebuchet MS" panose="020B0603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Staying, while limiting investments and marketing, is a way to protect assets</a:t>
            </a:r>
          </a:p>
        </p:txBody>
      </p:sp>
      <p:sp>
        <p:nvSpPr>
          <p:cNvPr id="11" name="Frame 10">
            <a:extLst>
              <a:ext uri="{FF2B5EF4-FFF2-40B4-BE49-F238E27FC236}">
                <a16:creationId xmlns:a16="http://schemas.microsoft.com/office/drawing/2014/main" id="{71EE0B47-9616-E37E-D77A-9291B7F3421B}"/>
              </a:ext>
            </a:extLst>
          </p:cNvPr>
          <p:cNvSpPr/>
          <p:nvPr/>
        </p:nvSpPr>
        <p:spPr>
          <a:xfrm>
            <a:off x="331570" y="5671457"/>
            <a:ext cx="1632857" cy="759996"/>
          </a:xfrm>
          <a:prstGeom prst="fram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2" name="Tekstin paikkamerkki 4">
            <a:extLst>
              <a:ext uri="{FF2B5EF4-FFF2-40B4-BE49-F238E27FC236}">
                <a16:creationId xmlns:a16="http://schemas.microsoft.com/office/drawing/2014/main" id="{651670BB-0F87-DC12-8075-2541C17811A0}"/>
              </a:ext>
            </a:extLst>
          </p:cNvPr>
          <p:cNvSpPr txBox="1">
            <a:spLocks/>
          </p:cNvSpPr>
          <p:nvPr/>
        </p:nvSpPr>
        <p:spPr>
          <a:xfrm>
            <a:off x="402690" y="6558455"/>
            <a:ext cx="1078728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dirty="0">
                <a:solidFill>
                  <a:schemeClr val="tx1"/>
                </a:solidFill>
                <a:latin typeface="Trebuchet MS" panose="020B0703020202090204" pitchFamily="34" charset="0"/>
              </a:rPr>
              <a:t>1) Meyer, K., &amp; </a:t>
            </a:r>
            <a:r>
              <a:rPr lang="en-GB" sz="1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Estrin</a:t>
            </a:r>
            <a:r>
              <a:rPr lang="en-GB" sz="1000" dirty="0">
                <a:solidFill>
                  <a:schemeClr val="tx1"/>
                </a:solidFill>
                <a:latin typeface="Trebuchet MS" panose="020B0703020202090204" pitchFamily="34" charset="0"/>
              </a:rPr>
              <a:t>, S. 2023. It’s Hard to Say Goodbye: Managing Disengagement during Political Disruptions. AIB Insights, 23(2). https://</a:t>
            </a:r>
            <a:r>
              <a:rPr lang="en-GB" sz="1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doi.org</a:t>
            </a:r>
            <a:r>
              <a:rPr lang="en-GB" sz="1000" dirty="0">
                <a:solidFill>
                  <a:schemeClr val="tx1"/>
                </a:solidFill>
                <a:latin typeface="Trebuchet MS" panose="020B0703020202090204" pitchFamily="34" charset="0"/>
              </a:rPr>
              <a:t>/10.46697/001c.72023.</a:t>
            </a:r>
          </a:p>
        </p:txBody>
      </p:sp>
      <p:sp>
        <p:nvSpPr>
          <p:cNvPr id="13" name="Ellipsi 96">
            <a:extLst>
              <a:ext uri="{FF2B5EF4-FFF2-40B4-BE49-F238E27FC236}">
                <a16:creationId xmlns:a16="http://schemas.microsoft.com/office/drawing/2014/main" id="{689AB8BA-880C-388E-7EE4-ED3F6F107CD4}"/>
              </a:ext>
            </a:extLst>
          </p:cNvPr>
          <p:cNvSpPr/>
          <p:nvPr/>
        </p:nvSpPr>
        <p:spPr>
          <a:xfrm>
            <a:off x="4000499" y="5962984"/>
            <a:ext cx="272143" cy="240433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14" name="Ellipsi 96">
            <a:extLst>
              <a:ext uri="{FF2B5EF4-FFF2-40B4-BE49-F238E27FC236}">
                <a16:creationId xmlns:a16="http://schemas.microsoft.com/office/drawing/2014/main" id="{3042ACD2-100F-F892-AD5D-50FDF1ABD010}"/>
              </a:ext>
            </a:extLst>
          </p:cNvPr>
          <p:cNvSpPr/>
          <p:nvPr/>
        </p:nvSpPr>
        <p:spPr>
          <a:xfrm>
            <a:off x="1993932" y="5964231"/>
            <a:ext cx="272143" cy="240433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15" name="Ellipsi 100">
            <a:extLst>
              <a:ext uri="{FF2B5EF4-FFF2-40B4-BE49-F238E27FC236}">
                <a16:creationId xmlns:a16="http://schemas.microsoft.com/office/drawing/2014/main" id="{E6770DAE-9A0D-E0D9-717C-E5E0ACCD044D}"/>
              </a:ext>
            </a:extLst>
          </p:cNvPr>
          <p:cNvSpPr/>
          <p:nvPr/>
        </p:nvSpPr>
        <p:spPr>
          <a:xfrm>
            <a:off x="7496064" y="5962983"/>
            <a:ext cx="272143" cy="240433"/>
          </a:xfrm>
          <a:prstGeom prst="ellipse">
            <a:avLst/>
          </a:prstGeom>
          <a:solidFill>
            <a:schemeClr val="tx2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en-GB" sz="1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AF962A-DDB4-5456-CCDA-09D64F75B94F}"/>
              </a:ext>
            </a:extLst>
          </p:cNvPr>
          <p:cNvSpPr/>
          <p:nvPr/>
        </p:nvSpPr>
        <p:spPr>
          <a:xfrm>
            <a:off x="2697480" y="5962983"/>
            <a:ext cx="960120" cy="2055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A9E1D30-174C-D70C-26FB-A19BD4D3AA30}"/>
              </a:ext>
            </a:extLst>
          </p:cNvPr>
          <p:cNvSpPr txBox="1"/>
          <p:nvPr/>
        </p:nvSpPr>
        <p:spPr>
          <a:xfrm>
            <a:off x="2578158" y="5855805"/>
            <a:ext cx="119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rebuchet MS" panose="020B0703020202090204" pitchFamily="34" charset="0"/>
              </a:rPr>
              <a:t>Retrenchment &amp; Sale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DC311060-3688-18D7-9A6D-9AC082BDFA74}"/>
              </a:ext>
            </a:extLst>
          </p:cNvPr>
          <p:cNvSpPr/>
          <p:nvPr/>
        </p:nvSpPr>
        <p:spPr>
          <a:xfrm>
            <a:off x="6240780" y="5855805"/>
            <a:ext cx="960120" cy="34761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1793A33-EBD3-6201-4056-F56BBDEFF1CE}"/>
              </a:ext>
            </a:extLst>
          </p:cNvPr>
          <p:cNvSpPr txBox="1"/>
          <p:nvPr/>
        </p:nvSpPr>
        <p:spPr>
          <a:xfrm>
            <a:off x="6129448" y="5826491"/>
            <a:ext cx="1194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Trebuchet MS" panose="020B0703020202090204" pitchFamily="34" charset="0"/>
              </a:rPr>
              <a:t>Stay &amp; capitalize on disruption</a:t>
            </a:r>
          </a:p>
        </p:txBody>
      </p:sp>
    </p:spTree>
    <p:extLst>
      <p:ext uri="{BB962C8B-B14F-4D97-AF65-F5344CB8AC3E}">
        <p14:creationId xmlns:p14="http://schemas.microsoft.com/office/powerpoint/2010/main" val="20380045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98E17D-D579-2C47-2FD3-6B7FE4427FAF}"/>
              </a:ext>
            </a:extLst>
          </p:cNvPr>
          <p:cNvCxnSpPr/>
          <p:nvPr/>
        </p:nvCxnSpPr>
        <p:spPr>
          <a:xfrm>
            <a:off x="0" y="68946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B753530-E3C7-BE39-8808-7B122D4A3E9F}"/>
              </a:ext>
            </a:extLst>
          </p:cNvPr>
          <p:cNvSpPr/>
          <p:nvPr/>
        </p:nvSpPr>
        <p:spPr>
          <a:xfrm>
            <a:off x="217714" y="1023192"/>
            <a:ext cx="11575968" cy="140186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15217E-FA1C-5C88-09A2-37F83B6EC129}"/>
              </a:ext>
            </a:extLst>
          </p:cNvPr>
          <p:cNvSpPr/>
          <p:nvPr/>
        </p:nvSpPr>
        <p:spPr>
          <a:xfrm>
            <a:off x="315898" y="920355"/>
            <a:ext cx="2318570" cy="241199"/>
          </a:xfrm>
          <a:prstGeom prst="rect">
            <a:avLst/>
          </a:prstGeom>
          <a:solidFill>
            <a:srgbClr val="016D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Immediate Actionable Steps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93A270-3B66-63DA-34A1-73D99581EE19}"/>
              </a:ext>
            </a:extLst>
          </p:cNvPr>
          <p:cNvSpPr/>
          <p:nvPr/>
        </p:nvSpPr>
        <p:spPr>
          <a:xfrm>
            <a:off x="0" y="112466"/>
            <a:ext cx="12192000" cy="5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Recommendations</a:t>
            </a:r>
          </a:p>
        </p:txBody>
      </p:sp>
      <p:pic>
        <p:nvPicPr>
          <p:cNvPr id="3" name="Picture 2" descr="Carlsberg Logo and symbol, meaning, history, PNG, brand">
            <a:extLst>
              <a:ext uri="{FF2B5EF4-FFF2-40B4-BE49-F238E27FC236}">
                <a16:creationId xmlns:a16="http://schemas.microsoft.com/office/drawing/2014/main" id="{4688D88D-3333-4757-C1F2-BA72B8A96A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00" y="80692"/>
            <a:ext cx="933286" cy="5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B50A493-4ECD-2A3E-E151-BAAF3E50DBED}"/>
              </a:ext>
            </a:extLst>
          </p:cNvPr>
          <p:cNvSpPr/>
          <p:nvPr/>
        </p:nvSpPr>
        <p:spPr>
          <a:xfrm>
            <a:off x="217714" y="2682071"/>
            <a:ext cx="11575968" cy="394733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sz="1200">
                <a:latin typeface="Trebuchet MS" panose="020B070302020209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33A9846-905E-7F55-7C10-0617EF1CC501}"/>
              </a:ext>
            </a:extLst>
          </p:cNvPr>
          <p:cNvSpPr/>
          <p:nvPr/>
        </p:nvSpPr>
        <p:spPr>
          <a:xfrm>
            <a:off x="315899" y="2579663"/>
            <a:ext cx="2096408" cy="241200"/>
          </a:xfrm>
          <a:prstGeom prst="rect">
            <a:avLst/>
          </a:prstGeom>
          <a:solidFill>
            <a:srgbClr val="016D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Future Opportunities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7D9F6E-812B-78BE-90EC-C5EB2DD3E9EC}"/>
              </a:ext>
            </a:extLst>
          </p:cNvPr>
          <p:cNvSpPr txBox="1"/>
          <p:nvPr/>
        </p:nvSpPr>
        <p:spPr>
          <a:xfrm>
            <a:off x="677478" y="3052181"/>
            <a:ext cx="552881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577850">
              <a:spcBef>
                <a:spcPct val="0"/>
              </a:spcBef>
            </a:pPr>
            <a:endParaRPr lang="en-GB" sz="1200" kern="1200" dirty="0">
              <a:latin typeface="Trebuchet MS" panose="020B0703020202090204" pitchFamily="34" charset="0"/>
            </a:endParaRPr>
          </a:p>
          <a:p>
            <a:pPr lvl="0" defTabSz="577850">
              <a:spcBef>
                <a:spcPct val="0"/>
              </a:spcBef>
            </a:pPr>
            <a:r>
              <a:rPr lang="en-GB" sz="1200" dirty="0">
                <a:latin typeface="Trebuchet MS" panose="020B0703020202090204" pitchFamily="34" charset="0"/>
              </a:rPr>
              <a:t>Geo-political Risk Management:</a:t>
            </a:r>
          </a:p>
          <a:p>
            <a:pPr lvl="0" defTabSz="577850">
              <a:spcBef>
                <a:spcPct val="0"/>
              </a:spcBef>
            </a:pPr>
            <a:endParaRPr lang="en-GB" sz="1200" dirty="0">
              <a:latin typeface="Trebuchet MS" panose="020B0703020202090204" pitchFamily="34" charset="0"/>
            </a:endParaRP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latin typeface="Trebuchet MS" panose="020B0703020202090204" pitchFamily="34" charset="0"/>
              </a:rPr>
              <a:t>Create a 'Geopolitical Risk Dashboard' that consolidates data from various sources to assess risk levels in different markets.</a:t>
            </a: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latin typeface="Trebuchet MS" panose="020B0703020202090204" pitchFamily="34" charset="0"/>
              </a:rPr>
              <a:t>Establish a dedicated crisis management team to monitor and respond to geopolitical developments in real-time.</a:t>
            </a:r>
          </a:p>
        </p:txBody>
      </p:sp>
      <p:pic>
        <p:nvPicPr>
          <p:cNvPr id="12" name="Graphic 11" descr="Badge 1 outline">
            <a:extLst>
              <a:ext uri="{FF2B5EF4-FFF2-40B4-BE49-F238E27FC236}">
                <a16:creationId xmlns:a16="http://schemas.microsoft.com/office/drawing/2014/main" id="{10AB7550-14C8-0643-064C-6E2AB059E7C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5898" y="3693483"/>
            <a:ext cx="451490" cy="451490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912915D-7175-0DCE-38FC-053CF73F137E}"/>
              </a:ext>
            </a:extLst>
          </p:cNvPr>
          <p:cNvSpPr txBox="1"/>
          <p:nvPr/>
        </p:nvSpPr>
        <p:spPr>
          <a:xfrm>
            <a:off x="6528597" y="3052181"/>
            <a:ext cx="534821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577850">
              <a:spcBef>
                <a:spcPct val="0"/>
              </a:spcBef>
            </a:pPr>
            <a:endParaRPr lang="en-GB" sz="1200" kern="1200" dirty="0">
              <a:latin typeface="Trebuchet MS" panose="020B0703020202090204" pitchFamily="34" charset="0"/>
            </a:endParaRPr>
          </a:p>
          <a:p>
            <a:pPr lvl="0" defTabSz="577850">
              <a:spcBef>
                <a:spcPct val="0"/>
              </a:spcBef>
            </a:pPr>
            <a:r>
              <a:rPr lang="en-GB" sz="1200" dirty="0">
                <a:latin typeface="Trebuchet MS" panose="020B0703020202090204" pitchFamily="34" charset="0"/>
              </a:rPr>
              <a:t>Market Diversification:</a:t>
            </a:r>
          </a:p>
          <a:p>
            <a:pPr lvl="0" defTabSz="577850">
              <a:spcBef>
                <a:spcPct val="0"/>
              </a:spcBef>
            </a:pPr>
            <a:endParaRPr lang="en-GB" sz="1200" dirty="0">
              <a:latin typeface="Trebuchet MS" panose="020B0703020202090204" pitchFamily="34" charset="0"/>
            </a:endParaRP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latin typeface="Trebuchet MS" panose="020B0703020202090204" pitchFamily="34" charset="0"/>
              </a:rPr>
              <a:t>Identify and assess alternative markets with a focus on political stability and cultural affinity for beer consumption.</a:t>
            </a: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latin typeface="Trebuchet MS" panose="020B0703020202090204" pitchFamily="34" charset="0"/>
              </a:rPr>
              <a:t>Develop a phased entry plan for these markets, starting with market research followed by test marketing and then full-scale launch.</a:t>
            </a:r>
          </a:p>
        </p:txBody>
      </p:sp>
      <p:pic>
        <p:nvPicPr>
          <p:cNvPr id="20" name="Graphic 19" descr="Badge outline">
            <a:extLst>
              <a:ext uri="{FF2B5EF4-FFF2-40B4-BE49-F238E27FC236}">
                <a16:creationId xmlns:a16="http://schemas.microsoft.com/office/drawing/2014/main" id="{049C286B-B9CC-EE20-30A9-122178B2015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89219" y="3693483"/>
            <a:ext cx="451490" cy="45149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0EB7AE7-3A17-3B72-30F6-8DDB7A794EDA}"/>
              </a:ext>
            </a:extLst>
          </p:cNvPr>
          <p:cNvSpPr txBox="1"/>
          <p:nvPr/>
        </p:nvSpPr>
        <p:spPr>
          <a:xfrm>
            <a:off x="677478" y="4617298"/>
            <a:ext cx="5528818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577850">
              <a:spcBef>
                <a:spcPct val="0"/>
              </a:spcBef>
            </a:pPr>
            <a:endParaRPr lang="en-GB" sz="1200" kern="1200" dirty="0">
              <a:latin typeface="Trebuchet MS" panose="020B0703020202090204" pitchFamily="34" charset="0"/>
            </a:endParaRPr>
          </a:p>
          <a:p>
            <a:pPr lvl="0" defTabSz="577850">
              <a:spcBef>
                <a:spcPct val="0"/>
              </a:spcBef>
            </a:pPr>
            <a:r>
              <a:rPr lang="en-GB" sz="1200" dirty="0">
                <a:latin typeface="Trebuchet MS" panose="020B0703020202090204" pitchFamily="34" charset="0"/>
              </a:rPr>
              <a:t>Supply Chain Adaptation:</a:t>
            </a:r>
          </a:p>
          <a:p>
            <a:pPr lvl="0" defTabSz="577850">
              <a:spcBef>
                <a:spcPct val="0"/>
              </a:spcBef>
            </a:pPr>
            <a:endParaRPr lang="en-GB" sz="1200" dirty="0">
              <a:latin typeface="Trebuchet MS" panose="020B0703020202090204" pitchFamily="34" charset="0"/>
            </a:endParaRP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latin typeface="Trebuchet MS" panose="020B0703020202090204" pitchFamily="34" charset="0"/>
              </a:rPr>
              <a:t>Conduct a supply chain vulnerability audit, focusing on suppliers from high-risk areas and seeking alternatives.</a:t>
            </a: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latin typeface="Trebuchet MS" panose="020B0703020202090204" pitchFamily="34" charset="0"/>
              </a:rPr>
              <a:t>Invest in technology to improve supply chain visibility and agility, allowing for rapid response to disruptions.</a:t>
            </a:r>
          </a:p>
        </p:txBody>
      </p:sp>
      <p:pic>
        <p:nvPicPr>
          <p:cNvPr id="24" name="Graphic 23" descr="Badge 3 outline">
            <a:extLst>
              <a:ext uri="{FF2B5EF4-FFF2-40B4-BE49-F238E27FC236}">
                <a16:creationId xmlns:a16="http://schemas.microsoft.com/office/drawing/2014/main" id="{217D61B1-2A0D-E548-EC25-7700D3A23D7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5898" y="5236755"/>
            <a:ext cx="451490" cy="45149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8634E47-6CF5-72BE-9200-E1C20F9C43A8}"/>
              </a:ext>
            </a:extLst>
          </p:cNvPr>
          <p:cNvSpPr txBox="1"/>
          <p:nvPr/>
        </p:nvSpPr>
        <p:spPr>
          <a:xfrm>
            <a:off x="6528597" y="4617298"/>
            <a:ext cx="534821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577850">
              <a:spcBef>
                <a:spcPct val="0"/>
              </a:spcBef>
            </a:pPr>
            <a:endParaRPr lang="en-GB" sz="1200" kern="1200" dirty="0">
              <a:latin typeface="Trebuchet MS" panose="020B0703020202090204" pitchFamily="34" charset="0"/>
            </a:endParaRPr>
          </a:p>
          <a:p>
            <a:pPr lvl="0" defTabSz="577850">
              <a:spcBef>
                <a:spcPct val="0"/>
              </a:spcBef>
            </a:pPr>
            <a:r>
              <a:rPr lang="en-GB" sz="1200" dirty="0">
                <a:latin typeface="Trebuchet MS" panose="020B0703020202090204" pitchFamily="34" charset="0"/>
              </a:rPr>
              <a:t>Ethical and Sustainable Operations:</a:t>
            </a:r>
          </a:p>
          <a:p>
            <a:pPr lvl="0" defTabSz="577850">
              <a:spcBef>
                <a:spcPct val="0"/>
              </a:spcBef>
            </a:pPr>
            <a:endParaRPr lang="en-GB" sz="1200" dirty="0">
              <a:latin typeface="Trebuchet MS" panose="020B0703020202090204" pitchFamily="34" charset="0"/>
            </a:endParaRP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latin typeface="Trebuchet MS" panose="020B0703020202090204" pitchFamily="34" charset="0"/>
              </a:rPr>
              <a:t>Amplify Carlsberg's sustainability initiatives, particularly in carbon footprint reduction, to strengthen its social responsibility profile.</a:t>
            </a: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latin typeface="Trebuchet MS" panose="020B0703020202090204" pitchFamily="34" charset="0"/>
              </a:rPr>
              <a:t>Implement an 'Ethical Operations Framework' that guides decision-making in crises, ensuring alignment with global standards and local sensitivities</a:t>
            </a:r>
          </a:p>
        </p:txBody>
      </p:sp>
      <p:pic>
        <p:nvPicPr>
          <p:cNvPr id="26" name="Graphic 25" descr="Badge 4 outline">
            <a:extLst>
              <a:ext uri="{FF2B5EF4-FFF2-40B4-BE49-F238E27FC236}">
                <a16:creationId xmlns:a16="http://schemas.microsoft.com/office/drawing/2014/main" id="{D1E79568-5F64-8A2D-8D58-A2A4075A2A0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89219" y="5236755"/>
            <a:ext cx="450000" cy="450000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EC0DF7A1-0CC1-F395-6949-DB58A36090DC}"/>
              </a:ext>
            </a:extLst>
          </p:cNvPr>
          <p:cNvSpPr txBox="1"/>
          <p:nvPr/>
        </p:nvSpPr>
        <p:spPr>
          <a:xfrm>
            <a:off x="217714" y="1179223"/>
            <a:ext cx="1157596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latin typeface="Trebuchet MS" panose="020B0703020202090204" pitchFamily="34" charset="0"/>
              </a:rPr>
              <a:t>Carlsberg should immediately pare down its operations and presence in Russia &amp; Ukraine with strategies such as restricting the sale of International premium beer.</a:t>
            </a: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1200" dirty="0">
              <a:latin typeface="Trebuchet MS" panose="020B0703020202090204" pitchFamily="34" charset="0"/>
            </a:endParaRP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00" dirty="0">
                <a:latin typeface="Trebuchet MS" panose="020B0703020202090204" pitchFamily="34" charset="0"/>
              </a:rPr>
              <a:t>With its operations on the downward slope, Carlsberg should actively look for potential clients – preferably ones satisfying ethical concerns – to sell their business. </a:t>
            </a: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1200" kern="1200" dirty="0">
              <a:latin typeface="Trebuchet MS" panose="020B0703020202090204" pitchFamily="34" charset="0"/>
            </a:endParaRPr>
          </a:p>
          <a:p>
            <a:pPr marL="171450" lvl="0" indent="-1714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GB" sz="1200" kern="1200" dirty="0">
                <a:latin typeface="Trebuchet MS" panose="020B0703020202090204" pitchFamily="34" charset="0"/>
              </a:rPr>
              <a:t>It may become necessary to liquidate the business due to paucity of buyers. Hence, Carlsberg shoul</a:t>
            </a:r>
            <a:r>
              <a:rPr lang="en-GB" sz="1200" dirty="0">
                <a:latin typeface="Trebuchet MS" panose="020B0703020202090204" pitchFamily="34" charset="0"/>
              </a:rPr>
              <a:t>d utilize the intermediate time to develop a recovery package for its employees in Russia &amp; Ukraine and also craft and implement asset expropriation prevention mechanisms through dialogue with political stakeholders.</a:t>
            </a:r>
            <a:endParaRPr lang="en-GB" sz="1200" kern="1200" dirty="0"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1531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04B6F2-854E-2125-FDE6-E4F2C6A8B6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31146"/>
            <a:ext cx="10515600" cy="4351338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4000" dirty="0">
                <a:latin typeface="Trebuchet MS" panose="020B0703020202090204" pitchFamily="34" charset="0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2102857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98E17D-D579-2C47-2FD3-6B7FE4427FAF}"/>
              </a:ext>
            </a:extLst>
          </p:cNvPr>
          <p:cNvCxnSpPr/>
          <p:nvPr/>
        </p:nvCxnSpPr>
        <p:spPr>
          <a:xfrm>
            <a:off x="0" y="68946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B753530-E3C7-BE39-8808-7B122D4A3E9F}"/>
              </a:ext>
            </a:extLst>
          </p:cNvPr>
          <p:cNvSpPr/>
          <p:nvPr/>
        </p:nvSpPr>
        <p:spPr>
          <a:xfrm>
            <a:off x="217714" y="1206073"/>
            <a:ext cx="5792559" cy="1953897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 dirty="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15217E-FA1C-5C88-09A2-37F83B6EC129}"/>
              </a:ext>
            </a:extLst>
          </p:cNvPr>
          <p:cNvSpPr/>
          <p:nvPr/>
        </p:nvSpPr>
        <p:spPr>
          <a:xfrm>
            <a:off x="315898" y="1085678"/>
            <a:ext cx="1853825" cy="230400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SWOT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ACC8BA-1421-5795-A9F1-6C71A6604916}"/>
              </a:ext>
            </a:extLst>
          </p:cNvPr>
          <p:cNvSpPr/>
          <p:nvPr/>
        </p:nvSpPr>
        <p:spPr>
          <a:xfrm>
            <a:off x="6232434" y="1206074"/>
            <a:ext cx="5792559" cy="1953896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F4DEC4-A2C8-2369-9B91-38679C675FD9}"/>
              </a:ext>
            </a:extLst>
          </p:cNvPr>
          <p:cNvSpPr/>
          <p:nvPr/>
        </p:nvSpPr>
        <p:spPr>
          <a:xfrm>
            <a:off x="6330618" y="1085678"/>
            <a:ext cx="1631665" cy="230400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Core competencies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C7511B-A261-01D0-2EE5-FA9169812080}"/>
              </a:ext>
            </a:extLst>
          </p:cNvPr>
          <p:cNvSpPr/>
          <p:nvPr/>
        </p:nvSpPr>
        <p:spPr>
          <a:xfrm>
            <a:off x="217714" y="3627346"/>
            <a:ext cx="5792559" cy="26175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3489AE-622E-18FE-41B1-62B605756C87}"/>
              </a:ext>
            </a:extLst>
          </p:cNvPr>
          <p:cNvSpPr/>
          <p:nvPr/>
        </p:nvSpPr>
        <p:spPr>
          <a:xfrm>
            <a:off x="315898" y="3492289"/>
            <a:ext cx="1991873" cy="23062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Trebuchet MS"/>
                <a:cs typeface="Arial"/>
              </a:rPr>
              <a:t>Limitations of SWOT</a:t>
            </a:r>
            <a:endParaRPr lang="en-US" sz="1200" b="1" dirty="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5ACA4-5D38-6F96-FE38-AF5CA05045E5}"/>
              </a:ext>
            </a:extLst>
          </p:cNvPr>
          <p:cNvSpPr/>
          <p:nvPr/>
        </p:nvSpPr>
        <p:spPr>
          <a:xfrm>
            <a:off x="6232434" y="3627346"/>
            <a:ext cx="5792559" cy="26175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200" dirty="0"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AFE0AA-FE01-FA4A-E5E8-F2690C2C284D}"/>
              </a:ext>
            </a:extLst>
          </p:cNvPr>
          <p:cNvSpPr/>
          <p:nvPr/>
        </p:nvSpPr>
        <p:spPr>
          <a:xfrm>
            <a:off x="6330618" y="3492289"/>
            <a:ext cx="3161724" cy="23062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Limitations of core competencies analysis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93A270-3B66-63DA-34A1-73D99581EE19}"/>
              </a:ext>
            </a:extLst>
          </p:cNvPr>
          <p:cNvSpPr/>
          <p:nvPr/>
        </p:nvSpPr>
        <p:spPr>
          <a:xfrm>
            <a:off x="0" y="112466"/>
            <a:ext cx="12192000" cy="5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Analytical tools leveraged for internal analysis &amp; their limitations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9AC7F-B538-C6B0-EF0C-660626537D9E}"/>
              </a:ext>
            </a:extLst>
          </p:cNvPr>
          <p:cNvSpPr txBox="1"/>
          <p:nvPr/>
        </p:nvSpPr>
        <p:spPr>
          <a:xfrm>
            <a:off x="217714" y="1451192"/>
            <a:ext cx="579255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889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703020202090204" pitchFamily="34" charset="0"/>
              </a:rPr>
              <a:t>Comprehensive view of business situation with focus on internal capabilities (Strengths and Weaknesses) and Opportunities and Threats created by external factors</a:t>
            </a:r>
          </a:p>
          <a:p>
            <a:pPr marL="285750" indent="-285750" defTabSz="8890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Trebuchet MS" panose="020B0703020202090204" pitchFamily="34" charset="0"/>
            </a:endParaRPr>
          </a:p>
          <a:p>
            <a:pPr marL="285750" indent="-285750" defTabSz="889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703020202090204" pitchFamily="34" charset="0"/>
              </a:rPr>
              <a:t>Helps direct strategic focus on critical areas</a:t>
            </a:r>
          </a:p>
          <a:p>
            <a:pPr marL="285750" indent="-285750" defTabSz="8890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US" sz="1400" dirty="0">
              <a:latin typeface="Trebuchet MS" panose="020B0703020202090204" pitchFamily="34" charset="0"/>
            </a:endParaRPr>
          </a:p>
          <a:p>
            <a:pPr marL="285750" indent="-285750" defTabSz="8890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latin typeface="Trebuchet MS" panose="020B0703020202090204" pitchFamily="34" charset="0"/>
              </a:rPr>
              <a:t>Simple and quickly implementable framework giving</a:t>
            </a:r>
            <a:endParaRPr lang="en-FI" sz="1400" dirty="0">
              <a:latin typeface="Trebuchet MS" panose="020B070302020209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9026F-9628-2935-B7D7-4DADB1CDEA9F}"/>
              </a:ext>
            </a:extLst>
          </p:cNvPr>
          <p:cNvSpPr txBox="1"/>
          <p:nvPr/>
        </p:nvSpPr>
        <p:spPr>
          <a:xfrm>
            <a:off x="6363936" y="1451192"/>
            <a:ext cx="5532200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rebuchet MS" panose="020B0703020202090204" pitchFamily="34" charset="0"/>
              </a:rPr>
              <a:t>Overview of sustainable competitive advantages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rebuchet MS" panose="020B0703020202090204" pitchFamily="34" charset="0"/>
              </a:rPr>
              <a:t>Helps organization to focus on their strengths instead of spreading resources too broadly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1400" dirty="0">
                <a:latin typeface="Trebuchet MS" panose="020B0703020202090204" pitchFamily="34" charset="0"/>
              </a:rPr>
              <a:t>Core competencies enable organization to grow and innovate and show how adaptable or resilient to change they are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370AA-B776-5349-C933-F115803A2B18}"/>
              </a:ext>
            </a:extLst>
          </p:cNvPr>
          <p:cNvSpPr txBox="1"/>
          <p:nvPr/>
        </p:nvSpPr>
        <p:spPr>
          <a:xfrm>
            <a:off x="217714" y="3627346"/>
            <a:ext cx="5792559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tx1"/>
              </a:solidFill>
              <a:latin typeface="Trebuchet MS" panose="020B0603020202020204" pitchFamily="34" charset="0"/>
              <a:ea typeface="+mn-lt"/>
              <a:cs typeface="+mn-lt"/>
            </a:endParaRP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ea typeface="+mn-lt"/>
                <a:cs typeface="+mn-lt"/>
              </a:rPr>
              <a:t>Static View: The model may not capture fast-changing crises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ea typeface="+mn-lt"/>
                <a:cs typeface="+mn-lt"/>
              </a:rPr>
              <a:t>Subjective Assessments: The analysis can be vary based on who conducts the analysis 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ea typeface="+mn-lt"/>
                <a:cs typeface="+mn-lt"/>
              </a:rPr>
              <a:t>No Priorities: lists factors without indicating which are most urgent 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ea typeface="+mn-lt"/>
                <a:cs typeface="+mn-lt"/>
              </a:rPr>
              <a:t>Action Steps: identifies areas for action but lacks for strategies 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ea typeface="+mn-lt"/>
                <a:cs typeface="+mn-lt"/>
              </a:rPr>
              <a:t>Internal Focus: The model miss critical external crisis factors</a:t>
            </a:r>
            <a:endParaRPr lang="en-GB" sz="1400" dirty="0">
              <a:latin typeface="Trebuchet MS" panose="020B0703020202090204" pitchFamily="34" charset="0"/>
            </a:endParaRPr>
          </a:p>
          <a:p>
            <a:pPr marL="285750" lvl="0" indent="-2857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1400" dirty="0">
              <a:latin typeface="Trebuchet MS" panose="020B0703020202090204" pitchFamily="34" charset="0"/>
            </a:endParaRPr>
          </a:p>
        </p:txBody>
      </p:sp>
      <p:pic>
        <p:nvPicPr>
          <p:cNvPr id="3" name="Picture 2" descr="Carlsberg Logo and symbol, meaning, history, PNG, brand">
            <a:extLst>
              <a:ext uri="{FF2B5EF4-FFF2-40B4-BE49-F238E27FC236}">
                <a16:creationId xmlns:a16="http://schemas.microsoft.com/office/drawing/2014/main" id="{F513A149-8301-E27B-1D58-97B35798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00" y="80692"/>
            <a:ext cx="933286" cy="5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36ACFF-D005-0A38-1F8E-0DED6C25D963}"/>
              </a:ext>
            </a:extLst>
          </p:cNvPr>
          <p:cNvSpPr txBox="1"/>
          <p:nvPr/>
        </p:nvSpPr>
        <p:spPr>
          <a:xfrm>
            <a:off x="6232434" y="3603934"/>
            <a:ext cx="5792559" cy="2416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400" dirty="0">
              <a:solidFill>
                <a:schemeClr val="tx1"/>
              </a:solidFill>
              <a:latin typeface="Trebuchet MS" panose="020B0603020202020204" pitchFamily="34" charset="0"/>
              <a:ea typeface="+mn-lt"/>
              <a:cs typeface="+mn-lt"/>
            </a:endParaRP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ea typeface="+mn-lt"/>
                <a:cs typeface="+mn-lt"/>
              </a:rPr>
              <a:t>Inward Focus: Prioritizes internal abilities over external threats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 dirty="0">
                <a:solidFill>
                  <a:schemeClr val="tx1"/>
                </a:solidFill>
                <a:latin typeface="Trebuchet MS" panose="020B0603020202020204" pitchFamily="34" charset="0"/>
                <a:ea typeface="+mn-lt"/>
                <a:cs typeface="+mn-lt"/>
              </a:rPr>
              <a:t>Long-Term Bias: Core competencies are less adaptable to immediate crises 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GB" sz="1400" dirty="0">
                <a:latin typeface="Trebuchet MS" panose="020B0703020202090204" pitchFamily="34" charset="0"/>
              </a:rPr>
              <a:t>Resource Heavy: Requires significant investment, which is limited during crisis 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GB" sz="1400" dirty="0">
                <a:latin typeface="Trebuchet MS" panose="020B0703020202090204" pitchFamily="34" charset="0"/>
              </a:rPr>
              <a:t>Organizational Rigidity: May </a:t>
            </a:r>
            <a:r>
              <a:rPr lang="en-GB" sz="1400" dirty="0" err="1">
                <a:latin typeface="Trebuchet MS" panose="020B0703020202090204" pitchFamily="34" charset="0"/>
              </a:rPr>
              <a:t>hiner</a:t>
            </a:r>
            <a:r>
              <a:rPr lang="en-GB" sz="1400" dirty="0">
                <a:latin typeface="Trebuchet MS" panose="020B0703020202090204" pitchFamily="34" charset="0"/>
              </a:rPr>
              <a:t> quick pivoting response to crisis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GB" sz="1400" dirty="0">
                <a:latin typeface="Trebuchet MS" panose="020B0703020202090204" pitchFamily="34" charset="0"/>
              </a:rPr>
              <a:t>Ethical Oversight: Does not inherently account for ethical dimensions of a crisis</a:t>
            </a:r>
          </a:p>
        </p:txBody>
      </p:sp>
    </p:spTree>
    <p:extLst>
      <p:ext uri="{BB962C8B-B14F-4D97-AF65-F5344CB8AC3E}">
        <p14:creationId xmlns:p14="http://schemas.microsoft.com/office/powerpoint/2010/main" val="3198490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99ECC96D-E7C6-D0E5-B916-64042AA36FA5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144589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7772400" imgH="10058400" progId="TCLayout.ActiveDocument.1">
                  <p:embed/>
                </p:oleObj>
              </mc:Choice>
              <mc:Fallback>
                <p:oleObj name="think-cell Slide" r:id="rId4" imgW="7772400" imgH="10058400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99ECC96D-E7C6-D0E5-B916-64042AA36F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144589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Kuvan paikkamerkki 14">
            <a:extLst>
              <a:ext uri="{FF2B5EF4-FFF2-40B4-BE49-F238E27FC236}">
                <a16:creationId xmlns:a16="http://schemas.microsoft.com/office/drawing/2014/main" id="{3E4BFEF7-92E2-C1D6-D3F7-7BCF0D233F4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8" b="2488"/>
          <a:stretch/>
        </p:blipFill>
        <p:spPr>
          <a:xfrm>
            <a:off x="-29211" y="1743756"/>
            <a:ext cx="7753846" cy="4169650"/>
          </a:xfr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D4BF325C-6315-5432-2280-6614F7C9FE6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637798" y="1997430"/>
            <a:ext cx="6135077" cy="3456384"/>
          </a:xfrm>
        </p:spPr>
        <p:txBody>
          <a:bodyPr>
            <a:normAutofit fontScale="92500" lnSpcReduction="20000"/>
          </a:bodyPr>
          <a:lstStyle/>
          <a:p>
            <a:pPr marL="0" indent="0">
              <a:buClrTx/>
              <a:buNone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1. Introduction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Background in Russia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Overview of dilemma faced by management</a:t>
            </a:r>
          </a:p>
          <a:p>
            <a:pPr marL="0" indent="0">
              <a:buClrTx/>
              <a:buNone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2. Analysis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External environment analysis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Internal capability analysis</a:t>
            </a:r>
          </a:p>
          <a:p>
            <a:pPr marL="0" indent="0">
              <a:buClrTx/>
              <a:buNone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3. Strategic response plan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Strategic options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tx1"/>
                </a:solidFill>
                <a:latin typeface="Trebuchet MS" panose="020B0603020202020204" pitchFamily="34" charset="0"/>
              </a:rPr>
              <a:t>Our recommendations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A450315E-7CED-A753-59CF-18592DEC3BF7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25000" lnSpcReduction="20000"/>
          </a:bodyPr>
          <a:lstStyle/>
          <a:p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637C6A2-C72F-F562-19A0-BECC9D84E4E7}"/>
              </a:ext>
            </a:extLst>
          </p:cNvPr>
          <p:cNvSpPr/>
          <p:nvPr/>
        </p:nvSpPr>
        <p:spPr>
          <a:xfrm>
            <a:off x="0" y="112466"/>
            <a:ext cx="12192000" cy="5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Table of contents</a:t>
            </a:r>
            <a:endParaRPr lang="en-IN" sz="2400" dirty="0">
              <a:solidFill>
                <a:srgbClr val="FF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17" descr="Carlsberg Logo and symbol, meaning, history, PNG, brand">
            <a:extLst>
              <a:ext uri="{FF2B5EF4-FFF2-40B4-BE49-F238E27FC236}">
                <a16:creationId xmlns:a16="http://schemas.microsoft.com/office/drawing/2014/main" id="{709A13DA-EB69-AB62-C1EB-81AA73A77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00" y="80692"/>
            <a:ext cx="933286" cy="5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E0D15C-1438-F542-D82F-A3DED9DFAD9D}"/>
              </a:ext>
            </a:extLst>
          </p:cNvPr>
          <p:cNvCxnSpPr/>
          <p:nvPr/>
        </p:nvCxnSpPr>
        <p:spPr>
          <a:xfrm>
            <a:off x="0" y="68946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11204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Arrow 6">
            <a:extLst>
              <a:ext uri="{FF2B5EF4-FFF2-40B4-BE49-F238E27FC236}">
                <a16:creationId xmlns:a16="http://schemas.microsoft.com/office/drawing/2014/main" id="{19475829-79F1-B531-5F41-E6347C3F8962}"/>
              </a:ext>
            </a:extLst>
          </p:cNvPr>
          <p:cNvSpPr/>
          <p:nvPr/>
        </p:nvSpPr>
        <p:spPr>
          <a:xfrm>
            <a:off x="968941" y="2916661"/>
            <a:ext cx="10798237" cy="309181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Right Arrow 7">
            <a:extLst>
              <a:ext uri="{FF2B5EF4-FFF2-40B4-BE49-F238E27FC236}">
                <a16:creationId xmlns:a16="http://schemas.microsoft.com/office/drawing/2014/main" id="{FE498756-5031-F19A-9D83-BB96D221FD19}"/>
              </a:ext>
            </a:extLst>
          </p:cNvPr>
          <p:cNvSpPr/>
          <p:nvPr/>
        </p:nvSpPr>
        <p:spPr>
          <a:xfrm>
            <a:off x="982193" y="3417672"/>
            <a:ext cx="10784985" cy="308802"/>
          </a:xfrm>
          <a:prstGeom prst="rightArrow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3AD5347-2B3E-8766-7682-FF78D3BDD14C}"/>
              </a:ext>
            </a:extLst>
          </p:cNvPr>
          <p:cNvSpPr txBox="1"/>
          <p:nvPr/>
        </p:nvSpPr>
        <p:spPr>
          <a:xfrm>
            <a:off x="221815" y="2931509"/>
            <a:ext cx="859890" cy="261610"/>
          </a:xfrm>
          <a:prstGeom prst="rect">
            <a:avLst/>
          </a:prstGeom>
          <a:ln>
            <a:solidFill>
              <a:srgbClr val="C0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FI" sz="1100" b="1"/>
              <a:t>Russia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4F00C51B-A248-5884-11D0-44B7A9AE4A5B}"/>
              </a:ext>
            </a:extLst>
          </p:cNvPr>
          <p:cNvSpPr/>
          <p:nvPr/>
        </p:nvSpPr>
        <p:spPr>
          <a:xfrm>
            <a:off x="117158" y="1920284"/>
            <a:ext cx="11772485" cy="311462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4BEE5A8E-7CD0-BDA7-8EFC-EF3E9F879028}"/>
              </a:ext>
            </a:extLst>
          </p:cNvPr>
          <p:cNvSpPr/>
          <p:nvPr/>
        </p:nvSpPr>
        <p:spPr>
          <a:xfrm>
            <a:off x="108486" y="112466"/>
            <a:ext cx="12192000" cy="5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2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Challenges in Russia begin to pile up in 2008, culminating in the invasion of Ukraine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036DCC7-DF2B-3C06-916D-6C9FEFF03903}"/>
              </a:ext>
            </a:extLst>
          </p:cNvPr>
          <p:cNvGrpSpPr/>
          <p:nvPr/>
        </p:nvGrpSpPr>
        <p:grpSpPr>
          <a:xfrm>
            <a:off x="862332" y="3364992"/>
            <a:ext cx="1396508" cy="1293312"/>
            <a:chOff x="1023629" y="2361692"/>
            <a:chExt cx="1396508" cy="1293312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92466BF-F566-5DEA-8089-B9EBA71F5C9C}"/>
                </a:ext>
              </a:extLst>
            </p:cNvPr>
            <p:cNvGrpSpPr/>
            <p:nvPr/>
          </p:nvGrpSpPr>
          <p:grpSpPr>
            <a:xfrm>
              <a:off x="1023629" y="2767447"/>
              <a:ext cx="1396508" cy="887557"/>
              <a:chOff x="1023629" y="2810525"/>
              <a:chExt cx="1396508" cy="887557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DFB80428-91C9-BA79-DE66-A272A925ABB5}"/>
                  </a:ext>
                </a:extLst>
              </p:cNvPr>
              <p:cNvGrpSpPr/>
              <p:nvPr/>
            </p:nvGrpSpPr>
            <p:grpSpPr>
              <a:xfrm>
                <a:off x="1686299" y="2810525"/>
                <a:ext cx="56396" cy="252515"/>
                <a:chOff x="1572001" y="2811319"/>
                <a:chExt cx="56396" cy="252515"/>
              </a:xfrm>
            </p:grpSpPr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E6ABF7D9-E4F0-5EB6-3F17-7C64DDD3A25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811319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43" name="Oval 42">
                  <a:extLst>
                    <a:ext uri="{FF2B5EF4-FFF2-40B4-BE49-F238E27FC236}">
                      <a16:creationId xmlns:a16="http://schemas.microsoft.com/office/drawing/2014/main" id="{57713BFC-FB3D-748F-DAB8-AF2A698EAC86}"/>
                    </a:ext>
                  </a:extLst>
                </p:cNvPr>
                <p:cNvSpPr/>
                <p:nvPr/>
              </p:nvSpPr>
              <p:spPr>
                <a:xfrm flipH="1">
                  <a:off x="1572001" y="3002264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3ACCA107-8B59-6880-3D07-BCB22F92C505}"/>
                  </a:ext>
                </a:extLst>
              </p:cNvPr>
              <p:cNvSpPr txBox="1"/>
              <p:nvPr/>
            </p:nvSpPr>
            <p:spPr>
              <a:xfrm>
                <a:off x="1023629" y="3051751"/>
                <a:ext cx="13965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b="0" i="0">
                    <a:effectLst/>
                    <a:latin typeface="Trebuchet MS" panose="020B0703020202090204" pitchFamily="34" charset="0"/>
                  </a:rPr>
                  <a:t>Carlsberg acquires </a:t>
                </a:r>
                <a:r>
                  <a:rPr lang="en-GB" sz="900" b="0" i="0" err="1">
                    <a:effectLst/>
                    <a:latin typeface="Trebuchet MS" panose="020B0703020202090204" pitchFamily="34" charset="0"/>
                  </a:rPr>
                  <a:t>Orkla</a:t>
                </a:r>
                <a:r>
                  <a:rPr lang="en-GB" sz="900" b="0" i="0">
                    <a:effectLst/>
                    <a:latin typeface="Trebuchet MS" panose="020B0703020202090204" pitchFamily="34" charset="0"/>
                  </a:rPr>
                  <a:t>, gaining a controlling stake in the Russian brewer BBH </a:t>
                </a:r>
                <a:endParaRPr lang="en-FI" sz="90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63FC4A6F-B189-09DD-8F9B-3EA9CB2A2112}"/>
                </a:ext>
              </a:extLst>
            </p:cNvPr>
            <p:cNvSpPr/>
            <p:nvPr/>
          </p:nvSpPr>
          <p:spPr>
            <a:xfrm>
              <a:off x="1470644" y="2361692"/>
              <a:ext cx="480012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2004</a:t>
              </a: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8A4AF926-5031-1919-7620-EAE0A67DBB52}"/>
              </a:ext>
            </a:extLst>
          </p:cNvPr>
          <p:cNvSpPr/>
          <p:nvPr/>
        </p:nvSpPr>
        <p:spPr>
          <a:xfrm>
            <a:off x="227557" y="1798632"/>
            <a:ext cx="1853825" cy="240790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Timeline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84CE021-EA89-66F9-0227-210A11AFCD93}"/>
              </a:ext>
            </a:extLst>
          </p:cNvPr>
          <p:cNvGrpSpPr/>
          <p:nvPr/>
        </p:nvGrpSpPr>
        <p:grpSpPr>
          <a:xfrm>
            <a:off x="2112531" y="3376606"/>
            <a:ext cx="1396508" cy="1293312"/>
            <a:chOff x="1028079" y="2361692"/>
            <a:chExt cx="1396508" cy="1293312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E63342E-8CD9-B981-DD92-AC214DD684A7}"/>
                </a:ext>
              </a:extLst>
            </p:cNvPr>
            <p:cNvGrpSpPr/>
            <p:nvPr/>
          </p:nvGrpSpPr>
          <p:grpSpPr>
            <a:xfrm>
              <a:off x="1028079" y="2767447"/>
              <a:ext cx="1396508" cy="887557"/>
              <a:chOff x="1028079" y="2810525"/>
              <a:chExt cx="1396508" cy="887557"/>
            </a:xfrm>
          </p:grpSpPr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FA002951-CFD6-8222-5730-810240375054}"/>
                  </a:ext>
                </a:extLst>
              </p:cNvPr>
              <p:cNvGrpSpPr/>
              <p:nvPr/>
            </p:nvGrpSpPr>
            <p:grpSpPr>
              <a:xfrm>
                <a:off x="1686299" y="2810525"/>
                <a:ext cx="56396" cy="252515"/>
                <a:chOff x="1572001" y="2811319"/>
                <a:chExt cx="56396" cy="252515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FAE46705-C4CC-7299-162E-EC0DF7F5DF6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811319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" name="Oval 17">
                  <a:extLst>
                    <a:ext uri="{FF2B5EF4-FFF2-40B4-BE49-F238E27FC236}">
                      <a16:creationId xmlns:a16="http://schemas.microsoft.com/office/drawing/2014/main" id="{10BEE71C-4B39-E687-889C-B32686F50CAB}"/>
                    </a:ext>
                  </a:extLst>
                </p:cNvPr>
                <p:cNvSpPr/>
                <p:nvPr/>
              </p:nvSpPr>
              <p:spPr>
                <a:xfrm flipH="1">
                  <a:off x="1572001" y="3002264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2530BEF-9168-F1E0-4582-FD38AE0C7711}"/>
                  </a:ext>
                </a:extLst>
              </p:cNvPr>
              <p:cNvSpPr txBox="1"/>
              <p:nvPr/>
            </p:nvSpPr>
            <p:spPr>
              <a:xfrm>
                <a:off x="1028079" y="3051751"/>
                <a:ext cx="13965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b="0" i="0" dirty="0">
                    <a:effectLst/>
                    <a:latin typeface="Trebuchet MS" panose="020B0703020202090204" pitchFamily="34" charset="0"/>
                  </a:rPr>
                  <a:t>Carlsberg and Heineken acquire </a:t>
                </a:r>
                <a:r>
                  <a:rPr lang="en-GB" sz="900" b="0" i="0" u="none" strike="noStrike" dirty="0">
                    <a:solidFill>
                      <a:srgbClr val="313132"/>
                    </a:solidFill>
                    <a:effectLst/>
                    <a:latin typeface="Trebuchet MS" panose="020B0703020202090204" pitchFamily="34" charset="0"/>
                  </a:rPr>
                  <a:t>S&amp;N, which boosts Carlsberg’s position in Russia</a:t>
                </a:r>
                <a:endParaRPr lang="en-FI" sz="90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F913C61-EB6F-FAFA-2323-52B73A10E597}"/>
                </a:ext>
              </a:extLst>
            </p:cNvPr>
            <p:cNvSpPr/>
            <p:nvPr/>
          </p:nvSpPr>
          <p:spPr>
            <a:xfrm>
              <a:off x="1470644" y="2361692"/>
              <a:ext cx="480012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2008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18DE9E1-5591-F177-5C6C-B8CBFDA8AC09}"/>
              </a:ext>
            </a:extLst>
          </p:cNvPr>
          <p:cNvGrpSpPr/>
          <p:nvPr/>
        </p:nvGrpSpPr>
        <p:grpSpPr>
          <a:xfrm>
            <a:off x="4179564" y="3376606"/>
            <a:ext cx="1181528" cy="1293312"/>
            <a:chOff x="1119886" y="2361692"/>
            <a:chExt cx="1181528" cy="1293312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779AD818-C72D-1054-F228-8D134C4AC508}"/>
                </a:ext>
              </a:extLst>
            </p:cNvPr>
            <p:cNvGrpSpPr/>
            <p:nvPr/>
          </p:nvGrpSpPr>
          <p:grpSpPr>
            <a:xfrm>
              <a:off x="1119886" y="2767447"/>
              <a:ext cx="1181528" cy="887557"/>
              <a:chOff x="1119886" y="2810525"/>
              <a:chExt cx="1181528" cy="887557"/>
            </a:xfrm>
          </p:grpSpPr>
          <p:grpSp>
            <p:nvGrpSpPr>
              <p:cNvPr id="22" name="Group 21">
                <a:extLst>
                  <a:ext uri="{FF2B5EF4-FFF2-40B4-BE49-F238E27FC236}">
                    <a16:creationId xmlns:a16="http://schemas.microsoft.com/office/drawing/2014/main" id="{2574873B-2AE8-051D-7B6C-299E08F1E857}"/>
                  </a:ext>
                </a:extLst>
              </p:cNvPr>
              <p:cNvGrpSpPr/>
              <p:nvPr/>
            </p:nvGrpSpPr>
            <p:grpSpPr>
              <a:xfrm>
                <a:off x="1686299" y="2810525"/>
                <a:ext cx="56396" cy="252515"/>
                <a:chOff x="1572001" y="2811319"/>
                <a:chExt cx="56396" cy="252515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6EC59A2C-7590-25B4-F6B9-F46511A061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811319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5" name="Oval 24">
                  <a:extLst>
                    <a:ext uri="{FF2B5EF4-FFF2-40B4-BE49-F238E27FC236}">
                      <a16:creationId xmlns:a16="http://schemas.microsoft.com/office/drawing/2014/main" id="{34849350-0F5F-AC22-8CA0-67A409261A09}"/>
                    </a:ext>
                  </a:extLst>
                </p:cNvPr>
                <p:cNvSpPr/>
                <p:nvPr/>
              </p:nvSpPr>
              <p:spPr>
                <a:xfrm flipH="1">
                  <a:off x="1572001" y="3002264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CB0CA54-B0FD-7CBC-749B-70171211900F}"/>
                  </a:ext>
                </a:extLst>
              </p:cNvPr>
              <p:cNvSpPr txBox="1"/>
              <p:nvPr/>
            </p:nvSpPr>
            <p:spPr>
              <a:xfrm>
                <a:off x="1119886" y="3051751"/>
                <a:ext cx="11815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I" sz="900">
                    <a:latin typeface="Trebuchet MS" panose="020B0703020202090204" pitchFamily="34" charset="0"/>
                  </a:rPr>
                  <a:t>Despite challenges, Carlsberg keeps a positive outlook on Russian market</a:t>
                </a:r>
              </a:p>
            </p:txBody>
          </p:sp>
        </p:grp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65D52D-0BE0-FD6D-F8E5-51F4C622A45B}"/>
                </a:ext>
              </a:extLst>
            </p:cNvPr>
            <p:cNvSpPr/>
            <p:nvPr/>
          </p:nvSpPr>
          <p:spPr>
            <a:xfrm>
              <a:off x="1470644" y="2361692"/>
              <a:ext cx="480012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2012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9BD4C9A-2B65-A587-3F87-40C0DF26C15C}"/>
              </a:ext>
            </a:extLst>
          </p:cNvPr>
          <p:cNvGrpSpPr/>
          <p:nvPr/>
        </p:nvGrpSpPr>
        <p:grpSpPr>
          <a:xfrm>
            <a:off x="5368786" y="3370228"/>
            <a:ext cx="1851581" cy="1439281"/>
            <a:chOff x="759101" y="2345737"/>
            <a:chExt cx="1851581" cy="1439281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654EF055-B155-770B-4DB2-FD43414070F2}"/>
                </a:ext>
              </a:extLst>
            </p:cNvPr>
            <p:cNvGrpSpPr/>
            <p:nvPr/>
          </p:nvGrpSpPr>
          <p:grpSpPr>
            <a:xfrm>
              <a:off x="759101" y="2748975"/>
              <a:ext cx="1851581" cy="1036043"/>
              <a:chOff x="759101" y="2792053"/>
              <a:chExt cx="1851581" cy="1036043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FC331B70-B6FA-0150-5232-825CD3C51974}"/>
                  </a:ext>
                </a:extLst>
              </p:cNvPr>
              <p:cNvGrpSpPr/>
              <p:nvPr/>
            </p:nvGrpSpPr>
            <p:grpSpPr>
              <a:xfrm>
                <a:off x="1686299" y="2792053"/>
                <a:ext cx="56396" cy="270987"/>
                <a:chOff x="1572001" y="2792847"/>
                <a:chExt cx="56396" cy="270987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956DB0BE-C6F9-DAFE-AF8A-B5CB2E87CC6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792847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BA9AF090-A3D4-645A-5565-985C87122926}"/>
                    </a:ext>
                  </a:extLst>
                </p:cNvPr>
                <p:cNvSpPr/>
                <p:nvPr/>
              </p:nvSpPr>
              <p:spPr>
                <a:xfrm flipH="1">
                  <a:off x="1572001" y="3002264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A509C4D7-CDD5-4147-A02D-75512AC69F5A}"/>
                  </a:ext>
                </a:extLst>
              </p:cNvPr>
              <p:cNvSpPr txBox="1"/>
              <p:nvPr/>
            </p:nvSpPr>
            <p:spPr>
              <a:xfrm>
                <a:off x="759101" y="3043266"/>
                <a:ext cx="1851581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b="0" i="0" dirty="0">
                    <a:effectLst/>
                    <a:latin typeface="Trebuchet MS" panose="020B0703020202090204" pitchFamily="34" charset="0"/>
                  </a:rPr>
                  <a:t>Carlsberg faces declining sales in Russia due to economic sanctions and a weak rouble. The company considers selling its Russian business</a:t>
                </a:r>
                <a:endParaRPr lang="en-FI" sz="90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1E3B17C-9175-2336-58BC-AAFD90D612CD}"/>
                </a:ext>
              </a:extLst>
            </p:cNvPr>
            <p:cNvSpPr/>
            <p:nvPr/>
          </p:nvSpPr>
          <p:spPr>
            <a:xfrm>
              <a:off x="1301435" y="2345737"/>
              <a:ext cx="880475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2014-2015</a:t>
              </a: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F22C567-3F76-24AE-84FC-C4F7563047A7}"/>
              </a:ext>
            </a:extLst>
          </p:cNvPr>
          <p:cNvGrpSpPr/>
          <p:nvPr/>
        </p:nvGrpSpPr>
        <p:grpSpPr>
          <a:xfrm rot="10800000">
            <a:off x="1844022" y="2105545"/>
            <a:ext cx="1851636" cy="1135924"/>
            <a:chOff x="789755" y="2361692"/>
            <a:chExt cx="1851636" cy="1241205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40FFFF68-5644-B5B8-D469-7D885B482633}"/>
                </a:ext>
              </a:extLst>
            </p:cNvPr>
            <p:cNvGrpSpPr/>
            <p:nvPr/>
          </p:nvGrpSpPr>
          <p:grpSpPr>
            <a:xfrm>
              <a:off x="789755" y="2767447"/>
              <a:ext cx="1851636" cy="835450"/>
              <a:chOff x="789755" y="2810525"/>
              <a:chExt cx="1851636" cy="835450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98CF30FF-17D0-D7EC-D16F-22CEE04A60DB}"/>
                  </a:ext>
                </a:extLst>
              </p:cNvPr>
              <p:cNvGrpSpPr/>
              <p:nvPr/>
            </p:nvGrpSpPr>
            <p:grpSpPr>
              <a:xfrm>
                <a:off x="1686299" y="2810525"/>
                <a:ext cx="56396" cy="252515"/>
                <a:chOff x="1572001" y="2811319"/>
                <a:chExt cx="56396" cy="252515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57C0668C-EBC7-9314-B3C0-5BA5F24B0A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811319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39" name="Oval 38">
                  <a:extLst>
                    <a:ext uri="{FF2B5EF4-FFF2-40B4-BE49-F238E27FC236}">
                      <a16:creationId xmlns:a16="http://schemas.microsoft.com/office/drawing/2014/main" id="{2697D6FF-15E7-DCA9-CC37-0C94B6902080}"/>
                    </a:ext>
                  </a:extLst>
                </p:cNvPr>
                <p:cNvSpPr/>
                <p:nvPr/>
              </p:nvSpPr>
              <p:spPr>
                <a:xfrm flipH="1">
                  <a:off x="1572001" y="3002264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1BC546D9-337A-4CA6-21AD-09B23390D09E}"/>
                  </a:ext>
                </a:extLst>
              </p:cNvPr>
              <p:cNvSpPr txBox="1"/>
              <p:nvPr/>
            </p:nvSpPr>
            <p:spPr>
              <a:xfrm rot="10800000">
                <a:off x="789755" y="3091077"/>
                <a:ext cx="1851636" cy="554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>
                    <a:latin typeface="Trebuchet MS" panose="020B0703020202090204" pitchFamily="34" charset="0"/>
                  </a:rPr>
                  <a:t>Russian economy is strongly affected by the financial crisis, halting its upward momentum</a:t>
                </a:r>
                <a:endParaRPr lang="en-FI" sz="90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DF61FE29-C8E8-3327-FE28-5CF851745A05}"/>
                </a:ext>
              </a:extLst>
            </p:cNvPr>
            <p:cNvSpPr/>
            <p:nvPr/>
          </p:nvSpPr>
          <p:spPr>
            <a:xfrm rot="10800000">
              <a:off x="1470644" y="2361692"/>
              <a:ext cx="480012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2008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E014CC8-2B6A-29A5-BC13-437FD8BF887A}"/>
              </a:ext>
            </a:extLst>
          </p:cNvPr>
          <p:cNvGrpSpPr/>
          <p:nvPr/>
        </p:nvGrpSpPr>
        <p:grpSpPr>
          <a:xfrm rot="10800000">
            <a:off x="5559327" y="2085252"/>
            <a:ext cx="1181528" cy="1185973"/>
            <a:chOff x="1119886" y="2361692"/>
            <a:chExt cx="1181528" cy="1185973"/>
          </a:xfrm>
        </p:grpSpPr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DCB2ADAF-F658-3A70-E0F3-BB3AD4A55C2F}"/>
                </a:ext>
              </a:extLst>
            </p:cNvPr>
            <p:cNvGrpSpPr/>
            <p:nvPr/>
          </p:nvGrpSpPr>
          <p:grpSpPr>
            <a:xfrm>
              <a:off x="1119886" y="2767447"/>
              <a:ext cx="1181528" cy="780218"/>
              <a:chOff x="1119886" y="2810525"/>
              <a:chExt cx="1181528" cy="780218"/>
            </a:xfrm>
          </p:grpSpPr>
          <p:grpSp>
            <p:nvGrpSpPr>
              <p:cNvPr id="69" name="Group 68">
                <a:extLst>
                  <a:ext uri="{FF2B5EF4-FFF2-40B4-BE49-F238E27FC236}">
                    <a16:creationId xmlns:a16="http://schemas.microsoft.com/office/drawing/2014/main" id="{A2D21D22-A091-EF6E-064B-FDA27745F38E}"/>
                  </a:ext>
                </a:extLst>
              </p:cNvPr>
              <p:cNvGrpSpPr/>
              <p:nvPr/>
            </p:nvGrpSpPr>
            <p:grpSpPr>
              <a:xfrm>
                <a:off x="1686299" y="2810525"/>
                <a:ext cx="56396" cy="247728"/>
                <a:chOff x="1572001" y="2811319"/>
                <a:chExt cx="56396" cy="247728"/>
              </a:xfrm>
            </p:grpSpPr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DA41BE6E-817E-9894-C0BE-6DC29760B73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811319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2" name="Oval 71">
                  <a:extLst>
                    <a:ext uri="{FF2B5EF4-FFF2-40B4-BE49-F238E27FC236}">
                      <a16:creationId xmlns:a16="http://schemas.microsoft.com/office/drawing/2014/main" id="{DDBED9F6-DA39-B29C-DB24-3668968BCA6B}"/>
                    </a:ext>
                  </a:extLst>
                </p:cNvPr>
                <p:cNvSpPr/>
                <p:nvPr/>
              </p:nvSpPr>
              <p:spPr>
                <a:xfrm flipH="1">
                  <a:off x="1572001" y="2997477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D2479D2C-C2BE-58A1-402A-44C73406AE85}"/>
                  </a:ext>
                </a:extLst>
              </p:cNvPr>
              <p:cNvSpPr txBox="1"/>
              <p:nvPr/>
            </p:nvSpPr>
            <p:spPr>
              <a:xfrm rot="10800000">
                <a:off x="1119886" y="3082912"/>
                <a:ext cx="11815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I" sz="900">
                    <a:latin typeface="Trebuchet MS" panose="020B0703020202090204" pitchFamily="34" charset="0"/>
                  </a:rPr>
                  <a:t>Russia occupies and annexes Crimea</a:t>
                </a:r>
              </a:p>
            </p:txBody>
          </p:sp>
        </p:grp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EDB579F5-1295-BEB6-1501-C29CB117C2D0}"/>
                </a:ext>
              </a:extLst>
            </p:cNvPr>
            <p:cNvSpPr/>
            <p:nvPr/>
          </p:nvSpPr>
          <p:spPr>
            <a:xfrm rot="10800000">
              <a:off x="1470644" y="2361692"/>
              <a:ext cx="480012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2014</a:t>
              </a:r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075F37C4-7CEE-1CC5-EA13-206FE3FE7A0E}"/>
              </a:ext>
            </a:extLst>
          </p:cNvPr>
          <p:cNvGrpSpPr/>
          <p:nvPr/>
        </p:nvGrpSpPr>
        <p:grpSpPr>
          <a:xfrm rot="10800000">
            <a:off x="10699278" y="2223416"/>
            <a:ext cx="1181528" cy="1032090"/>
            <a:chOff x="1119886" y="2361692"/>
            <a:chExt cx="1181528" cy="1032090"/>
          </a:xfrm>
        </p:grpSpPr>
        <p:grpSp>
          <p:nvGrpSpPr>
            <p:cNvPr id="74" name="Group 73">
              <a:extLst>
                <a:ext uri="{FF2B5EF4-FFF2-40B4-BE49-F238E27FC236}">
                  <a16:creationId xmlns:a16="http://schemas.microsoft.com/office/drawing/2014/main" id="{559C2987-08A1-898A-42E7-5ED704E69101}"/>
                </a:ext>
              </a:extLst>
            </p:cNvPr>
            <p:cNvGrpSpPr/>
            <p:nvPr/>
          </p:nvGrpSpPr>
          <p:grpSpPr>
            <a:xfrm>
              <a:off x="1119886" y="2767447"/>
              <a:ext cx="1181528" cy="626335"/>
              <a:chOff x="1119886" y="2810525"/>
              <a:chExt cx="1181528" cy="626335"/>
            </a:xfrm>
          </p:grpSpPr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B715F200-A945-F2BD-614D-CD035DCBA71E}"/>
                  </a:ext>
                </a:extLst>
              </p:cNvPr>
              <p:cNvGrpSpPr/>
              <p:nvPr/>
            </p:nvGrpSpPr>
            <p:grpSpPr>
              <a:xfrm>
                <a:off x="1686299" y="2810525"/>
                <a:ext cx="56396" cy="252515"/>
                <a:chOff x="1572001" y="2811319"/>
                <a:chExt cx="56396" cy="252515"/>
              </a:xfrm>
            </p:grpSpPr>
            <p:cxnSp>
              <p:nvCxnSpPr>
                <p:cNvPr id="78" name="Straight Connector 77">
                  <a:extLst>
                    <a:ext uri="{FF2B5EF4-FFF2-40B4-BE49-F238E27FC236}">
                      <a16:creationId xmlns:a16="http://schemas.microsoft.com/office/drawing/2014/main" id="{B24FA87B-576B-3447-8982-141905C364D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811319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79" name="Oval 78">
                  <a:extLst>
                    <a:ext uri="{FF2B5EF4-FFF2-40B4-BE49-F238E27FC236}">
                      <a16:creationId xmlns:a16="http://schemas.microsoft.com/office/drawing/2014/main" id="{DE3FFC78-3AAE-2A0A-0E07-7DAD41AE2861}"/>
                    </a:ext>
                  </a:extLst>
                </p:cNvPr>
                <p:cNvSpPr/>
                <p:nvPr/>
              </p:nvSpPr>
              <p:spPr>
                <a:xfrm flipH="1">
                  <a:off x="1572001" y="3002264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72C2FBBF-62F4-7E4D-650D-7AFE53B3C3D7}"/>
                  </a:ext>
                </a:extLst>
              </p:cNvPr>
              <p:cNvSpPr txBox="1"/>
              <p:nvPr/>
            </p:nvSpPr>
            <p:spPr>
              <a:xfrm rot="10800000">
                <a:off x="1119886" y="3067528"/>
                <a:ext cx="118152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I" sz="900">
                    <a:latin typeface="Trebuchet MS" panose="020B0703020202090204" pitchFamily="34" charset="0"/>
                  </a:rPr>
                  <a:t>Russia attacks Ukraine</a:t>
                </a:r>
              </a:p>
            </p:txBody>
          </p:sp>
        </p:grp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64ED65E-8BB9-120D-D2F9-CC320A008788}"/>
                </a:ext>
              </a:extLst>
            </p:cNvPr>
            <p:cNvSpPr/>
            <p:nvPr/>
          </p:nvSpPr>
          <p:spPr>
            <a:xfrm rot="10800000">
              <a:off x="1470644" y="2361692"/>
              <a:ext cx="480012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2022</a:t>
              </a: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B0F7086-A76E-413C-0276-A405E5D2910E}"/>
              </a:ext>
            </a:extLst>
          </p:cNvPr>
          <p:cNvGrpSpPr/>
          <p:nvPr/>
        </p:nvGrpSpPr>
        <p:grpSpPr>
          <a:xfrm rot="10800000">
            <a:off x="3844242" y="2054478"/>
            <a:ext cx="1853823" cy="1192503"/>
            <a:chOff x="847145" y="2307262"/>
            <a:chExt cx="1853823" cy="1192503"/>
          </a:xfrm>
        </p:grpSpPr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B3DBC50-3A9C-E50D-B883-8BCF02C95BB8}"/>
                </a:ext>
              </a:extLst>
            </p:cNvPr>
            <p:cNvGrpSpPr/>
            <p:nvPr/>
          </p:nvGrpSpPr>
          <p:grpSpPr>
            <a:xfrm>
              <a:off x="847145" y="2650504"/>
              <a:ext cx="1853823" cy="849261"/>
              <a:chOff x="847145" y="2693582"/>
              <a:chExt cx="1853823" cy="849261"/>
            </a:xfrm>
          </p:grpSpPr>
          <p:grpSp>
            <p:nvGrpSpPr>
              <p:cNvPr id="83" name="Group 82">
                <a:extLst>
                  <a:ext uri="{FF2B5EF4-FFF2-40B4-BE49-F238E27FC236}">
                    <a16:creationId xmlns:a16="http://schemas.microsoft.com/office/drawing/2014/main" id="{5691785F-B9F0-14F1-DA98-65EC68D5B813}"/>
                  </a:ext>
                </a:extLst>
              </p:cNvPr>
              <p:cNvGrpSpPr/>
              <p:nvPr/>
            </p:nvGrpSpPr>
            <p:grpSpPr>
              <a:xfrm>
                <a:off x="1751007" y="2693582"/>
                <a:ext cx="56396" cy="296629"/>
                <a:chOff x="1636709" y="2694376"/>
                <a:chExt cx="56396" cy="296629"/>
              </a:xfrm>
            </p:grpSpPr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9633E67C-8251-9D67-8694-E8E894DF1C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64935" y="2694376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86" name="Oval 85">
                  <a:extLst>
                    <a:ext uri="{FF2B5EF4-FFF2-40B4-BE49-F238E27FC236}">
                      <a16:creationId xmlns:a16="http://schemas.microsoft.com/office/drawing/2014/main" id="{FD998B20-5144-7E61-664B-6213A3DE7D46}"/>
                    </a:ext>
                  </a:extLst>
                </p:cNvPr>
                <p:cNvSpPr/>
                <p:nvPr/>
              </p:nvSpPr>
              <p:spPr>
                <a:xfrm flipH="1">
                  <a:off x="1636709" y="2929435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0582B0DA-1631-0653-E864-27F18CAADA38}"/>
                  </a:ext>
                </a:extLst>
              </p:cNvPr>
              <p:cNvSpPr txBox="1"/>
              <p:nvPr/>
            </p:nvSpPr>
            <p:spPr>
              <a:xfrm rot="10800000">
                <a:off x="847145" y="3035012"/>
                <a:ext cx="1853823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>
                    <a:latin typeface="Trebuchet MS" panose="020B0703020202090204" pitchFamily="34" charset="0"/>
                  </a:rPr>
                  <a:t>Russia introduces increases in beer duties and restrictions in marketing </a:t>
                </a:r>
                <a:endParaRPr lang="en-FI" sz="90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BE32EEFE-6B78-2143-D8FC-857C49C23442}"/>
                </a:ext>
              </a:extLst>
            </p:cNvPr>
            <p:cNvSpPr/>
            <p:nvPr/>
          </p:nvSpPr>
          <p:spPr>
            <a:xfrm rot="10800000">
              <a:off x="1242148" y="2307262"/>
              <a:ext cx="1102507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2011-2013</a:t>
              </a:r>
            </a:p>
          </p:txBody>
        </p:sp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0E62B159-76EB-E053-3836-3D937A485DF1}"/>
              </a:ext>
            </a:extLst>
          </p:cNvPr>
          <p:cNvGrpSpPr/>
          <p:nvPr/>
        </p:nvGrpSpPr>
        <p:grpSpPr>
          <a:xfrm rot="10800000">
            <a:off x="7032115" y="2093261"/>
            <a:ext cx="1181528" cy="1162527"/>
            <a:chOff x="1119886" y="2361692"/>
            <a:chExt cx="1181528" cy="1162527"/>
          </a:xfrm>
        </p:grpSpPr>
        <p:grpSp>
          <p:nvGrpSpPr>
            <p:cNvPr id="155" name="Group 154">
              <a:extLst>
                <a:ext uri="{FF2B5EF4-FFF2-40B4-BE49-F238E27FC236}">
                  <a16:creationId xmlns:a16="http://schemas.microsoft.com/office/drawing/2014/main" id="{A3B8BA3C-E245-1671-CA2D-2DB9293619C1}"/>
                </a:ext>
              </a:extLst>
            </p:cNvPr>
            <p:cNvGrpSpPr/>
            <p:nvPr/>
          </p:nvGrpSpPr>
          <p:grpSpPr>
            <a:xfrm>
              <a:off x="1119886" y="2767447"/>
              <a:ext cx="1181528" cy="756772"/>
              <a:chOff x="1119886" y="2810525"/>
              <a:chExt cx="1181528" cy="756772"/>
            </a:xfrm>
          </p:grpSpPr>
          <p:grpSp>
            <p:nvGrpSpPr>
              <p:cNvPr id="157" name="Group 156">
                <a:extLst>
                  <a:ext uri="{FF2B5EF4-FFF2-40B4-BE49-F238E27FC236}">
                    <a16:creationId xmlns:a16="http://schemas.microsoft.com/office/drawing/2014/main" id="{ECCD9474-D69F-569D-50E3-21B7EC6A128E}"/>
                  </a:ext>
                </a:extLst>
              </p:cNvPr>
              <p:cNvGrpSpPr/>
              <p:nvPr/>
            </p:nvGrpSpPr>
            <p:grpSpPr>
              <a:xfrm>
                <a:off x="1686299" y="2810525"/>
                <a:ext cx="56396" cy="252515"/>
                <a:chOff x="1572001" y="2811319"/>
                <a:chExt cx="56396" cy="252515"/>
              </a:xfrm>
            </p:grpSpPr>
            <p:cxnSp>
              <p:nvCxnSpPr>
                <p:cNvPr id="159" name="Straight Connector 158">
                  <a:extLst>
                    <a:ext uri="{FF2B5EF4-FFF2-40B4-BE49-F238E27FC236}">
                      <a16:creationId xmlns:a16="http://schemas.microsoft.com/office/drawing/2014/main" id="{41F9EC63-E3CA-05F9-A80C-2C04A852C7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811319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60" name="Oval 159">
                  <a:extLst>
                    <a:ext uri="{FF2B5EF4-FFF2-40B4-BE49-F238E27FC236}">
                      <a16:creationId xmlns:a16="http://schemas.microsoft.com/office/drawing/2014/main" id="{BD2012B6-C42B-6CC5-80EE-F7F94B29752B}"/>
                    </a:ext>
                  </a:extLst>
                </p:cNvPr>
                <p:cNvSpPr/>
                <p:nvPr/>
              </p:nvSpPr>
              <p:spPr>
                <a:xfrm flipH="1">
                  <a:off x="1572001" y="3002264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158" name="TextBox 157">
                <a:extLst>
                  <a:ext uri="{FF2B5EF4-FFF2-40B4-BE49-F238E27FC236}">
                    <a16:creationId xmlns:a16="http://schemas.microsoft.com/office/drawing/2014/main" id="{A3741B27-A783-8FC7-4036-B9A94F2A1250}"/>
                  </a:ext>
                </a:extLst>
              </p:cNvPr>
              <p:cNvSpPr txBox="1"/>
              <p:nvPr/>
            </p:nvSpPr>
            <p:spPr>
              <a:xfrm rot="10800000">
                <a:off x="1119886" y="3059466"/>
                <a:ext cx="11815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I" sz="900">
                    <a:latin typeface="Trebuchet MS" panose="020B0703020202090204" pitchFamily="34" charset="0"/>
                  </a:rPr>
                  <a:t>Russia introduces new tax increases and regulations</a:t>
                </a:r>
              </a:p>
            </p:txBody>
          </p:sp>
        </p:grpSp>
        <p:sp>
          <p:nvSpPr>
            <p:cNvPr id="156" name="Rectangle 155">
              <a:extLst>
                <a:ext uri="{FF2B5EF4-FFF2-40B4-BE49-F238E27FC236}">
                  <a16:creationId xmlns:a16="http://schemas.microsoft.com/office/drawing/2014/main" id="{56173D1A-B7CB-5397-0E64-1BA88ECF0B75}"/>
                </a:ext>
              </a:extLst>
            </p:cNvPr>
            <p:cNvSpPr/>
            <p:nvPr/>
          </p:nvSpPr>
          <p:spPr>
            <a:xfrm rot="10800000">
              <a:off x="1470644" y="2361692"/>
              <a:ext cx="480012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2017</a:t>
              </a:r>
            </a:p>
          </p:txBody>
        </p:sp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071F421-E077-CB5D-9EA6-BEB0A7695778}"/>
              </a:ext>
            </a:extLst>
          </p:cNvPr>
          <p:cNvGrpSpPr/>
          <p:nvPr/>
        </p:nvGrpSpPr>
        <p:grpSpPr>
          <a:xfrm>
            <a:off x="8521461" y="3388220"/>
            <a:ext cx="1413562" cy="1412692"/>
            <a:chOff x="995121" y="2361692"/>
            <a:chExt cx="1413562" cy="1412692"/>
          </a:xfrm>
        </p:grpSpPr>
        <p:grpSp>
          <p:nvGrpSpPr>
            <p:cNvPr id="169" name="Group 168">
              <a:extLst>
                <a:ext uri="{FF2B5EF4-FFF2-40B4-BE49-F238E27FC236}">
                  <a16:creationId xmlns:a16="http://schemas.microsoft.com/office/drawing/2014/main" id="{B17A26C2-1009-E8D7-8CA2-915D6E50902E}"/>
                </a:ext>
              </a:extLst>
            </p:cNvPr>
            <p:cNvGrpSpPr/>
            <p:nvPr/>
          </p:nvGrpSpPr>
          <p:grpSpPr>
            <a:xfrm>
              <a:off x="995121" y="2767447"/>
              <a:ext cx="1413562" cy="1006937"/>
              <a:chOff x="995121" y="2810525"/>
              <a:chExt cx="1413562" cy="1006937"/>
            </a:xfrm>
          </p:grpSpPr>
          <p:grpSp>
            <p:nvGrpSpPr>
              <p:cNvPr id="171" name="Group 170">
                <a:extLst>
                  <a:ext uri="{FF2B5EF4-FFF2-40B4-BE49-F238E27FC236}">
                    <a16:creationId xmlns:a16="http://schemas.microsoft.com/office/drawing/2014/main" id="{7393C3EC-82AA-6A8D-A3CD-990CD0DE53C9}"/>
                  </a:ext>
                </a:extLst>
              </p:cNvPr>
              <p:cNvGrpSpPr/>
              <p:nvPr/>
            </p:nvGrpSpPr>
            <p:grpSpPr>
              <a:xfrm>
                <a:off x="1686299" y="2810525"/>
                <a:ext cx="56396" cy="252515"/>
                <a:chOff x="1572001" y="2811319"/>
                <a:chExt cx="56396" cy="252515"/>
              </a:xfrm>
            </p:grpSpPr>
            <p:cxnSp>
              <p:nvCxnSpPr>
                <p:cNvPr id="173" name="Straight Connector 172">
                  <a:extLst>
                    <a:ext uri="{FF2B5EF4-FFF2-40B4-BE49-F238E27FC236}">
                      <a16:creationId xmlns:a16="http://schemas.microsoft.com/office/drawing/2014/main" id="{CA9BF8B3-11AB-26A5-F470-3D7FF77D750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811319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74" name="Oval 173">
                  <a:extLst>
                    <a:ext uri="{FF2B5EF4-FFF2-40B4-BE49-F238E27FC236}">
                      <a16:creationId xmlns:a16="http://schemas.microsoft.com/office/drawing/2014/main" id="{8B9E5A75-0BE3-0ED2-13E2-19B106DB0FA5}"/>
                    </a:ext>
                  </a:extLst>
                </p:cNvPr>
                <p:cNvSpPr/>
                <p:nvPr/>
              </p:nvSpPr>
              <p:spPr>
                <a:xfrm flipH="1">
                  <a:off x="1572001" y="3002264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172" name="TextBox 171">
                <a:extLst>
                  <a:ext uri="{FF2B5EF4-FFF2-40B4-BE49-F238E27FC236}">
                    <a16:creationId xmlns:a16="http://schemas.microsoft.com/office/drawing/2014/main" id="{C9782034-CFEF-DE7D-B634-FB98D9C17512}"/>
                  </a:ext>
                </a:extLst>
              </p:cNvPr>
              <p:cNvSpPr txBox="1"/>
              <p:nvPr/>
            </p:nvSpPr>
            <p:spPr>
              <a:xfrm>
                <a:off x="995121" y="3032632"/>
                <a:ext cx="1413562" cy="7848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900" b="0" i="0">
                    <a:effectLst/>
                    <a:latin typeface="Trebuchet MS" panose="020B0703020202090204" pitchFamily="34" charset="0"/>
                  </a:rPr>
                  <a:t>Carlsberg launches new products, e.g. </a:t>
                </a:r>
                <a:r>
                  <a:rPr lang="en-GB" sz="900">
                    <a:latin typeface="Trebuchet MS" panose="020B0703020202090204" pitchFamily="34" charset="0"/>
                  </a:rPr>
                  <a:t>non-alcoholic beer to counter the negative market trend</a:t>
                </a:r>
                <a:endParaRPr lang="en-FI" sz="90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B76DDFA3-BDE1-62A7-81A4-67A831FB63FF}"/>
                </a:ext>
              </a:extLst>
            </p:cNvPr>
            <p:cNvSpPr/>
            <p:nvPr/>
          </p:nvSpPr>
          <p:spPr>
            <a:xfrm>
              <a:off x="1470644" y="2361692"/>
              <a:ext cx="480012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2020</a:t>
              </a:r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98A007A-DC43-E962-F78F-BD3A30B0C33D}"/>
              </a:ext>
            </a:extLst>
          </p:cNvPr>
          <p:cNvGrpSpPr/>
          <p:nvPr/>
        </p:nvGrpSpPr>
        <p:grpSpPr>
          <a:xfrm>
            <a:off x="7062791" y="3397797"/>
            <a:ext cx="1186057" cy="1293312"/>
            <a:chOff x="1131865" y="2361692"/>
            <a:chExt cx="1186057" cy="1293312"/>
          </a:xfrm>
        </p:grpSpPr>
        <p:grpSp>
          <p:nvGrpSpPr>
            <p:cNvPr id="176" name="Group 175">
              <a:extLst>
                <a:ext uri="{FF2B5EF4-FFF2-40B4-BE49-F238E27FC236}">
                  <a16:creationId xmlns:a16="http://schemas.microsoft.com/office/drawing/2014/main" id="{0C4D59FD-58C1-3C4C-F7FF-A2862DA44500}"/>
                </a:ext>
              </a:extLst>
            </p:cNvPr>
            <p:cNvGrpSpPr/>
            <p:nvPr/>
          </p:nvGrpSpPr>
          <p:grpSpPr>
            <a:xfrm>
              <a:off x="1131865" y="2767447"/>
              <a:ext cx="1186057" cy="887557"/>
              <a:chOff x="1131865" y="2810525"/>
              <a:chExt cx="1186057" cy="887557"/>
            </a:xfrm>
          </p:grpSpPr>
          <p:grpSp>
            <p:nvGrpSpPr>
              <p:cNvPr id="178" name="Group 177">
                <a:extLst>
                  <a:ext uri="{FF2B5EF4-FFF2-40B4-BE49-F238E27FC236}">
                    <a16:creationId xmlns:a16="http://schemas.microsoft.com/office/drawing/2014/main" id="{D71D9088-E723-80B8-32FC-1E4A4F8BC199}"/>
                  </a:ext>
                </a:extLst>
              </p:cNvPr>
              <p:cNvGrpSpPr/>
              <p:nvPr/>
            </p:nvGrpSpPr>
            <p:grpSpPr>
              <a:xfrm>
                <a:off x="1686299" y="2810525"/>
                <a:ext cx="56396" cy="252515"/>
                <a:chOff x="1572001" y="2811319"/>
                <a:chExt cx="56396" cy="252515"/>
              </a:xfrm>
            </p:grpSpPr>
            <p:cxnSp>
              <p:nvCxnSpPr>
                <p:cNvPr id="180" name="Straight Connector 179">
                  <a:extLst>
                    <a:ext uri="{FF2B5EF4-FFF2-40B4-BE49-F238E27FC236}">
                      <a16:creationId xmlns:a16="http://schemas.microsoft.com/office/drawing/2014/main" id="{464BCDB0-F276-F9B7-64D7-AB96A03162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811319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1" name="Oval 180">
                  <a:extLst>
                    <a:ext uri="{FF2B5EF4-FFF2-40B4-BE49-F238E27FC236}">
                      <a16:creationId xmlns:a16="http://schemas.microsoft.com/office/drawing/2014/main" id="{C2154A68-04AC-3423-C723-27856F19F04E}"/>
                    </a:ext>
                  </a:extLst>
                </p:cNvPr>
                <p:cNvSpPr/>
                <p:nvPr/>
              </p:nvSpPr>
              <p:spPr>
                <a:xfrm flipH="1">
                  <a:off x="1572001" y="3002264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179" name="TextBox 178">
                <a:extLst>
                  <a:ext uri="{FF2B5EF4-FFF2-40B4-BE49-F238E27FC236}">
                    <a16:creationId xmlns:a16="http://schemas.microsoft.com/office/drawing/2014/main" id="{754BAEE9-B746-4E7D-33F9-D3488F4D5AE3}"/>
                  </a:ext>
                </a:extLst>
              </p:cNvPr>
              <p:cNvSpPr txBox="1"/>
              <p:nvPr/>
            </p:nvSpPr>
            <p:spPr>
              <a:xfrm>
                <a:off x="1131865" y="3051751"/>
                <a:ext cx="11860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I" sz="900">
                    <a:latin typeface="Trebuchet MS" panose="020B0703020202090204" pitchFamily="34" charset="0"/>
                  </a:rPr>
                  <a:t>Carlsberg loses further market share to competitors </a:t>
                </a:r>
              </a:p>
            </p:txBody>
          </p:sp>
        </p:grp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272CD17F-1FA7-6C13-9283-814E06399DE5}"/>
                </a:ext>
              </a:extLst>
            </p:cNvPr>
            <p:cNvSpPr/>
            <p:nvPr/>
          </p:nvSpPr>
          <p:spPr>
            <a:xfrm>
              <a:off x="1470644" y="2361692"/>
              <a:ext cx="480012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2017</a:t>
              </a:r>
            </a:p>
          </p:txBody>
        </p:sp>
      </p:grpSp>
      <p:grpSp>
        <p:nvGrpSpPr>
          <p:cNvPr id="183" name="Group 182">
            <a:extLst>
              <a:ext uri="{FF2B5EF4-FFF2-40B4-BE49-F238E27FC236}">
                <a16:creationId xmlns:a16="http://schemas.microsoft.com/office/drawing/2014/main" id="{9601A310-74DF-1576-646C-2FC298692529}"/>
              </a:ext>
            </a:extLst>
          </p:cNvPr>
          <p:cNvGrpSpPr/>
          <p:nvPr/>
        </p:nvGrpSpPr>
        <p:grpSpPr>
          <a:xfrm>
            <a:off x="9851495" y="3370935"/>
            <a:ext cx="1048549" cy="1301446"/>
            <a:chOff x="1201375" y="2361692"/>
            <a:chExt cx="1048549" cy="1301446"/>
          </a:xfrm>
        </p:grpSpPr>
        <p:grpSp>
          <p:nvGrpSpPr>
            <p:cNvPr id="184" name="Group 183">
              <a:extLst>
                <a:ext uri="{FF2B5EF4-FFF2-40B4-BE49-F238E27FC236}">
                  <a16:creationId xmlns:a16="http://schemas.microsoft.com/office/drawing/2014/main" id="{3A5E1AB9-CB63-69BC-CA73-1A96FFEAE3CB}"/>
                </a:ext>
              </a:extLst>
            </p:cNvPr>
            <p:cNvGrpSpPr/>
            <p:nvPr/>
          </p:nvGrpSpPr>
          <p:grpSpPr>
            <a:xfrm>
              <a:off x="1201375" y="2767447"/>
              <a:ext cx="1048549" cy="895691"/>
              <a:chOff x="1201375" y="2810525"/>
              <a:chExt cx="1048549" cy="895691"/>
            </a:xfrm>
          </p:grpSpPr>
          <p:grpSp>
            <p:nvGrpSpPr>
              <p:cNvPr id="186" name="Group 185">
                <a:extLst>
                  <a:ext uri="{FF2B5EF4-FFF2-40B4-BE49-F238E27FC236}">
                    <a16:creationId xmlns:a16="http://schemas.microsoft.com/office/drawing/2014/main" id="{EB83EA31-CE34-116C-6436-884E6A2E1A50}"/>
                  </a:ext>
                </a:extLst>
              </p:cNvPr>
              <p:cNvGrpSpPr/>
              <p:nvPr/>
            </p:nvGrpSpPr>
            <p:grpSpPr>
              <a:xfrm>
                <a:off x="1686299" y="2810525"/>
                <a:ext cx="56396" cy="252515"/>
                <a:chOff x="1572001" y="2811319"/>
                <a:chExt cx="56396" cy="252515"/>
              </a:xfrm>
            </p:grpSpPr>
            <p:cxnSp>
              <p:nvCxnSpPr>
                <p:cNvPr id="188" name="Straight Connector 187">
                  <a:extLst>
                    <a:ext uri="{FF2B5EF4-FFF2-40B4-BE49-F238E27FC236}">
                      <a16:creationId xmlns:a16="http://schemas.microsoft.com/office/drawing/2014/main" id="{EA4F3647-5713-C8FE-667F-24A5790E012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811319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89" name="Oval 188">
                  <a:extLst>
                    <a:ext uri="{FF2B5EF4-FFF2-40B4-BE49-F238E27FC236}">
                      <a16:creationId xmlns:a16="http://schemas.microsoft.com/office/drawing/2014/main" id="{DA8A4681-038B-C3F4-BCD5-F94121227916}"/>
                    </a:ext>
                  </a:extLst>
                </p:cNvPr>
                <p:cNvSpPr/>
                <p:nvPr/>
              </p:nvSpPr>
              <p:spPr>
                <a:xfrm flipH="1">
                  <a:off x="1572001" y="3002264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187" name="TextBox 186">
                <a:extLst>
                  <a:ext uri="{FF2B5EF4-FFF2-40B4-BE49-F238E27FC236}">
                    <a16:creationId xmlns:a16="http://schemas.microsoft.com/office/drawing/2014/main" id="{A8EC9745-1FD6-BABA-3E0F-74B73137E4B4}"/>
                  </a:ext>
                </a:extLst>
              </p:cNvPr>
              <p:cNvSpPr txBox="1"/>
              <p:nvPr/>
            </p:nvSpPr>
            <p:spPr>
              <a:xfrm>
                <a:off x="1201375" y="3059885"/>
                <a:ext cx="104854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I" sz="900">
                    <a:latin typeface="Trebuchet MS" panose="020B0703020202090204" pitchFamily="34" charset="0"/>
                  </a:rPr>
                  <a:t>Russia accounts 9,8% of Carlsberg’s global sales</a:t>
                </a:r>
              </a:p>
            </p:txBody>
          </p:sp>
        </p:grpSp>
        <p:sp>
          <p:nvSpPr>
            <p:cNvPr id="185" name="Rectangle 184">
              <a:extLst>
                <a:ext uri="{FF2B5EF4-FFF2-40B4-BE49-F238E27FC236}">
                  <a16:creationId xmlns:a16="http://schemas.microsoft.com/office/drawing/2014/main" id="{33006F0A-ECE0-195A-59B6-EBBA3F07E876}"/>
                </a:ext>
              </a:extLst>
            </p:cNvPr>
            <p:cNvSpPr/>
            <p:nvPr/>
          </p:nvSpPr>
          <p:spPr>
            <a:xfrm>
              <a:off x="1470644" y="2361692"/>
              <a:ext cx="480012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2021</a:t>
              </a:r>
            </a:p>
          </p:txBody>
        </p:sp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10292DAC-1431-5DA9-4367-AFAFF9FA2109}"/>
              </a:ext>
            </a:extLst>
          </p:cNvPr>
          <p:cNvGrpSpPr/>
          <p:nvPr/>
        </p:nvGrpSpPr>
        <p:grpSpPr>
          <a:xfrm rot="10800000">
            <a:off x="8027903" y="2100599"/>
            <a:ext cx="1181528" cy="1190900"/>
            <a:chOff x="1119886" y="2361692"/>
            <a:chExt cx="1181528" cy="1190900"/>
          </a:xfrm>
        </p:grpSpPr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73BC5ADF-7ECE-87A2-4ABB-EBCF344675EB}"/>
                </a:ext>
              </a:extLst>
            </p:cNvPr>
            <p:cNvGrpSpPr/>
            <p:nvPr/>
          </p:nvGrpSpPr>
          <p:grpSpPr>
            <a:xfrm>
              <a:off x="1119886" y="2767447"/>
              <a:ext cx="1181528" cy="785145"/>
              <a:chOff x="1119886" y="2810525"/>
              <a:chExt cx="1181528" cy="785145"/>
            </a:xfrm>
          </p:grpSpPr>
          <p:grpSp>
            <p:nvGrpSpPr>
              <p:cNvPr id="193" name="Group 192">
                <a:extLst>
                  <a:ext uri="{FF2B5EF4-FFF2-40B4-BE49-F238E27FC236}">
                    <a16:creationId xmlns:a16="http://schemas.microsoft.com/office/drawing/2014/main" id="{D5D8AD1F-ABE9-9588-6B20-358B1DF736F3}"/>
                  </a:ext>
                </a:extLst>
              </p:cNvPr>
              <p:cNvGrpSpPr/>
              <p:nvPr/>
            </p:nvGrpSpPr>
            <p:grpSpPr>
              <a:xfrm>
                <a:off x="1686299" y="2810525"/>
                <a:ext cx="56396" cy="252515"/>
                <a:chOff x="1572001" y="2811319"/>
                <a:chExt cx="56396" cy="252515"/>
              </a:xfrm>
            </p:grpSpPr>
            <p:cxnSp>
              <p:nvCxnSpPr>
                <p:cNvPr id="195" name="Straight Connector 194">
                  <a:extLst>
                    <a:ext uri="{FF2B5EF4-FFF2-40B4-BE49-F238E27FC236}">
                      <a16:creationId xmlns:a16="http://schemas.microsoft.com/office/drawing/2014/main" id="{B9732407-B7B1-2A91-DB4A-8B70447D91D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811319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196" name="Oval 195">
                  <a:extLst>
                    <a:ext uri="{FF2B5EF4-FFF2-40B4-BE49-F238E27FC236}">
                      <a16:creationId xmlns:a16="http://schemas.microsoft.com/office/drawing/2014/main" id="{AEC6E747-04E7-9935-81F0-96E767AAE650}"/>
                    </a:ext>
                  </a:extLst>
                </p:cNvPr>
                <p:cNvSpPr/>
                <p:nvPr/>
              </p:nvSpPr>
              <p:spPr>
                <a:xfrm flipH="1">
                  <a:off x="1572001" y="3002264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194" name="TextBox 193">
                <a:extLst>
                  <a:ext uri="{FF2B5EF4-FFF2-40B4-BE49-F238E27FC236}">
                    <a16:creationId xmlns:a16="http://schemas.microsoft.com/office/drawing/2014/main" id="{7B43EAF5-A18E-F87B-7A29-78FA211EF86E}"/>
                  </a:ext>
                </a:extLst>
              </p:cNvPr>
              <p:cNvSpPr txBox="1"/>
              <p:nvPr/>
            </p:nvSpPr>
            <p:spPr>
              <a:xfrm rot="10800000">
                <a:off x="1119886" y="3087839"/>
                <a:ext cx="1181528" cy="507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FI" sz="900">
                    <a:latin typeface="Trebuchet MS" panose="020B0703020202090204" pitchFamily="34" charset="0"/>
                  </a:rPr>
                  <a:t>Russia introduces new tax increases and regulations</a:t>
                </a:r>
              </a:p>
            </p:txBody>
          </p:sp>
        </p:grpSp>
        <p:sp>
          <p:nvSpPr>
            <p:cNvPr id="192" name="Rectangle 191">
              <a:extLst>
                <a:ext uri="{FF2B5EF4-FFF2-40B4-BE49-F238E27FC236}">
                  <a16:creationId xmlns:a16="http://schemas.microsoft.com/office/drawing/2014/main" id="{C075A1A3-0090-7691-4A54-28E9DFFBB70D}"/>
                </a:ext>
              </a:extLst>
            </p:cNvPr>
            <p:cNvSpPr/>
            <p:nvPr/>
          </p:nvSpPr>
          <p:spPr>
            <a:xfrm rot="10800000">
              <a:off x="1470644" y="2361692"/>
              <a:ext cx="480012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2017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298D6463-499E-7CAB-B6B2-8C9C8CB473FF}"/>
              </a:ext>
            </a:extLst>
          </p:cNvPr>
          <p:cNvGrpSpPr/>
          <p:nvPr/>
        </p:nvGrpSpPr>
        <p:grpSpPr>
          <a:xfrm>
            <a:off x="10786045" y="3380331"/>
            <a:ext cx="1048549" cy="1162946"/>
            <a:chOff x="1201375" y="2361692"/>
            <a:chExt cx="1048549" cy="1162946"/>
          </a:xfrm>
        </p:grpSpPr>
        <p:grpSp>
          <p:nvGrpSpPr>
            <p:cNvPr id="198" name="Group 197">
              <a:extLst>
                <a:ext uri="{FF2B5EF4-FFF2-40B4-BE49-F238E27FC236}">
                  <a16:creationId xmlns:a16="http://schemas.microsoft.com/office/drawing/2014/main" id="{7C9EA36D-EDE3-2D53-3E40-F9C824D362F6}"/>
                </a:ext>
              </a:extLst>
            </p:cNvPr>
            <p:cNvGrpSpPr/>
            <p:nvPr/>
          </p:nvGrpSpPr>
          <p:grpSpPr>
            <a:xfrm>
              <a:off x="1201375" y="2767447"/>
              <a:ext cx="1048549" cy="757191"/>
              <a:chOff x="1201375" y="2810525"/>
              <a:chExt cx="1048549" cy="757191"/>
            </a:xfrm>
          </p:grpSpPr>
          <p:grpSp>
            <p:nvGrpSpPr>
              <p:cNvPr id="200" name="Group 199">
                <a:extLst>
                  <a:ext uri="{FF2B5EF4-FFF2-40B4-BE49-F238E27FC236}">
                    <a16:creationId xmlns:a16="http://schemas.microsoft.com/office/drawing/2014/main" id="{145D9A06-B789-B11A-7FA5-3217AF6DA53E}"/>
                  </a:ext>
                </a:extLst>
              </p:cNvPr>
              <p:cNvGrpSpPr/>
              <p:nvPr/>
            </p:nvGrpSpPr>
            <p:grpSpPr>
              <a:xfrm>
                <a:off x="1686299" y="2810525"/>
                <a:ext cx="56396" cy="252515"/>
                <a:chOff x="1572001" y="2811319"/>
                <a:chExt cx="56396" cy="252515"/>
              </a:xfrm>
            </p:grpSpPr>
            <p:cxnSp>
              <p:nvCxnSpPr>
                <p:cNvPr id="202" name="Straight Connector 201">
                  <a:extLst>
                    <a:ext uri="{FF2B5EF4-FFF2-40B4-BE49-F238E27FC236}">
                      <a16:creationId xmlns:a16="http://schemas.microsoft.com/office/drawing/2014/main" id="{ACDC97E0-A07A-2B0C-F298-00FD671A6FC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600199" y="2811319"/>
                  <a:ext cx="0" cy="231734"/>
                </a:xfrm>
                <a:prstGeom prst="line">
                  <a:avLst/>
                </a:prstGeom>
              </p:spPr>
              <p:style>
                <a:lnRef idx="2">
                  <a:schemeClr val="dk1"/>
                </a:lnRef>
                <a:fillRef idx="0">
                  <a:schemeClr val="dk1"/>
                </a:fillRef>
                <a:effectRef idx="1">
                  <a:schemeClr val="dk1"/>
                </a:effectRef>
                <a:fontRef idx="minor">
                  <a:schemeClr val="tx1"/>
                </a:fontRef>
              </p:style>
            </p:cxnSp>
            <p:sp>
              <p:nvSpPr>
                <p:cNvPr id="203" name="Oval 202">
                  <a:extLst>
                    <a:ext uri="{FF2B5EF4-FFF2-40B4-BE49-F238E27FC236}">
                      <a16:creationId xmlns:a16="http://schemas.microsoft.com/office/drawing/2014/main" id="{C3F78810-8721-B509-30D5-F563A5B311DF}"/>
                    </a:ext>
                  </a:extLst>
                </p:cNvPr>
                <p:cNvSpPr/>
                <p:nvPr/>
              </p:nvSpPr>
              <p:spPr>
                <a:xfrm flipH="1">
                  <a:off x="1572001" y="3002264"/>
                  <a:ext cx="56396" cy="61570"/>
                </a:xfrm>
                <a:prstGeom prst="ellipse">
                  <a:avLst/>
                </a:prstGeom>
              </p:spPr>
              <p:style>
                <a:lnRef idx="2">
                  <a:schemeClr val="dk1">
                    <a:shade val="15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FI" sz="1100">
                    <a:latin typeface="Trebuchet MS" panose="020B0703020202090204" pitchFamily="34" charset="0"/>
                  </a:endParaRPr>
                </a:p>
              </p:txBody>
            </p:sp>
          </p:grp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id="{91488152-6905-F121-582E-F55C233242AE}"/>
                  </a:ext>
                </a:extLst>
              </p:cNvPr>
              <p:cNvSpPr txBox="1"/>
              <p:nvPr/>
            </p:nvSpPr>
            <p:spPr>
              <a:xfrm>
                <a:off x="1201375" y="3059885"/>
                <a:ext cx="1048549" cy="507831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t">
                <a:spAutoFit/>
              </a:bodyPr>
              <a:lstStyle/>
              <a:p>
                <a:pPr algn="ctr"/>
                <a:r>
                  <a:rPr lang="en-FI" sz="900">
                    <a:latin typeface="Trebuchet MS"/>
                  </a:rPr>
                  <a:t>Carlsberg's risks in Russia are fully realized </a:t>
                </a:r>
                <a:endParaRPr lang="en-FI" sz="900">
                  <a:latin typeface="Trebuchet MS" panose="020B0703020202090204" pitchFamily="34" charset="0"/>
                </a:endParaRPr>
              </a:p>
            </p:txBody>
          </p:sp>
        </p:grpSp>
        <p:sp>
          <p:nvSpPr>
            <p:cNvPr id="199" name="Rectangle 198">
              <a:extLst>
                <a:ext uri="{FF2B5EF4-FFF2-40B4-BE49-F238E27FC236}">
                  <a16:creationId xmlns:a16="http://schemas.microsoft.com/office/drawing/2014/main" id="{6B1DC5BF-C26B-D210-04B6-93FC7604FCD8}"/>
                </a:ext>
              </a:extLst>
            </p:cNvPr>
            <p:cNvSpPr/>
            <p:nvPr/>
          </p:nvSpPr>
          <p:spPr>
            <a:xfrm>
              <a:off x="1470644" y="2361692"/>
              <a:ext cx="480012" cy="394636"/>
            </a:xfrm>
            <a:prstGeom prst="rect">
              <a:avLst/>
            </a:prstGeom>
            <a:solidFill>
              <a:schemeClr val="bg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FI" sz="1100">
                  <a:solidFill>
                    <a:schemeClr val="tx1"/>
                  </a:solidFill>
                  <a:latin typeface="Trebuchet MS" panose="020B0703020202090204" pitchFamily="34" charset="0"/>
                </a:rPr>
                <a:t>2022</a:t>
              </a: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A37CA7B6-2D11-30F6-92DB-6BC0B031ACFE}"/>
              </a:ext>
            </a:extLst>
          </p:cNvPr>
          <p:cNvSpPr txBox="1"/>
          <p:nvPr/>
        </p:nvSpPr>
        <p:spPr>
          <a:xfrm>
            <a:off x="214776" y="3437314"/>
            <a:ext cx="866929" cy="261610"/>
          </a:xfrm>
          <a:prstGeom prst="rect">
            <a:avLst/>
          </a:prstGeom>
          <a:solidFill>
            <a:schemeClr val="bg1"/>
          </a:solidFill>
          <a:ln w="12700">
            <a:solidFill>
              <a:srgbClr val="016D32"/>
            </a:solidFill>
          </a:ln>
        </p:spPr>
        <p:txBody>
          <a:bodyPr wrap="square" rtlCol="0">
            <a:spAutoFit/>
          </a:bodyPr>
          <a:lstStyle/>
          <a:p>
            <a:r>
              <a:rPr lang="en-FI" sz="1100" b="1"/>
              <a:t>Carlsberg</a:t>
            </a:r>
          </a:p>
        </p:txBody>
      </p:sp>
      <p:pic>
        <p:nvPicPr>
          <p:cNvPr id="5" name="Picture 4" descr="Carlsberg Logo and symbol, meaning, history, PNG, brand">
            <a:extLst>
              <a:ext uri="{FF2B5EF4-FFF2-40B4-BE49-F238E27FC236}">
                <a16:creationId xmlns:a16="http://schemas.microsoft.com/office/drawing/2014/main" id="{28F29531-D91F-B60A-F3FC-6A0AAD234B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00" y="80692"/>
            <a:ext cx="933286" cy="5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BE15652-0353-F49F-40F4-201033E4D631}"/>
              </a:ext>
            </a:extLst>
          </p:cNvPr>
          <p:cNvCxnSpPr/>
          <p:nvPr/>
        </p:nvCxnSpPr>
        <p:spPr>
          <a:xfrm>
            <a:off x="0" y="68946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1097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46604B10-910E-C2DB-EAA8-8EC8506BCE6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95" imgH="394" progId="TCLayout.ActiveDocument.1">
                  <p:embed/>
                </p:oleObj>
              </mc:Choice>
              <mc:Fallback>
                <p:oleObj name="think-cell Slide" r:id="rId4" imgW="395" imgH="394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6604B10-910E-C2DB-EAA8-8EC8506BCE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420FD26C-C59C-B44E-25FF-5BC8D5CA51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08457" y="1000143"/>
            <a:ext cx="6105264" cy="2714853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98E17D-D579-2C47-2FD3-6B7FE4427FAF}"/>
              </a:ext>
            </a:extLst>
          </p:cNvPr>
          <p:cNvCxnSpPr/>
          <p:nvPr/>
        </p:nvCxnSpPr>
        <p:spPr>
          <a:xfrm>
            <a:off x="0" y="68946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B753530-E3C7-BE39-8808-7B122D4A3E9F}"/>
              </a:ext>
            </a:extLst>
          </p:cNvPr>
          <p:cNvSpPr/>
          <p:nvPr/>
        </p:nvSpPr>
        <p:spPr>
          <a:xfrm>
            <a:off x="217714" y="1023193"/>
            <a:ext cx="5792559" cy="26175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ysClr val="windowText" lastClr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15217E-FA1C-5C88-09A2-37F83B6EC129}"/>
              </a:ext>
            </a:extLst>
          </p:cNvPr>
          <p:cNvSpPr/>
          <p:nvPr/>
        </p:nvSpPr>
        <p:spPr>
          <a:xfrm>
            <a:off x="315898" y="902798"/>
            <a:ext cx="2491310" cy="240734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1. Situation: Carlsberg in Russia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3ACC8BA-1421-5795-A9F1-6C71A6604916}"/>
              </a:ext>
            </a:extLst>
          </p:cNvPr>
          <p:cNvSpPr/>
          <p:nvPr/>
        </p:nvSpPr>
        <p:spPr>
          <a:xfrm>
            <a:off x="6232434" y="1023193"/>
            <a:ext cx="5792559" cy="26175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IN" sz="1200">
              <a:solidFill>
                <a:sysClr val="windowText" lastClr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FC7511B-A261-01D0-2EE5-FA9169812080}"/>
              </a:ext>
            </a:extLst>
          </p:cNvPr>
          <p:cNvSpPr/>
          <p:nvPr/>
        </p:nvSpPr>
        <p:spPr>
          <a:xfrm>
            <a:off x="217714" y="4061686"/>
            <a:ext cx="5792559" cy="26175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200">
              <a:solidFill>
                <a:sysClr val="windowText" lastClr="000000"/>
              </a:solidFill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E3489AE-622E-18FE-41B1-62B605756C87}"/>
              </a:ext>
            </a:extLst>
          </p:cNvPr>
          <p:cNvSpPr/>
          <p:nvPr/>
        </p:nvSpPr>
        <p:spPr>
          <a:xfrm>
            <a:off x="315898" y="3880909"/>
            <a:ext cx="2937572" cy="240790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3. Question: Stay or leave?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045ACA4-5D38-6F96-FE38-AF5CA05045E5}"/>
              </a:ext>
            </a:extLst>
          </p:cNvPr>
          <p:cNvSpPr/>
          <p:nvPr/>
        </p:nvSpPr>
        <p:spPr>
          <a:xfrm>
            <a:off x="6232434" y="4061686"/>
            <a:ext cx="5792559" cy="26175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endParaRPr lang="en-US" sz="1200">
              <a:latin typeface="Trebuchet MS" panose="020B0603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2AFE0AA-FE01-FA4A-E5E8-F2690C2C284D}"/>
              </a:ext>
            </a:extLst>
          </p:cNvPr>
          <p:cNvSpPr/>
          <p:nvPr/>
        </p:nvSpPr>
        <p:spPr>
          <a:xfrm>
            <a:off x="6330619" y="3880909"/>
            <a:ext cx="3490038" cy="240790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4. Answer: Potential sale process complicated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593A270-3B66-63DA-34A1-73D99581EE19}"/>
              </a:ext>
            </a:extLst>
          </p:cNvPr>
          <p:cNvSpPr/>
          <p:nvPr/>
        </p:nvSpPr>
        <p:spPr>
          <a:xfrm>
            <a:off x="21721" y="112466"/>
            <a:ext cx="12192000" cy="5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2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Carlsberg is facing a financial and ethical dilemma reacting to the Ukrainian crisis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19026F-9628-2935-B7D7-4DADB1CDEA9F}"/>
              </a:ext>
            </a:extLst>
          </p:cNvPr>
          <p:cNvSpPr txBox="1"/>
          <p:nvPr/>
        </p:nvSpPr>
        <p:spPr>
          <a:xfrm>
            <a:off x="217714" y="1215164"/>
            <a:ext cx="5532200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latin typeface="Trebuchet MS" panose="020B0603020202020204" pitchFamily="34" charset="0"/>
              </a:rPr>
              <a:t>Carlsberg is strongly committed to the Russian market through their subsidiary </a:t>
            </a:r>
            <a:r>
              <a:rPr lang="en-US" sz="1400" dirty="0">
                <a:latin typeface="Trebuchet MS" panose="020B0603020202020204" pitchFamily="34" charset="0"/>
              </a:rPr>
              <a:t>Baltic Beverages Holding (BBH)</a:t>
            </a:r>
            <a:endParaRPr lang="en-IN" sz="1400" dirty="0">
              <a:latin typeface="Trebuchet MS" panose="020B0603020202020204" pitchFamily="34" charset="0"/>
            </a:endParaRPr>
          </a:p>
          <a:p>
            <a:endParaRPr lang="en-IN" sz="1400" dirty="0">
              <a:latin typeface="Trebuchet MS" panose="020B0603020202020204" pitchFamily="34" charset="0"/>
            </a:endParaRPr>
          </a:p>
          <a:p>
            <a:r>
              <a:rPr lang="en-IN" sz="1400" dirty="0">
                <a:latin typeface="Trebuchet MS" panose="020B0603020202020204" pitchFamily="34" charset="0"/>
              </a:rPr>
              <a:t>Russian market comprised 9,8 % of Carlsberg’s total sales 2021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IN" sz="1400" dirty="0">
              <a:latin typeface="Trebuchet MS" panose="020B0603020202020204" pitchFamily="34" charset="0"/>
            </a:endParaRPr>
          </a:p>
          <a:p>
            <a:r>
              <a:rPr lang="en-IN" sz="1400" dirty="0">
                <a:latin typeface="Trebuchet MS" panose="020B0603020202020204" pitchFamily="34" charset="0"/>
              </a:rPr>
              <a:t>27 % market share in Russia (2021)</a:t>
            </a:r>
          </a:p>
          <a:p>
            <a:endParaRPr lang="en-IN" sz="1400" dirty="0">
              <a:latin typeface="Trebuchet MS" panose="020B0603020202020204" pitchFamily="34" charset="0"/>
            </a:endParaRPr>
          </a:p>
          <a:p>
            <a:r>
              <a:rPr lang="en-IN" sz="1400" dirty="0">
                <a:latin typeface="Trebuchet MS" panose="020B0603020202020204" pitchFamily="34" charset="0"/>
              </a:rPr>
              <a:t>8400 employees in Russia</a:t>
            </a:r>
          </a:p>
          <a:p>
            <a:endParaRPr lang="en-IN" sz="1400" dirty="0">
              <a:latin typeface="Trebuchet MS" panose="020B0603020202020204" pitchFamily="34" charset="0"/>
            </a:endParaRPr>
          </a:p>
          <a:p>
            <a:r>
              <a:rPr lang="en-IN" sz="1400" dirty="0">
                <a:latin typeface="Trebuchet MS" panose="020B0603020202020204" pitchFamily="34" charset="0"/>
              </a:rPr>
              <a:t>Carlsberg’s market share has decreased in the past 5 years while the total beer consumption has grown during the same period</a:t>
            </a:r>
          </a:p>
          <a:p>
            <a:endParaRPr lang="en-IN" sz="1400" dirty="0">
              <a:latin typeface="Trebuchet MS" panose="020B0603020202020204" pitchFamily="34" charset="0"/>
            </a:endParaRPr>
          </a:p>
          <a:p>
            <a:endParaRPr lang="en-IN" sz="1400" dirty="0">
              <a:latin typeface="Trebuchet MS" panose="020B0603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C370AA-B776-5349-C933-F115803A2B18}"/>
              </a:ext>
            </a:extLst>
          </p:cNvPr>
          <p:cNvSpPr txBox="1"/>
          <p:nvPr/>
        </p:nvSpPr>
        <p:spPr>
          <a:xfrm>
            <a:off x="217714" y="4193275"/>
            <a:ext cx="574185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400" b="1">
                <a:latin typeface="Trebuchet MS" panose="020B0603020202020204" pitchFamily="34" charset="0"/>
              </a:rPr>
              <a:t>Leave:</a:t>
            </a:r>
          </a:p>
          <a:p>
            <a:pPr>
              <a:spcAft>
                <a:spcPts val="800"/>
              </a:spcAft>
            </a:pPr>
            <a:r>
              <a:rPr lang="en-US" sz="1400">
                <a:latin typeface="Trebuchet MS" panose="020B0603020202020204" pitchFamily="34" charset="0"/>
              </a:rPr>
              <a:t>Carlsberg face pressure from Danish media to leave Russia after invasion of Ukraine and risk reputational damage and boycotts in western markets if staying</a:t>
            </a:r>
            <a:endParaRPr lang="en-FI" sz="1400">
              <a:latin typeface="Trebuchet MS" panose="020B0603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US" sz="1400">
                <a:latin typeface="Trebuchet MS" panose="020B0603020202020204" pitchFamily="34" charset="0"/>
              </a:rPr>
              <a:t>Staying would mean financing the war indirectly by paying taxes</a:t>
            </a:r>
            <a:endParaRPr lang="en-FI" sz="1400">
              <a:latin typeface="Trebuchet MS" panose="020B0603020202020204" pitchFamily="34" charset="0"/>
            </a:endParaRPr>
          </a:p>
          <a:p>
            <a:pPr lvl="0">
              <a:spcBef>
                <a:spcPct val="0"/>
              </a:spcBef>
              <a:spcAft>
                <a:spcPts val="800"/>
              </a:spcAft>
            </a:pPr>
            <a:r>
              <a:rPr lang="en-GB" sz="1400" b="1">
                <a:latin typeface="Trebuchet MS" panose="020B0603020202020204" pitchFamily="34" charset="0"/>
              </a:rPr>
              <a:t>Stay:</a:t>
            </a:r>
          </a:p>
          <a:p>
            <a:pPr lvl="0">
              <a:spcBef>
                <a:spcPct val="0"/>
              </a:spcBef>
              <a:spcAft>
                <a:spcPts val="800"/>
              </a:spcAft>
            </a:pPr>
            <a:r>
              <a:rPr lang="en-GB" sz="1400">
                <a:latin typeface="Trebuchet MS" panose="020B0603020202020204" pitchFamily="34" charset="0"/>
              </a:rPr>
              <a:t>Responsibility </a:t>
            </a:r>
            <a:r>
              <a:rPr lang="en-IN" sz="1400">
                <a:latin typeface="Trebuchet MS" panose="020B0603020202020204" pitchFamily="34" charset="0"/>
              </a:rPr>
              <a:t>to provide jobs and salaries for loyal employees</a:t>
            </a:r>
          </a:p>
          <a:p>
            <a:pPr lvl="0">
              <a:spcBef>
                <a:spcPct val="0"/>
              </a:spcBef>
              <a:spcAft>
                <a:spcPts val="800"/>
              </a:spcAft>
            </a:pPr>
            <a:r>
              <a:rPr lang="en-GB" sz="1400">
                <a:latin typeface="Trebuchet MS" panose="020B0603020202020204" pitchFamily="34" charset="0"/>
              </a:rPr>
              <a:t>If no suitable buyer is found and assets face risk of falling in government’s hands, temporary staying is justified</a:t>
            </a:r>
          </a:p>
          <a:p>
            <a:pPr marL="285750" lvl="0" indent="-2857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1400">
              <a:latin typeface="Trebuchet MS" panose="020B0603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245BE6-A447-2F02-75DA-06FDAA449D33}"/>
              </a:ext>
            </a:extLst>
          </p:cNvPr>
          <p:cNvSpPr txBox="1"/>
          <p:nvPr/>
        </p:nvSpPr>
        <p:spPr>
          <a:xfrm>
            <a:off x="6363936" y="4193275"/>
            <a:ext cx="5523264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577850">
              <a:spcBef>
                <a:spcPct val="0"/>
              </a:spcBef>
            </a:pPr>
            <a:r>
              <a:rPr lang="en-GB" sz="1400">
                <a:latin typeface="Trebuchet MS" panose="020B0603020202020204" pitchFamily="34" charset="0"/>
              </a:rPr>
              <a:t>Sales price of Russian operations will be close to zero, well below market value of assets (non-current assets in Russia valued DKK 19,1 billion in 2021)</a:t>
            </a:r>
          </a:p>
          <a:p>
            <a:pPr marL="285750" lvl="0" indent="-2857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1400" kern="1200">
              <a:latin typeface="Trebuchet MS" panose="020B0603020202020204" pitchFamily="34" charset="0"/>
            </a:endParaRPr>
          </a:p>
          <a:p>
            <a:pPr lvl="0" defTabSz="577850">
              <a:spcBef>
                <a:spcPct val="0"/>
              </a:spcBef>
            </a:pPr>
            <a:r>
              <a:rPr lang="en-GB" sz="1400">
                <a:latin typeface="Trebuchet MS" panose="020B0603020202020204" pitchFamily="34" charset="0"/>
              </a:rPr>
              <a:t>As of 2022 Carlsberg has not found suitable buyers</a:t>
            </a:r>
          </a:p>
          <a:p>
            <a:pPr lvl="0" defTabSz="577850">
              <a:spcBef>
                <a:spcPct val="0"/>
              </a:spcBef>
            </a:pPr>
            <a:endParaRPr lang="en-GB" sz="1400">
              <a:latin typeface="Trebuchet MS" panose="020B0603020202020204" pitchFamily="34" charset="0"/>
            </a:endParaRPr>
          </a:p>
          <a:p>
            <a:pPr lvl="0" defTabSz="577850">
              <a:spcBef>
                <a:spcPct val="0"/>
              </a:spcBef>
            </a:pPr>
            <a:r>
              <a:rPr lang="en-GB" sz="1400">
                <a:latin typeface="Trebuchet MS" panose="020B0603020202020204" pitchFamily="34" charset="0"/>
              </a:rPr>
              <a:t>Possible investors must come from countries that have not imposed sanctions on Russia</a:t>
            </a:r>
          </a:p>
          <a:p>
            <a:pPr lvl="0" defTabSz="577850">
              <a:spcBef>
                <a:spcPct val="0"/>
              </a:spcBef>
            </a:pPr>
            <a:endParaRPr lang="en-GB" sz="1400" kern="1200">
              <a:latin typeface="Trebuchet MS" panose="020B0603020202020204" pitchFamily="34" charset="0"/>
            </a:endParaRPr>
          </a:p>
          <a:p>
            <a:pPr lvl="0" defTabSz="577850">
              <a:spcBef>
                <a:spcPct val="0"/>
              </a:spcBef>
            </a:pPr>
            <a:r>
              <a:rPr lang="en-GB" sz="1400">
                <a:latin typeface="Trebuchet MS" panose="020B0603020202020204" pitchFamily="34" charset="0"/>
              </a:rPr>
              <a:t>Local Russian buyer candidates involve a risk of government connections</a:t>
            </a:r>
          </a:p>
          <a:p>
            <a:pPr marL="285750" lvl="0" indent="-2857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1400">
              <a:latin typeface="Trebuchet MS" panose="020B0603020202020204" pitchFamily="34" charset="0"/>
            </a:endParaRPr>
          </a:p>
          <a:p>
            <a:pPr marL="285750" lvl="0" indent="-285750" defTabSz="57785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en-GB" sz="1400" kern="1200">
              <a:latin typeface="Trebuchet MS" panose="020B0603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DF4DEC4-A2C8-2369-9B91-38679C675FD9}"/>
              </a:ext>
            </a:extLst>
          </p:cNvPr>
          <p:cNvSpPr/>
          <p:nvPr/>
        </p:nvSpPr>
        <p:spPr>
          <a:xfrm>
            <a:off x="6330618" y="902798"/>
            <a:ext cx="4294710" cy="240714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rebuchet MS" panose="020B0603020202020204" pitchFamily="34" charset="0"/>
                <a:cs typeface="Arial" panose="020B0604020202020204" pitchFamily="34" charset="0"/>
              </a:rPr>
              <a:t>2. Complication: Russian invasion of Ukraine March 2022</a:t>
            </a:r>
          </a:p>
        </p:txBody>
      </p:sp>
      <p:pic>
        <p:nvPicPr>
          <p:cNvPr id="3" name="Picture 2" descr="Carlsberg Logo and symbol, meaning, history, PNG, brand">
            <a:extLst>
              <a:ext uri="{FF2B5EF4-FFF2-40B4-BE49-F238E27FC236}">
                <a16:creationId xmlns:a16="http://schemas.microsoft.com/office/drawing/2014/main" id="{148C3D20-B288-74CA-6D1E-FBC13A061B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00" y="80692"/>
            <a:ext cx="933286" cy="5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1894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D43A8BE-7A51-BF10-CE7C-4DCC86878575}"/>
              </a:ext>
            </a:extLst>
          </p:cNvPr>
          <p:cNvSpPr txBox="1"/>
          <p:nvPr/>
        </p:nvSpPr>
        <p:spPr>
          <a:xfrm>
            <a:off x="333352" y="1104554"/>
            <a:ext cx="785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5400" b="1">
                <a:solidFill>
                  <a:srgbClr val="016D32"/>
                </a:solidFill>
                <a:latin typeface="Trebuchet MS" panose="020B0703020202090204" pitchFamily="34" charset="0"/>
              </a:rPr>
              <a:t>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8D901B-52E1-93DE-D922-D2BADB29E4AC}"/>
              </a:ext>
            </a:extLst>
          </p:cNvPr>
          <p:cNvSpPr txBox="1"/>
          <p:nvPr/>
        </p:nvSpPr>
        <p:spPr>
          <a:xfrm>
            <a:off x="333352" y="1993738"/>
            <a:ext cx="785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5400" b="1">
                <a:solidFill>
                  <a:srgbClr val="016D32"/>
                </a:solidFill>
                <a:latin typeface="Trebuchet MS" panose="020B0703020202090204" pitchFamily="34" charset="0"/>
              </a:rPr>
              <a:t>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F3D439-2957-2ACA-EF29-E9A31E80AE45}"/>
              </a:ext>
            </a:extLst>
          </p:cNvPr>
          <p:cNvSpPr txBox="1"/>
          <p:nvPr/>
        </p:nvSpPr>
        <p:spPr>
          <a:xfrm>
            <a:off x="333352" y="2904850"/>
            <a:ext cx="785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5400" b="1">
                <a:solidFill>
                  <a:srgbClr val="016D32"/>
                </a:solidFill>
                <a:latin typeface="Trebuchet MS" panose="020B0703020202090204" pitchFamily="34" charset="0"/>
              </a:rPr>
              <a:t>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1A1D36-8437-8107-B33F-5986B11C7925}"/>
              </a:ext>
            </a:extLst>
          </p:cNvPr>
          <p:cNvSpPr txBox="1"/>
          <p:nvPr/>
        </p:nvSpPr>
        <p:spPr>
          <a:xfrm>
            <a:off x="333352" y="3829449"/>
            <a:ext cx="785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5400" b="1">
                <a:solidFill>
                  <a:srgbClr val="016D32"/>
                </a:solidFill>
                <a:latin typeface="Trebuchet MS" panose="020B0703020202090204" pitchFamily="34" charset="0"/>
              </a:rPr>
              <a:t>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9E3E9FB-7F1D-49FB-EFDE-179008C66AB5}"/>
              </a:ext>
            </a:extLst>
          </p:cNvPr>
          <p:cNvSpPr txBox="1"/>
          <p:nvPr/>
        </p:nvSpPr>
        <p:spPr>
          <a:xfrm>
            <a:off x="333352" y="4738197"/>
            <a:ext cx="785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5400" b="1">
                <a:solidFill>
                  <a:srgbClr val="016D32"/>
                </a:solidFill>
                <a:latin typeface="Trebuchet MS" panose="020B0703020202090204" pitchFamily="34" charset="0"/>
              </a:rPr>
              <a:t>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E26BF7-DC79-833B-EE25-CAA7AA47EDE9}"/>
              </a:ext>
            </a:extLst>
          </p:cNvPr>
          <p:cNvSpPr txBox="1"/>
          <p:nvPr/>
        </p:nvSpPr>
        <p:spPr>
          <a:xfrm>
            <a:off x="352671" y="5638186"/>
            <a:ext cx="785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5400" b="1">
                <a:solidFill>
                  <a:srgbClr val="016D32"/>
                </a:solidFill>
                <a:latin typeface="Trebuchet MS" panose="020B0703020202090204" pitchFamily="34" charset="0"/>
              </a:rPr>
              <a:t>L</a:t>
            </a:r>
          </a:p>
        </p:txBody>
      </p:sp>
      <p:sp>
        <p:nvSpPr>
          <p:cNvPr id="11" name="Pentagon 10">
            <a:extLst>
              <a:ext uri="{FF2B5EF4-FFF2-40B4-BE49-F238E27FC236}">
                <a16:creationId xmlns:a16="http://schemas.microsoft.com/office/drawing/2014/main" id="{C34B31E5-BF19-B455-34A7-82DEA7653515}"/>
              </a:ext>
            </a:extLst>
          </p:cNvPr>
          <p:cNvSpPr/>
          <p:nvPr/>
        </p:nvSpPr>
        <p:spPr>
          <a:xfrm>
            <a:off x="938655" y="1275418"/>
            <a:ext cx="2795472" cy="676451"/>
          </a:xfrm>
          <a:prstGeom prst="homePlate">
            <a:avLst/>
          </a:prstGeom>
          <a:solidFill>
            <a:srgbClr val="016D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sz="2800">
                <a:latin typeface="Trebuchet MS" panose="020B0703020202090204" pitchFamily="34" charset="0"/>
              </a:rPr>
              <a:t>olitical</a:t>
            </a:r>
          </a:p>
        </p:txBody>
      </p:sp>
      <p:sp>
        <p:nvSpPr>
          <p:cNvPr id="12" name="Pentagon 11">
            <a:extLst>
              <a:ext uri="{FF2B5EF4-FFF2-40B4-BE49-F238E27FC236}">
                <a16:creationId xmlns:a16="http://schemas.microsoft.com/office/drawing/2014/main" id="{F22E20B2-7319-384A-CC40-E5F93649C63D}"/>
              </a:ext>
            </a:extLst>
          </p:cNvPr>
          <p:cNvSpPr/>
          <p:nvPr/>
        </p:nvSpPr>
        <p:spPr>
          <a:xfrm>
            <a:off x="938658" y="2121477"/>
            <a:ext cx="2795472" cy="676451"/>
          </a:xfrm>
          <a:prstGeom prst="homePlate">
            <a:avLst/>
          </a:prstGeom>
          <a:solidFill>
            <a:srgbClr val="016D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sz="2800">
                <a:latin typeface="Trebuchet MS" panose="020B0703020202090204" pitchFamily="34" charset="0"/>
              </a:rPr>
              <a:t>conomical</a:t>
            </a:r>
          </a:p>
        </p:txBody>
      </p:sp>
      <p:sp>
        <p:nvSpPr>
          <p:cNvPr id="13" name="Pentagon 12">
            <a:extLst>
              <a:ext uri="{FF2B5EF4-FFF2-40B4-BE49-F238E27FC236}">
                <a16:creationId xmlns:a16="http://schemas.microsoft.com/office/drawing/2014/main" id="{9C0AD7F8-352A-67B2-817D-5B22EDEF93C2}"/>
              </a:ext>
            </a:extLst>
          </p:cNvPr>
          <p:cNvSpPr/>
          <p:nvPr/>
        </p:nvSpPr>
        <p:spPr>
          <a:xfrm>
            <a:off x="938658" y="3032588"/>
            <a:ext cx="2795472" cy="676451"/>
          </a:xfrm>
          <a:prstGeom prst="homePlate">
            <a:avLst/>
          </a:prstGeom>
          <a:solidFill>
            <a:srgbClr val="016D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sz="2800">
                <a:latin typeface="Trebuchet MS" panose="020B0703020202090204" pitchFamily="34" charset="0"/>
              </a:rPr>
              <a:t>ocial</a:t>
            </a:r>
          </a:p>
        </p:txBody>
      </p:sp>
      <p:sp>
        <p:nvSpPr>
          <p:cNvPr id="14" name="Pentagon 13">
            <a:extLst>
              <a:ext uri="{FF2B5EF4-FFF2-40B4-BE49-F238E27FC236}">
                <a16:creationId xmlns:a16="http://schemas.microsoft.com/office/drawing/2014/main" id="{C6B7AF87-DDF6-3F47-6CB0-CBBE636BDF66}"/>
              </a:ext>
            </a:extLst>
          </p:cNvPr>
          <p:cNvSpPr/>
          <p:nvPr/>
        </p:nvSpPr>
        <p:spPr>
          <a:xfrm>
            <a:off x="938658" y="3943699"/>
            <a:ext cx="2795472" cy="676451"/>
          </a:xfrm>
          <a:prstGeom prst="homePlate">
            <a:avLst/>
          </a:prstGeom>
          <a:solidFill>
            <a:srgbClr val="016D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sz="2800">
                <a:latin typeface="Trebuchet MS" panose="020B0703020202090204" pitchFamily="34" charset="0"/>
              </a:rPr>
              <a:t>echnological</a:t>
            </a:r>
          </a:p>
        </p:txBody>
      </p:sp>
      <p:sp>
        <p:nvSpPr>
          <p:cNvPr id="15" name="Pentagon 14">
            <a:extLst>
              <a:ext uri="{FF2B5EF4-FFF2-40B4-BE49-F238E27FC236}">
                <a16:creationId xmlns:a16="http://schemas.microsoft.com/office/drawing/2014/main" id="{04662BE2-91CD-AF1D-6CC6-088181864C2D}"/>
              </a:ext>
            </a:extLst>
          </p:cNvPr>
          <p:cNvSpPr/>
          <p:nvPr/>
        </p:nvSpPr>
        <p:spPr>
          <a:xfrm>
            <a:off x="938657" y="4849213"/>
            <a:ext cx="2795473" cy="676451"/>
          </a:xfrm>
          <a:prstGeom prst="homePlate">
            <a:avLst/>
          </a:prstGeom>
          <a:solidFill>
            <a:srgbClr val="016D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sz="2800">
                <a:latin typeface="Trebuchet MS" panose="020B0703020202090204" pitchFamily="34" charset="0"/>
              </a:rPr>
              <a:t>nvironmental</a:t>
            </a:r>
          </a:p>
        </p:txBody>
      </p:sp>
      <p:sp>
        <p:nvSpPr>
          <p:cNvPr id="16" name="Pentagon 15">
            <a:extLst>
              <a:ext uri="{FF2B5EF4-FFF2-40B4-BE49-F238E27FC236}">
                <a16:creationId xmlns:a16="http://schemas.microsoft.com/office/drawing/2014/main" id="{500F7170-A8F3-C4FA-A1CC-321AE6441FCA}"/>
              </a:ext>
            </a:extLst>
          </p:cNvPr>
          <p:cNvSpPr/>
          <p:nvPr/>
        </p:nvSpPr>
        <p:spPr>
          <a:xfrm>
            <a:off x="938655" y="5765924"/>
            <a:ext cx="2795473" cy="676451"/>
          </a:xfrm>
          <a:prstGeom prst="homePlate">
            <a:avLst/>
          </a:prstGeom>
          <a:solidFill>
            <a:srgbClr val="016D3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FI" sz="2800">
                <a:latin typeface="Trebuchet MS" panose="020B0703020202090204" pitchFamily="34" charset="0"/>
              </a:rPr>
              <a:t>egal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39EFA678-64F4-CC9D-5780-FBE267AC6D00}"/>
              </a:ext>
            </a:extLst>
          </p:cNvPr>
          <p:cNvCxnSpPr>
            <a:cxnSpLocks/>
          </p:cNvCxnSpPr>
          <p:nvPr/>
        </p:nvCxnSpPr>
        <p:spPr>
          <a:xfrm>
            <a:off x="7391513" y="1178510"/>
            <a:ext cx="4299744" cy="66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B8C39361-84E5-150A-E37B-9DE438DB3045}"/>
              </a:ext>
            </a:extLst>
          </p:cNvPr>
          <p:cNvCxnSpPr>
            <a:cxnSpLocks/>
          </p:cNvCxnSpPr>
          <p:nvPr/>
        </p:nvCxnSpPr>
        <p:spPr>
          <a:xfrm>
            <a:off x="333352" y="2041432"/>
            <a:ext cx="1135790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6EB85D8B-F758-CE2D-9597-FD0799FDEBC8}"/>
              </a:ext>
            </a:extLst>
          </p:cNvPr>
          <p:cNvSpPr/>
          <p:nvPr/>
        </p:nvSpPr>
        <p:spPr>
          <a:xfrm>
            <a:off x="310491" y="68924"/>
            <a:ext cx="12192000" cy="5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IN" sz="2000" dirty="0">
                <a:solidFill>
                  <a:schemeClr val="tx1"/>
                </a:solidFill>
                <a:latin typeface="Trebuchet MS"/>
                <a:cs typeface="Arial"/>
              </a:rPr>
              <a:t>Carlsberg’s business environment in Russia in March 2022 is especially affected by </a:t>
            </a:r>
          </a:p>
          <a:p>
            <a:r>
              <a:rPr lang="en-IN" sz="2000" dirty="0">
                <a:solidFill>
                  <a:schemeClr val="tx1"/>
                </a:solidFill>
                <a:latin typeface="Trebuchet MS"/>
                <a:cs typeface="Arial"/>
              </a:rPr>
              <a:t>the challenges in political and economical factors</a:t>
            </a:r>
            <a:endParaRPr lang="en-IN" dirty="0">
              <a:solidFill>
                <a:schemeClr val="tx1"/>
              </a:solidFill>
              <a:latin typeface="Trebuchet MS"/>
              <a:cs typeface="Arial"/>
            </a:endParaRPr>
          </a:p>
        </p:txBody>
      </p: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9736E88-AB4B-A5A8-231C-7EB2D838BA1F}"/>
              </a:ext>
            </a:extLst>
          </p:cNvPr>
          <p:cNvCxnSpPr/>
          <p:nvPr/>
        </p:nvCxnSpPr>
        <p:spPr>
          <a:xfrm>
            <a:off x="-4560" y="68946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DD00C6DA-16F6-6805-71DE-DD5D65963740}"/>
              </a:ext>
            </a:extLst>
          </p:cNvPr>
          <p:cNvSpPr txBox="1"/>
          <p:nvPr/>
        </p:nvSpPr>
        <p:spPr>
          <a:xfrm>
            <a:off x="3921573" y="823170"/>
            <a:ext cx="300668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latin typeface="Trebuchet MS"/>
              </a:rPr>
              <a:t>Effect on Carlsberg</a:t>
            </a:r>
            <a:endParaRPr lang="en-US">
              <a:latin typeface="Trebuchet MS" panose="020B070302020209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3ED7D89-5F75-C922-1373-FC4BC1281DCE}"/>
              </a:ext>
            </a:extLst>
          </p:cNvPr>
          <p:cNvSpPr txBox="1"/>
          <p:nvPr/>
        </p:nvSpPr>
        <p:spPr>
          <a:xfrm>
            <a:off x="7373707" y="815797"/>
            <a:ext cx="3006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>
                <a:latin typeface="Trebuchet MS" panose="020B0703020202090204" pitchFamily="34" charset="0"/>
              </a:rPr>
              <a:t>Comments</a:t>
            </a: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C351B0D-6CC4-05E6-94D4-37EC15D0A856}"/>
              </a:ext>
            </a:extLst>
          </p:cNvPr>
          <p:cNvGrpSpPr/>
          <p:nvPr/>
        </p:nvGrpSpPr>
        <p:grpSpPr>
          <a:xfrm>
            <a:off x="3920439" y="2247655"/>
            <a:ext cx="3293108" cy="514520"/>
            <a:chOff x="3946788" y="1418241"/>
            <a:chExt cx="3293108" cy="514520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0950E91A-EFB9-E659-58E0-8A952BECEDD6}"/>
                </a:ext>
              </a:extLst>
            </p:cNvPr>
            <p:cNvSpPr/>
            <p:nvPr/>
          </p:nvSpPr>
          <p:spPr>
            <a:xfrm>
              <a:off x="4070713" y="1578060"/>
              <a:ext cx="2997060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1CE9127-8343-2FDC-E1F3-6EAFA296A0F8}"/>
                </a:ext>
              </a:extLst>
            </p:cNvPr>
            <p:cNvCxnSpPr>
              <a:cxnSpLocks/>
            </p:cNvCxnSpPr>
            <p:nvPr/>
          </p:nvCxnSpPr>
          <p:spPr>
            <a:xfrm>
              <a:off x="4070713" y="1492150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5" name="Straight Connector 54">
              <a:extLst>
                <a:ext uri="{FF2B5EF4-FFF2-40B4-BE49-F238E27FC236}">
                  <a16:creationId xmlns:a16="http://schemas.microsoft.com/office/drawing/2014/main" id="{C3A17095-5FAF-E0DC-60F8-DF84B1A77C27}"/>
                </a:ext>
              </a:extLst>
            </p:cNvPr>
            <p:cNvCxnSpPr>
              <a:cxnSpLocks/>
            </p:cNvCxnSpPr>
            <p:nvPr/>
          </p:nvCxnSpPr>
          <p:spPr>
            <a:xfrm>
              <a:off x="7067773" y="1492150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19411A0F-5811-DD64-4408-7D23CB28FC66}"/>
                </a:ext>
              </a:extLst>
            </p:cNvPr>
            <p:cNvCxnSpPr>
              <a:cxnSpLocks/>
            </p:cNvCxnSpPr>
            <p:nvPr/>
          </p:nvCxnSpPr>
          <p:spPr>
            <a:xfrm>
              <a:off x="4670125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160473F6-EBCC-F81E-E357-6A8767DAF67F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37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12137E7-CD8E-3F53-CCFE-261F08CC2B72}"/>
                </a:ext>
              </a:extLst>
            </p:cNvPr>
            <p:cNvCxnSpPr>
              <a:cxnSpLocks/>
            </p:cNvCxnSpPr>
            <p:nvPr/>
          </p:nvCxnSpPr>
          <p:spPr>
            <a:xfrm>
              <a:off x="5868949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0B945808-B318-E057-F332-A36600334D27}"/>
                </a:ext>
              </a:extLst>
            </p:cNvPr>
            <p:cNvCxnSpPr>
              <a:cxnSpLocks/>
            </p:cNvCxnSpPr>
            <p:nvPr/>
          </p:nvCxnSpPr>
          <p:spPr>
            <a:xfrm>
              <a:off x="6468361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7CA2845-15D5-229C-A98B-C691963A28D0}"/>
                </a:ext>
              </a:extLst>
            </p:cNvPr>
            <p:cNvSpPr txBox="1"/>
            <p:nvPr/>
          </p:nvSpPr>
          <p:spPr>
            <a:xfrm>
              <a:off x="3946788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0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21F2827-21DB-767A-1627-2674A74EDC61}"/>
                </a:ext>
              </a:extLst>
            </p:cNvPr>
            <p:cNvSpPr txBox="1"/>
            <p:nvPr/>
          </p:nvSpPr>
          <p:spPr>
            <a:xfrm>
              <a:off x="4555826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1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4B1F1D4-AB23-6CAE-F056-11320E9E21B5}"/>
                </a:ext>
              </a:extLst>
            </p:cNvPr>
            <p:cNvSpPr txBox="1"/>
            <p:nvPr/>
          </p:nvSpPr>
          <p:spPr>
            <a:xfrm>
              <a:off x="5147230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2</a:t>
              </a:r>
            </a:p>
          </p:txBody>
        </p: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A08C398-C449-5615-43C7-1F603C0C4199}"/>
                </a:ext>
              </a:extLst>
            </p:cNvPr>
            <p:cNvSpPr txBox="1"/>
            <p:nvPr/>
          </p:nvSpPr>
          <p:spPr>
            <a:xfrm>
              <a:off x="5753031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3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0B44868A-3670-C8BE-3CCD-39FCDBAD51B4}"/>
                </a:ext>
              </a:extLst>
            </p:cNvPr>
            <p:cNvSpPr txBox="1"/>
            <p:nvPr/>
          </p:nvSpPr>
          <p:spPr>
            <a:xfrm>
              <a:off x="6354061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4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544DE376-FB49-1BBE-4231-0CDE2DAB3B33}"/>
                </a:ext>
              </a:extLst>
            </p:cNvPr>
            <p:cNvSpPr txBox="1"/>
            <p:nvPr/>
          </p:nvSpPr>
          <p:spPr>
            <a:xfrm>
              <a:off x="6953472" y="1678845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5</a:t>
              </a: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FDA7DCDE-ED2A-7FD2-BC56-86EB4F87CBE7}"/>
                </a:ext>
              </a:extLst>
            </p:cNvPr>
            <p:cNvSpPr/>
            <p:nvPr/>
          </p:nvSpPr>
          <p:spPr>
            <a:xfrm>
              <a:off x="6924821" y="1418241"/>
              <a:ext cx="315075" cy="315075"/>
            </a:xfrm>
            <a:prstGeom prst="ellipse">
              <a:avLst/>
            </a:prstGeom>
            <a:solidFill>
              <a:srgbClr val="016D3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B3E4891B-B603-C207-3803-A8875706F658}"/>
              </a:ext>
            </a:extLst>
          </p:cNvPr>
          <p:cNvGrpSpPr/>
          <p:nvPr/>
        </p:nvGrpSpPr>
        <p:grpSpPr>
          <a:xfrm>
            <a:off x="3920439" y="1178285"/>
            <a:ext cx="3293108" cy="727991"/>
            <a:chOff x="3946788" y="1204770"/>
            <a:chExt cx="3293108" cy="727991"/>
          </a:xfrm>
        </p:grpSpPr>
        <p:cxnSp>
          <p:nvCxnSpPr>
            <p:cNvPr id="72" name="Straight Connector 71">
              <a:extLst>
                <a:ext uri="{FF2B5EF4-FFF2-40B4-BE49-F238E27FC236}">
                  <a16:creationId xmlns:a16="http://schemas.microsoft.com/office/drawing/2014/main" id="{135BE0C6-7804-E92A-20E0-D88FAAEB7D04}"/>
                </a:ext>
              </a:extLst>
            </p:cNvPr>
            <p:cNvCxnSpPr>
              <a:cxnSpLocks/>
            </p:cNvCxnSpPr>
            <p:nvPr/>
          </p:nvCxnSpPr>
          <p:spPr>
            <a:xfrm>
              <a:off x="4005668" y="1204770"/>
              <a:ext cx="3234228" cy="0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5C70CDD3-1678-B117-94C4-34390B452CB4}"/>
                </a:ext>
              </a:extLst>
            </p:cNvPr>
            <p:cNvSpPr/>
            <p:nvPr/>
          </p:nvSpPr>
          <p:spPr>
            <a:xfrm>
              <a:off x="4070713" y="1578060"/>
              <a:ext cx="2997060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ADB6B5F9-8A81-E5F6-5F72-EB51FF851D64}"/>
                </a:ext>
              </a:extLst>
            </p:cNvPr>
            <p:cNvCxnSpPr>
              <a:cxnSpLocks/>
            </p:cNvCxnSpPr>
            <p:nvPr/>
          </p:nvCxnSpPr>
          <p:spPr>
            <a:xfrm>
              <a:off x="4070713" y="1492150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589BC77B-2BFF-1408-A958-738749B9D694}"/>
                </a:ext>
              </a:extLst>
            </p:cNvPr>
            <p:cNvCxnSpPr>
              <a:cxnSpLocks/>
            </p:cNvCxnSpPr>
            <p:nvPr/>
          </p:nvCxnSpPr>
          <p:spPr>
            <a:xfrm>
              <a:off x="7067773" y="1492150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08A42596-7C0D-BDCE-77FF-74552757AB9A}"/>
                </a:ext>
              </a:extLst>
            </p:cNvPr>
            <p:cNvCxnSpPr>
              <a:cxnSpLocks/>
            </p:cNvCxnSpPr>
            <p:nvPr/>
          </p:nvCxnSpPr>
          <p:spPr>
            <a:xfrm>
              <a:off x="4670125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7FBD02B-BC92-F31A-9030-8C4E13CD2599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37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24190778-C369-D016-4D57-C41144717FD5}"/>
                </a:ext>
              </a:extLst>
            </p:cNvPr>
            <p:cNvCxnSpPr>
              <a:cxnSpLocks/>
            </p:cNvCxnSpPr>
            <p:nvPr/>
          </p:nvCxnSpPr>
          <p:spPr>
            <a:xfrm>
              <a:off x="5868949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47A4D7D8-1778-9933-24AA-7A3DDCFA8E5C}"/>
                </a:ext>
              </a:extLst>
            </p:cNvPr>
            <p:cNvCxnSpPr>
              <a:cxnSpLocks/>
            </p:cNvCxnSpPr>
            <p:nvPr/>
          </p:nvCxnSpPr>
          <p:spPr>
            <a:xfrm>
              <a:off x="6468361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F94FDFCA-8D42-C967-D384-4FB8C26E5B4A}"/>
                </a:ext>
              </a:extLst>
            </p:cNvPr>
            <p:cNvSpPr txBox="1"/>
            <p:nvPr/>
          </p:nvSpPr>
          <p:spPr>
            <a:xfrm>
              <a:off x="3946788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0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CABEBC5-5344-3F98-C798-FA4D3123A9E3}"/>
                </a:ext>
              </a:extLst>
            </p:cNvPr>
            <p:cNvSpPr txBox="1"/>
            <p:nvPr/>
          </p:nvSpPr>
          <p:spPr>
            <a:xfrm>
              <a:off x="4555826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1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49CA5593-7DEB-E102-C6CD-33A16BA6A74E}"/>
                </a:ext>
              </a:extLst>
            </p:cNvPr>
            <p:cNvSpPr txBox="1"/>
            <p:nvPr/>
          </p:nvSpPr>
          <p:spPr>
            <a:xfrm>
              <a:off x="5147230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2</a:t>
              </a:r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9EDE72B7-1B53-32AC-EA00-B9519C053C5B}"/>
                </a:ext>
              </a:extLst>
            </p:cNvPr>
            <p:cNvSpPr txBox="1"/>
            <p:nvPr/>
          </p:nvSpPr>
          <p:spPr>
            <a:xfrm>
              <a:off x="5753031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3</a:t>
              </a: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1F0B69BE-1281-874C-49A9-3AAD072EBDE7}"/>
                </a:ext>
              </a:extLst>
            </p:cNvPr>
            <p:cNvSpPr txBox="1"/>
            <p:nvPr/>
          </p:nvSpPr>
          <p:spPr>
            <a:xfrm>
              <a:off x="6354061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4</a:t>
              </a: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E2083744-9130-825F-59A2-C2398DFD03C2}"/>
                </a:ext>
              </a:extLst>
            </p:cNvPr>
            <p:cNvSpPr txBox="1"/>
            <p:nvPr/>
          </p:nvSpPr>
          <p:spPr>
            <a:xfrm>
              <a:off x="6953472" y="1678845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5</a:t>
              </a:r>
            </a:p>
          </p:txBody>
        </p: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75CBDBE5-F6A5-D1AD-3D5C-43C95AE04EAC}"/>
                </a:ext>
              </a:extLst>
            </p:cNvPr>
            <p:cNvSpPr/>
            <p:nvPr/>
          </p:nvSpPr>
          <p:spPr>
            <a:xfrm>
              <a:off x="6924821" y="1418241"/>
              <a:ext cx="315075" cy="315075"/>
            </a:xfrm>
            <a:prstGeom prst="ellipse">
              <a:avLst/>
            </a:prstGeom>
            <a:solidFill>
              <a:srgbClr val="016D3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6DA8F8C-5329-0F3A-F2DE-374A304E2A8B}"/>
              </a:ext>
            </a:extLst>
          </p:cNvPr>
          <p:cNvGrpSpPr/>
          <p:nvPr/>
        </p:nvGrpSpPr>
        <p:grpSpPr>
          <a:xfrm>
            <a:off x="3920439" y="3156335"/>
            <a:ext cx="3235284" cy="514276"/>
            <a:chOff x="3946788" y="1418485"/>
            <a:chExt cx="3235284" cy="514276"/>
          </a:xfrm>
        </p:grpSpPr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9C269608-2AA6-BB28-FC0B-4119EABA5FE4}"/>
                </a:ext>
              </a:extLst>
            </p:cNvPr>
            <p:cNvSpPr/>
            <p:nvPr/>
          </p:nvSpPr>
          <p:spPr>
            <a:xfrm>
              <a:off x="4070713" y="1578060"/>
              <a:ext cx="2997060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DC4361E1-6972-098A-89E8-9F9BE542734D}"/>
                </a:ext>
              </a:extLst>
            </p:cNvPr>
            <p:cNvCxnSpPr>
              <a:cxnSpLocks/>
            </p:cNvCxnSpPr>
            <p:nvPr/>
          </p:nvCxnSpPr>
          <p:spPr>
            <a:xfrm>
              <a:off x="4070713" y="1492150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1" name="Straight Connector 90">
              <a:extLst>
                <a:ext uri="{FF2B5EF4-FFF2-40B4-BE49-F238E27FC236}">
                  <a16:creationId xmlns:a16="http://schemas.microsoft.com/office/drawing/2014/main" id="{9E7AA769-FFAA-0767-46CC-43B88F7D82A5}"/>
                </a:ext>
              </a:extLst>
            </p:cNvPr>
            <p:cNvCxnSpPr>
              <a:cxnSpLocks/>
            </p:cNvCxnSpPr>
            <p:nvPr/>
          </p:nvCxnSpPr>
          <p:spPr>
            <a:xfrm>
              <a:off x="7067773" y="1492150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A6BF471-EBDD-3FA7-CB39-6D7ABA6E5C95}"/>
                </a:ext>
              </a:extLst>
            </p:cNvPr>
            <p:cNvCxnSpPr>
              <a:cxnSpLocks/>
            </p:cNvCxnSpPr>
            <p:nvPr/>
          </p:nvCxnSpPr>
          <p:spPr>
            <a:xfrm>
              <a:off x="4670125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1652765C-DD4C-1F67-A3A0-3A32C33C968C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37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91A10C29-614D-C9F4-AD36-FDE8F91E7D6C}"/>
                </a:ext>
              </a:extLst>
            </p:cNvPr>
            <p:cNvCxnSpPr>
              <a:cxnSpLocks/>
            </p:cNvCxnSpPr>
            <p:nvPr/>
          </p:nvCxnSpPr>
          <p:spPr>
            <a:xfrm>
              <a:off x="5868949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F5589AA0-425F-584B-94BE-183CF94A0AA7}"/>
                </a:ext>
              </a:extLst>
            </p:cNvPr>
            <p:cNvCxnSpPr>
              <a:cxnSpLocks/>
            </p:cNvCxnSpPr>
            <p:nvPr/>
          </p:nvCxnSpPr>
          <p:spPr>
            <a:xfrm>
              <a:off x="6468361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CC48E1E-B63C-03E7-CC6C-AF4A2EF5D081}"/>
                </a:ext>
              </a:extLst>
            </p:cNvPr>
            <p:cNvSpPr txBox="1"/>
            <p:nvPr/>
          </p:nvSpPr>
          <p:spPr>
            <a:xfrm>
              <a:off x="3946788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0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1A33708B-04C5-D60E-EA8A-DE5C38FA3016}"/>
                </a:ext>
              </a:extLst>
            </p:cNvPr>
            <p:cNvSpPr txBox="1"/>
            <p:nvPr/>
          </p:nvSpPr>
          <p:spPr>
            <a:xfrm>
              <a:off x="4555826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1</a:t>
              </a: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4A35943D-CCEF-A039-2E30-84D42CB2A60B}"/>
                </a:ext>
              </a:extLst>
            </p:cNvPr>
            <p:cNvSpPr txBox="1"/>
            <p:nvPr/>
          </p:nvSpPr>
          <p:spPr>
            <a:xfrm>
              <a:off x="5147230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2</a:t>
              </a:r>
            </a:p>
          </p:txBody>
        </p:sp>
        <p:sp>
          <p:nvSpPr>
            <p:cNvPr id="99" name="TextBox 98">
              <a:extLst>
                <a:ext uri="{FF2B5EF4-FFF2-40B4-BE49-F238E27FC236}">
                  <a16:creationId xmlns:a16="http://schemas.microsoft.com/office/drawing/2014/main" id="{78AAEC67-280D-6204-84C8-7049A575ADD2}"/>
                </a:ext>
              </a:extLst>
            </p:cNvPr>
            <p:cNvSpPr txBox="1"/>
            <p:nvPr/>
          </p:nvSpPr>
          <p:spPr>
            <a:xfrm>
              <a:off x="5753031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3</a:t>
              </a: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5CFAD461-3ED2-B4B3-1022-79D2669D59E0}"/>
                </a:ext>
              </a:extLst>
            </p:cNvPr>
            <p:cNvSpPr txBox="1"/>
            <p:nvPr/>
          </p:nvSpPr>
          <p:spPr>
            <a:xfrm>
              <a:off x="6354061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4</a:t>
              </a:r>
            </a:p>
          </p:txBody>
        </p:sp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47BA4759-37F3-6761-D305-08848B7E998C}"/>
                </a:ext>
              </a:extLst>
            </p:cNvPr>
            <p:cNvSpPr txBox="1"/>
            <p:nvPr/>
          </p:nvSpPr>
          <p:spPr>
            <a:xfrm>
              <a:off x="6953472" y="1678845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5</a:t>
              </a:r>
            </a:p>
          </p:txBody>
        </p:sp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CF5DA2C-7A5A-99B4-097C-A78B19616D6E}"/>
                </a:ext>
              </a:extLst>
            </p:cNvPr>
            <p:cNvSpPr/>
            <p:nvPr/>
          </p:nvSpPr>
          <p:spPr>
            <a:xfrm>
              <a:off x="6335548" y="1418485"/>
              <a:ext cx="315075" cy="315075"/>
            </a:xfrm>
            <a:prstGeom prst="ellipse">
              <a:avLst/>
            </a:prstGeom>
            <a:solidFill>
              <a:srgbClr val="016D3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A752DF74-1816-09B7-75F3-B6F0A213B146}"/>
              </a:ext>
            </a:extLst>
          </p:cNvPr>
          <p:cNvGrpSpPr/>
          <p:nvPr/>
        </p:nvGrpSpPr>
        <p:grpSpPr>
          <a:xfrm>
            <a:off x="3920439" y="4062285"/>
            <a:ext cx="3235284" cy="523452"/>
            <a:chOff x="3946788" y="1409309"/>
            <a:chExt cx="3235284" cy="523452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F7D16C40-59BB-07CB-A1A7-16E27F79197F}"/>
                </a:ext>
              </a:extLst>
            </p:cNvPr>
            <p:cNvSpPr/>
            <p:nvPr/>
          </p:nvSpPr>
          <p:spPr>
            <a:xfrm>
              <a:off x="4070713" y="1578060"/>
              <a:ext cx="2997060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96CA3D77-16B8-A676-5DAA-72B3362E5669}"/>
                </a:ext>
              </a:extLst>
            </p:cNvPr>
            <p:cNvCxnSpPr>
              <a:cxnSpLocks/>
            </p:cNvCxnSpPr>
            <p:nvPr/>
          </p:nvCxnSpPr>
          <p:spPr>
            <a:xfrm>
              <a:off x="4070713" y="1492150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E5830BCA-471F-D154-0759-AE7F89F0BF38}"/>
                </a:ext>
              </a:extLst>
            </p:cNvPr>
            <p:cNvCxnSpPr>
              <a:cxnSpLocks/>
            </p:cNvCxnSpPr>
            <p:nvPr/>
          </p:nvCxnSpPr>
          <p:spPr>
            <a:xfrm>
              <a:off x="7067773" y="1492150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262558AC-C34C-13AE-5A3F-B653E13AA9A5}"/>
                </a:ext>
              </a:extLst>
            </p:cNvPr>
            <p:cNvCxnSpPr>
              <a:cxnSpLocks/>
            </p:cNvCxnSpPr>
            <p:nvPr/>
          </p:nvCxnSpPr>
          <p:spPr>
            <a:xfrm>
              <a:off x="4670125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72E03C6C-3FC9-65AF-61F5-2035AB034CD0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37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0" name="Straight Connector 109">
              <a:extLst>
                <a:ext uri="{FF2B5EF4-FFF2-40B4-BE49-F238E27FC236}">
                  <a16:creationId xmlns:a16="http://schemas.microsoft.com/office/drawing/2014/main" id="{3F76D996-B4FC-A57A-70A3-F0964BF79EE7}"/>
                </a:ext>
              </a:extLst>
            </p:cNvPr>
            <p:cNvCxnSpPr>
              <a:cxnSpLocks/>
            </p:cNvCxnSpPr>
            <p:nvPr/>
          </p:nvCxnSpPr>
          <p:spPr>
            <a:xfrm>
              <a:off x="5868949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0A592BC6-7532-1ADF-978F-DC10E921483B}"/>
                </a:ext>
              </a:extLst>
            </p:cNvPr>
            <p:cNvCxnSpPr>
              <a:cxnSpLocks/>
            </p:cNvCxnSpPr>
            <p:nvPr/>
          </p:nvCxnSpPr>
          <p:spPr>
            <a:xfrm>
              <a:off x="6468361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55A9820-ABDE-4CD5-C238-42BF1530B1D9}"/>
                </a:ext>
              </a:extLst>
            </p:cNvPr>
            <p:cNvSpPr txBox="1"/>
            <p:nvPr/>
          </p:nvSpPr>
          <p:spPr>
            <a:xfrm>
              <a:off x="3946788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0</a:t>
              </a: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051C4F92-1652-C53B-340E-B496174A2C0D}"/>
                </a:ext>
              </a:extLst>
            </p:cNvPr>
            <p:cNvSpPr txBox="1"/>
            <p:nvPr/>
          </p:nvSpPr>
          <p:spPr>
            <a:xfrm>
              <a:off x="4555826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1</a:t>
              </a: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CDBA0E08-60EF-9095-6B70-D09A85993113}"/>
                </a:ext>
              </a:extLst>
            </p:cNvPr>
            <p:cNvSpPr txBox="1"/>
            <p:nvPr/>
          </p:nvSpPr>
          <p:spPr>
            <a:xfrm>
              <a:off x="5147230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2</a:t>
              </a: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36C11C13-42D0-34E6-5FAA-D023B6B9F4AC}"/>
                </a:ext>
              </a:extLst>
            </p:cNvPr>
            <p:cNvSpPr txBox="1"/>
            <p:nvPr/>
          </p:nvSpPr>
          <p:spPr>
            <a:xfrm>
              <a:off x="5753031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3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49CC2355-2D99-3D27-9521-7488C9A29980}"/>
                </a:ext>
              </a:extLst>
            </p:cNvPr>
            <p:cNvSpPr txBox="1"/>
            <p:nvPr/>
          </p:nvSpPr>
          <p:spPr>
            <a:xfrm>
              <a:off x="6354061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4</a:t>
              </a:r>
            </a:p>
          </p:txBody>
        </p:sp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184FDB43-ECE7-B62D-99C2-C1F8EC22CFCC}"/>
                </a:ext>
              </a:extLst>
            </p:cNvPr>
            <p:cNvSpPr txBox="1"/>
            <p:nvPr/>
          </p:nvSpPr>
          <p:spPr>
            <a:xfrm>
              <a:off x="6953472" y="1678845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5</a:t>
              </a:r>
            </a:p>
          </p:txBody>
        </p: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F0919E80-E695-58FD-50AB-D4B0C4E2572C}"/>
                </a:ext>
              </a:extLst>
            </p:cNvPr>
            <p:cNvSpPr/>
            <p:nvPr/>
          </p:nvSpPr>
          <p:spPr>
            <a:xfrm>
              <a:off x="5108316" y="1409309"/>
              <a:ext cx="315075" cy="315075"/>
            </a:xfrm>
            <a:prstGeom prst="ellipse">
              <a:avLst/>
            </a:prstGeom>
            <a:solidFill>
              <a:srgbClr val="016D3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3DC24B1C-CA3F-D338-660B-5C3B38F6D969}"/>
              </a:ext>
            </a:extLst>
          </p:cNvPr>
          <p:cNvGrpSpPr/>
          <p:nvPr/>
        </p:nvGrpSpPr>
        <p:grpSpPr>
          <a:xfrm>
            <a:off x="3901926" y="4971075"/>
            <a:ext cx="3235284" cy="517976"/>
            <a:chOff x="3946788" y="1414785"/>
            <a:chExt cx="3235284" cy="517976"/>
          </a:xfrm>
        </p:grpSpPr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80BA8486-1D56-AD32-96DA-D02DD53DCC25}"/>
                </a:ext>
              </a:extLst>
            </p:cNvPr>
            <p:cNvSpPr/>
            <p:nvPr/>
          </p:nvSpPr>
          <p:spPr>
            <a:xfrm>
              <a:off x="4070713" y="1578060"/>
              <a:ext cx="2997060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A1FCE383-9BD0-0CF4-2968-228AF2CA2F44}"/>
                </a:ext>
              </a:extLst>
            </p:cNvPr>
            <p:cNvCxnSpPr>
              <a:cxnSpLocks/>
            </p:cNvCxnSpPr>
            <p:nvPr/>
          </p:nvCxnSpPr>
          <p:spPr>
            <a:xfrm>
              <a:off x="4070713" y="1492150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0605911A-F2F7-BE66-01A0-286A6735D085}"/>
                </a:ext>
              </a:extLst>
            </p:cNvPr>
            <p:cNvCxnSpPr>
              <a:cxnSpLocks/>
            </p:cNvCxnSpPr>
            <p:nvPr/>
          </p:nvCxnSpPr>
          <p:spPr>
            <a:xfrm>
              <a:off x="7067773" y="1492150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B6E0D796-40AB-7DB6-19BD-A227FE4DF8C3}"/>
                </a:ext>
              </a:extLst>
            </p:cNvPr>
            <p:cNvCxnSpPr>
              <a:cxnSpLocks/>
            </p:cNvCxnSpPr>
            <p:nvPr/>
          </p:nvCxnSpPr>
          <p:spPr>
            <a:xfrm>
              <a:off x="4670125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5" name="Straight Connector 124">
              <a:extLst>
                <a:ext uri="{FF2B5EF4-FFF2-40B4-BE49-F238E27FC236}">
                  <a16:creationId xmlns:a16="http://schemas.microsoft.com/office/drawing/2014/main" id="{7121D8E6-B623-1D7B-9CDA-D9BDBEDD434A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37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DBBC0487-B2A0-4CEB-13CE-77A245DA09A2}"/>
                </a:ext>
              </a:extLst>
            </p:cNvPr>
            <p:cNvCxnSpPr>
              <a:cxnSpLocks/>
            </p:cNvCxnSpPr>
            <p:nvPr/>
          </p:nvCxnSpPr>
          <p:spPr>
            <a:xfrm>
              <a:off x="5868949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F61BE12B-FB3D-9712-4FD3-FFBB3D1932FC}"/>
                </a:ext>
              </a:extLst>
            </p:cNvPr>
            <p:cNvCxnSpPr>
              <a:cxnSpLocks/>
            </p:cNvCxnSpPr>
            <p:nvPr/>
          </p:nvCxnSpPr>
          <p:spPr>
            <a:xfrm>
              <a:off x="6468361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45F01BA-2B12-0BB9-28A4-3AA9AAC2D8CF}"/>
                </a:ext>
              </a:extLst>
            </p:cNvPr>
            <p:cNvSpPr txBox="1"/>
            <p:nvPr/>
          </p:nvSpPr>
          <p:spPr>
            <a:xfrm>
              <a:off x="3946788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0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08502C2D-30E3-728F-CDF2-F76A4FE3AC82}"/>
                </a:ext>
              </a:extLst>
            </p:cNvPr>
            <p:cNvSpPr txBox="1"/>
            <p:nvPr/>
          </p:nvSpPr>
          <p:spPr>
            <a:xfrm>
              <a:off x="4555826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1</a:t>
              </a: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319B7A3E-E0BD-BEDF-0CFA-7C4F64910083}"/>
                </a:ext>
              </a:extLst>
            </p:cNvPr>
            <p:cNvSpPr txBox="1"/>
            <p:nvPr/>
          </p:nvSpPr>
          <p:spPr>
            <a:xfrm>
              <a:off x="5147230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2</a:t>
              </a:r>
            </a:p>
          </p:txBody>
        </p:sp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0DC68F1-3C08-FE2D-0534-B8A5E1C86899}"/>
                </a:ext>
              </a:extLst>
            </p:cNvPr>
            <p:cNvSpPr txBox="1"/>
            <p:nvPr/>
          </p:nvSpPr>
          <p:spPr>
            <a:xfrm>
              <a:off x="5753031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3</a:t>
              </a:r>
            </a:p>
          </p:txBody>
        </p:sp>
        <p:sp>
          <p:nvSpPr>
            <p:cNvPr id="132" name="TextBox 131">
              <a:extLst>
                <a:ext uri="{FF2B5EF4-FFF2-40B4-BE49-F238E27FC236}">
                  <a16:creationId xmlns:a16="http://schemas.microsoft.com/office/drawing/2014/main" id="{997D186C-B33D-630D-19CF-7083678FC9A2}"/>
                </a:ext>
              </a:extLst>
            </p:cNvPr>
            <p:cNvSpPr txBox="1"/>
            <p:nvPr/>
          </p:nvSpPr>
          <p:spPr>
            <a:xfrm>
              <a:off x="6354061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4</a:t>
              </a:r>
            </a:p>
          </p:txBody>
        </p:sp>
        <p:sp>
          <p:nvSpPr>
            <p:cNvPr id="133" name="TextBox 132">
              <a:extLst>
                <a:ext uri="{FF2B5EF4-FFF2-40B4-BE49-F238E27FC236}">
                  <a16:creationId xmlns:a16="http://schemas.microsoft.com/office/drawing/2014/main" id="{B3A4DA53-4266-D4EC-C452-8AE57C40AA4D}"/>
                </a:ext>
              </a:extLst>
            </p:cNvPr>
            <p:cNvSpPr txBox="1"/>
            <p:nvPr/>
          </p:nvSpPr>
          <p:spPr>
            <a:xfrm>
              <a:off x="6953472" y="1678845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5</a:t>
              </a:r>
            </a:p>
          </p:txBody>
        </p: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801502C8-3F67-6BE2-6BCE-B21C9E82B0B9}"/>
                </a:ext>
              </a:extLst>
            </p:cNvPr>
            <p:cNvSpPr/>
            <p:nvPr/>
          </p:nvSpPr>
          <p:spPr>
            <a:xfrm>
              <a:off x="4526707" y="1414785"/>
              <a:ext cx="315075" cy="315075"/>
            </a:xfrm>
            <a:prstGeom prst="ellipse">
              <a:avLst/>
            </a:prstGeom>
            <a:solidFill>
              <a:srgbClr val="016D3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grpSp>
        <p:nvGrpSpPr>
          <p:cNvPr id="135" name="Group 134">
            <a:extLst>
              <a:ext uri="{FF2B5EF4-FFF2-40B4-BE49-F238E27FC236}">
                <a16:creationId xmlns:a16="http://schemas.microsoft.com/office/drawing/2014/main" id="{8CF5C15C-8218-E63E-5D3D-CB313A0E2A80}"/>
              </a:ext>
            </a:extLst>
          </p:cNvPr>
          <p:cNvGrpSpPr/>
          <p:nvPr/>
        </p:nvGrpSpPr>
        <p:grpSpPr>
          <a:xfrm>
            <a:off x="3920439" y="5883913"/>
            <a:ext cx="3235284" cy="529869"/>
            <a:chOff x="3946788" y="1402892"/>
            <a:chExt cx="3235284" cy="529869"/>
          </a:xfrm>
        </p:grpSpPr>
        <p:sp>
          <p:nvSpPr>
            <p:cNvPr id="137" name="Rectangle 136">
              <a:extLst>
                <a:ext uri="{FF2B5EF4-FFF2-40B4-BE49-F238E27FC236}">
                  <a16:creationId xmlns:a16="http://schemas.microsoft.com/office/drawing/2014/main" id="{099A9A3A-A00E-8594-A421-F6B05937283C}"/>
                </a:ext>
              </a:extLst>
            </p:cNvPr>
            <p:cNvSpPr/>
            <p:nvPr/>
          </p:nvSpPr>
          <p:spPr>
            <a:xfrm>
              <a:off x="4070713" y="1578060"/>
              <a:ext cx="2997060" cy="45719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AFE9456-3F3D-4B63-2D18-10AF8DF523E6}"/>
                </a:ext>
              </a:extLst>
            </p:cNvPr>
            <p:cNvCxnSpPr>
              <a:cxnSpLocks/>
            </p:cNvCxnSpPr>
            <p:nvPr/>
          </p:nvCxnSpPr>
          <p:spPr>
            <a:xfrm>
              <a:off x="4070713" y="1492150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8F46A54-10C6-744A-8EC5-DCEBFDD46D02}"/>
                </a:ext>
              </a:extLst>
            </p:cNvPr>
            <p:cNvCxnSpPr>
              <a:cxnSpLocks/>
            </p:cNvCxnSpPr>
            <p:nvPr/>
          </p:nvCxnSpPr>
          <p:spPr>
            <a:xfrm>
              <a:off x="7067773" y="1492150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D9D4B11-13CC-1945-3F6E-81B578E69489}"/>
                </a:ext>
              </a:extLst>
            </p:cNvPr>
            <p:cNvCxnSpPr>
              <a:cxnSpLocks/>
            </p:cNvCxnSpPr>
            <p:nvPr/>
          </p:nvCxnSpPr>
          <p:spPr>
            <a:xfrm>
              <a:off x="4670125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8562CB2F-582B-F16C-AFAD-6EBF02752E7A}"/>
                </a:ext>
              </a:extLst>
            </p:cNvPr>
            <p:cNvCxnSpPr>
              <a:cxnSpLocks/>
            </p:cNvCxnSpPr>
            <p:nvPr/>
          </p:nvCxnSpPr>
          <p:spPr>
            <a:xfrm>
              <a:off x="5269537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2580E119-AA7E-A712-528C-23FFBCE4055E}"/>
                </a:ext>
              </a:extLst>
            </p:cNvPr>
            <p:cNvCxnSpPr>
              <a:cxnSpLocks/>
            </p:cNvCxnSpPr>
            <p:nvPr/>
          </p:nvCxnSpPr>
          <p:spPr>
            <a:xfrm>
              <a:off x="5868949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94A53E67-A715-80E5-A8B4-5C4AE785C934}"/>
                </a:ext>
              </a:extLst>
            </p:cNvPr>
            <p:cNvCxnSpPr>
              <a:cxnSpLocks/>
            </p:cNvCxnSpPr>
            <p:nvPr/>
          </p:nvCxnSpPr>
          <p:spPr>
            <a:xfrm>
              <a:off x="6468361" y="1484058"/>
              <a:ext cx="0" cy="220659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44" name="TextBox 143">
              <a:extLst>
                <a:ext uri="{FF2B5EF4-FFF2-40B4-BE49-F238E27FC236}">
                  <a16:creationId xmlns:a16="http://schemas.microsoft.com/office/drawing/2014/main" id="{18A0F00F-C1A6-ADA2-5815-B56F40AFC6E7}"/>
                </a:ext>
              </a:extLst>
            </p:cNvPr>
            <p:cNvSpPr txBox="1"/>
            <p:nvPr/>
          </p:nvSpPr>
          <p:spPr>
            <a:xfrm>
              <a:off x="3946788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0</a:t>
              </a:r>
            </a:p>
          </p:txBody>
        </p:sp>
        <p:sp>
          <p:nvSpPr>
            <p:cNvPr id="145" name="TextBox 144">
              <a:extLst>
                <a:ext uri="{FF2B5EF4-FFF2-40B4-BE49-F238E27FC236}">
                  <a16:creationId xmlns:a16="http://schemas.microsoft.com/office/drawing/2014/main" id="{3D7AC2D2-98F3-2FC7-0DD1-152CE23AAE28}"/>
                </a:ext>
              </a:extLst>
            </p:cNvPr>
            <p:cNvSpPr txBox="1"/>
            <p:nvPr/>
          </p:nvSpPr>
          <p:spPr>
            <a:xfrm>
              <a:off x="4555826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1</a:t>
              </a:r>
            </a:p>
          </p:txBody>
        </p:sp>
        <p:sp>
          <p:nvSpPr>
            <p:cNvPr id="146" name="TextBox 145">
              <a:extLst>
                <a:ext uri="{FF2B5EF4-FFF2-40B4-BE49-F238E27FC236}">
                  <a16:creationId xmlns:a16="http://schemas.microsoft.com/office/drawing/2014/main" id="{48E11561-D6A6-0EBA-F43B-F88706D1D1CF}"/>
                </a:ext>
              </a:extLst>
            </p:cNvPr>
            <p:cNvSpPr txBox="1"/>
            <p:nvPr/>
          </p:nvSpPr>
          <p:spPr>
            <a:xfrm>
              <a:off x="5147230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2</a:t>
              </a:r>
            </a:p>
          </p:txBody>
        </p:sp>
        <p:sp>
          <p:nvSpPr>
            <p:cNvPr id="147" name="TextBox 146">
              <a:extLst>
                <a:ext uri="{FF2B5EF4-FFF2-40B4-BE49-F238E27FC236}">
                  <a16:creationId xmlns:a16="http://schemas.microsoft.com/office/drawing/2014/main" id="{890B8D92-FBCB-086B-71B8-2AD806E4347D}"/>
                </a:ext>
              </a:extLst>
            </p:cNvPr>
            <p:cNvSpPr txBox="1"/>
            <p:nvPr/>
          </p:nvSpPr>
          <p:spPr>
            <a:xfrm>
              <a:off x="5753031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3</a:t>
              </a:r>
            </a:p>
          </p:txBody>
        </p:sp>
        <p:sp>
          <p:nvSpPr>
            <p:cNvPr id="148" name="TextBox 147">
              <a:extLst>
                <a:ext uri="{FF2B5EF4-FFF2-40B4-BE49-F238E27FC236}">
                  <a16:creationId xmlns:a16="http://schemas.microsoft.com/office/drawing/2014/main" id="{601FB58E-9C59-C92D-63BF-4BDF27FA913F}"/>
                </a:ext>
              </a:extLst>
            </p:cNvPr>
            <p:cNvSpPr txBox="1"/>
            <p:nvPr/>
          </p:nvSpPr>
          <p:spPr>
            <a:xfrm>
              <a:off x="6354061" y="1675154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4</a:t>
              </a:r>
            </a:p>
          </p:txBody>
        </p:sp>
        <p:sp>
          <p:nvSpPr>
            <p:cNvPr id="149" name="TextBox 148">
              <a:extLst>
                <a:ext uri="{FF2B5EF4-FFF2-40B4-BE49-F238E27FC236}">
                  <a16:creationId xmlns:a16="http://schemas.microsoft.com/office/drawing/2014/main" id="{88E15FF4-911D-A17A-3A76-6AF93A36CD73}"/>
                </a:ext>
              </a:extLst>
            </p:cNvPr>
            <p:cNvSpPr txBox="1"/>
            <p:nvPr/>
          </p:nvSpPr>
          <p:spPr>
            <a:xfrm>
              <a:off x="6953472" y="1678845"/>
              <a:ext cx="228600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FI" sz="1050"/>
                <a:t>5</a:t>
              </a:r>
            </a:p>
          </p:txBody>
        </p:sp>
        <p:sp>
          <p:nvSpPr>
            <p:cNvPr id="150" name="Oval 149">
              <a:extLst>
                <a:ext uri="{FF2B5EF4-FFF2-40B4-BE49-F238E27FC236}">
                  <a16:creationId xmlns:a16="http://schemas.microsoft.com/office/drawing/2014/main" id="{FEBF4E28-9CAC-4A51-B0D0-24166AE5486C}"/>
                </a:ext>
              </a:extLst>
            </p:cNvPr>
            <p:cNvSpPr/>
            <p:nvPr/>
          </p:nvSpPr>
          <p:spPr>
            <a:xfrm>
              <a:off x="5725182" y="1402892"/>
              <a:ext cx="315075" cy="315075"/>
            </a:xfrm>
            <a:prstGeom prst="ellipse">
              <a:avLst/>
            </a:prstGeom>
            <a:solidFill>
              <a:srgbClr val="016D3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FI"/>
            </a:p>
          </p:txBody>
        </p:sp>
      </p:grpSp>
      <p:cxnSp>
        <p:nvCxnSpPr>
          <p:cNvPr id="158" name="Straight Connector 157">
            <a:extLst>
              <a:ext uri="{FF2B5EF4-FFF2-40B4-BE49-F238E27FC236}">
                <a16:creationId xmlns:a16="http://schemas.microsoft.com/office/drawing/2014/main" id="{8934DFB6-7751-1FA6-E3C6-3D169F375F6D}"/>
              </a:ext>
            </a:extLst>
          </p:cNvPr>
          <p:cNvCxnSpPr>
            <a:cxnSpLocks/>
          </p:cNvCxnSpPr>
          <p:nvPr/>
        </p:nvCxnSpPr>
        <p:spPr>
          <a:xfrm>
            <a:off x="333352" y="2926778"/>
            <a:ext cx="1135790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59" name="Straight Connector 158">
            <a:extLst>
              <a:ext uri="{FF2B5EF4-FFF2-40B4-BE49-F238E27FC236}">
                <a16:creationId xmlns:a16="http://schemas.microsoft.com/office/drawing/2014/main" id="{D14124BE-AFF3-22C8-8FA5-46BD26F0E1A0}"/>
              </a:ext>
            </a:extLst>
          </p:cNvPr>
          <p:cNvCxnSpPr>
            <a:cxnSpLocks/>
          </p:cNvCxnSpPr>
          <p:nvPr/>
        </p:nvCxnSpPr>
        <p:spPr>
          <a:xfrm>
            <a:off x="333352" y="3837890"/>
            <a:ext cx="1135790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0" name="Straight Connector 159">
            <a:extLst>
              <a:ext uri="{FF2B5EF4-FFF2-40B4-BE49-F238E27FC236}">
                <a16:creationId xmlns:a16="http://schemas.microsoft.com/office/drawing/2014/main" id="{093CA583-E5A4-FD95-95F4-7B595A574AB7}"/>
              </a:ext>
            </a:extLst>
          </p:cNvPr>
          <p:cNvCxnSpPr>
            <a:cxnSpLocks/>
          </p:cNvCxnSpPr>
          <p:nvPr/>
        </p:nvCxnSpPr>
        <p:spPr>
          <a:xfrm>
            <a:off x="333352" y="4749002"/>
            <a:ext cx="1135790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1" name="Straight Connector 160">
            <a:extLst>
              <a:ext uri="{FF2B5EF4-FFF2-40B4-BE49-F238E27FC236}">
                <a16:creationId xmlns:a16="http://schemas.microsoft.com/office/drawing/2014/main" id="{EBE4F298-CE81-E25A-7FD5-C43A0DACA163}"/>
              </a:ext>
            </a:extLst>
          </p:cNvPr>
          <p:cNvCxnSpPr>
            <a:cxnSpLocks/>
          </p:cNvCxnSpPr>
          <p:nvPr/>
        </p:nvCxnSpPr>
        <p:spPr>
          <a:xfrm>
            <a:off x="333352" y="5660114"/>
            <a:ext cx="11357905" cy="0"/>
          </a:xfrm>
          <a:prstGeom prst="line">
            <a:avLst/>
          </a:prstGeom>
          <a:ln>
            <a:prstDash val="dash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62" name="TextBox 161">
            <a:extLst>
              <a:ext uri="{FF2B5EF4-FFF2-40B4-BE49-F238E27FC236}">
                <a16:creationId xmlns:a16="http://schemas.microsoft.com/office/drawing/2014/main" id="{07FF6A99-8221-A8A3-8093-93F7CE0982D0}"/>
              </a:ext>
            </a:extLst>
          </p:cNvPr>
          <p:cNvSpPr txBox="1"/>
          <p:nvPr/>
        </p:nvSpPr>
        <p:spPr>
          <a:xfrm>
            <a:off x="7391513" y="1158862"/>
            <a:ext cx="4299744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F0F0F"/>
                </a:solidFill>
                <a:latin typeface="Trebuchet MS"/>
                <a:ea typeface="+mn-lt"/>
                <a:cs typeface="+mn-lt"/>
              </a:rPr>
              <a:t>The invasion of Ukraine by Russia significantly escalated geopolitical tensions and uncertainty in the region</a:t>
            </a:r>
            <a:endParaRPr lang="en-GB" sz="1050" dirty="0">
              <a:latin typeface="Trebuchet MS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050" dirty="0">
                <a:latin typeface="Trebuchet MS"/>
              </a:rPr>
              <a:t>Heavy </a:t>
            </a:r>
            <a:r>
              <a:rPr lang="en-GB" sz="1050" b="0" i="0" u="none" strike="noStrike" dirty="0">
                <a:solidFill>
                  <a:srgbClr val="0F0F0F"/>
                </a:solidFill>
                <a:effectLst/>
                <a:latin typeface="Trebuchet MS"/>
              </a:rPr>
              <a:t>political pressure from both domestic and international stakeholders to cease operations</a:t>
            </a:r>
            <a:endParaRPr lang="en-GB" sz="1050" dirty="0">
              <a:solidFill>
                <a:srgbClr val="0F0F0F"/>
              </a:solidFill>
              <a:latin typeface="Trebuchet MS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050" dirty="0">
                <a:solidFill>
                  <a:srgbClr val="0F0F0F"/>
                </a:solidFill>
                <a:latin typeface="Trebuchet MS"/>
                <a:ea typeface="+mn-lt"/>
                <a:cs typeface="+mn-lt"/>
              </a:rPr>
              <a:t>Risk for potential countermeasures by the Russian government </a:t>
            </a:r>
            <a:endParaRPr lang="en-GB" sz="1050" dirty="0">
              <a:solidFill>
                <a:srgbClr val="0F0F0F"/>
              </a:solidFill>
              <a:latin typeface="Trebuchet MS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FI" sz="1050" dirty="0">
              <a:latin typeface="Trebuchet MS"/>
            </a:endParaRPr>
          </a:p>
        </p:txBody>
      </p:sp>
      <p:sp>
        <p:nvSpPr>
          <p:cNvPr id="165" name="TextBox 164">
            <a:extLst>
              <a:ext uri="{FF2B5EF4-FFF2-40B4-BE49-F238E27FC236}">
                <a16:creationId xmlns:a16="http://schemas.microsoft.com/office/drawing/2014/main" id="{D0FB6DA9-2816-5A00-5EEE-892B78B2E94E}"/>
              </a:ext>
            </a:extLst>
          </p:cNvPr>
          <p:cNvSpPr txBox="1"/>
          <p:nvPr/>
        </p:nvSpPr>
        <p:spPr>
          <a:xfrm>
            <a:off x="7395600" y="2031024"/>
            <a:ext cx="4409955" cy="900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050" dirty="0">
                <a:latin typeface="Trebuchet MS"/>
              </a:rPr>
              <a:t>Economic sanctions imposed by EU have effects on the Russian economy and consumers’ purchasing power </a:t>
            </a:r>
            <a:endParaRPr lang="en-GB" sz="1050" dirty="0">
              <a:latin typeface="Trebuchet MS" panose="020B0703020202090204" pitchFamily="34" charset="0"/>
            </a:endParaRP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050" dirty="0">
                <a:latin typeface="Trebuchet MS"/>
              </a:rPr>
              <a:t>Carlsberg facing the risk of expropriating its assets in the country 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050" dirty="0">
                <a:latin typeface="Trebuchet MS"/>
              </a:rPr>
              <a:t>EU sanctions preventing the transfer of cash resources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050" dirty="0">
                <a:latin typeface="Trebuchet MS"/>
              </a:rPr>
              <a:t>The devaluation of the Ruble leading to potential write-downs 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095002F1-D41F-25C2-5D07-AB8BEB9C1358}"/>
              </a:ext>
            </a:extLst>
          </p:cNvPr>
          <p:cNvSpPr txBox="1"/>
          <p:nvPr/>
        </p:nvSpPr>
        <p:spPr>
          <a:xfrm>
            <a:off x="7391513" y="3866447"/>
            <a:ext cx="4299744" cy="73866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050">
                <a:latin typeface="Trebuchet MS"/>
              </a:rPr>
              <a:t>Increased risk for cybersecurity</a:t>
            </a:r>
            <a:r>
              <a:rPr lang="en-GB" sz="1050" b="0" i="0">
                <a:effectLst/>
                <a:latin typeface="Trebuchet MS"/>
              </a:rPr>
              <a:t> </a:t>
            </a:r>
            <a:r>
              <a:rPr lang="en-GB" sz="1050">
                <a:latin typeface="Trebuchet MS"/>
              </a:rPr>
              <a:t>threats could</a:t>
            </a:r>
            <a:r>
              <a:rPr lang="en-GB" sz="1050" b="0" i="0">
                <a:effectLst/>
                <a:latin typeface="Trebuchet MS"/>
              </a:rPr>
              <a:t> pose a threat to Carlsberg's operations in Russia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050">
                <a:solidFill>
                  <a:srgbClr val="0F0F0F"/>
                </a:solidFill>
                <a:latin typeface="Trebuchet MS"/>
                <a:ea typeface="+mn-lt"/>
                <a:cs typeface="+mn-lt"/>
              </a:rPr>
              <a:t>Sanctions could potentially impact the import of brewing technology and equipment</a:t>
            </a:r>
            <a:endParaRPr lang="en-GB" sz="1050">
              <a:latin typeface="Trebuchet MS"/>
            </a:endParaRPr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64BEEDAF-4975-A9AF-3588-6A68BEBB4243}"/>
              </a:ext>
            </a:extLst>
          </p:cNvPr>
          <p:cNvSpPr txBox="1"/>
          <p:nvPr/>
        </p:nvSpPr>
        <p:spPr>
          <a:xfrm>
            <a:off x="7380057" y="2918803"/>
            <a:ext cx="4407694" cy="90024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50" dirty="0">
                <a:latin typeface="Trebuchet MS"/>
              </a:rPr>
              <a:t>Carlsberg is facing significant public pressure from politicians, the public and media to divest its business in Russia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FI" sz="1050" dirty="0">
                <a:latin typeface="Trebuchet MS"/>
              </a:rPr>
              <a:t>The worsened brand image can have effects on other markets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F0F0F"/>
                </a:solidFill>
                <a:latin typeface="Trebuchet MS"/>
                <a:ea typeface="+mn-lt"/>
                <a:cs typeface="+mn-lt"/>
              </a:rPr>
              <a:t>Carlsberg facing dilemmas regarding the welfare of its employees in Russia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A1AC13C-A210-C5D0-B1EF-940591DCBCBE}"/>
              </a:ext>
            </a:extLst>
          </p:cNvPr>
          <p:cNvSpPr txBox="1"/>
          <p:nvPr/>
        </p:nvSpPr>
        <p:spPr>
          <a:xfrm>
            <a:off x="7373212" y="4745646"/>
            <a:ext cx="4299744" cy="92333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050" dirty="0">
                <a:latin typeface="Trebuchet MS"/>
              </a:rPr>
              <a:t>Due to the current highly complex business environment environmental issues could hold not as high priority for Carlsberg</a:t>
            </a:r>
          </a:p>
          <a:p>
            <a:pPr marL="142875" indent="-142875">
              <a:buFont typeface="Arial" panose="020B0604020202020204" pitchFamily="34" charset="0"/>
              <a:buChar char="•"/>
            </a:pPr>
            <a:r>
              <a:rPr lang="en-GB" sz="1050" dirty="0">
                <a:latin typeface="Trebuchet MS"/>
              </a:rPr>
              <a:t>The availability of sustainable materials and procedures might not be available due to the disruptions in the supply chains</a:t>
            </a:r>
            <a:endParaRPr lang="en-GB" dirty="0"/>
          </a:p>
          <a:p>
            <a:pPr marL="142875" indent="-142875">
              <a:buFont typeface="Arial" panose="020B0604020202020204" pitchFamily="34" charset="0"/>
              <a:buChar char="•"/>
            </a:pPr>
            <a:endParaRPr lang="en-GB" sz="1200" dirty="0">
              <a:solidFill>
                <a:srgbClr val="0F0F0F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CA45C3-CE31-3FE1-261F-9182A4102216}"/>
              </a:ext>
            </a:extLst>
          </p:cNvPr>
          <p:cNvSpPr txBox="1"/>
          <p:nvPr/>
        </p:nvSpPr>
        <p:spPr>
          <a:xfrm>
            <a:off x="7373210" y="5525664"/>
            <a:ext cx="4409955" cy="10618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1450" indent="-171450">
              <a:buFont typeface="Arial"/>
              <a:buChar char="•"/>
            </a:pPr>
            <a:endParaRPr lang="en-GB" sz="1050" dirty="0">
              <a:latin typeface="Trebuchet MS"/>
              <a:ea typeface="+mn-lt"/>
              <a:cs typeface="+mn-lt"/>
            </a:endParaRPr>
          </a:p>
          <a:p>
            <a:pPr marL="171450" indent="-171450">
              <a:buFont typeface="Arial"/>
              <a:buChar char="•"/>
            </a:pPr>
            <a:r>
              <a:rPr lang="en-GB" sz="1050" dirty="0">
                <a:latin typeface="Trebuchet MS"/>
                <a:ea typeface="+mn-lt"/>
                <a:cs typeface="+mn-lt"/>
              </a:rPr>
              <a:t>High risk for breach of intellectual property laws, which are crucial for protecting Carlsberg's brand and product recipes </a:t>
            </a:r>
          </a:p>
          <a:p>
            <a:pPr marL="171450" indent="-171450">
              <a:buFont typeface="Arial"/>
              <a:buChar char="•"/>
            </a:pPr>
            <a:r>
              <a:rPr lang="en-GB" sz="1050" dirty="0">
                <a:solidFill>
                  <a:srgbClr val="0F0F0F"/>
                </a:solidFill>
                <a:latin typeface="Trebuchet MS"/>
                <a:ea typeface="+mn-lt"/>
                <a:cs typeface="+mn-lt"/>
              </a:rPr>
              <a:t>Legal implications of complying with international sanctions imposed on Russia, especially regarding trade, financial transactions, and corporate governance</a:t>
            </a:r>
            <a:endParaRPr lang="en-GB" sz="1050" dirty="0">
              <a:latin typeface="Trebuchet MS"/>
              <a:ea typeface="Calibri"/>
              <a:cs typeface="Calibri"/>
            </a:endParaRPr>
          </a:p>
        </p:txBody>
      </p:sp>
      <p:pic>
        <p:nvPicPr>
          <p:cNvPr id="5" name="Picture 4" descr="Carlsberg Logo and symbol, meaning, history, PNG, brand">
            <a:extLst>
              <a:ext uri="{FF2B5EF4-FFF2-40B4-BE49-F238E27FC236}">
                <a16:creationId xmlns:a16="http://schemas.microsoft.com/office/drawing/2014/main" id="{515ECB4C-3EA1-B2EB-00AD-87178466D6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00" y="80692"/>
            <a:ext cx="933286" cy="5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353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98E17D-D579-2C47-2FD3-6B7FE4427FAF}"/>
              </a:ext>
            </a:extLst>
          </p:cNvPr>
          <p:cNvCxnSpPr/>
          <p:nvPr/>
        </p:nvCxnSpPr>
        <p:spPr>
          <a:xfrm>
            <a:off x="0" y="68946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5B753530-E3C7-BE39-8808-7B122D4A3E9F}"/>
              </a:ext>
            </a:extLst>
          </p:cNvPr>
          <p:cNvSpPr/>
          <p:nvPr/>
        </p:nvSpPr>
        <p:spPr>
          <a:xfrm>
            <a:off x="217715" y="1023193"/>
            <a:ext cx="4441372" cy="26175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615217E-FA1C-5C88-09A2-37F83B6EC129}"/>
              </a:ext>
            </a:extLst>
          </p:cNvPr>
          <p:cNvSpPr/>
          <p:nvPr/>
        </p:nvSpPr>
        <p:spPr>
          <a:xfrm>
            <a:off x="315898" y="902798"/>
            <a:ext cx="1853825" cy="240790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Strengths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49AC7F-B538-C6B0-EF0C-660626537D9E}"/>
              </a:ext>
            </a:extLst>
          </p:cNvPr>
          <p:cNvSpPr txBox="1"/>
          <p:nvPr/>
        </p:nvSpPr>
        <p:spPr>
          <a:xfrm>
            <a:off x="217715" y="1314032"/>
            <a:ext cx="4441372" cy="22621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Trebuchet MS"/>
                <a:ea typeface="+mn-lt"/>
                <a:cs typeface="Arial"/>
              </a:rPr>
              <a:t>Leading global player in brewing industry with strong brand recognition and loyal customer base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Diverse product portfolio consisting of local brands and global premium brands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Mostly local production and nearshored supply chains makes global operations resilient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The company's transformation from a regional to a global player showcases its growth and expansion capabilities</a:t>
            </a:r>
            <a:endParaRPr lang="en-US" sz="1400" dirty="0">
              <a:solidFill>
                <a:sysClr val="windowText" lastClr="000000"/>
              </a:solidFill>
              <a:latin typeface="Trebuchet MS"/>
              <a:cs typeface="Calibri"/>
            </a:endParaRPr>
          </a:p>
        </p:txBody>
      </p:sp>
      <p:pic>
        <p:nvPicPr>
          <p:cNvPr id="3" name="Picture 2" descr="Carlsberg Logo and symbol, meaning, history, PNG, brand">
            <a:extLst>
              <a:ext uri="{FF2B5EF4-FFF2-40B4-BE49-F238E27FC236}">
                <a16:creationId xmlns:a16="http://schemas.microsoft.com/office/drawing/2014/main" id="{F513A149-8301-E27B-1D58-97B35798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00" y="80692"/>
            <a:ext cx="933286" cy="5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E3A6C83-B7E2-61E0-A2D5-FFD315D90F4E}"/>
              </a:ext>
            </a:extLst>
          </p:cNvPr>
          <p:cNvGraphicFramePr>
            <a:graphicFrameLocks noGrp="1"/>
          </p:cNvGraphicFramePr>
          <p:nvPr/>
        </p:nvGraphicFramePr>
        <p:xfrm>
          <a:off x="4922897" y="2750491"/>
          <a:ext cx="2341338" cy="2307860"/>
        </p:xfrm>
        <a:graphic>
          <a:graphicData uri="http://schemas.openxmlformats.org/drawingml/2006/table">
            <a:tbl>
              <a:tblPr>
                <a:tableStyleId>{93296810-A885-4BE3-A3E7-6D5BEEA58F35}</a:tableStyleId>
              </a:tblPr>
              <a:tblGrid>
                <a:gridCol w="1170669">
                  <a:extLst>
                    <a:ext uri="{9D8B030D-6E8A-4147-A177-3AD203B41FA5}">
                      <a16:colId xmlns:a16="http://schemas.microsoft.com/office/drawing/2014/main" val="304363727"/>
                    </a:ext>
                  </a:extLst>
                </a:gridCol>
                <a:gridCol w="1170669">
                  <a:extLst>
                    <a:ext uri="{9D8B030D-6E8A-4147-A177-3AD203B41FA5}">
                      <a16:colId xmlns:a16="http://schemas.microsoft.com/office/drawing/2014/main" val="2533868484"/>
                    </a:ext>
                  </a:extLst>
                </a:gridCol>
              </a:tblGrid>
              <a:tr h="1153930">
                <a:tc>
                  <a:txBody>
                    <a:bodyPr/>
                    <a:lstStyle/>
                    <a:p>
                      <a:pPr algn="ctr"/>
                      <a:r>
                        <a:rPr lang="en-GB" sz="6600" b="1">
                          <a:solidFill>
                            <a:schemeClr val="bg1"/>
                          </a:solidFill>
                        </a:rPr>
                        <a:t>S</a:t>
                      </a:r>
                    </a:p>
                  </a:txBody>
                  <a:tcPr>
                    <a:solidFill>
                      <a:srgbClr val="006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>
                          <a:solidFill>
                            <a:schemeClr val="bg1"/>
                          </a:solidFill>
                        </a:rPr>
                        <a:t>W</a:t>
                      </a:r>
                      <a:endParaRPr lang="en-GB" sz="6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96015"/>
                  </a:ext>
                </a:extLst>
              </a:tr>
              <a:tr h="1153930">
                <a:tc>
                  <a:txBody>
                    <a:bodyPr/>
                    <a:lstStyle/>
                    <a:p>
                      <a:pPr algn="ctr"/>
                      <a:r>
                        <a:rPr lang="en-GB" sz="6600" b="1">
                          <a:solidFill>
                            <a:schemeClr val="bg1"/>
                          </a:solidFill>
                        </a:rPr>
                        <a:t>O</a:t>
                      </a:r>
                      <a:endParaRPr lang="en-GB" sz="6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D3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6600" b="1">
                          <a:solidFill>
                            <a:schemeClr val="bg1"/>
                          </a:solidFill>
                        </a:rPr>
                        <a:t>T</a:t>
                      </a:r>
                      <a:endParaRPr lang="en-GB" sz="660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6D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431916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C10B2215-CFD6-B9D0-2677-A7571175AAFD}"/>
              </a:ext>
            </a:extLst>
          </p:cNvPr>
          <p:cNvSpPr/>
          <p:nvPr/>
        </p:nvSpPr>
        <p:spPr>
          <a:xfrm>
            <a:off x="7532913" y="1023193"/>
            <a:ext cx="4441372" cy="26175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6352145-33D6-0E40-B398-15875E1F048A}"/>
              </a:ext>
            </a:extLst>
          </p:cNvPr>
          <p:cNvSpPr/>
          <p:nvPr/>
        </p:nvSpPr>
        <p:spPr>
          <a:xfrm>
            <a:off x="7631096" y="902798"/>
            <a:ext cx="1853825" cy="240790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Weaknesses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A29CE8C-E5CD-15B4-740A-74CCD7BFCD38}"/>
              </a:ext>
            </a:extLst>
          </p:cNvPr>
          <p:cNvSpPr txBox="1"/>
          <p:nvPr/>
        </p:nvSpPr>
        <p:spPr>
          <a:xfrm>
            <a:off x="7532913" y="1314032"/>
            <a:ext cx="4441372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Higher reliance on Russian (9,8 % of company’s global sales 2021) and eastern European markets (17,1 %; 2020) than competitors, leading to higher exposure to the risks in the area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>
                <a:solidFill>
                  <a:sysClr val="windowText" lastClr="000000"/>
                </a:solidFill>
                <a:latin typeface="Trebuchet MS"/>
                <a:ea typeface="+mn-lt"/>
                <a:cs typeface="Calibri"/>
              </a:rPr>
              <a:t>Declining market share in shrinking market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>
                <a:solidFill>
                  <a:sysClr val="windowText" lastClr="000000"/>
                </a:solidFill>
                <a:latin typeface="Trebuchet MS"/>
                <a:ea typeface="+mn-lt"/>
                <a:cs typeface="Calibri"/>
              </a:rPr>
              <a:t>Entry strategies to new markets heavily based on acquisitions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>
                <a:solidFill>
                  <a:sysClr val="windowText" lastClr="000000"/>
                </a:solidFill>
                <a:latin typeface="Trebuchet MS"/>
                <a:ea typeface="+mn-lt"/>
                <a:cs typeface="Calibri"/>
              </a:rPr>
              <a:t>Weak control over local operations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9F168-9D76-FF8C-11FD-97B5C374E27D}"/>
              </a:ext>
            </a:extLst>
          </p:cNvPr>
          <p:cNvSpPr/>
          <p:nvPr/>
        </p:nvSpPr>
        <p:spPr>
          <a:xfrm>
            <a:off x="215281" y="4024816"/>
            <a:ext cx="4441372" cy="26175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4733658-4F43-C1A6-7A2B-7218AE36FE4D}"/>
              </a:ext>
            </a:extLst>
          </p:cNvPr>
          <p:cNvSpPr/>
          <p:nvPr/>
        </p:nvSpPr>
        <p:spPr>
          <a:xfrm>
            <a:off x="315898" y="3904421"/>
            <a:ext cx="1853825" cy="240790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Opportunities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1CAF94F-4272-F41B-66F7-D7E02E6607E0}"/>
              </a:ext>
            </a:extLst>
          </p:cNvPr>
          <p:cNvSpPr txBox="1"/>
          <p:nvPr/>
        </p:nvSpPr>
        <p:spPr>
          <a:xfrm>
            <a:off x="217715" y="4315655"/>
            <a:ext cx="4441372" cy="20467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Emerging markets offer opportunities for growth and potential to expand into new markers to reduce dependency on Russian market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Growth in non-alcoholic beer segment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Leveraging digital transformation for better market analytics and customer engagement </a:t>
            </a:r>
          </a:p>
          <a:p>
            <a:pPr marL="285750" indent="-285750">
              <a:spcBef>
                <a:spcPts val="600"/>
              </a:spcBef>
              <a:buFont typeface="Arial,Sans-Serif"/>
              <a:buChar char="•"/>
            </a:pPr>
            <a:r>
              <a:rPr lang="en-US" sz="140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Enhancing sustainability practices to meet the growing demand for ethical products 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B8AC862-E068-E080-4A27-0E6B89DE3CAA}"/>
              </a:ext>
            </a:extLst>
          </p:cNvPr>
          <p:cNvSpPr/>
          <p:nvPr/>
        </p:nvSpPr>
        <p:spPr>
          <a:xfrm>
            <a:off x="7532913" y="4024816"/>
            <a:ext cx="4441372" cy="261751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E99976-D4D7-F2D4-E70F-F875126F9FAA}"/>
              </a:ext>
            </a:extLst>
          </p:cNvPr>
          <p:cNvSpPr/>
          <p:nvPr/>
        </p:nvSpPr>
        <p:spPr>
          <a:xfrm>
            <a:off x="7631096" y="3904421"/>
            <a:ext cx="1853825" cy="240790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Threats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913174-2D4C-0700-88A9-23BE94FE9D60}"/>
              </a:ext>
            </a:extLst>
          </p:cNvPr>
          <p:cNvSpPr txBox="1"/>
          <p:nvPr/>
        </p:nvSpPr>
        <p:spPr>
          <a:xfrm>
            <a:off x="7532913" y="4315655"/>
            <a:ext cx="4441372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Geopolitical instability leading to disruptions in operations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Critical supply chains threatened (gas and energy supply in Ukraine, aluminum for cans)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Risk of Russia nationalizing assets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IN" sz="1400" dirty="0">
                <a:solidFill>
                  <a:sysClr val="windowText" lastClr="000000"/>
                </a:solidFill>
                <a:latin typeface="Trebuchet MS"/>
                <a:ea typeface="+mn-lt"/>
                <a:cs typeface="Arial"/>
              </a:rPr>
              <a:t>Potential damage to brand reputation due to ethical complexities of the crisis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Cybersecurity threats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7782B27-823D-1EB8-68C9-0D16B2E51026}"/>
              </a:ext>
            </a:extLst>
          </p:cNvPr>
          <p:cNvSpPr/>
          <p:nvPr/>
        </p:nvSpPr>
        <p:spPr>
          <a:xfrm>
            <a:off x="0" y="112466"/>
            <a:ext cx="12192000" cy="5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Carlsberg’s strong engagement in Russia exposes it to risks</a:t>
            </a:r>
          </a:p>
        </p:txBody>
      </p:sp>
    </p:spTree>
    <p:extLst>
      <p:ext uri="{BB962C8B-B14F-4D97-AF65-F5344CB8AC3E}">
        <p14:creationId xmlns:p14="http://schemas.microsoft.com/office/powerpoint/2010/main" val="3304405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think-cell data - do not delete" hidden="1">
            <a:extLst>
              <a:ext uri="{FF2B5EF4-FFF2-40B4-BE49-F238E27FC236}">
                <a16:creationId xmlns:a16="http://schemas.microsoft.com/office/drawing/2014/main" id="{45204D2D-82BF-F728-83D9-737F7675E6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6" imgW="395" imgH="394" progId="TCLayout.ActiveDocument.1">
                  <p:embed/>
                </p:oleObj>
              </mc:Choice>
              <mc:Fallback>
                <p:oleObj name="think-cell Slide" r:id="rId6" imgW="395" imgH="394" progId="TCLayout.ActiveDocument.1">
                  <p:embed/>
                  <p:pic>
                    <p:nvPicPr>
                      <p:cNvPr id="5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45204D2D-82BF-F728-83D9-737F7675E6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98E17D-D579-2C47-2FD3-6B7FE4427FAF}"/>
              </a:ext>
            </a:extLst>
          </p:cNvPr>
          <p:cNvCxnSpPr/>
          <p:nvPr/>
        </p:nvCxnSpPr>
        <p:spPr>
          <a:xfrm>
            <a:off x="0" y="68946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593A270-3B66-63DA-34A1-73D99581EE19}"/>
              </a:ext>
            </a:extLst>
          </p:cNvPr>
          <p:cNvSpPr/>
          <p:nvPr/>
        </p:nvSpPr>
        <p:spPr>
          <a:xfrm>
            <a:off x="0" y="112466"/>
            <a:ext cx="12192000" cy="5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en-IN" sz="2400">
                <a:solidFill>
                  <a:schemeClr val="tx1"/>
                </a:solidFill>
                <a:latin typeface="Trebuchet MS"/>
                <a:cs typeface="Arial"/>
              </a:rPr>
              <a:t>Carlsberg’s core competencies support resilience and recovery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 descr="Carlsberg Logo and symbol, meaning, history, PNG, brand">
            <a:extLst>
              <a:ext uri="{FF2B5EF4-FFF2-40B4-BE49-F238E27FC236}">
                <a16:creationId xmlns:a16="http://schemas.microsoft.com/office/drawing/2014/main" id="{F513A149-8301-E27B-1D58-97B3579869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00" y="80692"/>
            <a:ext cx="933286" cy="5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264" name="Chart 1263">
            <a:extLst>
              <a:ext uri="{FF2B5EF4-FFF2-40B4-BE49-F238E27FC236}">
                <a16:creationId xmlns:a16="http://schemas.microsoft.com/office/drawing/2014/main" id="{F3E73466-E1DA-4939-1C96-95F8E044CE2A}"/>
              </a:ext>
            </a:extLst>
          </p:cNvPr>
          <p:cNvGraphicFramePr/>
          <p:nvPr>
            <p:custDataLst>
              <p:tags r:id="rId2"/>
            </p:custDataLst>
          </p:nvPr>
        </p:nvGraphicFramePr>
        <p:xfrm>
          <a:off x="4573588" y="2484438"/>
          <a:ext cx="3022600" cy="302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1139" name="Text Placeholder 2">
            <a:extLst>
              <a:ext uri="{FF2B5EF4-FFF2-40B4-BE49-F238E27FC236}">
                <a16:creationId xmlns:a16="http://schemas.microsoft.com/office/drawing/2014/main" id="{0745EA64-4563-DFFF-5A73-C01C0128E674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5365750" y="3776663"/>
            <a:ext cx="1439863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r>
              <a:rPr lang="en-GB" altLang="en-US" sz="1600" b="1">
                <a:effectLst/>
                <a:latin typeface="Trebuchet MS" panose="020B0603020202020204" pitchFamily="34" charset="0"/>
              </a:rPr>
              <a:t>CORE COMPETENCIES</a:t>
            </a:r>
            <a:endParaRPr lang="en-GB" sz="1600" b="1">
              <a:latin typeface="Trebuchet MS" panose="020B0603020202020204" pitchFamily="34" charset="0"/>
            </a:endParaRPr>
          </a:p>
        </p:txBody>
      </p:sp>
      <p:sp>
        <p:nvSpPr>
          <p:cNvPr id="1243" name="Rectangle 1242">
            <a:extLst>
              <a:ext uri="{FF2B5EF4-FFF2-40B4-BE49-F238E27FC236}">
                <a16:creationId xmlns:a16="http://schemas.microsoft.com/office/drawing/2014/main" id="{4776E19E-6AA9-2A3E-0EB0-CC3E434A2F4A}"/>
              </a:ext>
            </a:extLst>
          </p:cNvPr>
          <p:cNvSpPr/>
          <p:nvPr/>
        </p:nvSpPr>
        <p:spPr>
          <a:xfrm>
            <a:off x="217714" y="2019980"/>
            <a:ext cx="3298373" cy="15191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44" name="Rectangle 1243">
            <a:extLst>
              <a:ext uri="{FF2B5EF4-FFF2-40B4-BE49-F238E27FC236}">
                <a16:creationId xmlns:a16="http://schemas.microsoft.com/office/drawing/2014/main" id="{91CC9FE8-7C30-35DC-705C-DD5151BA360C}"/>
              </a:ext>
            </a:extLst>
          </p:cNvPr>
          <p:cNvSpPr/>
          <p:nvPr/>
        </p:nvSpPr>
        <p:spPr>
          <a:xfrm>
            <a:off x="315897" y="1899584"/>
            <a:ext cx="2214652" cy="237418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Brewing expertise &amp; quality</a:t>
            </a:r>
          </a:p>
        </p:txBody>
      </p:sp>
      <p:sp>
        <p:nvSpPr>
          <p:cNvPr id="1246" name="Rectangle 1245">
            <a:extLst>
              <a:ext uri="{FF2B5EF4-FFF2-40B4-BE49-F238E27FC236}">
                <a16:creationId xmlns:a16="http://schemas.microsoft.com/office/drawing/2014/main" id="{339D3F02-BF23-4A33-2E28-D41A14933AAA}"/>
              </a:ext>
            </a:extLst>
          </p:cNvPr>
          <p:cNvSpPr/>
          <p:nvPr/>
        </p:nvSpPr>
        <p:spPr>
          <a:xfrm>
            <a:off x="8675914" y="2023338"/>
            <a:ext cx="3298373" cy="15191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47" name="Rectangle 1246">
            <a:extLst>
              <a:ext uri="{FF2B5EF4-FFF2-40B4-BE49-F238E27FC236}">
                <a16:creationId xmlns:a16="http://schemas.microsoft.com/office/drawing/2014/main" id="{9DC1E1B6-3F3B-3B92-3C58-2B5A0EF92E86}"/>
              </a:ext>
            </a:extLst>
          </p:cNvPr>
          <p:cNvSpPr/>
          <p:nvPr/>
        </p:nvSpPr>
        <p:spPr>
          <a:xfrm>
            <a:off x="8774097" y="1902942"/>
            <a:ext cx="944061" cy="234059"/>
          </a:xfrm>
          <a:prstGeom prst="rect">
            <a:avLst/>
          </a:prstGeom>
          <a:solidFill>
            <a:srgbClr val="87BB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Innovation</a:t>
            </a:r>
          </a:p>
        </p:txBody>
      </p:sp>
      <p:sp>
        <p:nvSpPr>
          <p:cNvPr id="1249" name="Rectangle 1248">
            <a:extLst>
              <a:ext uri="{FF2B5EF4-FFF2-40B4-BE49-F238E27FC236}">
                <a16:creationId xmlns:a16="http://schemas.microsoft.com/office/drawing/2014/main" id="{F285949E-0B78-E458-1623-47ABFB471F2B}"/>
              </a:ext>
            </a:extLst>
          </p:cNvPr>
          <p:cNvSpPr/>
          <p:nvPr/>
        </p:nvSpPr>
        <p:spPr>
          <a:xfrm>
            <a:off x="217714" y="4239406"/>
            <a:ext cx="3298373" cy="15191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50" name="Rectangle 1249">
            <a:extLst>
              <a:ext uri="{FF2B5EF4-FFF2-40B4-BE49-F238E27FC236}">
                <a16:creationId xmlns:a16="http://schemas.microsoft.com/office/drawing/2014/main" id="{019A1845-2180-C9DA-1FB9-9AF23D932E68}"/>
              </a:ext>
            </a:extLst>
          </p:cNvPr>
          <p:cNvSpPr/>
          <p:nvPr/>
        </p:nvSpPr>
        <p:spPr>
          <a:xfrm>
            <a:off x="416515" y="4119011"/>
            <a:ext cx="2810708" cy="237431"/>
          </a:xfrm>
          <a:prstGeom prst="rect">
            <a:avLst/>
          </a:prstGeom>
          <a:solidFill>
            <a:srgbClr val="87BB5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Global presence &amp; brand recognition</a:t>
            </a:r>
          </a:p>
        </p:txBody>
      </p:sp>
      <p:sp>
        <p:nvSpPr>
          <p:cNvPr id="1251" name="TextBox 1250">
            <a:extLst>
              <a:ext uri="{FF2B5EF4-FFF2-40B4-BE49-F238E27FC236}">
                <a16:creationId xmlns:a16="http://schemas.microsoft.com/office/drawing/2014/main" id="{62338F75-150D-9176-054D-FFDF2F2827A9}"/>
              </a:ext>
            </a:extLst>
          </p:cNvPr>
          <p:cNvSpPr txBox="1"/>
          <p:nvPr/>
        </p:nvSpPr>
        <p:spPr>
          <a:xfrm>
            <a:off x="283195" y="4530245"/>
            <a:ext cx="30773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Leverage strong market position and brand strength to maintain customer loyalty even during times of crisis</a:t>
            </a:r>
          </a:p>
        </p:txBody>
      </p:sp>
      <p:sp>
        <p:nvSpPr>
          <p:cNvPr id="1252" name="Rectangle 1251">
            <a:extLst>
              <a:ext uri="{FF2B5EF4-FFF2-40B4-BE49-F238E27FC236}">
                <a16:creationId xmlns:a16="http://schemas.microsoft.com/office/drawing/2014/main" id="{70C9A44A-8A07-3CEE-7108-866F90C546AC}"/>
              </a:ext>
            </a:extLst>
          </p:cNvPr>
          <p:cNvSpPr/>
          <p:nvPr/>
        </p:nvSpPr>
        <p:spPr>
          <a:xfrm>
            <a:off x="8675914" y="4236048"/>
            <a:ext cx="3298373" cy="151915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endParaRPr lang="en-US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253" name="Rectangle 1252">
            <a:extLst>
              <a:ext uri="{FF2B5EF4-FFF2-40B4-BE49-F238E27FC236}">
                <a16:creationId xmlns:a16="http://schemas.microsoft.com/office/drawing/2014/main" id="{9604511A-79C7-A328-7B9C-81CDE35C28D5}"/>
              </a:ext>
            </a:extLst>
          </p:cNvPr>
          <p:cNvSpPr/>
          <p:nvPr/>
        </p:nvSpPr>
        <p:spPr>
          <a:xfrm>
            <a:off x="8774097" y="4115652"/>
            <a:ext cx="2188070" cy="240790"/>
          </a:xfrm>
          <a:prstGeom prst="rect">
            <a:avLst/>
          </a:prstGeom>
          <a:solidFill>
            <a:srgbClr val="006D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Distribution &amp; supply chains</a:t>
            </a:r>
          </a:p>
        </p:txBody>
      </p:sp>
      <p:sp>
        <p:nvSpPr>
          <p:cNvPr id="1258" name="TextBox 1257">
            <a:extLst>
              <a:ext uri="{FF2B5EF4-FFF2-40B4-BE49-F238E27FC236}">
                <a16:creationId xmlns:a16="http://schemas.microsoft.com/office/drawing/2014/main" id="{B442E101-8B1E-B86F-6891-1790056F4D1B}"/>
              </a:ext>
            </a:extLst>
          </p:cNvPr>
          <p:cNvSpPr txBox="1"/>
          <p:nvPr/>
        </p:nvSpPr>
        <p:spPr>
          <a:xfrm>
            <a:off x="328226" y="2310818"/>
            <a:ext cx="307734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Continue tradition of high-quality brewing, focusing on markets with growth potential</a:t>
            </a:r>
          </a:p>
        </p:txBody>
      </p:sp>
      <p:sp>
        <p:nvSpPr>
          <p:cNvPr id="1259" name="TextBox 1258">
            <a:extLst>
              <a:ext uri="{FF2B5EF4-FFF2-40B4-BE49-F238E27FC236}">
                <a16:creationId xmlns:a16="http://schemas.microsoft.com/office/drawing/2014/main" id="{84B0A9A1-7C8C-A30A-8389-52F0909DB04D}"/>
              </a:ext>
            </a:extLst>
          </p:cNvPr>
          <p:cNvSpPr txBox="1"/>
          <p:nvPr/>
        </p:nvSpPr>
        <p:spPr>
          <a:xfrm>
            <a:off x="8788623" y="4530244"/>
            <a:ext cx="307734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Supply chain resilience is key to ensuring continuation of production with minimal disruption during geopolitical or economic turbulence </a:t>
            </a:r>
          </a:p>
        </p:txBody>
      </p:sp>
      <p:sp>
        <p:nvSpPr>
          <p:cNvPr id="1260" name="TextBox 1259">
            <a:extLst>
              <a:ext uri="{FF2B5EF4-FFF2-40B4-BE49-F238E27FC236}">
                <a16:creationId xmlns:a16="http://schemas.microsoft.com/office/drawing/2014/main" id="{2585B551-36E5-C18C-28D1-6147D12C5D02}"/>
              </a:ext>
            </a:extLst>
          </p:cNvPr>
          <p:cNvSpPr txBox="1"/>
          <p:nvPr/>
        </p:nvSpPr>
        <p:spPr>
          <a:xfrm>
            <a:off x="8788623" y="2310818"/>
            <a:ext cx="3077347" cy="767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N" sz="1400">
                <a:solidFill>
                  <a:sysClr val="windowText" lastClr="000000"/>
                </a:solidFill>
                <a:latin typeface="Trebuchet MS"/>
                <a:ea typeface="+mn-lt"/>
                <a:cs typeface="+mn-lt"/>
              </a:rPr>
              <a:t>Leverage by innovating in product development to adapt to new market demand</a:t>
            </a:r>
            <a:endParaRPr lang="en-FI" sz="1400">
              <a:solidFill>
                <a:sysClr val="windowText" lastClr="000000"/>
              </a:solidFill>
              <a:latin typeface="Trebuchet MS"/>
              <a:ea typeface="+mn-lt"/>
              <a:cs typeface="+mn-lt"/>
            </a:endParaRPr>
          </a:p>
        </p:txBody>
      </p:sp>
      <p:pic>
        <p:nvPicPr>
          <p:cNvPr id="1281" name="Picture 8" descr="Beer mug - Free travel icons">
            <a:extLst>
              <a:ext uri="{FF2B5EF4-FFF2-40B4-BE49-F238E27FC236}">
                <a16:creationId xmlns:a16="http://schemas.microsoft.com/office/drawing/2014/main" id="{41B72A14-71C0-1088-F150-C035BEA899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006" y="2424251"/>
            <a:ext cx="791293" cy="79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2" name="Picture 10" descr="Innovation - Free technology icons">
            <a:extLst>
              <a:ext uri="{FF2B5EF4-FFF2-40B4-BE49-F238E27FC236}">
                <a16:creationId xmlns:a16="http://schemas.microsoft.com/office/drawing/2014/main" id="{26C0B49A-668D-170F-E680-CE6690A39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8897" y="2343566"/>
            <a:ext cx="871978" cy="87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3" name="Picture 12">
            <a:extLst>
              <a:ext uri="{FF2B5EF4-FFF2-40B4-BE49-F238E27FC236}">
                <a16:creationId xmlns:a16="http://schemas.microsoft.com/office/drawing/2014/main" id="{0D1ACB69-577D-3B73-344B-34A999D96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0248" y="4530244"/>
            <a:ext cx="655051" cy="655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84" name="Picture 14" descr="supply chain management Vector Icons free download in SVG, PNG Format">
            <a:extLst>
              <a:ext uri="{FF2B5EF4-FFF2-40B4-BE49-F238E27FC236}">
                <a16:creationId xmlns:a16="http://schemas.microsoft.com/office/drawing/2014/main" id="{D450F905-77F9-1EB6-FFFA-E533F731B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03" y="4530244"/>
            <a:ext cx="803279" cy="80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0294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98E17D-D579-2C47-2FD3-6B7FE4427FAF}"/>
              </a:ext>
            </a:extLst>
          </p:cNvPr>
          <p:cNvCxnSpPr/>
          <p:nvPr/>
        </p:nvCxnSpPr>
        <p:spPr>
          <a:xfrm>
            <a:off x="0" y="68946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593A270-3B66-63DA-34A1-73D99581EE19}"/>
              </a:ext>
            </a:extLst>
          </p:cNvPr>
          <p:cNvSpPr/>
          <p:nvPr/>
        </p:nvSpPr>
        <p:spPr>
          <a:xfrm>
            <a:off x="0" y="112466"/>
            <a:ext cx="12192000" cy="5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Carlsberg needs a graded response plan to respond to the emerging crisis </a:t>
            </a:r>
          </a:p>
        </p:txBody>
      </p:sp>
      <p:sp>
        <p:nvSpPr>
          <p:cNvPr id="1038" name="Rectangle 1037">
            <a:extLst>
              <a:ext uri="{FF2B5EF4-FFF2-40B4-BE49-F238E27FC236}">
                <a16:creationId xmlns:a16="http://schemas.microsoft.com/office/drawing/2014/main" id="{68F7B39F-A35F-3D0B-B830-6A1B11288E3E}"/>
              </a:ext>
            </a:extLst>
          </p:cNvPr>
          <p:cNvSpPr/>
          <p:nvPr/>
        </p:nvSpPr>
        <p:spPr>
          <a:xfrm>
            <a:off x="402690" y="1005492"/>
            <a:ext cx="11466438" cy="2021483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1039" name="Rectangle 1038">
            <a:extLst>
              <a:ext uri="{FF2B5EF4-FFF2-40B4-BE49-F238E27FC236}">
                <a16:creationId xmlns:a16="http://schemas.microsoft.com/office/drawing/2014/main" id="{41674AB2-281D-AC49-70FD-40CFB2E01B08}"/>
              </a:ext>
            </a:extLst>
          </p:cNvPr>
          <p:cNvSpPr/>
          <p:nvPr/>
        </p:nvSpPr>
        <p:spPr>
          <a:xfrm>
            <a:off x="469797" y="876118"/>
            <a:ext cx="3313927" cy="234000"/>
          </a:xfrm>
          <a:prstGeom prst="rect">
            <a:avLst/>
          </a:prstGeom>
          <a:solidFill>
            <a:srgbClr val="016D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Possible External Scenarios facing Carlsberg </a:t>
            </a:r>
          </a:p>
        </p:txBody>
      </p:sp>
      <p:sp>
        <p:nvSpPr>
          <p:cNvPr id="1041" name="TextBox 1040">
            <a:extLst>
              <a:ext uri="{FF2B5EF4-FFF2-40B4-BE49-F238E27FC236}">
                <a16:creationId xmlns:a16="http://schemas.microsoft.com/office/drawing/2014/main" id="{9A2444AD-3992-F789-D6F7-BAFDF81DEFE7}"/>
              </a:ext>
            </a:extLst>
          </p:cNvPr>
          <p:cNvSpPr txBox="1"/>
          <p:nvPr/>
        </p:nvSpPr>
        <p:spPr>
          <a:xfrm>
            <a:off x="896675" y="1232127"/>
            <a:ext cx="10811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577850">
              <a:spcBef>
                <a:spcPct val="0"/>
              </a:spcBef>
            </a:pPr>
            <a:r>
              <a:rPr lang="en-GB" sz="1200" u="sng" kern="1200" dirty="0">
                <a:latin typeface="Trebuchet MS" panose="020B0703020202090204" pitchFamily="34" charset="0"/>
              </a:rPr>
              <a:t>Continued Geopolitical Tension </a:t>
            </a:r>
            <a:r>
              <a:rPr lang="en-GB" sz="1200" kern="1200" dirty="0">
                <a:latin typeface="Trebuchet MS" panose="020B0703020202090204" pitchFamily="34" charset="0"/>
              </a:rPr>
              <a:t>(MOST PROBABLE): Carlsberg could face ongoing challenges in Eastern European markets with a possibility for their further spread. Leveraging its crisis management competency, the firm would need to ensure operational continuity &amp; ethical alignment with its broader values.</a:t>
            </a:r>
          </a:p>
        </p:txBody>
      </p:sp>
      <p:pic>
        <p:nvPicPr>
          <p:cNvPr id="7" name="Picture 2" descr="Carlsberg Logo and symbol, meaning, history, PNG, brand">
            <a:extLst>
              <a:ext uri="{FF2B5EF4-FFF2-40B4-BE49-F238E27FC236}">
                <a16:creationId xmlns:a16="http://schemas.microsoft.com/office/drawing/2014/main" id="{7F8515BA-6407-541E-F719-F0073D0A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00" y="80692"/>
            <a:ext cx="933286" cy="5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127E077-48D6-4460-55EF-50F16285E18E}"/>
              </a:ext>
            </a:extLst>
          </p:cNvPr>
          <p:cNvSpPr txBox="1"/>
          <p:nvPr/>
        </p:nvSpPr>
        <p:spPr>
          <a:xfrm>
            <a:off x="896675" y="1818798"/>
            <a:ext cx="10811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577850">
              <a:spcBef>
                <a:spcPct val="0"/>
              </a:spcBef>
            </a:pPr>
            <a:r>
              <a:rPr lang="en-GB" sz="1200" u="sng" kern="1200" dirty="0">
                <a:latin typeface="Trebuchet MS" panose="020B0703020202090204" pitchFamily="34" charset="0"/>
              </a:rPr>
              <a:t>Market Recovery</a:t>
            </a:r>
            <a:r>
              <a:rPr lang="en-GB" sz="1200" kern="1200" dirty="0">
                <a:latin typeface="Trebuchet MS" panose="020B0703020202090204" pitchFamily="34" charset="0"/>
              </a:rPr>
              <a:t>: If a ceasefire is agreed upon, tensions ease, markets stabilize &amp; sanctions are withdrawn, Carlsberg can capitalize on its strong market position to drive growth and recover any lost market share.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18DE3C-6AD0-568C-F3D2-B207DE520B51}"/>
              </a:ext>
            </a:extLst>
          </p:cNvPr>
          <p:cNvSpPr txBox="1"/>
          <p:nvPr/>
        </p:nvSpPr>
        <p:spPr>
          <a:xfrm>
            <a:off x="896674" y="2405468"/>
            <a:ext cx="10811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defTabSz="577850">
              <a:spcBef>
                <a:spcPct val="0"/>
              </a:spcBef>
            </a:pPr>
            <a:r>
              <a:rPr lang="en-GB" sz="1200" u="sng" kern="1200" dirty="0">
                <a:latin typeface="Trebuchet MS" panose="020B0703020202090204" pitchFamily="34" charset="0"/>
              </a:rPr>
              <a:t>Shift in Consumer Preferences</a:t>
            </a:r>
            <a:r>
              <a:rPr lang="en-GB" sz="1200" kern="1200" dirty="0">
                <a:latin typeface="Trebuchet MS" panose="020B0703020202090204" pitchFamily="34" charset="0"/>
              </a:rPr>
              <a:t>: As consumer preferences evolve, possibly due to the shifting geo-political climate, Carlsberg's brand strength could be used to adapt product offerings to meet new demands – including offering newer product lines that can by-pass existing &amp; future sanctions.</a:t>
            </a:r>
          </a:p>
        </p:txBody>
      </p:sp>
      <p:pic>
        <p:nvPicPr>
          <p:cNvPr id="26" name="Graphic 25" descr="Badge 3 outline">
            <a:extLst>
              <a:ext uri="{FF2B5EF4-FFF2-40B4-BE49-F238E27FC236}">
                <a16:creationId xmlns:a16="http://schemas.microsoft.com/office/drawing/2014/main" id="{39707315-228F-B0FC-C3E5-C30584288E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66205" y="2375300"/>
            <a:ext cx="451490" cy="451490"/>
          </a:xfrm>
          <a:prstGeom prst="rect">
            <a:avLst/>
          </a:prstGeom>
        </p:spPr>
      </p:pic>
      <p:pic>
        <p:nvPicPr>
          <p:cNvPr id="31" name="Graphic 30" descr="Badge outline">
            <a:extLst>
              <a:ext uri="{FF2B5EF4-FFF2-40B4-BE49-F238E27FC236}">
                <a16:creationId xmlns:a16="http://schemas.microsoft.com/office/drawing/2014/main" id="{F0373BF7-E48D-4E30-091C-F78BC75AFB9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71534" y="1804187"/>
            <a:ext cx="451490" cy="451490"/>
          </a:xfrm>
          <a:prstGeom prst="rect">
            <a:avLst/>
          </a:prstGeom>
        </p:spPr>
      </p:pic>
      <p:pic>
        <p:nvPicPr>
          <p:cNvPr id="35" name="Graphic 34" descr="Badge 1 outline">
            <a:extLst>
              <a:ext uri="{FF2B5EF4-FFF2-40B4-BE49-F238E27FC236}">
                <a16:creationId xmlns:a16="http://schemas.microsoft.com/office/drawing/2014/main" id="{62627589-AC98-14E4-8A07-31246B89EF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66205" y="1201959"/>
            <a:ext cx="451490" cy="451490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521EB76-EADD-5D8C-C1E3-C7380D316A63}"/>
              </a:ext>
            </a:extLst>
          </p:cNvPr>
          <p:cNvSpPr/>
          <p:nvPr/>
        </p:nvSpPr>
        <p:spPr>
          <a:xfrm>
            <a:off x="402690" y="3352816"/>
            <a:ext cx="11466438" cy="3205639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IN" sz="1200">
              <a:solidFill>
                <a:sysClr val="windowText" lastClr="000000"/>
              </a:solidFill>
              <a:latin typeface="Trebuchet MS" panose="020B070302020209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F4F647A-93AB-407A-EAC4-9B890978BFEE}"/>
              </a:ext>
            </a:extLst>
          </p:cNvPr>
          <p:cNvSpPr/>
          <p:nvPr/>
        </p:nvSpPr>
        <p:spPr>
          <a:xfrm>
            <a:off x="469797" y="3223442"/>
            <a:ext cx="3313927" cy="234000"/>
          </a:xfrm>
          <a:prstGeom prst="rect">
            <a:avLst/>
          </a:prstGeom>
          <a:solidFill>
            <a:srgbClr val="016D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Possible Disengagement Strategies</a:t>
            </a:r>
            <a:r>
              <a:rPr lang="en-US" sz="1200" b="1" baseline="30000" dirty="0">
                <a:solidFill>
                  <a:schemeClr val="bg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1</a:t>
            </a:r>
          </a:p>
        </p:txBody>
      </p:sp>
      <p:graphicFrame>
        <p:nvGraphicFramePr>
          <p:cNvPr id="9" name="Taulukko 31">
            <a:extLst>
              <a:ext uri="{FF2B5EF4-FFF2-40B4-BE49-F238E27FC236}">
                <a16:creationId xmlns:a16="http://schemas.microsoft.com/office/drawing/2014/main" id="{3771B085-4E03-7129-9C8B-0C3076814462}"/>
              </a:ext>
            </a:extLst>
          </p:cNvPr>
          <p:cNvGraphicFramePr>
            <a:graphicFrameLocks/>
          </p:cNvGraphicFramePr>
          <p:nvPr/>
        </p:nvGraphicFramePr>
        <p:xfrm>
          <a:off x="476596" y="3495497"/>
          <a:ext cx="11291933" cy="300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0793">
                  <a:extLst>
                    <a:ext uri="{9D8B030D-6E8A-4147-A177-3AD203B41FA5}">
                      <a16:colId xmlns:a16="http://schemas.microsoft.com/office/drawing/2014/main" val="2810391120"/>
                    </a:ext>
                  </a:extLst>
                </a:gridCol>
                <a:gridCol w="3673741">
                  <a:extLst>
                    <a:ext uri="{9D8B030D-6E8A-4147-A177-3AD203B41FA5}">
                      <a16:colId xmlns:a16="http://schemas.microsoft.com/office/drawing/2014/main" val="412288921"/>
                    </a:ext>
                  </a:extLst>
                </a:gridCol>
                <a:gridCol w="2452641">
                  <a:extLst>
                    <a:ext uri="{9D8B030D-6E8A-4147-A177-3AD203B41FA5}">
                      <a16:colId xmlns:a16="http://schemas.microsoft.com/office/drawing/2014/main" val="29231273"/>
                    </a:ext>
                  </a:extLst>
                </a:gridCol>
                <a:gridCol w="3744758">
                  <a:extLst>
                    <a:ext uri="{9D8B030D-6E8A-4147-A177-3AD203B41FA5}">
                      <a16:colId xmlns:a16="http://schemas.microsoft.com/office/drawing/2014/main" val="2710663203"/>
                    </a:ext>
                  </a:extLst>
                </a:gridCol>
              </a:tblGrid>
              <a:tr h="277105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Strategy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Description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Key objective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9655761"/>
                  </a:ext>
                </a:extLst>
              </a:tr>
              <a:tr h="358998">
                <a:tc>
                  <a:txBody>
                    <a:bodyPr/>
                    <a:lstStyle/>
                    <a:p>
                      <a:pPr marL="0" marR="0" lvl="0" indent="0" algn="ctr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PERSEVERING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F5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Continue with current business model as status quo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rebuchet MS" panose="020B0703020202090204" pitchFamily="34" charset="0"/>
                        </a:rPr>
                        <a:t>Stay on course with no new investments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2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rebuchet MS" panose="020B0703020202090204" pitchFamily="34" charset="0"/>
                        </a:rPr>
                        <a:t>Meet basic stakeholder expectations while taking political risks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8937874"/>
                  </a:ext>
                </a:extLst>
              </a:tr>
              <a:tr h="358998">
                <a:tc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INNOVATING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55F1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2. Stay and capitalize on the disruption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rebuchet MS" panose="020B0703020202090204" pitchFamily="34" charset="0"/>
                        </a:rPr>
                        <a:t>Pivot to fit changing circumstances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2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rebuchet MS" panose="020B0703020202090204" pitchFamily="34" charset="0"/>
                        </a:rPr>
                        <a:t>Introduce new products/services to adapt to the new reality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223719"/>
                  </a:ext>
                </a:extLst>
              </a:tr>
              <a:tr h="274273">
                <a:tc rowSpan="3">
                  <a:txBody>
                    <a:bodyPr/>
                    <a:lstStyle/>
                    <a:p>
                      <a:pPr marL="0" algn="ctr" defTabSz="742950" rtl="0" eaLnBrk="1" latinLnBrk="0" hangingPunct="1"/>
                      <a:r>
                        <a:rPr lang="en-GB" sz="1050" b="1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RETRENCHMENT (PARTIAL DISENGAGEMENT)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59B8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3. Discontinue sale of International premium brands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rebuchet MS" panose="020B0703020202090204" pitchFamily="34" charset="0"/>
                        </a:rPr>
                        <a:t>Cut back on scope of business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2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rebuchet MS" panose="020B0703020202090204" pitchFamily="34" charset="0"/>
                        </a:rPr>
                        <a:t>Highly visible strategy that helps to balance pressures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4040971"/>
                  </a:ext>
                </a:extLst>
              </a:tr>
              <a:tr h="358998">
                <a:tc vMerge="1">
                  <a:txBody>
                    <a:bodyPr/>
                    <a:lstStyle/>
                    <a:p>
                      <a:pPr marL="0" algn="l" defTabSz="742950" rtl="0" eaLnBrk="1" latinLnBrk="0" hangingPunct="1"/>
                      <a:endParaRPr lang="en-GB" sz="10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 Discontinue technology transfer and staff training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rebuchet MS" panose="020B0703020202090204" pitchFamily="34" charset="0"/>
                        </a:rPr>
                        <a:t>Defensive strategy to lower costs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2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rebuchet MS" panose="020B0703020202090204" pitchFamily="34" charset="0"/>
                        </a:rPr>
                        <a:t>Satisfy public relation pressures while maintaining business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149345"/>
                  </a:ext>
                </a:extLst>
              </a:tr>
              <a:tr h="358998">
                <a:tc vMerge="1">
                  <a:txBody>
                    <a:bodyPr/>
                    <a:lstStyle/>
                    <a:p>
                      <a:pPr marL="0" algn="l" defTabSz="742950" rtl="0" eaLnBrk="1" latinLnBrk="0" hangingPunct="1"/>
                      <a:endParaRPr lang="en-GB" sz="105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en-GB" sz="1000" b="1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5. Discontinue exports of intermediate goods to the operation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rebuchet MS" panose="020B0703020202090204" pitchFamily="34" charset="0"/>
                        </a:rPr>
                        <a:t>Comply with pressures to pare business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2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latin typeface="Trebuchet MS" panose="020B0703020202090204" pitchFamily="34" charset="0"/>
                        </a:rPr>
                        <a:t>Highly visible strategy that helps to mould public opinion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80210"/>
                  </a:ext>
                </a:extLst>
              </a:tr>
              <a:tr h="274273">
                <a:tc rowSpan="3">
                  <a:txBody>
                    <a:bodyPr/>
                    <a:lstStyle/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EXIT </a:t>
                      </a:r>
                    </a:p>
                    <a:p>
                      <a:pPr algn="ctr"/>
                      <a:r>
                        <a:rPr lang="en-GB" sz="1050" b="1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(FULL DISENGAGEMENT)</a:t>
                      </a:r>
                    </a:p>
                  </a:txBody>
                  <a:tcPr anchor="ctr">
                    <a:lnL w="12700" cmpd="sng">
                      <a:noFill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0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6. Liquidate operations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Complete financial write-off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2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Provide a strong signal to political stakeholders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590623"/>
                  </a:ext>
                </a:extLst>
              </a:tr>
              <a:tr h="358998">
                <a:tc vMerge="1">
                  <a:txBody>
                    <a:bodyPr/>
                    <a:lstStyle/>
                    <a:p>
                      <a:endParaRPr lang="en-GB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7. Sell operations to highest bidder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Minimise losses while exiting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2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Provide a strong signal to political leaders while minimizing losses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2574571"/>
                  </a:ext>
                </a:extLst>
              </a:tr>
              <a:tr h="274273">
                <a:tc vMerge="1">
                  <a:txBody>
                    <a:bodyPr/>
                    <a:lstStyle/>
                    <a:p>
                      <a:endParaRPr lang="en-GB" sz="105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b="1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8. Sell operations to buyer meeting ethical concerns</a:t>
                      </a: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Meet ethical obligations while exiting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2D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Protect property rights and brand value alignment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8726485"/>
                  </a:ext>
                </a:extLst>
              </a:tr>
            </a:tbl>
          </a:graphicData>
        </a:graphic>
      </p:graphicFrame>
      <p:sp>
        <p:nvSpPr>
          <p:cNvPr id="3" name="Tekstin paikkamerkki 4">
            <a:extLst>
              <a:ext uri="{FF2B5EF4-FFF2-40B4-BE49-F238E27FC236}">
                <a16:creationId xmlns:a16="http://schemas.microsoft.com/office/drawing/2014/main" id="{580A3147-7CD6-E13A-6D15-71653536078A}"/>
              </a:ext>
            </a:extLst>
          </p:cNvPr>
          <p:cNvSpPr txBox="1">
            <a:spLocks/>
          </p:cNvSpPr>
          <p:nvPr/>
        </p:nvSpPr>
        <p:spPr>
          <a:xfrm>
            <a:off x="402690" y="6558455"/>
            <a:ext cx="10787280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dirty="0">
                <a:solidFill>
                  <a:schemeClr val="tx1"/>
                </a:solidFill>
                <a:latin typeface="Trebuchet MS" panose="020B0703020202090204" pitchFamily="34" charset="0"/>
              </a:rPr>
              <a:t>1) Meyer, K., &amp; </a:t>
            </a:r>
            <a:r>
              <a:rPr lang="en-GB" sz="1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Estrin</a:t>
            </a:r>
            <a:r>
              <a:rPr lang="en-GB" sz="1000" dirty="0">
                <a:solidFill>
                  <a:schemeClr val="tx1"/>
                </a:solidFill>
                <a:latin typeface="Trebuchet MS" panose="020B0703020202090204" pitchFamily="34" charset="0"/>
              </a:rPr>
              <a:t>, S. 2023. It’s Hard to Say Goodbye: Managing Disengagement during Political Disruptions. AIB Insights, 23(2). https://</a:t>
            </a:r>
            <a:r>
              <a:rPr lang="en-GB" sz="1000" dirty="0" err="1">
                <a:solidFill>
                  <a:schemeClr val="tx1"/>
                </a:solidFill>
                <a:latin typeface="Trebuchet MS" panose="020B0703020202090204" pitchFamily="34" charset="0"/>
              </a:rPr>
              <a:t>doi.org</a:t>
            </a:r>
            <a:r>
              <a:rPr lang="en-GB" sz="1000" dirty="0">
                <a:solidFill>
                  <a:schemeClr val="tx1"/>
                </a:solidFill>
                <a:latin typeface="Trebuchet MS" panose="020B0703020202090204" pitchFamily="34" charset="0"/>
              </a:rPr>
              <a:t>/10.46697/001c.72023.</a:t>
            </a:r>
          </a:p>
        </p:txBody>
      </p:sp>
    </p:spTree>
    <p:extLst>
      <p:ext uri="{BB962C8B-B14F-4D97-AF65-F5344CB8AC3E}">
        <p14:creationId xmlns:p14="http://schemas.microsoft.com/office/powerpoint/2010/main" val="41939600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298E17D-D579-2C47-2FD3-6B7FE4427FAF}"/>
              </a:ext>
            </a:extLst>
          </p:cNvPr>
          <p:cNvCxnSpPr/>
          <p:nvPr/>
        </p:nvCxnSpPr>
        <p:spPr>
          <a:xfrm>
            <a:off x="0" y="689467"/>
            <a:ext cx="121920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D593A270-3B66-63DA-34A1-73D99581EE19}"/>
              </a:ext>
            </a:extLst>
          </p:cNvPr>
          <p:cNvSpPr/>
          <p:nvPr/>
        </p:nvSpPr>
        <p:spPr>
          <a:xfrm>
            <a:off x="0" y="112466"/>
            <a:ext cx="12192000" cy="5770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sz="2400" dirty="0">
                <a:solidFill>
                  <a:schemeClr val="tx1"/>
                </a:solidFill>
                <a:latin typeface="Trebuchet MS" panose="020B0703020202090204" pitchFamily="34" charset="0"/>
                <a:cs typeface="Arial" panose="020B0604020202020204" pitchFamily="34" charset="0"/>
              </a:rPr>
              <a:t>Evaluating Strategic Response Alternatives available (Scale 1 – 4)</a:t>
            </a:r>
          </a:p>
        </p:txBody>
      </p:sp>
      <p:pic>
        <p:nvPicPr>
          <p:cNvPr id="7" name="Picture 2" descr="Carlsberg Logo and symbol, meaning, history, PNG, brand">
            <a:extLst>
              <a:ext uri="{FF2B5EF4-FFF2-40B4-BE49-F238E27FC236}">
                <a16:creationId xmlns:a16="http://schemas.microsoft.com/office/drawing/2014/main" id="{7F8515BA-6407-541E-F719-F0073D0A06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3500" y="80692"/>
            <a:ext cx="933286" cy="524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Taulukko 31">
            <a:extLst>
              <a:ext uri="{FF2B5EF4-FFF2-40B4-BE49-F238E27FC236}">
                <a16:creationId xmlns:a16="http://schemas.microsoft.com/office/drawing/2014/main" id="{572758DC-22AC-CE1F-1923-897CD74815D9}"/>
              </a:ext>
            </a:extLst>
          </p:cNvPr>
          <p:cNvGraphicFramePr>
            <a:graphicFrameLocks noGrp="1"/>
          </p:cNvGraphicFramePr>
          <p:nvPr/>
        </p:nvGraphicFramePr>
        <p:xfrm>
          <a:off x="130629" y="739950"/>
          <a:ext cx="11846157" cy="55045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289">
                  <a:extLst>
                    <a:ext uri="{9D8B030D-6E8A-4147-A177-3AD203B41FA5}">
                      <a16:colId xmlns:a16="http://schemas.microsoft.com/office/drawing/2014/main" val="679199182"/>
                    </a:ext>
                  </a:extLst>
                </a:gridCol>
                <a:gridCol w="1387863">
                  <a:extLst>
                    <a:ext uri="{9D8B030D-6E8A-4147-A177-3AD203B41FA5}">
                      <a16:colId xmlns:a16="http://schemas.microsoft.com/office/drawing/2014/main" val="2017243999"/>
                    </a:ext>
                  </a:extLst>
                </a:gridCol>
                <a:gridCol w="1567201">
                  <a:extLst>
                    <a:ext uri="{9D8B030D-6E8A-4147-A177-3AD203B41FA5}">
                      <a16:colId xmlns:a16="http://schemas.microsoft.com/office/drawing/2014/main" val="1042497528"/>
                    </a:ext>
                  </a:extLst>
                </a:gridCol>
                <a:gridCol w="1567201">
                  <a:extLst>
                    <a:ext uri="{9D8B030D-6E8A-4147-A177-3AD203B41FA5}">
                      <a16:colId xmlns:a16="http://schemas.microsoft.com/office/drawing/2014/main" val="2977505161"/>
                    </a:ext>
                  </a:extLst>
                </a:gridCol>
                <a:gridCol w="1567201">
                  <a:extLst>
                    <a:ext uri="{9D8B030D-6E8A-4147-A177-3AD203B41FA5}">
                      <a16:colId xmlns:a16="http://schemas.microsoft.com/office/drawing/2014/main" val="4032313324"/>
                    </a:ext>
                  </a:extLst>
                </a:gridCol>
                <a:gridCol w="1567201">
                  <a:extLst>
                    <a:ext uri="{9D8B030D-6E8A-4147-A177-3AD203B41FA5}">
                      <a16:colId xmlns:a16="http://schemas.microsoft.com/office/drawing/2014/main" val="3970554814"/>
                    </a:ext>
                  </a:extLst>
                </a:gridCol>
                <a:gridCol w="1567201">
                  <a:extLst>
                    <a:ext uri="{9D8B030D-6E8A-4147-A177-3AD203B41FA5}">
                      <a16:colId xmlns:a16="http://schemas.microsoft.com/office/drawing/2014/main" val="303315717"/>
                    </a:ext>
                  </a:extLst>
                </a:gridCol>
              </a:tblGrid>
              <a:tr h="551569">
                <a:tc>
                  <a:txBody>
                    <a:bodyPr/>
                    <a:lstStyle/>
                    <a:p>
                      <a:endParaRPr lang="en-GB" sz="12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Feasibility 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Profitability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Risk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Time</a:t>
                      </a:r>
                      <a:endParaRPr lang="en-GB" sz="1200" baseline="3000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Brand Image Impact</a:t>
                      </a:r>
                      <a:endParaRPr lang="en-GB" sz="1200" baseline="30000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Effectiveness (Overall rank)</a:t>
                      </a:r>
                      <a:r>
                        <a:rPr lang="en-GB" sz="1200" baseline="300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8364775"/>
                  </a:ext>
                </a:extLst>
              </a:tr>
              <a:tr h="390548">
                <a:tc>
                  <a:txBody>
                    <a:bodyPr/>
                    <a:lstStyle/>
                    <a:p>
                      <a:pPr algn="r"/>
                      <a:endParaRPr lang="en-GB" sz="1200" b="1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dirty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baseline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 baseline="0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1200" i="1">
                        <a:solidFill>
                          <a:schemeClr val="tx1"/>
                        </a:solidFill>
                        <a:latin typeface="Trebuchet MS" panose="020B070302020209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2">
                        <a:lumMod val="20000"/>
                        <a:lumOff val="80000"/>
                        <a:alpha val="7607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7126805"/>
                  </a:ext>
                </a:extLst>
              </a:tr>
              <a:tr h="441255">
                <a:tc>
                  <a:txBody>
                    <a:bodyPr/>
                    <a:lstStyle/>
                    <a:p>
                      <a:pPr algn="r"/>
                      <a:r>
                        <a:rPr lang="en-GB" sz="1200" b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Description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How easy it is to undertake the initiative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How financially lucrative initiative is 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Risks</a:t>
                      </a:r>
                      <a:r>
                        <a:rPr lang="en-GB" sz="1200" i="1" baseline="3000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2 </a:t>
                      </a:r>
                      <a:r>
                        <a:rPr lang="en-GB" sz="1200" i="1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associated with  initiative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baseline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Time to implement the initiative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baseline="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Public Relations Image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i="1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Our overall score for the initiative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  <a:alpha val="76078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514226"/>
                  </a:ext>
                </a:extLst>
              </a:tr>
              <a:tr h="496412">
                <a:tc>
                  <a:txBody>
                    <a:bodyPr/>
                    <a:lstStyle/>
                    <a:p>
                      <a:pPr marL="0" marR="0" lvl="0" indent="0" algn="l" defTabSz="74295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1.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 Continue with current business model as status quo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455F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9</a:t>
                      </a:r>
                      <a:endParaRPr lang="en-FI" sz="1200" kern="120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AFC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621784"/>
                  </a:ext>
                </a:extLst>
              </a:tr>
              <a:tr h="496412"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2. Stay and capitalize on the disruption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759B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455F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759B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14</a:t>
                      </a:r>
                      <a:endParaRPr lang="en-FI" sz="1200" kern="120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7590821"/>
                  </a:ext>
                </a:extLst>
              </a:tr>
              <a:tr h="496412"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3. Discontinue sale of International premium brands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FD3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759B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455F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FD3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FD3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17</a:t>
                      </a:r>
                      <a:endParaRPr lang="en-FI" sz="1200" kern="120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62655"/>
                  </a:ext>
                </a:extLst>
              </a:tr>
              <a:tr h="496412"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4. Discontinue technology transfer and staff training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FD3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759B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FD3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759B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kern="120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AFC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6084"/>
                  </a:ext>
                </a:extLst>
              </a:tr>
              <a:tr h="496412">
                <a:tc>
                  <a:txBody>
                    <a:bodyPr/>
                    <a:lstStyle/>
                    <a:p>
                      <a:pPr marL="0" algn="l" defTabSz="742950" rtl="0" eaLnBrk="1" latinLnBrk="0" hangingPunct="1"/>
                      <a:r>
                        <a:rPr lang="en-GB" sz="1200" b="1" kern="1200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5. Discontinue exports of intermediate goods to the operation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FD3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759B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FD3B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11</a:t>
                      </a:r>
                      <a:endParaRPr lang="en-FI" sz="1200" kern="120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AFC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60093639"/>
                  </a:ext>
                </a:extLst>
              </a:tr>
              <a:tr h="330941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6. Liquidate operations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455F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455F1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455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15</a:t>
                      </a:r>
                      <a:endParaRPr lang="en-FI" sz="1200" kern="120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05551"/>
                  </a:ext>
                </a:extLst>
              </a:tr>
              <a:tr h="469293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7. Sell operations to highest bidder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AFD3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759B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759B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455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13</a:t>
                      </a:r>
                      <a:endParaRPr lang="en-FI" sz="1200" kern="120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AFC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683024"/>
                  </a:ext>
                </a:extLst>
              </a:tr>
              <a:tr h="496412">
                <a:tc>
                  <a:txBody>
                    <a:bodyPr/>
                    <a:lstStyle/>
                    <a:p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Trebuchet MS" panose="020B0703020202090204" pitchFamily="34" charset="0"/>
                        </a:rPr>
                        <a:t>8. Sell operations to buyer meeting ethical concerns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759B8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AFC5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455F1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kern="1200" dirty="0">
                          <a:solidFill>
                            <a:schemeClr val="bg1"/>
                          </a:solidFill>
                          <a:latin typeface="Trebuchet MS" panose="020B0703020202090204" pitchFamily="34" charset="0"/>
                          <a:ea typeface="+mn-ea"/>
                          <a:cs typeface="+mn-cs"/>
                        </a:rPr>
                        <a:t>10</a:t>
                      </a:r>
                      <a:endParaRPr lang="en-FI" sz="1200" kern="1200">
                        <a:solidFill>
                          <a:schemeClr val="bg1"/>
                        </a:solidFill>
                        <a:latin typeface="Trebuchet MS" panose="020B0703020202090204" pitchFamily="34" charset="0"/>
                        <a:ea typeface="+mn-ea"/>
                        <a:cs typeface="+mn-cs"/>
                      </a:endParaRPr>
                    </a:p>
                  </a:txBody>
                  <a:tcPr marL="6350" marR="6350" marT="6350" marB="0" anchor="ctr">
                    <a:solidFill>
                      <a:srgbClr val="AFC5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998877"/>
                  </a:ext>
                </a:extLst>
              </a:tr>
            </a:tbl>
          </a:graphicData>
        </a:graphic>
      </p:graphicFrame>
      <p:pic>
        <p:nvPicPr>
          <p:cNvPr id="11" name="Kuva 8" descr="Kolikot ääriviiva">
            <a:extLst>
              <a:ext uri="{FF2B5EF4-FFF2-40B4-BE49-F238E27FC236}">
                <a16:creationId xmlns:a16="http://schemas.microsoft.com/office/drawing/2014/main" id="{0A241F5D-9227-9EAB-72F4-F61089AFD65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704684" y="1334821"/>
            <a:ext cx="398071" cy="325869"/>
          </a:xfrm>
          <a:prstGeom prst="rect">
            <a:avLst/>
          </a:prstGeom>
        </p:spPr>
      </p:pic>
      <p:pic>
        <p:nvPicPr>
          <p:cNvPr id="12" name="Kuva 11" descr="Sekuntikello ääriviiva">
            <a:extLst>
              <a:ext uri="{FF2B5EF4-FFF2-40B4-BE49-F238E27FC236}">
                <a16:creationId xmlns:a16="http://schemas.microsoft.com/office/drawing/2014/main" id="{E7FD39E2-FF6B-6F96-6679-317274FE0A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866392" y="1334820"/>
            <a:ext cx="398072" cy="325870"/>
          </a:xfrm>
          <a:prstGeom prst="rect">
            <a:avLst/>
          </a:prstGeom>
        </p:spPr>
      </p:pic>
      <p:pic>
        <p:nvPicPr>
          <p:cNvPr id="13" name="Kuva 15" descr="Salama ääriviiva">
            <a:extLst>
              <a:ext uri="{FF2B5EF4-FFF2-40B4-BE49-F238E27FC236}">
                <a16:creationId xmlns:a16="http://schemas.microsoft.com/office/drawing/2014/main" id="{12B4539D-51FD-9843-FDC8-7052F71EAA4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93373" y="1342603"/>
            <a:ext cx="398072" cy="325870"/>
          </a:xfrm>
          <a:prstGeom prst="rect">
            <a:avLst/>
          </a:prstGeom>
        </p:spPr>
      </p:pic>
      <p:pic>
        <p:nvPicPr>
          <p:cNvPr id="14" name="Kuva 17" descr="Vaaka epätasapaino ääriviiva">
            <a:extLst>
              <a:ext uri="{FF2B5EF4-FFF2-40B4-BE49-F238E27FC236}">
                <a16:creationId xmlns:a16="http://schemas.microsoft.com/office/drawing/2014/main" id="{7A410F49-B775-7613-1386-C235B05F58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265413" y="1323831"/>
            <a:ext cx="398071" cy="325869"/>
          </a:xfrm>
          <a:prstGeom prst="rect">
            <a:avLst/>
          </a:prstGeom>
        </p:spPr>
      </p:pic>
      <p:pic>
        <p:nvPicPr>
          <p:cNvPr id="15" name="Kuva 21" descr="Arvostelu 1 tähti ääriviiva">
            <a:extLst>
              <a:ext uri="{FF2B5EF4-FFF2-40B4-BE49-F238E27FC236}">
                <a16:creationId xmlns:a16="http://schemas.microsoft.com/office/drawing/2014/main" id="{F5C2F4F8-80D4-C6FF-2496-F198DB53E26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56846" y="1215184"/>
            <a:ext cx="706183" cy="578096"/>
          </a:xfrm>
          <a:prstGeom prst="rect">
            <a:avLst/>
          </a:prstGeom>
        </p:spPr>
      </p:pic>
      <p:pic>
        <p:nvPicPr>
          <p:cNvPr id="16" name="Kuva 23" descr="Normaalijakauma ääriviiva">
            <a:extLst>
              <a:ext uri="{FF2B5EF4-FFF2-40B4-BE49-F238E27FC236}">
                <a16:creationId xmlns:a16="http://schemas.microsoft.com/office/drawing/2014/main" id="{3F0A04F9-135F-B826-0877-0E29D84702A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10977776" y="1344613"/>
            <a:ext cx="398071" cy="325869"/>
          </a:xfrm>
          <a:prstGeom prst="rect">
            <a:avLst/>
          </a:prstGeom>
        </p:spPr>
      </p:pic>
      <p:sp>
        <p:nvSpPr>
          <p:cNvPr id="26" name="Tekstin paikkamerkki 4">
            <a:extLst>
              <a:ext uri="{FF2B5EF4-FFF2-40B4-BE49-F238E27FC236}">
                <a16:creationId xmlns:a16="http://schemas.microsoft.com/office/drawing/2014/main" id="{3A2C4ACB-ECD4-8928-F1F5-C145BC467B5D}"/>
              </a:ext>
            </a:extLst>
          </p:cNvPr>
          <p:cNvSpPr txBox="1">
            <a:spLocks/>
          </p:cNvSpPr>
          <p:nvPr/>
        </p:nvSpPr>
        <p:spPr>
          <a:xfrm>
            <a:off x="433863" y="6402701"/>
            <a:ext cx="9837401" cy="349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FI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GB" sz="1000" dirty="0">
                <a:solidFill>
                  <a:schemeClr val="tx1"/>
                </a:solidFill>
                <a:latin typeface="Trebuchet MS" panose="020B0703020202090204" pitchFamily="34" charset="0"/>
              </a:rPr>
              <a:t>1) Overall rank calculated by summing all scores and giving 2x weight on profitability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  <a:latin typeface="Trebuchet MS" panose="020B0703020202090204" pitchFamily="34" charset="0"/>
              </a:rPr>
              <a:t>2) Risks include e.g. financial risks, political risk, and implementation risks since launch</a:t>
            </a:r>
          </a:p>
          <a:p>
            <a:pPr algn="l"/>
            <a:r>
              <a:rPr lang="en-GB" sz="1000" dirty="0">
                <a:solidFill>
                  <a:schemeClr val="tx1"/>
                </a:solidFill>
                <a:latin typeface="Trebuchet MS" panose="020B0703020202090204" pitchFamily="34" charset="0"/>
              </a:rPr>
              <a:t>3) Higher values indicate a positive effect – more feasible, better profitability, less risky, lesser time &amp; a solid brand image</a:t>
            </a:r>
          </a:p>
        </p:txBody>
      </p:sp>
      <p:sp>
        <p:nvSpPr>
          <p:cNvPr id="28" name="Suorakulmio 10">
            <a:extLst>
              <a:ext uri="{FF2B5EF4-FFF2-40B4-BE49-F238E27FC236}">
                <a16:creationId xmlns:a16="http://schemas.microsoft.com/office/drawing/2014/main" id="{50332D38-DF5A-6BEE-2F7F-02A91D34E829}"/>
              </a:ext>
            </a:extLst>
          </p:cNvPr>
          <p:cNvSpPr/>
          <p:nvPr/>
        </p:nvSpPr>
        <p:spPr>
          <a:xfrm>
            <a:off x="10506444" y="6344192"/>
            <a:ext cx="198818" cy="17810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200"/>
          </a:p>
        </p:txBody>
      </p:sp>
      <p:sp>
        <p:nvSpPr>
          <p:cNvPr id="31" name="Tekstiruutu 12">
            <a:extLst>
              <a:ext uri="{FF2B5EF4-FFF2-40B4-BE49-F238E27FC236}">
                <a16:creationId xmlns:a16="http://schemas.microsoft.com/office/drawing/2014/main" id="{6C5D0ECC-9CE1-09A1-660E-22756C6DC83D}"/>
              </a:ext>
            </a:extLst>
          </p:cNvPr>
          <p:cNvSpPr txBox="1"/>
          <p:nvPr/>
        </p:nvSpPr>
        <p:spPr>
          <a:xfrm>
            <a:off x="10652384" y="6295003"/>
            <a:ext cx="14205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 algn="l">
              <a:buNone/>
            </a:pPr>
            <a:r>
              <a:rPr lang="fi-FI" sz="1100" dirty="0">
                <a:solidFill>
                  <a:schemeClr val="tx1"/>
                </a:solidFill>
                <a:latin typeface="Trebuchet MS" panose="020B0703020202090204" pitchFamily="34" charset="0"/>
              </a:rPr>
              <a:t>Short-</a:t>
            </a:r>
            <a:r>
              <a:rPr lang="fi-FI" sz="1100" dirty="0" err="1">
                <a:solidFill>
                  <a:schemeClr val="tx1"/>
                </a:solidFill>
                <a:latin typeface="Trebuchet MS" panose="020B0703020202090204" pitchFamily="34" charset="0"/>
              </a:rPr>
              <a:t>listed</a:t>
            </a:r>
            <a:r>
              <a:rPr lang="fi-FI" sz="1100" dirty="0">
                <a:solidFill>
                  <a:schemeClr val="tx1"/>
                </a:solidFill>
                <a:latin typeface="Trebuchet MS" panose="020B0703020202090204" pitchFamily="34" charset="0"/>
              </a:rPr>
              <a:t> </a:t>
            </a:r>
            <a:r>
              <a:rPr lang="fi-FI" sz="1100" dirty="0" err="1">
                <a:solidFill>
                  <a:schemeClr val="tx1"/>
                </a:solidFill>
                <a:latin typeface="Trebuchet MS" panose="020B0703020202090204" pitchFamily="34" charset="0"/>
              </a:rPr>
              <a:t>options</a:t>
            </a:r>
            <a:endParaRPr lang="fi-FI" sz="1100" dirty="0">
              <a:solidFill>
                <a:schemeClr val="tx1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001819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xfi34XVghnzdwPZvxkDW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HrEvTkBKUmt3_H8OjdFOw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2765</Words>
  <Application>Microsoft Macintosh PowerPoint</Application>
  <PresentationFormat>Widescreen</PresentationFormat>
  <Paragraphs>432</Paragraphs>
  <Slides>14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Arial,Sans-Serif</vt:lpstr>
      <vt:lpstr>Calibri</vt:lpstr>
      <vt:lpstr>Calibri Light</vt:lpstr>
      <vt:lpstr>Trebuchet MS</vt:lpstr>
      <vt:lpstr>Wingdings</vt:lpstr>
      <vt:lpstr>Office Theme</vt:lpstr>
      <vt:lpstr>think-cell Slide</vt:lpstr>
      <vt:lpstr>Carlsberg in Russia 2022: Strategic response to crisis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Carlsberg in Russia 2022: Strategic response to crisis</dc:title>
  <dc:creator>Arne Siren</dc:creator>
  <cp:lastModifiedBy>SHOUMORUP MUKHOPADHYAY</cp:lastModifiedBy>
  <cp:revision>6</cp:revision>
  <dcterms:created xsi:type="dcterms:W3CDTF">2023-11-19T16:53:34Z</dcterms:created>
  <dcterms:modified xsi:type="dcterms:W3CDTF">2023-11-19T19:29:31Z</dcterms:modified>
</cp:coreProperties>
</file>